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9" r:id="rId8"/>
    <p:sldId id="261" r:id="rId9"/>
    <p:sldId id="262" r:id="rId10"/>
    <p:sldId id="265" r:id="rId11"/>
    <p:sldId id="266" r:id="rId12"/>
    <p:sldId id="267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D850B6-3D1F-4804-A6BE-9B2407ED1A8C}" v="579" dt="2023-05-05T16:25:10.401"/>
    <p1510:client id="{FCB91F66-C7C1-89CD-3316-94FDFD0843FE}" v="19" dt="2023-05-05T13:43:51.5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2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3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7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3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7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2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9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7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7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5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natural-language-processing-dependency-parsing-cf094bbbe3f7" TargetMode="External"/><Relationship Id="rId2" Type="http://schemas.openxmlformats.org/officeDocument/2006/relationships/hyperlink" Target="https://aclanthology.org/K17-300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.stanford.edu/software/nndep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9" y="954741"/>
            <a:ext cx="4572000" cy="3074334"/>
          </a:xfrm>
        </p:spPr>
        <p:txBody>
          <a:bodyPr>
            <a:normAutofit/>
          </a:bodyPr>
          <a:lstStyle/>
          <a:p>
            <a:pPr algn="l"/>
            <a:r>
              <a:rPr lang="en-US" sz="6200">
                <a:cs typeface="Calibri Light"/>
              </a:rPr>
              <a:t>Neural Dependency Parser</a:t>
            </a:r>
            <a:endParaRPr lang="en-US" sz="6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9" y="4248150"/>
            <a:ext cx="4572000" cy="15478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/>
              <a:t>Aditya Sharma (2021201016)</a:t>
            </a:r>
          </a:p>
          <a:p>
            <a:pPr algn="l"/>
            <a:r>
              <a:rPr lang="en-US" sz="2200"/>
              <a:t>Rishu Toshniwal (2021201043)</a:t>
            </a:r>
          </a:p>
          <a:p>
            <a:pPr algn="l"/>
            <a:r>
              <a:rPr lang="en-US" sz="2200"/>
              <a:t>Rahul Katyal (2021201083)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607343F-9D74-46A1-AC52-451168137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1C95307-A0F9-4527-8C28-5D3F2001F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427FB5-5ABE-4017-8473-FFBC0FBB7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7D4B842-2134-1137-3AAF-736102E72A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89" r="-2" b="26103"/>
          <a:stretch/>
        </p:blipFill>
        <p:spPr>
          <a:xfrm>
            <a:off x="835024" y="2535476"/>
            <a:ext cx="4203701" cy="236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3CD8B49-1BE1-2B0F-D2F3-B98AAE12FA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3048000"/>
          <a:ext cx="10667999" cy="59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4782">
                  <a:extLst>
                    <a:ext uri="{9D8B030D-6E8A-4147-A177-3AD203B41FA5}">
                      <a16:colId xmlns:a16="http://schemas.microsoft.com/office/drawing/2014/main" val="2136635979"/>
                    </a:ext>
                  </a:extLst>
                </a:gridCol>
                <a:gridCol w="5413217">
                  <a:extLst>
                    <a:ext uri="{9D8B030D-6E8A-4147-A177-3AD203B41FA5}">
                      <a16:colId xmlns:a16="http://schemas.microsoft.com/office/drawing/2014/main" val="3320565905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fontAlgn="ctr"/>
                      <a:endParaRPr lang="en-US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Unlabeled Dependency Prediction  </a:t>
                      </a:r>
                      <a:endParaRPr lang="en-US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88.67579908675799 </a:t>
                      </a:r>
                      <a:endParaRPr lang="en-US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3512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D5A95-E7F3-D81D-8C10-107CD0D73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860128"/>
              </p:ext>
            </p:extLst>
          </p:nvPr>
        </p:nvGraphicFramePr>
        <p:xfrm>
          <a:off x="769398" y="4261281"/>
          <a:ext cx="10669201" cy="754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417">
                  <a:extLst>
                    <a:ext uri="{9D8B030D-6E8A-4147-A177-3AD203B41FA5}">
                      <a16:colId xmlns:a16="http://schemas.microsoft.com/office/drawing/2014/main" val="3561865132"/>
                    </a:ext>
                  </a:extLst>
                </a:gridCol>
                <a:gridCol w="5401784">
                  <a:extLst>
                    <a:ext uri="{9D8B030D-6E8A-4147-A177-3AD203B41FA5}">
                      <a16:colId xmlns:a16="http://schemas.microsoft.com/office/drawing/2014/main" val="3417049596"/>
                    </a:ext>
                  </a:extLst>
                </a:gridCol>
              </a:tblGrid>
              <a:tr h="754582">
                <a:tc>
                  <a:txBody>
                    <a:bodyPr/>
                    <a:lstStyle/>
                    <a:p>
                      <a:pPr fontAlgn="ctr"/>
                      <a:endParaRPr lang="en-US">
                        <a:effectLst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en-US" sz="1400" dirty="0">
                          <a:effectLst/>
                        </a:rPr>
                        <a:t>Labeled Dependency Prediction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endParaRPr lang="en-US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dirty="0">
                          <a:effectLst/>
                        </a:rPr>
                        <a:t>83.33333333333334 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5632068"/>
                  </a:ext>
                </a:extLst>
              </a:tr>
            </a:tbl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A3D5EEA3-D317-0FD5-60BE-4EF93515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6000"/>
            <a:ext cx="9144000" cy="233164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 Light"/>
                <a:cs typeface="Calibri Light"/>
              </a:rPr>
              <a:t>After</a:t>
            </a:r>
            <a:r>
              <a:rPr lang="en-US" sz="2000" dirty="0">
                <a:latin typeface="Calibri Light"/>
                <a:ea typeface="+mj-lt"/>
                <a:cs typeface="+mj-lt"/>
              </a:rPr>
              <a:t> training the model for 20 epochs, we tested its accuracy on the test data for labeled dependency prediction and unlabeled dependency prediction: </a:t>
            </a:r>
            <a:br>
              <a:rPr lang="en-US" sz="2000" dirty="0">
                <a:latin typeface="Calibri Light"/>
                <a:ea typeface="+mj-lt"/>
                <a:cs typeface="+mj-lt"/>
              </a:rPr>
            </a:br>
            <a:br>
              <a:rPr lang="en-US" sz="2000" dirty="0">
                <a:latin typeface="Calibri Light"/>
                <a:ea typeface="+mj-lt"/>
                <a:cs typeface="+mj-lt"/>
              </a:rPr>
            </a:br>
            <a:r>
              <a:rPr lang="en-US" sz="2000" dirty="0">
                <a:latin typeface="Calibri Light"/>
                <a:ea typeface="+mj-lt"/>
                <a:cs typeface="+mj-lt"/>
              </a:rPr>
              <a:t>Unlabeled Dependency Prediction represents:    (word : parent word) </a:t>
            </a:r>
            <a:br>
              <a:rPr lang="en-US" sz="2000" dirty="0">
                <a:ea typeface="+mj-lt"/>
                <a:cs typeface="+mj-lt"/>
              </a:rPr>
            </a:br>
            <a:br>
              <a:rPr lang="en-US" sz="2000" dirty="0">
                <a:ea typeface="+mj-lt"/>
                <a:cs typeface="+mj-lt"/>
              </a:rPr>
            </a:br>
            <a:r>
              <a:rPr lang="en-US" sz="2000" dirty="0">
                <a:latin typeface="Calibri Light"/>
                <a:ea typeface="+mj-lt"/>
                <a:cs typeface="+mj-lt"/>
              </a:rPr>
              <a:t>Labeled Dependency Prediction represents:  (word : parent word : dependency relation between the two)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4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3FDC587-41F2-0A7E-1BB3-90AE15071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6" y="762000"/>
            <a:ext cx="4933948" cy="533399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AA3F1A-4F5B-0C76-5991-73789B3C6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86" y="1361242"/>
            <a:ext cx="3810000" cy="3048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Example of unlabeled dependency parse tree on a sentence: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4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FBD0C44-3928-61EB-9230-92A449477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698" y="762000"/>
            <a:ext cx="4840604" cy="533399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3A097A-6B05-2A32-256C-3DDC240B6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124504"/>
            <a:ext cx="3810000" cy="3048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Example of labeled dependency parse tree on a sentence: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4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F693-2861-DA15-1412-FEF0744A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70" y="517864"/>
            <a:ext cx="9144000" cy="967727"/>
          </a:xfrm>
        </p:spPr>
        <p:txBody>
          <a:bodyPr>
            <a:normAutofit/>
          </a:bodyPr>
          <a:lstStyle/>
          <a:p>
            <a:r>
              <a:rPr lang="en-US" sz="3200">
                <a:latin typeface="Calibri Light"/>
                <a:cs typeface="Calibri Light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BB996-989C-C8A7-B033-34377936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82" y="1716348"/>
            <a:ext cx="10668000" cy="35806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https://aclanthology.org/K17-3002/</a:t>
            </a:r>
            <a:endParaRPr lang="en-US">
              <a:ea typeface="+mn-lt"/>
              <a:cs typeface="+mn-lt"/>
            </a:endParaRPr>
          </a:p>
          <a:p>
            <a:endParaRPr lang="en-US"/>
          </a:p>
          <a:p>
            <a:r>
              <a:rPr lang="en-US">
                <a:ea typeface="+mn-lt"/>
                <a:cs typeface="+mn-lt"/>
                <a:hlinkClick r:id="rId3"/>
              </a:rPr>
              <a:t>https://towardsdatascience.com/natural-language-processing-dependency-parsing-cf094bbbe3f7</a:t>
            </a:r>
            <a:endParaRPr lang="en-US">
              <a:ea typeface="+mn-lt"/>
              <a:cs typeface="+mn-lt"/>
            </a:endParaRPr>
          </a:p>
          <a:p>
            <a:endParaRPr lang="en-US"/>
          </a:p>
          <a:p>
            <a:r>
              <a:rPr lang="en-US">
                <a:ea typeface="+mn-lt"/>
                <a:cs typeface="+mn-lt"/>
                <a:hlinkClick r:id="rId4"/>
              </a:rPr>
              <a:t>https://nlp.stanford.edu/software/nndep.html</a:t>
            </a:r>
            <a:endParaRPr lang="en-US"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0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25077-4229-4403-9005-77E138A05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0" y="2875471"/>
            <a:ext cx="12235132" cy="37237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6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8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2089-56B1-E269-134B-B8E8CC82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243" y="451282"/>
            <a:ext cx="9144000" cy="1256251"/>
          </a:xfrm>
        </p:spPr>
        <p:txBody>
          <a:bodyPr/>
          <a:lstStyle/>
          <a:p>
            <a:r>
              <a:rPr lang="en-US"/>
              <a:t>What is dependency Parser?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D7424-5E6E-5B2C-6033-50A73AD7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45435"/>
            <a:ext cx="10668000" cy="395056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dirty="0">
              <a:solidFill>
                <a:srgbClr val="D1D5DB"/>
              </a:solidFill>
              <a:latin typeface="Calibri Light"/>
              <a:ea typeface="+mn-lt"/>
              <a:cs typeface="+mn-lt"/>
            </a:endParaRPr>
          </a:p>
          <a:p>
            <a:r>
              <a:rPr lang="en-US" sz="1800" dirty="0">
                <a:solidFill>
                  <a:srgbClr val="D1D5DB"/>
                </a:solidFill>
                <a:latin typeface="Calibri Light"/>
                <a:ea typeface="+mn-lt"/>
                <a:cs typeface="+mn-lt"/>
              </a:rPr>
              <a:t>A dependency parser is a type of natural language processing tool that is used to analyze the grammatical structure of a sentence.</a:t>
            </a:r>
            <a:endParaRPr lang="en-US" sz="180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US" sz="1800" dirty="0">
              <a:solidFill>
                <a:srgbClr val="D1D5DB"/>
              </a:solidFill>
              <a:latin typeface="Calibri Light"/>
              <a:ea typeface="+mn-lt"/>
              <a:cs typeface="+mn-lt"/>
            </a:endParaRPr>
          </a:p>
          <a:p>
            <a:r>
              <a:rPr lang="en-US" sz="1800" dirty="0">
                <a:solidFill>
                  <a:srgbClr val="D1D5DB"/>
                </a:solidFill>
                <a:latin typeface="Calibri Light"/>
                <a:ea typeface="+mn-lt"/>
                <a:cs typeface="+mn-lt"/>
              </a:rPr>
              <a:t>It identifies the relationships between the words in a sentence and tag corresponding to the word and represents them as a tree-like structure called a dependency tree.</a:t>
            </a:r>
          </a:p>
          <a:p>
            <a:pPr marL="0" indent="0">
              <a:buNone/>
            </a:pPr>
            <a:endParaRPr lang="en-US" sz="1800" dirty="0">
              <a:solidFill>
                <a:srgbClr val="D1D5DB"/>
              </a:solidFill>
              <a:latin typeface="Calibri Light"/>
              <a:ea typeface="+mn-lt"/>
              <a:cs typeface="+mn-lt"/>
            </a:endParaRPr>
          </a:p>
          <a:p>
            <a:r>
              <a:rPr lang="en-US" sz="1800" dirty="0">
                <a:solidFill>
                  <a:srgbClr val="D1D5DB"/>
                </a:solidFill>
                <a:latin typeface="Calibri Light"/>
                <a:ea typeface="+mn-lt"/>
                <a:cs typeface="+mn-lt"/>
              </a:rPr>
              <a:t>The parser uses various techniques to identify the syntactic relationships between words, including part-of-speech tagging and contextual analysis.</a:t>
            </a:r>
          </a:p>
          <a:p>
            <a:pPr marL="0" indent="0">
              <a:buNone/>
            </a:pPr>
            <a:endParaRPr lang="en-US" sz="1800" dirty="0">
              <a:solidFill>
                <a:srgbClr val="D1D5DB"/>
              </a:solidFill>
              <a:latin typeface="Calibri Light"/>
              <a:ea typeface="+mn-lt"/>
              <a:cs typeface="+mn-lt"/>
            </a:endParaRPr>
          </a:p>
          <a:p>
            <a:r>
              <a:rPr lang="en-US" sz="1800" dirty="0">
                <a:solidFill>
                  <a:srgbClr val="D1D5DB"/>
                </a:solidFill>
                <a:latin typeface="Calibri Light"/>
                <a:ea typeface="+mn-lt"/>
                <a:cs typeface="+mn-lt"/>
              </a:rPr>
              <a:t>Dependency parsing is commonly used in various NLP tasks, including sentiment analysis, machine translation, and information extraction.</a:t>
            </a:r>
            <a:endParaRPr lang="en-US" sz="1800">
              <a:solidFill>
                <a:srgbClr val="D1D5DB"/>
              </a:solidFill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538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2B19-1E96-C3A6-AA07-A48CA4C1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4F0C9-E5D6-7173-B4FE-7501E4A12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10668000" cy="1834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Transition based Dependency Parser</a:t>
            </a:r>
          </a:p>
          <a:p>
            <a:r>
              <a:rPr lang="en-US" dirty="0"/>
              <a:t>Graph based Dependency Parser</a:t>
            </a:r>
          </a:p>
        </p:txBody>
      </p:sp>
    </p:spTree>
    <p:extLst>
      <p:ext uri="{BB962C8B-B14F-4D97-AF65-F5344CB8AC3E}">
        <p14:creationId xmlns:p14="http://schemas.microsoft.com/office/powerpoint/2010/main" val="424642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A337C-B310-5A31-92F2-9D2D7248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1" cy="2025649"/>
          </a:xfrm>
        </p:spPr>
        <p:txBody>
          <a:bodyPr anchor="b">
            <a:normAutofit/>
          </a:bodyPr>
          <a:lstStyle/>
          <a:p>
            <a:r>
              <a:rPr lang="en-US"/>
              <a:t>Graph based dependency parser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DE74955-1822-AC02-ABFB-DD1CCA225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962" y="2351473"/>
            <a:ext cx="6784019" cy="336833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DA77E7-47C8-302D-D2E5-D71FDEA02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It will take the sentence as the input and output the dependency tree of the sentence.</a:t>
            </a:r>
          </a:p>
          <a:p>
            <a:r>
              <a:rPr lang="en-US" sz="2200">
                <a:ea typeface="+mn-lt"/>
                <a:cs typeface="+mn-lt"/>
              </a:rPr>
              <a:t>We have train and test our dependency parser on English treebank.</a:t>
            </a:r>
          </a:p>
        </p:txBody>
      </p:sp>
    </p:spTree>
    <p:extLst>
      <p:ext uri="{BB962C8B-B14F-4D97-AF65-F5344CB8AC3E}">
        <p14:creationId xmlns:p14="http://schemas.microsoft.com/office/powerpoint/2010/main" val="104125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40E4-F1C3-E4B1-0183-69822EC1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23" y="451282"/>
            <a:ext cx="9144000" cy="1263649"/>
          </a:xfrm>
        </p:spPr>
        <p:txBody>
          <a:bodyPr>
            <a:normAutofit/>
          </a:bodyPr>
          <a:lstStyle/>
          <a:p>
            <a:r>
              <a:rPr lang="en-US" sz="280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306B-11A5-48C4-93BD-AD8118CA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612" y="1657164"/>
            <a:ext cx="10668000" cy="44980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dirty="0">
              <a:latin typeface="Calibri Light"/>
              <a:ea typeface="+mn-lt"/>
              <a:cs typeface="+mn-lt"/>
            </a:endParaRPr>
          </a:p>
          <a:p>
            <a:r>
              <a:rPr lang="en-US" sz="1800" dirty="0">
                <a:latin typeface="Calibri Light"/>
                <a:ea typeface="+mn-lt"/>
                <a:cs typeface="+mn-lt"/>
              </a:rPr>
              <a:t>The parser is based on a neural network architecture that uses bidirectional LSTMs to encode the input sentence, followed by a graph-based parsing algorithm that constructs the dependency tree by iteratively adding edges to the graph.</a:t>
            </a:r>
            <a:endParaRPr lang="en-US" sz="180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US" sz="1800" dirty="0">
              <a:latin typeface="Calibri Light"/>
              <a:ea typeface="+mn-lt"/>
              <a:cs typeface="+mn-lt"/>
            </a:endParaRPr>
          </a:p>
          <a:p>
            <a:r>
              <a:rPr lang="en-US" sz="1800" dirty="0">
                <a:latin typeface="Calibri Light"/>
                <a:ea typeface="+mn-lt"/>
                <a:cs typeface="+mn-lt"/>
              </a:rPr>
              <a:t>The parser also incorporates various features, including part-of-speech tags, and word embeddings to improve its accuracy.</a:t>
            </a:r>
            <a:endParaRPr lang="en-US" sz="1800" dirty="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US" sz="1800" dirty="0">
              <a:latin typeface="Calibri Light"/>
              <a:ea typeface="+mn-lt"/>
              <a:cs typeface="+mn-lt"/>
            </a:endParaRPr>
          </a:p>
          <a:p>
            <a:r>
              <a:rPr lang="en-US" sz="1800" dirty="0">
                <a:latin typeface="Calibri Light"/>
                <a:ea typeface="+mn-lt"/>
                <a:cs typeface="+mn-lt"/>
              </a:rPr>
              <a:t>Finally, the authors perform an error analysis to investigate the strengths and weaknesses of their parser.</a:t>
            </a:r>
            <a:endParaRPr lang="en-US" sz="1800" dirty="0">
              <a:solidFill>
                <a:srgbClr val="FFFFFF"/>
              </a:solidFill>
              <a:latin typeface="Calibri Light"/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latin typeface="Calibri Light"/>
              <a:ea typeface="+mn-lt"/>
              <a:cs typeface="+mn-lt"/>
            </a:endParaRPr>
          </a:p>
          <a:p>
            <a:r>
              <a:rPr lang="en-US" sz="1800" dirty="0">
                <a:latin typeface="Calibri Light"/>
                <a:ea typeface="+mn-lt"/>
                <a:cs typeface="+mn-lt"/>
              </a:rPr>
              <a:t>They find that the parser performs particularly well on languages with rich morphology and complex sentence structures, but struggles with languages with simpler structures.</a:t>
            </a:r>
            <a:endParaRPr lang="en-US" sz="1800" dirty="0">
              <a:solidFill>
                <a:srgbClr val="FFFFFF"/>
              </a:solidFill>
              <a:latin typeface="Calibri Light"/>
              <a:ea typeface="+mn-lt"/>
              <a:cs typeface="+mn-lt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Finally, the authors perform an error analysis to investigate the strengths and weaknesses of their parser.</a:t>
            </a:r>
            <a:endParaRPr lang="en-US" sz="1800" dirty="0">
              <a:latin typeface="Calibri Light"/>
              <a:cs typeface="Calibri Light"/>
            </a:endParaRPr>
          </a:p>
          <a:p>
            <a:endParaRPr lang="en-US" sz="18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2123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A20B-898D-FC71-4367-88B0454A5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50" y="451282"/>
            <a:ext cx="9144000" cy="1263649"/>
          </a:xfrm>
        </p:spPr>
        <p:txBody>
          <a:bodyPr>
            <a:normAutofit/>
          </a:bodyPr>
          <a:lstStyle/>
          <a:p>
            <a:r>
              <a:rPr lang="en-US" sz="3200" dirty="0"/>
              <a:t>Word Embeddings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E1764-D383-FFD1-1377-F7851E01A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74" y="2322989"/>
            <a:ext cx="10668000" cy="42908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latin typeface="Calibri Light"/>
                <a:ea typeface="+mn-lt"/>
                <a:cs typeface="+mn-lt"/>
              </a:rPr>
              <a:t>The training corpus is used to embed each word, which results in a 50-dimensional vector. </a:t>
            </a:r>
            <a:endParaRPr lang="en-US" sz="1800">
              <a:latin typeface="Calibri Light"/>
              <a:ea typeface="+mn-lt"/>
              <a:cs typeface="Calibri Light"/>
            </a:endParaRPr>
          </a:p>
          <a:p>
            <a:endParaRPr lang="en-US" sz="1800" dirty="0">
              <a:latin typeface="Calibri Light"/>
              <a:ea typeface="+mn-lt"/>
              <a:cs typeface="+mn-lt"/>
            </a:endParaRPr>
          </a:p>
          <a:p>
            <a:r>
              <a:rPr lang="en-US" sz="1800" dirty="0">
                <a:latin typeface="Calibri Light"/>
                <a:ea typeface="+mn-lt"/>
                <a:cs typeface="+mn-lt"/>
              </a:rPr>
              <a:t>Each word's POS tag is also encoded as a 10-dimensional vector, and the concatenation of these two vectors is used to represent a pair of words and POS tags. </a:t>
            </a:r>
            <a:endParaRPr lang="en-US" sz="1800" dirty="0">
              <a:latin typeface="Calibri Light"/>
              <a:cs typeface="Calibri Light"/>
            </a:endParaRPr>
          </a:p>
          <a:p>
            <a:endParaRPr lang="en-US" sz="1800" dirty="0">
              <a:latin typeface="Calibri Light"/>
              <a:ea typeface="+mn-lt"/>
              <a:cs typeface="+mn-lt"/>
            </a:endParaRPr>
          </a:p>
          <a:p>
            <a:r>
              <a:rPr lang="en-US" sz="1800" dirty="0">
                <a:latin typeface="Calibri Light"/>
                <a:ea typeface="+mn-lt"/>
                <a:cs typeface="+mn-lt"/>
              </a:rPr>
              <a:t>The resulting sequence of concatenated vectors is used to represent a sentence of length n. </a:t>
            </a:r>
            <a:endParaRPr lang="en-US" sz="1800" dirty="0">
              <a:latin typeface="Calibri Light"/>
              <a:cs typeface="Calibri Light"/>
            </a:endParaRPr>
          </a:p>
          <a:p>
            <a:endParaRPr lang="en-US" sz="1800" dirty="0">
              <a:latin typeface="Calibri Light"/>
              <a:ea typeface="+mn-lt"/>
              <a:cs typeface="+mn-lt"/>
            </a:endParaRPr>
          </a:p>
          <a:p>
            <a:r>
              <a:rPr lang="en-US" sz="1800" dirty="0">
                <a:latin typeface="Calibri Light"/>
                <a:ea typeface="+mn-lt"/>
                <a:cs typeface="+mn-lt"/>
              </a:rPr>
              <a:t>The (word, POS tag) embeddings are initialized using </a:t>
            </a:r>
            <a:r>
              <a:rPr lang="en-US" sz="1800" err="1">
                <a:latin typeface="Calibri Light"/>
                <a:ea typeface="+mn-lt"/>
                <a:cs typeface="+mn-lt"/>
              </a:rPr>
              <a:t>Gensim's</a:t>
            </a:r>
            <a:r>
              <a:rPr lang="en-US" sz="1800" dirty="0">
                <a:latin typeface="Calibri Light"/>
                <a:ea typeface="+mn-lt"/>
                <a:cs typeface="+mn-lt"/>
              </a:rPr>
              <a:t> Word2Vec method to reduce training time and the risk of overfitting. </a:t>
            </a:r>
            <a:endParaRPr lang="en-US" sz="1800" dirty="0">
              <a:latin typeface="Calibri Light"/>
              <a:cs typeface="Calibri Light"/>
            </a:endParaRPr>
          </a:p>
          <a:p>
            <a:endParaRPr lang="en-US" sz="1800" dirty="0">
              <a:latin typeface="Calibri Light"/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latin typeface="Calibri Light"/>
              <a:ea typeface="+mn-lt"/>
              <a:cs typeface="+mn-lt"/>
            </a:endParaRPr>
          </a:p>
          <a:p>
            <a:endParaRPr lang="en-US" sz="1800" dirty="0">
              <a:latin typeface="Calibri Light"/>
              <a:cs typeface="Calibri Light"/>
            </a:endParaRPr>
          </a:p>
          <a:p>
            <a:endParaRPr lang="en-US" sz="18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3218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2D32-0E71-634F-8F68-7008D0F59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57669"/>
            <a:ext cx="10668000" cy="4527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Calibri Light"/>
                <a:cs typeface="Arial"/>
              </a:rPr>
              <a:t>By using precomputed word embeddings, the model is less likely to overfit the training data, resulting in better performance. </a:t>
            </a:r>
          </a:p>
          <a:p>
            <a:pPr marL="0" indent="0">
              <a:buNone/>
            </a:pPr>
            <a:endParaRPr lang="en-US" sz="1800" dirty="0">
              <a:latin typeface="Calibri Light"/>
              <a:ea typeface="+mn-lt"/>
              <a:cs typeface="Arial"/>
            </a:endParaRPr>
          </a:p>
          <a:p>
            <a:r>
              <a:rPr lang="en-US" sz="1800" dirty="0">
                <a:latin typeface="Calibri Light"/>
                <a:ea typeface="+mn-lt"/>
                <a:cs typeface="+mn-lt"/>
              </a:rPr>
              <a:t>Words that occur in test data but not in training data are replaced by ‘&lt;</a:t>
            </a:r>
            <a:r>
              <a:rPr lang="en-US" sz="1800" dirty="0" err="1">
                <a:latin typeface="Calibri Light"/>
                <a:ea typeface="+mn-lt"/>
                <a:cs typeface="+mn-lt"/>
              </a:rPr>
              <a:t>unk</a:t>
            </a:r>
            <a:r>
              <a:rPr lang="en-US" sz="1800" dirty="0">
                <a:latin typeface="Calibri Light"/>
                <a:ea typeface="+mn-lt"/>
                <a:cs typeface="+mn-lt"/>
              </a:rPr>
              <a:t>&gt;’ words since our training would unlikely to handle such words</a:t>
            </a:r>
            <a:endParaRPr lang="en-US" sz="1800">
              <a:latin typeface="Calibri Light"/>
              <a:cs typeface="Arial"/>
            </a:endParaRPr>
          </a:p>
          <a:p>
            <a:endParaRPr lang="en-US" sz="1800" dirty="0">
              <a:latin typeface="Calibri Light"/>
              <a:cs typeface="Arial"/>
            </a:endParaRPr>
          </a:p>
          <a:p>
            <a:r>
              <a:rPr lang="en-US" sz="1800" dirty="0">
                <a:latin typeface="Calibri Light"/>
                <a:cs typeface="Arial"/>
              </a:rPr>
              <a:t>A sequence of 60-dimensional vectors is generated for a sentence S of length n which is fed into a Bi-directional Long Short Term Memory Network (Bi-LSTM) to capture long-range dependencies between words in the sentence. </a:t>
            </a:r>
          </a:p>
          <a:p>
            <a:endParaRPr lang="en-US" sz="1800" dirty="0">
              <a:latin typeface="Calibri Light"/>
              <a:cs typeface="Arial"/>
            </a:endParaRPr>
          </a:p>
          <a:p>
            <a:r>
              <a:rPr lang="en-US" sz="1800" dirty="0">
                <a:latin typeface="Calibri Light"/>
                <a:cs typeface="Arial"/>
              </a:rPr>
              <a:t>The use of an LSTM is preferred over a traditional RNN to ensure better performance and to facilitate the use of graph-based dependency parsers that are better equipped to capture long-range dependencies.</a:t>
            </a:r>
            <a:endParaRPr lang="en-US" sz="18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860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312D-FBD5-A96F-8D47-61CE6A45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8680"/>
            <a:ext cx="9144000" cy="893747"/>
          </a:xfrm>
        </p:spPr>
        <p:txBody>
          <a:bodyPr>
            <a:normAutofit/>
          </a:bodyPr>
          <a:lstStyle/>
          <a:p>
            <a:r>
              <a:rPr lang="en-US" sz="3200">
                <a:latin typeface="Calibri Light"/>
                <a:cs typeface="Calibri Light"/>
              </a:rPr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B3F7-9381-6D22-238E-91CD56A3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66" y="1168894"/>
            <a:ext cx="10668000" cy="50602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>
                <a:solidFill>
                  <a:srgbClr val="D1D5DB"/>
                </a:solidFill>
                <a:latin typeface="Calibri Light"/>
                <a:ea typeface="+mn-lt"/>
                <a:cs typeface="+mn-lt"/>
              </a:rPr>
              <a:t>The network outputs two outputs for each sentence in the training corpus: an n*</a:t>
            </a:r>
            <a:r>
              <a:rPr lang="en-US" sz="1900" i="1">
                <a:solidFill>
                  <a:srgbClr val="D1D5DB"/>
                </a:solidFill>
                <a:latin typeface="Calibri Light"/>
                <a:ea typeface="+mn-lt"/>
                <a:cs typeface="+mn-lt"/>
              </a:rPr>
              <a:t>n adjacency matrix and an n*</a:t>
            </a:r>
            <a:r>
              <a:rPr lang="en-US" sz="1900">
                <a:solidFill>
                  <a:srgbClr val="D1D5DB"/>
                </a:solidFill>
                <a:latin typeface="Calibri Light"/>
                <a:ea typeface="+mn-lt"/>
                <a:cs typeface="+mn-lt"/>
              </a:rPr>
              <a:t>l matrix.</a:t>
            </a:r>
            <a:endParaRPr lang="en-US" sz="1900">
              <a:latin typeface="Calibri Light"/>
              <a:cs typeface="Calibri Light"/>
            </a:endParaRPr>
          </a:p>
          <a:p>
            <a:endParaRPr lang="en-US" sz="1900">
              <a:solidFill>
                <a:srgbClr val="D1D5DB"/>
              </a:solidFill>
              <a:latin typeface="Calibri Light"/>
              <a:ea typeface="+mn-lt"/>
              <a:cs typeface="+mn-lt"/>
            </a:endParaRPr>
          </a:p>
          <a:p>
            <a:r>
              <a:rPr lang="en-US" sz="1900">
                <a:solidFill>
                  <a:srgbClr val="D1D5DB"/>
                </a:solidFill>
                <a:latin typeface="Calibri Light"/>
                <a:ea typeface="+mn-lt"/>
                <a:cs typeface="+mn-lt"/>
              </a:rPr>
              <a:t>The adjacency matrix reflects the weight of an arc, with the head denoted by "j" and the dependent by "</a:t>
            </a:r>
            <a:r>
              <a:rPr lang="en-US" sz="1900" err="1">
                <a:solidFill>
                  <a:srgbClr val="D1D5DB"/>
                </a:solidFill>
                <a:latin typeface="Calibri Light"/>
                <a:ea typeface="+mn-lt"/>
                <a:cs typeface="+mn-lt"/>
              </a:rPr>
              <a:t>i</a:t>
            </a:r>
            <a:r>
              <a:rPr lang="en-US" sz="1900">
                <a:solidFill>
                  <a:srgbClr val="D1D5DB"/>
                </a:solidFill>
                <a:latin typeface="Calibri Light"/>
                <a:ea typeface="+mn-lt"/>
                <a:cs typeface="+mn-lt"/>
              </a:rPr>
              <a:t>," and represents a probability distribution over potential heads.</a:t>
            </a:r>
            <a:endParaRPr lang="en-US" sz="190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US" sz="1900">
              <a:solidFill>
                <a:srgbClr val="D1D5DB"/>
              </a:solidFill>
              <a:latin typeface="Calibri Light"/>
              <a:ea typeface="+mn-lt"/>
              <a:cs typeface="+mn-lt"/>
            </a:endParaRPr>
          </a:p>
          <a:p>
            <a:r>
              <a:rPr lang="en-US" sz="1900">
                <a:solidFill>
                  <a:srgbClr val="D1D5DB"/>
                </a:solidFill>
                <a:latin typeface="Calibri Light"/>
                <a:ea typeface="+mn-lt"/>
                <a:cs typeface="+mn-lt"/>
              </a:rPr>
              <a:t>The n*l matrix represents a probability distribution over labels to gold arcs, with the weight that the </a:t>
            </a:r>
            <a:r>
              <a:rPr lang="en-US" sz="1900" err="1">
                <a:solidFill>
                  <a:srgbClr val="D1D5DB"/>
                </a:solidFill>
                <a:latin typeface="Calibri Light"/>
                <a:ea typeface="+mn-lt"/>
                <a:cs typeface="+mn-lt"/>
              </a:rPr>
              <a:t>ith</a:t>
            </a:r>
            <a:r>
              <a:rPr lang="en-US" sz="1900">
                <a:solidFill>
                  <a:srgbClr val="D1D5DB"/>
                </a:solidFill>
                <a:latin typeface="Calibri Light"/>
                <a:ea typeface="+mn-lt"/>
                <a:cs typeface="+mn-lt"/>
              </a:rPr>
              <a:t> label gives to the gold arc whose dependent is the </a:t>
            </a:r>
            <a:r>
              <a:rPr lang="en-US" sz="1900" err="1">
                <a:solidFill>
                  <a:srgbClr val="D1D5DB"/>
                </a:solidFill>
                <a:latin typeface="Calibri Light"/>
                <a:ea typeface="+mn-lt"/>
                <a:cs typeface="+mn-lt"/>
              </a:rPr>
              <a:t>jth</a:t>
            </a:r>
            <a:r>
              <a:rPr lang="en-US" sz="1900">
                <a:solidFill>
                  <a:srgbClr val="D1D5DB"/>
                </a:solidFill>
                <a:latin typeface="Calibri Light"/>
                <a:ea typeface="+mn-lt"/>
                <a:cs typeface="+mn-lt"/>
              </a:rPr>
              <a:t> word as the entry at (j, </a:t>
            </a:r>
            <a:r>
              <a:rPr lang="en-US" sz="1900" err="1">
                <a:solidFill>
                  <a:srgbClr val="D1D5DB"/>
                </a:solidFill>
                <a:latin typeface="Calibri Light"/>
                <a:ea typeface="+mn-lt"/>
                <a:cs typeface="+mn-lt"/>
              </a:rPr>
              <a:t>i</a:t>
            </a:r>
            <a:r>
              <a:rPr lang="en-US" sz="1900">
                <a:solidFill>
                  <a:srgbClr val="D1D5DB"/>
                </a:solidFill>
                <a:latin typeface="Calibri Light"/>
                <a:ea typeface="+mn-lt"/>
                <a:cs typeface="+mn-lt"/>
              </a:rPr>
              <a:t>).</a:t>
            </a:r>
            <a:endParaRPr lang="en-US" sz="1900">
              <a:latin typeface="Calibri Light"/>
              <a:cs typeface="Calibri Light"/>
            </a:endParaRPr>
          </a:p>
          <a:p>
            <a:endParaRPr lang="en-US" sz="1900">
              <a:solidFill>
                <a:srgbClr val="D1D5DB"/>
              </a:solidFill>
              <a:latin typeface="Calibri Light"/>
              <a:ea typeface="+mn-lt"/>
              <a:cs typeface="+mn-lt"/>
            </a:endParaRPr>
          </a:p>
          <a:p>
            <a:r>
              <a:rPr lang="en-US" sz="1900">
                <a:solidFill>
                  <a:srgbClr val="D1D5DB"/>
                </a:solidFill>
                <a:latin typeface="Calibri Light"/>
                <a:ea typeface="+mn-lt"/>
                <a:cs typeface="+mn-lt"/>
              </a:rPr>
              <a:t>The cross-entropy loss is computed between the predicted and gold adjacency matrices and between the predicted and gold label matrices to determine the overall loss for a forward pass of the model on a sentence.</a:t>
            </a:r>
            <a:endParaRPr lang="en-US" sz="1900">
              <a:latin typeface="Calibri Light"/>
              <a:cs typeface="Calibri Light"/>
            </a:endParaRPr>
          </a:p>
          <a:p>
            <a:endParaRPr lang="en-US" sz="1900">
              <a:solidFill>
                <a:srgbClr val="D1D5DB"/>
              </a:solidFill>
              <a:latin typeface="Calibri Light"/>
              <a:ea typeface="+mn-lt"/>
              <a:cs typeface="+mn-lt"/>
            </a:endParaRPr>
          </a:p>
          <a:p>
            <a:r>
              <a:rPr lang="en-US" sz="1900">
                <a:solidFill>
                  <a:srgbClr val="D1D5DB"/>
                </a:solidFill>
                <a:latin typeface="Calibri Light"/>
                <a:ea typeface="+mn-lt"/>
                <a:cs typeface="+mn-lt"/>
              </a:rPr>
              <a:t>The combination of the two losses in this manner amounts to performing multi-task learning using the same network to predict both arc and labels.</a:t>
            </a:r>
            <a:endParaRPr lang="en-US" sz="1900">
              <a:latin typeface="Calibri Light"/>
              <a:cs typeface="Calibri Light"/>
            </a:endParaRPr>
          </a:p>
          <a:p>
            <a:endParaRPr lang="en-US" sz="19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105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185A9-CC05-DD7F-DE9B-0674B920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523" y="885825"/>
            <a:ext cx="3810001" cy="1901824"/>
          </a:xfrm>
        </p:spPr>
        <p:txBody>
          <a:bodyPr anchor="b">
            <a:normAutofit/>
          </a:bodyPr>
          <a:lstStyle/>
          <a:p>
            <a:r>
              <a:rPr lang="en-US">
                <a:latin typeface="Calibri Light"/>
                <a:cs typeface="Calibri Light"/>
              </a:rPr>
              <a:t>Results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065C46E-7F32-9EE8-B580-9D94B909D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83362"/>
            <a:ext cx="6095047" cy="489127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BA4C62-A377-07A8-4B18-4ED15F838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524" y="3047999"/>
            <a:ext cx="3810000" cy="304800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Following is the graph of training versus validation loss for the 20 epochs: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97206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TornVTI</vt:lpstr>
      <vt:lpstr>Neural Dependency Parser</vt:lpstr>
      <vt:lpstr>What is dependency Parser?</vt:lpstr>
      <vt:lpstr>Approaches</vt:lpstr>
      <vt:lpstr>Graph based dependency parser</vt:lpstr>
      <vt:lpstr>Literature Review</vt:lpstr>
      <vt:lpstr>Word Embeddings </vt:lpstr>
      <vt:lpstr>PowerPoint Presentation</vt:lpstr>
      <vt:lpstr>Training</vt:lpstr>
      <vt:lpstr>Results</vt:lpstr>
      <vt:lpstr>After training the model for 20 epochs, we tested its accuracy on the test data for labeled dependency prediction and unlabeled dependency prediction:   Unlabeled Dependency Prediction represents:    (word : parent word)   Labeled Dependency Prediction represents:  (word : parent word : dependency relation between the two) 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80</cp:revision>
  <dcterms:created xsi:type="dcterms:W3CDTF">2023-05-05T12:59:51Z</dcterms:created>
  <dcterms:modified xsi:type="dcterms:W3CDTF">2023-05-05T16:27:22Z</dcterms:modified>
</cp:coreProperties>
</file>