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 id="307" r:id="rId14"/>
    <p:sldId id="3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Capstone</a:t>
            </a:r>
            <a:br>
              <a:rPr lang="en-US" sz="4400" dirty="0">
                <a:solidFill>
                  <a:schemeClr val="tx1"/>
                </a:solidFill>
              </a:rPr>
            </a:br>
            <a:r>
              <a:rPr lang="en-US" sz="4400" dirty="0">
                <a:solidFill>
                  <a:schemeClr val="tx1"/>
                </a:solidFill>
              </a:rPr>
              <a:t>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Aditya </a:t>
            </a:r>
            <a:r>
              <a:rPr lang="en-US" sz="1600" dirty="0" err="1"/>
              <a:t>sharma</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C04F-0EDB-4517-884C-6039C3E8772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43CC26-0192-4A55-8B4F-6F6BF27E8AC3}"/>
              </a:ext>
            </a:extLst>
          </p:cNvPr>
          <p:cNvSpPr>
            <a:spLocks noGrp="1"/>
          </p:cNvSpPr>
          <p:nvPr>
            <p:ph idx="1"/>
          </p:nvPr>
        </p:nvSpPr>
        <p:spPr/>
        <p:txBody>
          <a:bodyPr/>
          <a:lstStyle/>
          <a:p>
            <a:r>
              <a:rPr lang="en-US" dirty="0"/>
              <a:t>Therefore, it can be concluded that the analysis of neighbourhoods and their nearby venues provided us with results that are visually empowered and can be presented to any new businessman who is trying to start a business in the city of Delhi. </a:t>
            </a:r>
          </a:p>
          <a:p>
            <a:r>
              <a:rPr lang="en-US" dirty="0"/>
              <a:t>He can identify the “hot” businesses in an area as well as where he’s going to get the maximum competition for the services that he is about to offer. </a:t>
            </a:r>
            <a:endParaRPr lang="en-IN" dirty="0"/>
          </a:p>
        </p:txBody>
      </p:sp>
    </p:spTree>
    <p:extLst>
      <p:ext uri="{BB962C8B-B14F-4D97-AF65-F5344CB8AC3E}">
        <p14:creationId xmlns:p14="http://schemas.microsoft.com/office/powerpoint/2010/main" val="259302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4EDF-6DE2-4447-913F-B93732E902A9}"/>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132122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4001-3777-41B3-80CF-3A272276A774}"/>
              </a:ext>
            </a:extLst>
          </p:cNvPr>
          <p:cNvSpPr>
            <a:spLocks noGrp="1"/>
          </p:cNvSpPr>
          <p:nvPr>
            <p:ph type="title"/>
          </p:nvPr>
        </p:nvSpPr>
        <p:spPr/>
        <p:txBody>
          <a:bodyPr/>
          <a:lstStyle/>
          <a:p>
            <a:r>
              <a:rPr lang="en-US" dirty="0"/>
              <a:t>Introduction to Problem</a:t>
            </a:r>
            <a:endParaRPr lang="en-IN" dirty="0"/>
          </a:p>
        </p:txBody>
      </p:sp>
      <p:sp>
        <p:nvSpPr>
          <p:cNvPr id="3" name="Content Placeholder 2">
            <a:extLst>
              <a:ext uri="{FF2B5EF4-FFF2-40B4-BE49-F238E27FC236}">
                <a16:creationId xmlns:a16="http://schemas.microsoft.com/office/drawing/2014/main" id="{9C973404-9F2E-44AE-8D73-5F8E69E87AB4}"/>
              </a:ext>
            </a:extLst>
          </p:cNvPr>
          <p:cNvSpPr>
            <a:spLocks noGrp="1"/>
          </p:cNvSpPr>
          <p:nvPr>
            <p:ph idx="1"/>
          </p:nvPr>
        </p:nvSpPr>
        <p:spPr/>
        <p:txBody>
          <a:bodyPr/>
          <a:lstStyle/>
          <a:p>
            <a:endParaRPr lang="en-IN" dirty="0"/>
          </a:p>
          <a:p>
            <a:pPr marL="457200" indent="-457200">
              <a:buFont typeface="+mj-lt"/>
              <a:buAutoNum type="arabicPeriod"/>
            </a:pPr>
            <a:r>
              <a:rPr lang="en-US" dirty="0"/>
              <a:t> Delhi is one of the most densely populated capital cities in the world. Thus location-wise business opportunities differ drastically when we consider the demographic situation of a particular region. </a:t>
            </a:r>
          </a:p>
          <a:p>
            <a:pPr marL="457200" indent="-457200">
              <a:buFont typeface="+mj-lt"/>
              <a:buAutoNum type="arabicPeriod"/>
            </a:pPr>
            <a:r>
              <a:rPr lang="en-US" dirty="0"/>
              <a:t>Many new businesses’ turnover decrease or they even collapse simply because owner(s) of the business is/are not able to identify competition from already established businesses or otherwise miss the chance of being the first one to tap out a business opportunity from a particular locality. </a:t>
            </a:r>
            <a:endParaRPr lang="en-IN" dirty="0"/>
          </a:p>
        </p:txBody>
      </p:sp>
    </p:spTree>
    <p:extLst>
      <p:ext uri="{BB962C8B-B14F-4D97-AF65-F5344CB8AC3E}">
        <p14:creationId xmlns:p14="http://schemas.microsoft.com/office/powerpoint/2010/main" val="36456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0B25-6F87-486B-8558-CE09C49E6951}"/>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8EB755E1-1653-4563-AB2C-78F149DBAB99}"/>
              </a:ext>
            </a:extLst>
          </p:cNvPr>
          <p:cNvSpPr>
            <a:spLocks noGrp="1"/>
          </p:cNvSpPr>
          <p:nvPr>
            <p:ph idx="1"/>
          </p:nvPr>
        </p:nvSpPr>
        <p:spPr/>
        <p:txBody>
          <a:bodyPr/>
          <a:lstStyle/>
          <a:p>
            <a:endParaRPr lang="en-IN" dirty="0"/>
          </a:p>
          <a:p>
            <a:pPr marL="0" indent="0">
              <a:buNone/>
            </a:pPr>
            <a:r>
              <a:rPr lang="en-US" dirty="0"/>
              <a:t>With the help of already available data, we’ll break down the localities of Delhi in neighbourhoods. These will be our locations for analysis. After compiling and visualizing the locations on the map, Foursquare API will be used to identify venues at those locations. Location-wise venues will be clustered together with the help of K-Means clustering algorithm. The clusters would then be displayed on the map using folium library. Hence, business hotspots would be identified and location-wise data about top business activities would be generated. This will facilitate in opening any new business in the city of Delhi. </a:t>
            </a:r>
            <a:endParaRPr lang="en-IN" dirty="0"/>
          </a:p>
        </p:txBody>
      </p:sp>
    </p:spTree>
    <p:extLst>
      <p:ext uri="{BB962C8B-B14F-4D97-AF65-F5344CB8AC3E}">
        <p14:creationId xmlns:p14="http://schemas.microsoft.com/office/powerpoint/2010/main" val="254525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E99E-58CB-46CA-AD4E-3DA5DB78F138}"/>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EA1CA059-4EFD-484E-83DB-C429BFFB78E2}"/>
              </a:ext>
            </a:extLst>
          </p:cNvPr>
          <p:cNvSpPr>
            <a:spLocks noGrp="1"/>
          </p:cNvSpPr>
          <p:nvPr>
            <p:ph idx="1"/>
          </p:nvPr>
        </p:nvSpPr>
        <p:spPr/>
        <p:txBody>
          <a:bodyPr/>
          <a:lstStyle/>
          <a:p>
            <a:endParaRPr lang="en-IN" dirty="0"/>
          </a:p>
          <a:p>
            <a:r>
              <a:rPr lang="en-IN" dirty="0"/>
              <a:t>1. Loading relevant data sets. </a:t>
            </a:r>
          </a:p>
          <a:p>
            <a:r>
              <a:rPr lang="en-US" dirty="0"/>
              <a:t>2. Characterizing data on the bases of neighbourhoods. </a:t>
            </a:r>
          </a:p>
          <a:p>
            <a:r>
              <a:rPr lang="en-US" dirty="0"/>
              <a:t>3. Updating the neighbourhood data with their geographical locations. </a:t>
            </a:r>
          </a:p>
          <a:p>
            <a:r>
              <a:rPr lang="en-US" dirty="0"/>
              <a:t>4. Visualizing neighbourhoods on the map with the help of suitable libraries. </a:t>
            </a:r>
          </a:p>
        </p:txBody>
      </p:sp>
    </p:spTree>
    <p:extLst>
      <p:ext uri="{BB962C8B-B14F-4D97-AF65-F5344CB8AC3E}">
        <p14:creationId xmlns:p14="http://schemas.microsoft.com/office/powerpoint/2010/main" val="405306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5EF-BAF4-4D5D-AA74-E57F69A91194}"/>
              </a:ext>
            </a:extLst>
          </p:cNvPr>
          <p:cNvSpPr>
            <a:spLocks noGrp="1"/>
          </p:cNvSpPr>
          <p:nvPr>
            <p:ph type="title"/>
          </p:nvPr>
        </p:nvSpPr>
        <p:spPr/>
        <p:txBody>
          <a:bodyPr/>
          <a:lstStyle/>
          <a:p>
            <a:r>
              <a:rPr lang="en-US" dirty="0"/>
              <a:t>Map</a:t>
            </a:r>
            <a:endParaRPr lang="en-IN" dirty="0"/>
          </a:p>
        </p:txBody>
      </p:sp>
      <p:pic>
        <p:nvPicPr>
          <p:cNvPr id="6" name="Content Placeholder 5">
            <a:extLst>
              <a:ext uri="{FF2B5EF4-FFF2-40B4-BE49-F238E27FC236}">
                <a16:creationId xmlns:a16="http://schemas.microsoft.com/office/drawing/2014/main" id="{8E992223-1837-4BA8-A6C3-9F0E038F5DA7}"/>
              </a:ext>
            </a:extLst>
          </p:cNvPr>
          <p:cNvPicPr>
            <a:picLocks noGrp="1" noChangeAspect="1"/>
          </p:cNvPicPr>
          <p:nvPr>
            <p:ph idx="1"/>
          </p:nvPr>
        </p:nvPicPr>
        <p:blipFill>
          <a:blip r:embed="rId2"/>
          <a:stretch>
            <a:fillRect/>
          </a:stretch>
        </p:blipFill>
        <p:spPr>
          <a:xfrm>
            <a:off x="5087155" y="786384"/>
            <a:ext cx="6671256" cy="5321171"/>
          </a:xfrm>
        </p:spPr>
      </p:pic>
      <p:sp>
        <p:nvSpPr>
          <p:cNvPr id="4" name="Text Placeholder 3">
            <a:extLst>
              <a:ext uri="{FF2B5EF4-FFF2-40B4-BE49-F238E27FC236}">
                <a16:creationId xmlns:a16="http://schemas.microsoft.com/office/drawing/2014/main" id="{664FE6A6-0961-4F3F-914F-32DC1C78BA06}"/>
              </a:ext>
            </a:extLst>
          </p:cNvPr>
          <p:cNvSpPr>
            <a:spLocks noGrp="1"/>
          </p:cNvSpPr>
          <p:nvPr>
            <p:ph type="body" sz="half" idx="2"/>
          </p:nvPr>
        </p:nvSpPr>
        <p:spPr/>
        <p:txBody>
          <a:bodyPr/>
          <a:lstStyle/>
          <a:p>
            <a:r>
              <a:rPr lang="en-US" dirty="0"/>
              <a:t>Visualizing the neighbourhoods in Delhi.</a:t>
            </a:r>
            <a:endParaRPr lang="en-IN" dirty="0"/>
          </a:p>
        </p:txBody>
      </p:sp>
    </p:spTree>
    <p:extLst>
      <p:ext uri="{BB962C8B-B14F-4D97-AF65-F5344CB8AC3E}">
        <p14:creationId xmlns:p14="http://schemas.microsoft.com/office/powerpoint/2010/main" val="321445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1B68-74B9-44AD-AD95-3BA2C2ABCEA5}"/>
              </a:ext>
            </a:extLst>
          </p:cNvPr>
          <p:cNvSpPr>
            <a:spLocks noGrp="1"/>
          </p:cNvSpPr>
          <p:nvPr>
            <p:ph type="title"/>
          </p:nvPr>
        </p:nvSpPr>
        <p:spPr/>
        <p:txBody>
          <a:bodyPr/>
          <a:lstStyle/>
          <a:p>
            <a:r>
              <a:rPr lang="en-US" dirty="0"/>
              <a:t>Methodology (contd.)</a:t>
            </a:r>
            <a:endParaRPr lang="en-IN" dirty="0"/>
          </a:p>
        </p:txBody>
      </p:sp>
      <p:sp>
        <p:nvSpPr>
          <p:cNvPr id="3" name="Content Placeholder 2">
            <a:extLst>
              <a:ext uri="{FF2B5EF4-FFF2-40B4-BE49-F238E27FC236}">
                <a16:creationId xmlns:a16="http://schemas.microsoft.com/office/drawing/2014/main" id="{0492A407-DC22-479B-B5C9-EA0B65E1F616}"/>
              </a:ext>
            </a:extLst>
          </p:cNvPr>
          <p:cNvSpPr>
            <a:spLocks noGrp="1"/>
          </p:cNvSpPr>
          <p:nvPr>
            <p:ph idx="1"/>
          </p:nvPr>
        </p:nvSpPr>
        <p:spPr/>
        <p:txBody>
          <a:bodyPr/>
          <a:lstStyle/>
          <a:p>
            <a:endParaRPr lang="en-IN" dirty="0"/>
          </a:p>
          <a:p>
            <a:r>
              <a:rPr lang="en-US" dirty="0"/>
              <a:t>5. Using API to explore the neighbourhood data. </a:t>
            </a:r>
          </a:p>
          <a:p>
            <a:r>
              <a:rPr lang="en-US" dirty="0"/>
              <a:t>6. Clustering the data of explored venues with respect to each location using K-means clustering algorithm. </a:t>
            </a:r>
          </a:p>
          <a:p>
            <a:r>
              <a:rPr lang="en-US" dirty="0"/>
              <a:t>7. Displaying the clustered hotspots on the map using suitable libraries. </a:t>
            </a:r>
          </a:p>
          <a:p>
            <a:endParaRPr lang="en-IN" dirty="0"/>
          </a:p>
        </p:txBody>
      </p:sp>
    </p:spTree>
    <p:extLst>
      <p:ext uri="{BB962C8B-B14F-4D97-AF65-F5344CB8AC3E}">
        <p14:creationId xmlns:p14="http://schemas.microsoft.com/office/powerpoint/2010/main" val="119717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3F97-280E-44D9-B23C-FD43F179D829}"/>
              </a:ext>
            </a:extLst>
          </p:cNvPr>
          <p:cNvSpPr>
            <a:spLocks noGrp="1"/>
          </p:cNvSpPr>
          <p:nvPr>
            <p:ph type="title"/>
          </p:nvPr>
        </p:nvSpPr>
        <p:spPr/>
        <p:txBody>
          <a:bodyPr/>
          <a:lstStyle/>
          <a:p>
            <a:r>
              <a:rPr lang="en-US" dirty="0"/>
              <a:t>Map</a:t>
            </a:r>
            <a:endParaRPr lang="en-IN" dirty="0"/>
          </a:p>
        </p:txBody>
      </p:sp>
      <p:pic>
        <p:nvPicPr>
          <p:cNvPr id="6" name="Content Placeholder 5">
            <a:extLst>
              <a:ext uri="{FF2B5EF4-FFF2-40B4-BE49-F238E27FC236}">
                <a16:creationId xmlns:a16="http://schemas.microsoft.com/office/drawing/2014/main" id="{125A52FD-4A8F-4CF4-B50C-9400A58E2421}"/>
              </a:ext>
            </a:extLst>
          </p:cNvPr>
          <p:cNvPicPr>
            <a:picLocks noGrp="1" noChangeAspect="1"/>
          </p:cNvPicPr>
          <p:nvPr>
            <p:ph idx="1"/>
          </p:nvPr>
        </p:nvPicPr>
        <p:blipFill>
          <a:blip r:embed="rId2"/>
          <a:stretch>
            <a:fillRect/>
          </a:stretch>
        </p:blipFill>
        <p:spPr>
          <a:xfrm>
            <a:off x="4958366" y="786383"/>
            <a:ext cx="6993227" cy="5321172"/>
          </a:xfrm>
        </p:spPr>
      </p:pic>
      <p:sp>
        <p:nvSpPr>
          <p:cNvPr id="4" name="Text Placeholder 3">
            <a:extLst>
              <a:ext uri="{FF2B5EF4-FFF2-40B4-BE49-F238E27FC236}">
                <a16:creationId xmlns:a16="http://schemas.microsoft.com/office/drawing/2014/main" id="{48073E77-094C-4400-A28E-2A028D0AEFA9}"/>
              </a:ext>
            </a:extLst>
          </p:cNvPr>
          <p:cNvSpPr>
            <a:spLocks noGrp="1"/>
          </p:cNvSpPr>
          <p:nvPr>
            <p:ph type="body" sz="half" idx="2"/>
          </p:nvPr>
        </p:nvSpPr>
        <p:spPr/>
        <p:txBody>
          <a:bodyPr/>
          <a:lstStyle/>
          <a:p>
            <a:r>
              <a:rPr lang="en-US" dirty="0"/>
              <a:t>Hotspots indicating the clusters formed with respect to the venue types in different localities.</a:t>
            </a:r>
            <a:endParaRPr lang="en-IN" dirty="0"/>
          </a:p>
        </p:txBody>
      </p:sp>
    </p:spTree>
    <p:extLst>
      <p:ext uri="{BB962C8B-B14F-4D97-AF65-F5344CB8AC3E}">
        <p14:creationId xmlns:p14="http://schemas.microsoft.com/office/powerpoint/2010/main" val="264617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0823-0B8E-4597-9BC4-B0779175BDCE}"/>
              </a:ext>
            </a:extLst>
          </p:cNvPr>
          <p:cNvSpPr>
            <a:spLocks noGrp="1"/>
          </p:cNvSpPr>
          <p:nvPr>
            <p:ph type="title"/>
          </p:nvPr>
        </p:nvSpPr>
        <p:spPr/>
        <p:txBody>
          <a:bodyPr/>
          <a:lstStyle/>
          <a:p>
            <a:r>
              <a:rPr lang="en-US" dirty="0"/>
              <a:t>Results obtained from Analysis</a:t>
            </a:r>
            <a:endParaRPr lang="en-IN" dirty="0"/>
          </a:p>
        </p:txBody>
      </p:sp>
      <p:sp>
        <p:nvSpPr>
          <p:cNvPr id="3" name="Content Placeholder 2">
            <a:extLst>
              <a:ext uri="{FF2B5EF4-FFF2-40B4-BE49-F238E27FC236}">
                <a16:creationId xmlns:a16="http://schemas.microsoft.com/office/drawing/2014/main" id="{CB52649B-C75C-4D5B-AC34-992A116821CE}"/>
              </a:ext>
            </a:extLst>
          </p:cNvPr>
          <p:cNvSpPr>
            <a:spLocks noGrp="1"/>
          </p:cNvSpPr>
          <p:nvPr>
            <p:ph idx="1"/>
          </p:nvPr>
        </p:nvSpPr>
        <p:spPr/>
        <p:txBody>
          <a:bodyPr>
            <a:normAutofit fontScale="85000" lnSpcReduction="10000"/>
          </a:bodyPr>
          <a:lstStyle/>
          <a:p>
            <a:endParaRPr lang="en-IN" dirty="0"/>
          </a:p>
          <a:p>
            <a:r>
              <a:rPr lang="en-IN" dirty="0"/>
              <a:t>• Neighbourhoods in Delhi. </a:t>
            </a:r>
          </a:p>
          <a:p>
            <a:r>
              <a:rPr lang="en-US" dirty="0"/>
              <a:t>• Geographical location coordinates of neighbourhoods. </a:t>
            </a:r>
          </a:p>
          <a:p>
            <a:r>
              <a:rPr lang="en-US" dirty="0"/>
              <a:t>• List of venues at the locations. </a:t>
            </a:r>
          </a:p>
          <a:p>
            <a:r>
              <a:rPr lang="en-US" dirty="0"/>
              <a:t>• Determining the most popular venue groups in the localities. </a:t>
            </a:r>
          </a:p>
          <a:p>
            <a:r>
              <a:rPr lang="en-US" dirty="0"/>
              <a:t>• Grouping the localities with respect to venue type. </a:t>
            </a:r>
          </a:p>
          <a:p>
            <a:r>
              <a:rPr lang="en-US" dirty="0"/>
              <a:t>• Each location with most common venues nearby. </a:t>
            </a:r>
          </a:p>
          <a:p>
            <a:r>
              <a:rPr lang="en-US" dirty="0"/>
              <a:t>• Clustering the locations with respect to the venue grouping. </a:t>
            </a:r>
          </a:p>
          <a:p>
            <a:r>
              <a:rPr lang="en-US" dirty="0"/>
              <a:t>• Visualizing geographical location of hotspots. </a:t>
            </a:r>
          </a:p>
          <a:p>
            <a:endParaRPr lang="en-IN" dirty="0"/>
          </a:p>
        </p:txBody>
      </p:sp>
    </p:spTree>
    <p:extLst>
      <p:ext uri="{BB962C8B-B14F-4D97-AF65-F5344CB8AC3E}">
        <p14:creationId xmlns:p14="http://schemas.microsoft.com/office/powerpoint/2010/main" val="388606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89F6-9B07-4173-8F46-98C7B69087F0}"/>
              </a:ext>
            </a:extLst>
          </p:cNvPr>
          <p:cNvSpPr>
            <a:spLocks noGrp="1"/>
          </p:cNvSpPr>
          <p:nvPr>
            <p:ph type="title"/>
          </p:nvPr>
        </p:nvSpPr>
        <p:spPr/>
        <p:txBody>
          <a:bodyPr/>
          <a:lstStyle/>
          <a:p>
            <a:r>
              <a:rPr lang="en-US" dirty="0"/>
              <a:t>Data</a:t>
            </a:r>
            <a:endParaRPr lang="en-IN" dirty="0"/>
          </a:p>
        </p:txBody>
      </p:sp>
      <p:pic>
        <p:nvPicPr>
          <p:cNvPr id="6" name="Content Placeholder 5">
            <a:extLst>
              <a:ext uri="{FF2B5EF4-FFF2-40B4-BE49-F238E27FC236}">
                <a16:creationId xmlns:a16="http://schemas.microsoft.com/office/drawing/2014/main" id="{EDFF8FC4-2141-4617-A0AB-04C9BCC507B1}"/>
              </a:ext>
            </a:extLst>
          </p:cNvPr>
          <p:cNvPicPr>
            <a:picLocks noGrp="1" noChangeAspect="1"/>
          </p:cNvPicPr>
          <p:nvPr>
            <p:ph idx="1"/>
          </p:nvPr>
        </p:nvPicPr>
        <p:blipFill>
          <a:blip r:embed="rId2"/>
          <a:stretch>
            <a:fillRect/>
          </a:stretch>
        </p:blipFill>
        <p:spPr>
          <a:xfrm>
            <a:off x="6697188" y="1400577"/>
            <a:ext cx="3517567" cy="4056845"/>
          </a:xfrm>
        </p:spPr>
      </p:pic>
      <p:sp>
        <p:nvSpPr>
          <p:cNvPr id="4" name="Text Placeholder 3">
            <a:extLst>
              <a:ext uri="{FF2B5EF4-FFF2-40B4-BE49-F238E27FC236}">
                <a16:creationId xmlns:a16="http://schemas.microsoft.com/office/drawing/2014/main" id="{D15B7700-2255-483C-AC3D-E17064603744}"/>
              </a:ext>
            </a:extLst>
          </p:cNvPr>
          <p:cNvSpPr>
            <a:spLocks noGrp="1"/>
          </p:cNvSpPr>
          <p:nvPr>
            <p:ph type="body" sz="half" idx="2"/>
          </p:nvPr>
        </p:nvSpPr>
        <p:spPr/>
        <p:txBody>
          <a:bodyPr/>
          <a:lstStyle/>
          <a:p>
            <a:r>
              <a:rPr lang="en-US" dirty="0"/>
              <a:t>Observations are drawn from the analysis regarding the top popular venues nearby a locality.</a:t>
            </a:r>
            <a:endParaRPr lang="en-IN" dirty="0"/>
          </a:p>
        </p:txBody>
      </p:sp>
    </p:spTree>
    <p:extLst>
      <p:ext uri="{BB962C8B-B14F-4D97-AF65-F5344CB8AC3E}">
        <p14:creationId xmlns:p14="http://schemas.microsoft.com/office/powerpoint/2010/main" val="124758523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{A98845B9-223E-4A49-A431-52CE870B8E8A}tf22712842</Template>
  <TotalTime>0</TotalTime>
  <Words>480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Calibri</vt:lpstr>
      <vt:lpstr>Franklin Gothic Book</vt:lpstr>
      <vt:lpstr>1_RetrospectVTI</vt:lpstr>
      <vt:lpstr>Capstone Project</vt:lpstr>
      <vt:lpstr>Introduction to Problem</vt:lpstr>
      <vt:lpstr>Proposed Solution</vt:lpstr>
      <vt:lpstr>Methodology</vt:lpstr>
      <vt:lpstr>Map</vt:lpstr>
      <vt:lpstr>Methodology (contd.)</vt:lpstr>
      <vt:lpstr>Map</vt:lpstr>
      <vt:lpstr>Results obtained from Analysis</vt:lpstr>
      <vt:lpstr>Data</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2020-04-26T17:00:30Z</dcterms:created>
  <dcterms:modified xsi:type="dcterms:W3CDTF">2020-04-26T17:17:18Z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