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7" r:id="rId23"/>
    <p:sldId id="278" r:id="rId24"/>
    <p:sldId id="280" r:id="rId25"/>
    <p:sldId id="281" r:id="rId26"/>
    <p:sldId id="282"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C9E5A-BFA3-4299-9EFC-D2D818F7F723}" v="37" dt="2024-12-09T03:05:46.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ay Trivedi" userId="35e597f1a0df338a" providerId="LiveId" clId="{41CC9E5A-BFA3-4299-9EFC-D2D818F7F723}"/>
    <pc:docChg chg="undo custSel addSld delSld modSld sldOrd">
      <pc:chgData name="Tanay Trivedi" userId="35e597f1a0df338a" providerId="LiveId" clId="{41CC9E5A-BFA3-4299-9EFC-D2D818F7F723}" dt="2024-12-09T03:06:51.996" v="250" actId="255"/>
      <pc:docMkLst>
        <pc:docMk/>
      </pc:docMkLst>
      <pc:sldChg chg="addSp delSp modSp mod setBg addAnim delAnim setClrOvrMap">
        <pc:chgData name="Tanay Trivedi" userId="35e597f1a0df338a" providerId="LiveId" clId="{41CC9E5A-BFA3-4299-9EFC-D2D818F7F723}" dt="2024-12-09T02:33:38.496" v="70" actId="1076"/>
        <pc:sldMkLst>
          <pc:docMk/>
          <pc:sldMk cId="0" sldId="256"/>
        </pc:sldMkLst>
        <pc:spChg chg="mod">
          <ac:chgData name="Tanay Trivedi" userId="35e597f1a0df338a" providerId="LiveId" clId="{41CC9E5A-BFA3-4299-9EFC-D2D818F7F723}" dt="2024-12-09T02:15:39.067" v="52" actId="1076"/>
          <ac:spMkLst>
            <pc:docMk/>
            <pc:sldMk cId="0" sldId="256"/>
            <ac:spMk id="54" creationId="{00000000-0000-0000-0000-000000000000}"/>
          </ac:spMkLst>
        </pc:spChg>
        <pc:spChg chg="mod">
          <ac:chgData name="Tanay Trivedi" userId="35e597f1a0df338a" providerId="LiveId" clId="{41CC9E5A-BFA3-4299-9EFC-D2D818F7F723}" dt="2024-12-09T02:15:33.478" v="51" actId="404"/>
          <ac:spMkLst>
            <pc:docMk/>
            <pc:sldMk cId="0" sldId="256"/>
            <ac:spMk id="55" creationId="{00000000-0000-0000-0000-000000000000}"/>
          </ac:spMkLst>
        </pc:spChg>
        <pc:spChg chg="mod">
          <ac:chgData name="Tanay Trivedi" userId="35e597f1a0df338a" providerId="LiveId" clId="{41CC9E5A-BFA3-4299-9EFC-D2D818F7F723}" dt="2024-12-09T02:14:35.407" v="25" actId="26606"/>
          <ac:spMkLst>
            <pc:docMk/>
            <pc:sldMk cId="0" sldId="256"/>
            <ac:spMk id="57" creationId="{00000000-0000-0000-0000-000000000000}"/>
          </ac:spMkLst>
        </pc:spChg>
        <pc:spChg chg="add del">
          <ac:chgData name="Tanay Trivedi" userId="35e597f1a0df338a" providerId="LiveId" clId="{41CC9E5A-BFA3-4299-9EFC-D2D818F7F723}" dt="2024-12-09T02:13:56.423" v="14" actId="26606"/>
          <ac:spMkLst>
            <pc:docMk/>
            <pc:sldMk cId="0" sldId="256"/>
            <ac:spMk id="1035" creationId="{B9B8A17F-DC3A-4D9A-AA53-9BFB894CD7BA}"/>
          </ac:spMkLst>
        </pc:spChg>
        <pc:spChg chg="add del">
          <ac:chgData name="Tanay Trivedi" userId="35e597f1a0df338a" providerId="LiveId" clId="{41CC9E5A-BFA3-4299-9EFC-D2D818F7F723}" dt="2024-12-09T02:13:56.423" v="14" actId="26606"/>
          <ac:spMkLst>
            <pc:docMk/>
            <pc:sldMk cId="0" sldId="256"/>
            <ac:spMk id="1036" creationId="{2D529E20-662F-4915-ACD7-970C026FDB7F}"/>
          </ac:spMkLst>
        </pc:spChg>
        <pc:spChg chg="add del">
          <ac:chgData name="Tanay Trivedi" userId="35e597f1a0df338a" providerId="LiveId" clId="{41CC9E5A-BFA3-4299-9EFC-D2D818F7F723}" dt="2024-12-09T02:13:56.423" v="14" actId="26606"/>
          <ac:spMkLst>
            <pc:docMk/>
            <pc:sldMk cId="0" sldId="256"/>
            <ac:spMk id="1037" creationId="{1AD5EB79-7F9A-4BBC-92A5-188382CBA1B6}"/>
          </ac:spMkLst>
        </pc:spChg>
        <pc:spChg chg="add del">
          <ac:chgData name="Tanay Trivedi" userId="35e597f1a0df338a" providerId="LiveId" clId="{41CC9E5A-BFA3-4299-9EFC-D2D818F7F723}" dt="2024-12-09T02:13:58.977" v="18" actId="26606"/>
          <ac:spMkLst>
            <pc:docMk/>
            <pc:sldMk cId="0" sldId="256"/>
            <ac:spMk id="1040" creationId="{B70F7E59-C971-4F55-8E3A-1E583B65FCB9}"/>
          </ac:spMkLst>
        </pc:spChg>
        <pc:spChg chg="add del">
          <ac:chgData name="Tanay Trivedi" userId="35e597f1a0df338a" providerId="LiveId" clId="{41CC9E5A-BFA3-4299-9EFC-D2D818F7F723}" dt="2024-12-09T02:14:02.498" v="20" actId="26606"/>
          <ac:spMkLst>
            <pc:docMk/>
            <pc:sldMk cId="0" sldId="256"/>
            <ac:spMk id="1042" creationId="{2B109C5B-3B98-48EB-A942-8D11CEA374B6}"/>
          </ac:spMkLst>
        </pc:spChg>
        <pc:spChg chg="add del">
          <ac:chgData name="Tanay Trivedi" userId="35e597f1a0df338a" providerId="LiveId" clId="{41CC9E5A-BFA3-4299-9EFC-D2D818F7F723}" dt="2024-12-09T02:14:02.498" v="20" actId="26606"/>
          <ac:spMkLst>
            <pc:docMk/>
            <pc:sldMk cId="0" sldId="256"/>
            <ac:spMk id="1043" creationId="{A9C389E4-003E-40C9-AC9E-ED821C16F525}"/>
          </ac:spMkLst>
        </pc:spChg>
        <pc:spChg chg="add del">
          <ac:chgData name="Tanay Trivedi" userId="35e597f1a0df338a" providerId="LiveId" clId="{41CC9E5A-BFA3-4299-9EFC-D2D818F7F723}" dt="2024-12-09T02:14:02.498" v="20" actId="26606"/>
          <ac:spMkLst>
            <pc:docMk/>
            <pc:sldMk cId="0" sldId="256"/>
            <ac:spMk id="1044" creationId="{6C042684-2705-40BD-9104-A6B24CE1CA45}"/>
          </ac:spMkLst>
        </pc:spChg>
        <pc:spChg chg="add del">
          <ac:chgData name="Tanay Trivedi" userId="35e597f1a0df338a" providerId="LiveId" clId="{41CC9E5A-BFA3-4299-9EFC-D2D818F7F723}" dt="2024-12-09T02:14:35.393" v="24" actId="26606"/>
          <ac:spMkLst>
            <pc:docMk/>
            <pc:sldMk cId="0" sldId="256"/>
            <ac:spMk id="1048" creationId="{56981798-4550-46DA-9172-4846E2FB66EC}"/>
          </ac:spMkLst>
        </pc:spChg>
        <pc:spChg chg="add del">
          <ac:chgData name="Tanay Trivedi" userId="35e597f1a0df338a" providerId="LiveId" clId="{41CC9E5A-BFA3-4299-9EFC-D2D818F7F723}" dt="2024-12-09T02:14:35.393" v="24" actId="26606"/>
          <ac:spMkLst>
            <pc:docMk/>
            <pc:sldMk cId="0" sldId="256"/>
            <ac:spMk id="1049" creationId="{D82EB7D3-3AD8-4ED1-9E1A-2906E14635E3}"/>
          </ac:spMkLst>
        </pc:spChg>
        <pc:spChg chg="add del">
          <ac:chgData name="Tanay Trivedi" userId="35e597f1a0df338a" providerId="LiveId" clId="{41CC9E5A-BFA3-4299-9EFC-D2D818F7F723}" dt="2024-12-09T02:14:35.393" v="24" actId="26606"/>
          <ac:spMkLst>
            <pc:docMk/>
            <pc:sldMk cId="0" sldId="256"/>
            <ac:spMk id="1050" creationId="{2D529E20-662F-4915-ACD7-970C026FDB7F}"/>
          </ac:spMkLst>
        </pc:spChg>
        <pc:grpChg chg="add del">
          <ac:chgData name="Tanay Trivedi" userId="35e597f1a0df338a" providerId="LiveId" clId="{41CC9E5A-BFA3-4299-9EFC-D2D818F7F723}" dt="2024-12-09T02:13:54.638" v="10" actId="26606"/>
          <ac:grpSpMkLst>
            <pc:docMk/>
            <pc:sldMk cId="0" sldId="256"/>
            <ac:grpSpMk id="1031" creationId="{7E2D86BB-893F-471B-AD66-50E01777C082}"/>
          </ac:grpSpMkLst>
        </pc:grpChg>
        <pc:grpChg chg="add del">
          <ac:chgData name="Tanay Trivedi" userId="35e597f1a0df338a" providerId="LiveId" clId="{41CC9E5A-BFA3-4299-9EFC-D2D818F7F723}" dt="2024-12-09T02:13:58.977" v="18" actId="26606"/>
          <ac:grpSpMkLst>
            <pc:docMk/>
            <pc:sldMk cId="0" sldId="256"/>
            <ac:grpSpMk id="1039" creationId="{260EE1B3-DDB2-44D7-943C-63D9CEF2735D}"/>
          </ac:grpSpMkLst>
        </pc:grpChg>
        <pc:grpChg chg="add del">
          <ac:chgData name="Tanay Trivedi" userId="35e597f1a0df338a" providerId="LiveId" clId="{41CC9E5A-BFA3-4299-9EFC-D2D818F7F723}" dt="2024-12-09T02:14:16.575" v="22" actId="26606"/>
          <ac:grpSpMkLst>
            <pc:docMk/>
            <pc:sldMk cId="0" sldId="256"/>
            <ac:grpSpMk id="1046" creationId="{25A657F0-42F3-40D3-BC75-7DA1F5C6A225}"/>
          </ac:grpSpMkLst>
        </pc:grpChg>
        <pc:grpChg chg="add">
          <ac:chgData name="Tanay Trivedi" userId="35e597f1a0df338a" providerId="LiveId" clId="{41CC9E5A-BFA3-4299-9EFC-D2D818F7F723}" dt="2024-12-09T02:14:35.407" v="25" actId="26606"/>
          <ac:grpSpMkLst>
            <pc:docMk/>
            <pc:sldMk cId="0" sldId="256"/>
            <ac:grpSpMk id="1052" creationId="{7E2D86BB-893F-471B-AD66-50E01777C082}"/>
          </ac:grpSpMkLst>
        </pc:grpChg>
        <pc:picChg chg="del mod">
          <ac:chgData name="Tanay Trivedi" userId="35e597f1a0df338a" providerId="LiveId" clId="{41CC9E5A-BFA3-4299-9EFC-D2D818F7F723}" dt="2024-12-09T02:13:03.166" v="5" actId="21"/>
          <ac:picMkLst>
            <pc:docMk/>
            <pc:sldMk cId="0" sldId="256"/>
            <ac:picMk id="4" creationId="{AF4347D3-E66E-693B-FC4C-56F9CEE94A07}"/>
          </ac:picMkLst>
        </pc:picChg>
        <pc:picChg chg="add mod ord">
          <ac:chgData name="Tanay Trivedi" userId="35e597f1a0df338a" providerId="LiveId" clId="{41CC9E5A-BFA3-4299-9EFC-D2D818F7F723}" dt="2024-12-09T02:33:38.496" v="70" actId="1076"/>
          <ac:picMkLst>
            <pc:docMk/>
            <pc:sldMk cId="0" sldId="256"/>
            <ac:picMk id="1026" creationId="{43C3D6D1-42E0-B823-272F-BB01647F6493}"/>
          </ac:picMkLst>
        </pc:picChg>
      </pc:sldChg>
      <pc:sldChg chg="modSp mod">
        <pc:chgData name="Tanay Trivedi" userId="35e597f1a0df338a" providerId="LiveId" clId="{41CC9E5A-BFA3-4299-9EFC-D2D818F7F723}" dt="2024-12-09T02:28:18.249" v="68" actId="255"/>
        <pc:sldMkLst>
          <pc:docMk/>
          <pc:sldMk cId="0" sldId="257"/>
        </pc:sldMkLst>
        <pc:spChg chg="mod">
          <ac:chgData name="Tanay Trivedi" userId="35e597f1a0df338a" providerId="LiveId" clId="{41CC9E5A-BFA3-4299-9EFC-D2D818F7F723}" dt="2024-12-09T02:28:18.249" v="68" actId="255"/>
          <ac:spMkLst>
            <pc:docMk/>
            <pc:sldMk cId="0" sldId="257"/>
            <ac:spMk id="63" creationId="{00000000-0000-0000-0000-000000000000}"/>
          </ac:spMkLst>
        </pc:spChg>
      </pc:sldChg>
      <pc:sldChg chg="addSp delSp modSp mod">
        <pc:chgData name="Tanay Trivedi" userId="35e597f1a0df338a" providerId="LiveId" clId="{41CC9E5A-BFA3-4299-9EFC-D2D818F7F723}" dt="2024-12-09T02:28:57.829" v="69" actId="478"/>
        <pc:sldMkLst>
          <pc:docMk/>
          <pc:sldMk cId="0" sldId="259"/>
        </pc:sldMkLst>
        <pc:picChg chg="add del mod">
          <ac:chgData name="Tanay Trivedi" userId="35e597f1a0df338a" providerId="LiveId" clId="{41CC9E5A-BFA3-4299-9EFC-D2D818F7F723}" dt="2024-12-09T02:28:57.829" v="69" actId="478"/>
          <ac:picMkLst>
            <pc:docMk/>
            <pc:sldMk cId="0" sldId="259"/>
            <ac:picMk id="4" creationId="{AF4347D3-E66E-693B-FC4C-56F9CEE94A07}"/>
          </ac:picMkLst>
        </pc:picChg>
      </pc:sldChg>
      <pc:sldChg chg="modSp mod">
        <pc:chgData name="Tanay Trivedi" userId="35e597f1a0df338a" providerId="LiveId" clId="{41CC9E5A-BFA3-4299-9EFC-D2D818F7F723}" dt="2024-12-09T02:23:38.626" v="53" actId="14100"/>
        <pc:sldMkLst>
          <pc:docMk/>
          <pc:sldMk cId="0" sldId="266"/>
        </pc:sldMkLst>
        <pc:graphicFrameChg chg="mod">
          <ac:chgData name="Tanay Trivedi" userId="35e597f1a0df338a" providerId="LiveId" clId="{41CC9E5A-BFA3-4299-9EFC-D2D818F7F723}" dt="2024-12-09T02:23:38.626" v="53" actId="14100"/>
          <ac:graphicFrameMkLst>
            <pc:docMk/>
            <pc:sldMk cId="0" sldId="266"/>
            <ac:graphicFrameMk id="125" creationId="{62437F46-B066-F3AD-8E37-1571CAF3BBD1}"/>
          </ac:graphicFrameMkLst>
        </pc:graphicFrameChg>
      </pc:sldChg>
      <pc:sldChg chg="modSp mod">
        <pc:chgData name="Tanay Trivedi" userId="35e597f1a0df338a" providerId="LiveId" clId="{41CC9E5A-BFA3-4299-9EFC-D2D818F7F723}" dt="2024-12-09T03:06:51.996" v="250" actId="255"/>
        <pc:sldMkLst>
          <pc:docMk/>
          <pc:sldMk cId="0" sldId="269"/>
        </pc:sldMkLst>
        <pc:spChg chg="mod">
          <ac:chgData name="Tanay Trivedi" userId="35e597f1a0df338a" providerId="LiveId" clId="{41CC9E5A-BFA3-4299-9EFC-D2D818F7F723}" dt="2024-12-09T03:06:51.996" v="250" actId="255"/>
          <ac:spMkLst>
            <pc:docMk/>
            <pc:sldMk cId="0" sldId="269"/>
            <ac:spMk id="143" creationId="{00000000-0000-0000-0000-000000000000}"/>
          </ac:spMkLst>
        </pc:spChg>
      </pc:sldChg>
      <pc:sldChg chg="modSp mod">
        <pc:chgData name="Tanay Trivedi" userId="35e597f1a0df338a" providerId="LiveId" clId="{41CC9E5A-BFA3-4299-9EFC-D2D818F7F723}" dt="2024-12-09T02:48:00.957" v="82" actId="14100"/>
        <pc:sldMkLst>
          <pc:docMk/>
          <pc:sldMk cId="0" sldId="273"/>
        </pc:sldMkLst>
        <pc:spChg chg="mod">
          <ac:chgData name="Tanay Trivedi" userId="35e597f1a0df338a" providerId="LiveId" clId="{41CC9E5A-BFA3-4299-9EFC-D2D818F7F723}" dt="2024-12-09T02:48:00.957" v="82" actId="14100"/>
          <ac:spMkLst>
            <pc:docMk/>
            <pc:sldMk cId="0" sldId="273"/>
            <ac:spMk id="167" creationId="{00000000-0000-0000-0000-000000000000}"/>
          </ac:spMkLst>
        </pc:spChg>
        <pc:spChg chg="mod">
          <ac:chgData name="Tanay Trivedi" userId="35e597f1a0df338a" providerId="LiveId" clId="{41CC9E5A-BFA3-4299-9EFC-D2D818F7F723}" dt="2024-12-09T02:47:53.679" v="80" actId="1076"/>
          <ac:spMkLst>
            <pc:docMk/>
            <pc:sldMk cId="0" sldId="273"/>
            <ac:spMk id="168" creationId="{00000000-0000-0000-0000-000000000000}"/>
          </ac:spMkLst>
        </pc:spChg>
      </pc:sldChg>
      <pc:sldChg chg="modSp mod">
        <pc:chgData name="Tanay Trivedi" userId="35e597f1a0df338a" providerId="LiveId" clId="{41CC9E5A-BFA3-4299-9EFC-D2D818F7F723}" dt="2024-12-09T02:48:24.527" v="90" actId="27636"/>
        <pc:sldMkLst>
          <pc:docMk/>
          <pc:sldMk cId="0" sldId="274"/>
        </pc:sldMkLst>
        <pc:spChg chg="mod">
          <ac:chgData name="Tanay Trivedi" userId="35e597f1a0df338a" providerId="LiveId" clId="{41CC9E5A-BFA3-4299-9EFC-D2D818F7F723}" dt="2024-12-09T02:48:24.527" v="90" actId="27636"/>
          <ac:spMkLst>
            <pc:docMk/>
            <pc:sldMk cId="0" sldId="274"/>
            <ac:spMk id="175" creationId="{00000000-0000-0000-0000-000000000000}"/>
          </ac:spMkLst>
        </pc:spChg>
      </pc:sldChg>
      <pc:sldChg chg="addSp modSp mod">
        <pc:chgData name="Tanay Trivedi" userId="35e597f1a0df338a" providerId="LiveId" clId="{41CC9E5A-BFA3-4299-9EFC-D2D818F7F723}" dt="2024-12-09T02:54:24.753" v="154" actId="14100"/>
        <pc:sldMkLst>
          <pc:docMk/>
          <pc:sldMk cId="0" sldId="278"/>
        </pc:sldMkLst>
        <pc:spChg chg="add mod">
          <ac:chgData name="Tanay Trivedi" userId="35e597f1a0df338a" providerId="LiveId" clId="{41CC9E5A-BFA3-4299-9EFC-D2D818F7F723}" dt="2024-12-09T02:54:24.753" v="154" actId="14100"/>
          <ac:spMkLst>
            <pc:docMk/>
            <pc:sldMk cId="0" sldId="278"/>
            <ac:spMk id="3" creationId="{3C89D751-C533-3D06-48B6-12FC36FB3C1B}"/>
          </ac:spMkLst>
        </pc:spChg>
        <pc:spChg chg="mod">
          <ac:chgData name="Tanay Trivedi" userId="35e597f1a0df338a" providerId="LiveId" clId="{41CC9E5A-BFA3-4299-9EFC-D2D818F7F723}" dt="2024-12-09T02:48:59.926" v="98" actId="403"/>
          <ac:spMkLst>
            <pc:docMk/>
            <pc:sldMk cId="0" sldId="278"/>
            <ac:spMk id="201" creationId="{00000000-0000-0000-0000-000000000000}"/>
          </ac:spMkLst>
        </pc:spChg>
      </pc:sldChg>
      <pc:sldChg chg="addSp delSp modSp new mod setBg setClrOvrMap">
        <pc:chgData name="Tanay Trivedi" userId="35e597f1a0df338a" providerId="LiveId" clId="{41CC9E5A-BFA3-4299-9EFC-D2D818F7F723}" dt="2024-12-09T03:02:18.979" v="232" actId="1076"/>
        <pc:sldMkLst>
          <pc:docMk/>
          <pc:sldMk cId="2241228847" sldId="280"/>
        </pc:sldMkLst>
        <pc:spChg chg="add mod">
          <ac:chgData name="Tanay Trivedi" userId="35e597f1a0df338a" providerId="LiveId" clId="{41CC9E5A-BFA3-4299-9EFC-D2D818F7F723}" dt="2024-12-09T03:02:18.979" v="232" actId="1076"/>
          <ac:spMkLst>
            <pc:docMk/>
            <pc:sldMk cId="2241228847" sldId="280"/>
            <ac:spMk id="6" creationId="{EAA192E7-986D-899C-BA24-994BF2B712E1}"/>
          </ac:spMkLst>
        </pc:spChg>
        <pc:spChg chg="add del">
          <ac:chgData name="Tanay Trivedi" userId="35e597f1a0df338a" providerId="LiveId" clId="{41CC9E5A-BFA3-4299-9EFC-D2D818F7F723}" dt="2024-12-09T03:00:50.519" v="198" actId="26606"/>
          <ac:spMkLst>
            <pc:docMk/>
            <pc:sldMk cId="2241228847" sldId="280"/>
            <ac:spMk id="8" creationId="{6A733EBD-820A-4FA2-9A24-E3259DA7EA15}"/>
          </ac:spMkLst>
        </pc:spChg>
        <pc:spChg chg="add del">
          <ac:chgData name="Tanay Trivedi" userId="35e597f1a0df338a" providerId="LiveId" clId="{41CC9E5A-BFA3-4299-9EFC-D2D818F7F723}" dt="2024-12-09T03:00:50.519" v="198" actId="26606"/>
          <ac:spMkLst>
            <pc:docMk/>
            <pc:sldMk cId="2241228847" sldId="280"/>
            <ac:spMk id="10" creationId="{6D4A187A-A5A0-48DF-94DB-432F7582DC83}"/>
          </ac:spMkLst>
        </pc:spChg>
        <pc:spChg chg="add del">
          <ac:chgData name="Tanay Trivedi" userId="35e597f1a0df338a" providerId="LiveId" clId="{41CC9E5A-BFA3-4299-9EFC-D2D818F7F723}" dt="2024-12-09T03:00:53.205" v="200" actId="26606"/>
          <ac:spMkLst>
            <pc:docMk/>
            <pc:sldMk cId="2241228847" sldId="280"/>
            <ac:spMk id="12" creationId="{786DE8A2-E45F-4163-B246-A5162E17BE1F}"/>
          </ac:spMkLst>
        </pc:spChg>
        <pc:spChg chg="add del">
          <ac:chgData name="Tanay Trivedi" userId="35e597f1a0df338a" providerId="LiveId" clId="{41CC9E5A-BFA3-4299-9EFC-D2D818F7F723}" dt="2024-12-09T03:00:53.205" v="200" actId="26606"/>
          <ac:spMkLst>
            <pc:docMk/>
            <pc:sldMk cId="2241228847" sldId="280"/>
            <ac:spMk id="13" creationId="{CC88A9C7-37B3-4341-BF1A-E8F3049ECB19}"/>
          </ac:spMkLst>
        </pc:spChg>
        <pc:picChg chg="add mod">
          <ac:chgData name="Tanay Trivedi" userId="35e597f1a0df338a" providerId="LiveId" clId="{41CC9E5A-BFA3-4299-9EFC-D2D818F7F723}" dt="2024-12-09T03:00:55.736" v="202"/>
          <ac:picMkLst>
            <pc:docMk/>
            <pc:sldMk cId="2241228847" sldId="280"/>
            <ac:picMk id="3" creationId="{B8FB0844-5A85-6CFF-33A5-884E00197050}"/>
          </ac:picMkLst>
        </pc:picChg>
        <pc:picChg chg="add mod">
          <ac:chgData name="Tanay Trivedi" userId="35e597f1a0df338a" providerId="LiveId" clId="{41CC9E5A-BFA3-4299-9EFC-D2D818F7F723}" dt="2024-12-09T03:01:44.316" v="213" actId="1076"/>
          <ac:picMkLst>
            <pc:docMk/>
            <pc:sldMk cId="2241228847" sldId="280"/>
            <ac:picMk id="5" creationId="{09DCC02C-1C04-5644-8D15-D7308398C0E7}"/>
          </ac:picMkLst>
        </pc:picChg>
      </pc:sldChg>
      <pc:sldChg chg="addSp modSp new del mod">
        <pc:chgData name="Tanay Trivedi" userId="35e597f1a0df338a" providerId="LiveId" clId="{41CC9E5A-BFA3-4299-9EFC-D2D818F7F723}" dt="2024-12-09T03:00:29.550" v="192" actId="47"/>
        <pc:sldMkLst>
          <pc:docMk/>
          <pc:sldMk cId="3380898084" sldId="280"/>
        </pc:sldMkLst>
        <pc:spChg chg="mod">
          <ac:chgData name="Tanay Trivedi" userId="35e597f1a0df338a" providerId="LiveId" clId="{41CC9E5A-BFA3-4299-9EFC-D2D818F7F723}" dt="2024-12-09T03:00:16.470" v="185" actId="20577"/>
          <ac:spMkLst>
            <pc:docMk/>
            <pc:sldMk cId="3380898084" sldId="280"/>
            <ac:spMk id="2" creationId="{574657C5-9EEC-66F1-E972-C6303EEDA7D8}"/>
          </ac:spMkLst>
        </pc:spChg>
        <pc:picChg chg="add mod">
          <ac:chgData name="Tanay Trivedi" userId="35e597f1a0df338a" providerId="LiveId" clId="{41CC9E5A-BFA3-4299-9EFC-D2D818F7F723}" dt="2024-12-09T03:00:26.674" v="191" actId="1076"/>
          <ac:picMkLst>
            <pc:docMk/>
            <pc:sldMk cId="3380898084" sldId="280"/>
            <ac:picMk id="4" creationId="{F5252F2F-5091-7835-B205-3B0D38DEEFBA}"/>
          </ac:picMkLst>
        </pc:picChg>
      </pc:sldChg>
      <pc:sldChg chg="addSp delSp modSp new del mod ord">
        <pc:chgData name="Tanay Trivedi" userId="35e597f1a0df338a" providerId="LiveId" clId="{41CC9E5A-BFA3-4299-9EFC-D2D818F7F723}" dt="2024-12-09T03:00:00.236" v="173" actId="47"/>
        <pc:sldMkLst>
          <pc:docMk/>
          <pc:sldMk cId="3598706291" sldId="280"/>
        </pc:sldMkLst>
        <pc:picChg chg="add del mod">
          <ac:chgData name="Tanay Trivedi" userId="35e597f1a0df338a" providerId="LiveId" clId="{41CC9E5A-BFA3-4299-9EFC-D2D818F7F723}" dt="2024-12-09T02:59:55.492" v="172" actId="478"/>
          <ac:picMkLst>
            <pc:docMk/>
            <pc:sldMk cId="3598706291" sldId="280"/>
            <ac:picMk id="5" creationId="{CA2575C5-9B99-2F22-4F60-CB3994913A4B}"/>
          </ac:picMkLst>
        </pc:picChg>
      </pc:sldChg>
      <pc:sldChg chg="addSp delSp modSp add mod">
        <pc:chgData name="Tanay Trivedi" userId="35e597f1a0df338a" providerId="LiveId" clId="{41CC9E5A-BFA3-4299-9EFC-D2D818F7F723}" dt="2024-12-09T03:03:01.529" v="246" actId="20577"/>
        <pc:sldMkLst>
          <pc:docMk/>
          <pc:sldMk cId="1304226218" sldId="281"/>
        </pc:sldMkLst>
        <pc:spChg chg="mod">
          <ac:chgData name="Tanay Trivedi" userId="35e597f1a0df338a" providerId="LiveId" clId="{41CC9E5A-BFA3-4299-9EFC-D2D818F7F723}" dt="2024-12-09T03:03:01.529" v="246" actId="20577"/>
          <ac:spMkLst>
            <pc:docMk/>
            <pc:sldMk cId="1304226218" sldId="281"/>
            <ac:spMk id="6" creationId="{52FFC995-6FA5-C112-A06D-AC29ADBB2C23}"/>
          </ac:spMkLst>
        </pc:spChg>
        <pc:picChg chg="add mod">
          <ac:chgData name="Tanay Trivedi" userId="35e597f1a0df338a" providerId="LiveId" clId="{41CC9E5A-BFA3-4299-9EFC-D2D818F7F723}" dt="2024-12-09T03:02:55.033" v="243" actId="1076"/>
          <ac:picMkLst>
            <pc:docMk/>
            <pc:sldMk cId="1304226218" sldId="281"/>
            <ac:picMk id="3" creationId="{9CBFE83E-819E-881C-5F44-A01E1D5FC96A}"/>
          </ac:picMkLst>
        </pc:picChg>
        <pc:picChg chg="del">
          <ac:chgData name="Tanay Trivedi" userId="35e597f1a0df338a" providerId="LiveId" clId="{41CC9E5A-BFA3-4299-9EFC-D2D818F7F723}" dt="2024-12-09T03:02:25.865" v="234" actId="478"/>
          <ac:picMkLst>
            <pc:docMk/>
            <pc:sldMk cId="1304226218" sldId="281"/>
            <ac:picMk id="5" creationId="{15E5E85D-D3CB-2577-BD0B-3FD7D781C08A}"/>
          </ac:picMkLst>
        </pc:picChg>
      </pc:sldChg>
      <pc:sldChg chg="add">
        <pc:chgData name="Tanay Trivedi" userId="35e597f1a0df338a" providerId="LiveId" clId="{41CC9E5A-BFA3-4299-9EFC-D2D818F7F723}" dt="2024-12-09T03:05:46.182" v="247"/>
        <pc:sldMkLst>
          <pc:docMk/>
          <pc:sldMk cId="293867894" sldId="282"/>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F7D0F8-192D-412A-9ABE-95E2A22E05A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C208482-4474-4060-A7CF-300349680202}">
      <dgm:prSet/>
      <dgm:spPr/>
      <dgm:t>
        <a:bodyPr/>
        <a:lstStyle/>
        <a:p>
          <a:r>
            <a:rPr lang="en-US" b="1" i="0" dirty="0">
              <a:solidFill>
                <a:schemeClr val="tx1"/>
              </a:solidFill>
            </a:rPr>
            <a:t>1.</a:t>
          </a:r>
          <a:r>
            <a:rPr lang="en-US" b="0" i="0" dirty="0">
              <a:solidFill>
                <a:schemeClr val="tx1"/>
              </a:solidFill>
            </a:rPr>
            <a:t> How does revenue generated by different product categories (e.g., Food, Disposables, Grooming) fluctuate across seasons?</a:t>
          </a:r>
          <a:endParaRPr lang="en-US" dirty="0">
            <a:solidFill>
              <a:schemeClr val="tx1"/>
            </a:solidFill>
          </a:endParaRPr>
        </a:p>
      </dgm:t>
    </dgm:pt>
    <dgm:pt modelId="{42F7BEEE-987E-474C-ACF6-BE07597652E9}" type="parTrans" cxnId="{53A9DF1F-3534-42EE-88F3-8087DFD24FD5}">
      <dgm:prSet/>
      <dgm:spPr/>
      <dgm:t>
        <a:bodyPr/>
        <a:lstStyle/>
        <a:p>
          <a:endParaRPr lang="en-US"/>
        </a:p>
      </dgm:t>
    </dgm:pt>
    <dgm:pt modelId="{F0FBA601-A331-42F3-8DF1-B11D2583A9D6}" type="sibTrans" cxnId="{53A9DF1F-3534-42EE-88F3-8087DFD24FD5}">
      <dgm:prSet/>
      <dgm:spPr/>
      <dgm:t>
        <a:bodyPr/>
        <a:lstStyle/>
        <a:p>
          <a:endParaRPr lang="en-US"/>
        </a:p>
      </dgm:t>
    </dgm:pt>
    <dgm:pt modelId="{0375D34F-7547-4210-A6F0-22268391EE6F}">
      <dgm:prSet/>
      <dgm:spPr/>
      <dgm:t>
        <a:bodyPr/>
        <a:lstStyle/>
        <a:p>
          <a:r>
            <a:rPr lang="en-US" b="1" i="0" dirty="0">
              <a:solidFill>
                <a:schemeClr val="tx1"/>
              </a:solidFill>
            </a:rPr>
            <a:t>2.</a:t>
          </a:r>
          <a:r>
            <a:rPr lang="en-US" b="0" i="0" dirty="0">
              <a:solidFill>
                <a:schemeClr val="tx1"/>
              </a:solidFill>
            </a:rPr>
            <a:t> How does revenue  vary across regions and states, and are there specific product categories that perform better in certain areas?</a:t>
          </a:r>
          <a:endParaRPr lang="en-US" dirty="0">
            <a:solidFill>
              <a:schemeClr val="tx1"/>
            </a:solidFill>
          </a:endParaRPr>
        </a:p>
      </dgm:t>
    </dgm:pt>
    <dgm:pt modelId="{4A2B69FA-022F-41E7-B8AC-86CE06400C2C}" type="parTrans" cxnId="{EE0D27D5-1EBB-4A93-99E1-F4F5617497C8}">
      <dgm:prSet/>
      <dgm:spPr/>
      <dgm:t>
        <a:bodyPr/>
        <a:lstStyle/>
        <a:p>
          <a:endParaRPr lang="en-US"/>
        </a:p>
      </dgm:t>
    </dgm:pt>
    <dgm:pt modelId="{B2E318A4-5609-4778-B36B-1EF340F22589}" type="sibTrans" cxnId="{EE0D27D5-1EBB-4A93-99E1-F4F5617497C8}">
      <dgm:prSet/>
      <dgm:spPr/>
      <dgm:t>
        <a:bodyPr/>
        <a:lstStyle/>
        <a:p>
          <a:endParaRPr lang="en-US"/>
        </a:p>
      </dgm:t>
    </dgm:pt>
    <dgm:pt modelId="{D903909C-E279-427A-874C-B7774506ECC4}">
      <dgm:prSet/>
      <dgm:spPr/>
      <dgm:t>
        <a:bodyPr/>
        <a:lstStyle/>
        <a:p>
          <a:r>
            <a:rPr lang="en-US" b="1" i="0" dirty="0">
              <a:solidFill>
                <a:schemeClr val="tx1"/>
              </a:solidFill>
            </a:rPr>
            <a:t>3.</a:t>
          </a:r>
          <a:r>
            <a:rPr lang="en-US" b="0" i="0" dirty="0">
              <a:solidFill>
                <a:schemeClr val="tx1"/>
              </a:solidFill>
            </a:rPr>
            <a:t> What is the correlation between Product Category, Costs, and Quantities?</a:t>
          </a:r>
          <a:endParaRPr lang="en-US" dirty="0">
            <a:solidFill>
              <a:schemeClr val="tx1"/>
            </a:solidFill>
          </a:endParaRPr>
        </a:p>
      </dgm:t>
    </dgm:pt>
    <dgm:pt modelId="{30A61167-020D-4C59-B4FD-BA6DB7297DF3}" type="parTrans" cxnId="{A628D44E-9FCD-491F-AD30-90B2F4F48469}">
      <dgm:prSet/>
      <dgm:spPr/>
      <dgm:t>
        <a:bodyPr/>
        <a:lstStyle/>
        <a:p>
          <a:endParaRPr lang="en-US"/>
        </a:p>
      </dgm:t>
    </dgm:pt>
    <dgm:pt modelId="{E14C9C12-C0B3-47D0-9C8B-F2AF2503B4EC}" type="sibTrans" cxnId="{A628D44E-9FCD-491F-AD30-90B2F4F48469}">
      <dgm:prSet/>
      <dgm:spPr/>
      <dgm:t>
        <a:bodyPr/>
        <a:lstStyle/>
        <a:p>
          <a:endParaRPr lang="en-US"/>
        </a:p>
      </dgm:t>
    </dgm:pt>
    <dgm:pt modelId="{ED53AE7A-6747-46BB-9A28-B53FCC94FD17}">
      <dgm:prSet/>
      <dgm:spPr/>
      <dgm:t>
        <a:bodyPr/>
        <a:lstStyle/>
        <a:p>
          <a:r>
            <a:rPr lang="en-US" b="1" i="0" dirty="0">
              <a:solidFill>
                <a:schemeClr val="tx1"/>
              </a:solidFill>
            </a:rPr>
            <a:t>4.</a:t>
          </a:r>
          <a:r>
            <a:rPr lang="en-US" b="0" i="0" dirty="0">
              <a:solidFill>
                <a:schemeClr val="tx1"/>
              </a:solidFill>
            </a:rPr>
            <a:t> What is the average landed cost versus shipping cost per order, and how does this vary by region or product type?</a:t>
          </a:r>
          <a:endParaRPr lang="en-US" dirty="0">
            <a:solidFill>
              <a:schemeClr val="tx1"/>
            </a:solidFill>
          </a:endParaRPr>
        </a:p>
      </dgm:t>
    </dgm:pt>
    <dgm:pt modelId="{7FD7AD9D-3102-4DC3-8D74-D47ED529ED93}" type="parTrans" cxnId="{4D16AD2C-140B-4517-9C98-CDBB482050B0}">
      <dgm:prSet/>
      <dgm:spPr/>
      <dgm:t>
        <a:bodyPr/>
        <a:lstStyle/>
        <a:p>
          <a:endParaRPr lang="en-US"/>
        </a:p>
      </dgm:t>
    </dgm:pt>
    <dgm:pt modelId="{02242EAE-A3DC-4748-A6B6-B18EF28E1892}" type="sibTrans" cxnId="{4D16AD2C-140B-4517-9C98-CDBB482050B0}">
      <dgm:prSet/>
      <dgm:spPr/>
      <dgm:t>
        <a:bodyPr/>
        <a:lstStyle/>
        <a:p>
          <a:endParaRPr lang="en-US"/>
        </a:p>
      </dgm:t>
    </dgm:pt>
    <dgm:pt modelId="{A8D35855-6998-4A73-8A7A-B85B87D89D57}">
      <dgm:prSet/>
      <dgm:spPr/>
      <dgm:t>
        <a:bodyPr/>
        <a:lstStyle/>
        <a:p>
          <a:r>
            <a:rPr lang="en-US" b="1" i="0" dirty="0">
              <a:solidFill>
                <a:schemeClr val="tx1"/>
              </a:solidFill>
            </a:rPr>
            <a:t>5. </a:t>
          </a:r>
          <a:r>
            <a:rPr lang="en-US" b="0" i="0" dirty="0">
              <a:solidFill>
                <a:schemeClr val="tx1"/>
              </a:solidFill>
            </a:rPr>
            <a:t>Does the current revenue model follow the pareto-principle?</a:t>
          </a:r>
          <a:endParaRPr lang="en-US" dirty="0">
            <a:solidFill>
              <a:schemeClr val="tx1"/>
            </a:solidFill>
          </a:endParaRPr>
        </a:p>
      </dgm:t>
    </dgm:pt>
    <dgm:pt modelId="{0AD8C722-3949-4536-A340-C77F8BF328E7}" type="parTrans" cxnId="{E735F5D5-D58E-4474-BDEA-B6642FBA37C0}">
      <dgm:prSet/>
      <dgm:spPr/>
      <dgm:t>
        <a:bodyPr/>
        <a:lstStyle/>
        <a:p>
          <a:endParaRPr lang="en-US"/>
        </a:p>
      </dgm:t>
    </dgm:pt>
    <dgm:pt modelId="{DAC33FC6-0644-4C05-BD84-9EA1D0DB8934}" type="sibTrans" cxnId="{E735F5D5-D58E-4474-BDEA-B6642FBA37C0}">
      <dgm:prSet/>
      <dgm:spPr/>
      <dgm:t>
        <a:bodyPr/>
        <a:lstStyle/>
        <a:p>
          <a:endParaRPr lang="en-US"/>
        </a:p>
      </dgm:t>
    </dgm:pt>
    <dgm:pt modelId="{3081F806-CAC3-4586-AA11-AA4CD6F6B614}">
      <dgm:prSet/>
      <dgm:spPr/>
      <dgm:t>
        <a:bodyPr/>
        <a:lstStyle/>
        <a:p>
          <a:r>
            <a:rPr lang="en-US" b="1" i="0" dirty="0">
              <a:solidFill>
                <a:schemeClr val="tx1"/>
              </a:solidFill>
            </a:rPr>
            <a:t>6.</a:t>
          </a:r>
          <a:r>
            <a:rPr lang="en-US" b="0" i="0" dirty="0">
              <a:solidFill>
                <a:schemeClr val="tx1"/>
              </a:solidFill>
            </a:rPr>
            <a:t> How do sales and profit trends, product category performance, and regional revenue distribution shape Munchy’s business strategy, and what insights can be derived to optimize growth and profitability? </a:t>
          </a:r>
          <a:endParaRPr lang="en-US" dirty="0">
            <a:solidFill>
              <a:schemeClr val="tx1"/>
            </a:solidFill>
          </a:endParaRPr>
        </a:p>
      </dgm:t>
    </dgm:pt>
    <dgm:pt modelId="{017B312B-1FCA-4690-9527-9B49D63967AB}" type="parTrans" cxnId="{458E2A52-CF58-43AA-B571-DEC16E920CC7}">
      <dgm:prSet/>
      <dgm:spPr/>
      <dgm:t>
        <a:bodyPr/>
        <a:lstStyle/>
        <a:p>
          <a:endParaRPr lang="en-US"/>
        </a:p>
      </dgm:t>
    </dgm:pt>
    <dgm:pt modelId="{098C42B0-4FF1-4FDA-9A4F-4398A5726C23}" type="sibTrans" cxnId="{458E2A52-CF58-43AA-B571-DEC16E920CC7}">
      <dgm:prSet/>
      <dgm:spPr/>
      <dgm:t>
        <a:bodyPr/>
        <a:lstStyle/>
        <a:p>
          <a:endParaRPr lang="en-US"/>
        </a:p>
      </dgm:t>
    </dgm:pt>
    <dgm:pt modelId="{35AE28B5-560A-4C9D-8FC8-00416992A128}" type="pres">
      <dgm:prSet presAssocID="{19F7D0F8-192D-412A-9ABE-95E2A22E05A9}" presName="linear" presStyleCnt="0">
        <dgm:presLayoutVars>
          <dgm:animLvl val="lvl"/>
          <dgm:resizeHandles val="exact"/>
        </dgm:presLayoutVars>
      </dgm:prSet>
      <dgm:spPr/>
    </dgm:pt>
    <dgm:pt modelId="{34E78EB2-8375-4835-9E43-A4FF048B12A7}" type="pres">
      <dgm:prSet presAssocID="{8C208482-4474-4060-A7CF-300349680202}" presName="parentText" presStyleLbl="node1" presStyleIdx="0" presStyleCnt="6">
        <dgm:presLayoutVars>
          <dgm:chMax val="0"/>
          <dgm:bulletEnabled val="1"/>
        </dgm:presLayoutVars>
      </dgm:prSet>
      <dgm:spPr/>
    </dgm:pt>
    <dgm:pt modelId="{4614E04B-57D8-48B6-A8EA-050359FCA497}" type="pres">
      <dgm:prSet presAssocID="{F0FBA601-A331-42F3-8DF1-B11D2583A9D6}" presName="spacer" presStyleCnt="0"/>
      <dgm:spPr/>
    </dgm:pt>
    <dgm:pt modelId="{8806777F-2A4D-42FF-869F-5DDFF41B3ADB}" type="pres">
      <dgm:prSet presAssocID="{0375D34F-7547-4210-A6F0-22268391EE6F}" presName="parentText" presStyleLbl="node1" presStyleIdx="1" presStyleCnt="6">
        <dgm:presLayoutVars>
          <dgm:chMax val="0"/>
          <dgm:bulletEnabled val="1"/>
        </dgm:presLayoutVars>
      </dgm:prSet>
      <dgm:spPr/>
    </dgm:pt>
    <dgm:pt modelId="{7D14A1C6-DA1F-48EF-9E62-571F0270CF03}" type="pres">
      <dgm:prSet presAssocID="{B2E318A4-5609-4778-B36B-1EF340F22589}" presName="spacer" presStyleCnt="0"/>
      <dgm:spPr/>
    </dgm:pt>
    <dgm:pt modelId="{E6222456-63D1-4291-8FE3-AE27C86619D7}" type="pres">
      <dgm:prSet presAssocID="{D903909C-E279-427A-874C-B7774506ECC4}" presName="parentText" presStyleLbl="node1" presStyleIdx="2" presStyleCnt="6">
        <dgm:presLayoutVars>
          <dgm:chMax val="0"/>
          <dgm:bulletEnabled val="1"/>
        </dgm:presLayoutVars>
      </dgm:prSet>
      <dgm:spPr/>
    </dgm:pt>
    <dgm:pt modelId="{E7BE19E9-5C3B-4CEC-9225-07B6DC4D71CA}" type="pres">
      <dgm:prSet presAssocID="{E14C9C12-C0B3-47D0-9C8B-F2AF2503B4EC}" presName="spacer" presStyleCnt="0"/>
      <dgm:spPr/>
    </dgm:pt>
    <dgm:pt modelId="{C8400E0E-2A86-4BA8-B4DD-701174388B69}" type="pres">
      <dgm:prSet presAssocID="{ED53AE7A-6747-46BB-9A28-B53FCC94FD17}" presName="parentText" presStyleLbl="node1" presStyleIdx="3" presStyleCnt="6">
        <dgm:presLayoutVars>
          <dgm:chMax val="0"/>
          <dgm:bulletEnabled val="1"/>
        </dgm:presLayoutVars>
      </dgm:prSet>
      <dgm:spPr/>
    </dgm:pt>
    <dgm:pt modelId="{55B410A9-CBDF-4593-AC3B-4438765E6C2F}" type="pres">
      <dgm:prSet presAssocID="{02242EAE-A3DC-4748-A6B6-B18EF28E1892}" presName="spacer" presStyleCnt="0"/>
      <dgm:spPr/>
    </dgm:pt>
    <dgm:pt modelId="{23803A26-7924-4418-B353-0FF0DBE7FF5A}" type="pres">
      <dgm:prSet presAssocID="{A8D35855-6998-4A73-8A7A-B85B87D89D57}" presName="parentText" presStyleLbl="node1" presStyleIdx="4" presStyleCnt="6">
        <dgm:presLayoutVars>
          <dgm:chMax val="0"/>
          <dgm:bulletEnabled val="1"/>
        </dgm:presLayoutVars>
      </dgm:prSet>
      <dgm:spPr/>
    </dgm:pt>
    <dgm:pt modelId="{32D78E70-E75C-4E32-B30B-4361D2F64FF7}" type="pres">
      <dgm:prSet presAssocID="{DAC33FC6-0644-4C05-BD84-9EA1D0DB8934}" presName="spacer" presStyleCnt="0"/>
      <dgm:spPr/>
    </dgm:pt>
    <dgm:pt modelId="{F0676C69-7DCE-4E4C-A09C-A7A70DE3B08B}" type="pres">
      <dgm:prSet presAssocID="{3081F806-CAC3-4586-AA11-AA4CD6F6B614}" presName="parentText" presStyleLbl="node1" presStyleIdx="5" presStyleCnt="6">
        <dgm:presLayoutVars>
          <dgm:chMax val="0"/>
          <dgm:bulletEnabled val="1"/>
        </dgm:presLayoutVars>
      </dgm:prSet>
      <dgm:spPr/>
    </dgm:pt>
  </dgm:ptLst>
  <dgm:cxnLst>
    <dgm:cxn modelId="{3C58B40F-ED65-48E2-BE38-B195EF988F45}" type="presOf" srcId="{D903909C-E279-427A-874C-B7774506ECC4}" destId="{E6222456-63D1-4291-8FE3-AE27C86619D7}" srcOrd="0" destOrd="0" presId="urn:microsoft.com/office/officeart/2005/8/layout/vList2"/>
    <dgm:cxn modelId="{53A9DF1F-3534-42EE-88F3-8087DFD24FD5}" srcId="{19F7D0F8-192D-412A-9ABE-95E2A22E05A9}" destId="{8C208482-4474-4060-A7CF-300349680202}" srcOrd="0" destOrd="0" parTransId="{42F7BEEE-987E-474C-ACF6-BE07597652E9}" sibTransId="{F0FBA601-A331-42F3-8DF1-B11D2583A9D6}"/>
    <dgm:cxn modelId="{1AF5DD29-3C17-4518-AC4F-515AC7D5F9B5}" type="presOf" srcId="{8C208482-4474-4060-A7CF-300349680202}" destId="{34E78EB2-8375-4835-9E43-A4FF048B12A7}" srcOrd="0" destOrd="0" presId="urn:microsoft.com/office/officeart/2005/8/layout/vList2"/>
    <dgm:cxn modelId="{4D16AD2C-140B-4517-9C98-CDBB482050B0}" srcId="{19F7D0F8-192D-412A-9ABE-95E2A22E05A9}" destId="{ED53AE7A-6747-46BB-9A28-B53FCC94FD17}" srcOrd="3" destOrd="0" parTransId="{7FD7AD9D-3102-4DC3-8D74-D47ED529ED93}" sibTransId="{02242EAE-A3DC-4748-A6B6-B18EF28E1892}"/>
    <dgm:cxn modelId="{A863C136-B524-4F1B-B928-24301990E149}" type="presOf" srcId="{ED53AE7A-6747-46BB-9A28-B53FCC94FD17}" destId="{C8400E0E-2A86-4BA8-B4DD-701174388B69}" srcOrd="0" destOrd="0" presId="urn:microsoft.com/office/officeart/2005/8/layout/vList2"/>
    <dgm:cxn modelId="{A628D44E-9FCD-491F-AD30-90B2F4F48469}" srcId="{19F7D0F8-192D-412A-9ABE-95E2A22E05A9}" destId="{D903909C-E279-427A-874C-B7774506ECC4}" srcOrd="2" destOrd="0" parTransId="{30A61167-020D-4C59-B4FD-BA6DB7297DF3}" sibTransId="{E14C9C12-C0B3-47D0-9C8B-F2AF2503B4EC}"/>
    <dgm:cxn modelId="{458E2A52-CF58-43AA-B571-DEC16E920CC7}" srcId="{19F7D0F8-192D-412A-9ABE-95E2A22E05A9}" destId="{3081F806-CAC3-4586-AA11-AA4CD6F6B614}" srcOrd="5" destOrd="0" parTransId="{017B312B-1FCA-4690-9527-9B49D63967AB}" sibTransId="{098C42B0-4FF1-4FDA-9A4F-4398A5726C23}"/>
    <dgm:cxn modelId="{1AAFB554-96D6-4DB9-A65B-5F0F324CC341}" type="presOf" srcId="{3081F806-CAC3-4586-AA11-AA4CD6F6B614}" destId="{F0676C69-7DCE-4E4C-A09C-A7A70DE3B08B}" srcOrd="0" destOrd="0" presId="urn:microsoft.com/office/officeart/2005/8/layout/vList2"/>
    <dgm:cxn modelId="{118D98AC-36A7-4F86-83FC-C0F91A118F7F}" type="presOf" srcId="{0375D34F-7547-4210-A6F0-22268391EE6F}" destId="{8806777F-2A4D-42FF-869F-5DDFF41B3ADB}" srcOrd="0" destOrd="0" presId="urn:microsoft.com/office/officeart/2005/8/layout/vList2"/>
    <dgm:cxn modelId="{89898FC8-9BF2-4139-B55A-17729D4916E4}" type="presOf" srcId="{A8D35855-6998-4A73-8A7A-B85B87D89D57}" destId="{23803A26-7924-4418-B353-0FF0DBE7FF5A}" srcOrd="0" destOrd="0" presId="urn:microsoft.com/office/officeart/2005/8/layout/vList2"/>
    <dgm:cxn modelId="{EE0D27D5-1EBB-4A93-99E1-F4F5617497C8}" srcId="{19F7D0F8-192D-412A-9ABE-95E2A22E05A9}" destId="{0375D34F-7547-4210-A6F0-22268391EE6F}" srcOrd="1" destOrd="0" parTransId="{4A2B69FA-022F-41E7-B8AC-86CE06400C2C}" sibTransId="{B2E318A4-5609-4778-B36B-1EF340F22589}"/>
    <dgm:cxn modelId="{E735F5D5-D58E-4474-BDEA-B6642FBA37C0}" srcId="{19F7D0F8-192D-412A-9ABE-95E2A22E05A9}" destId="{A8D35855-6998-4A73-8A7A-B85B87D89D57}" srcOrd="4" destOrd="0" parTransId="{0AD8C722-3949-4536-A340-C77F8BF328E7}" sibTransId="{DAC33FC6-0644-4C05-BD84-9EA1D0DB8934}"/>
    <dgm:cxn modelId="{670156F8-8B97-4F31-912A-F16C399E51A7}" type="presOf" srcId="{19F7D0F8-192D-412A-9ABE-95E2A22E05A9}" destId="{35AE28B5-560A-4C9D-8FC8-00416992A128}" srcOrd="0" destOrd="0" presId="urn:microsoft.com/office/officeart/2005/8/layout/vList2"/>
    <dgm:cxn modelId="{DC4655ED-2C37-44C5-AF70-BF775F6D25BD}" type="presParOf" srcId="{35AE28B5-560A-4C9D-8FC8-00416992A128}" destId="{34E78EB2-8375-4835-9E43-A4FF048B12A7}" srcOrd="0" destOrd="0" presId="urn:microsoft.com/office/officeart/2005/8/layout/vList2"/>
    <dgm:cxn modelId="{753D4FFD-1408-43D6-9EB7-9E0B2FFBC551}" type="presParOf" srcId="{35AE28B5-560A-4C9D-8FC8-00416992A128}" destId="{4614E04B-57D8-48B6-A8EA-050359FCA497}" srcOrd="1" destOrd="0" presId="urn:microsoft.com/office/officeart/2005/8/layout/vList2"/>
    <dgm:cxn modelId="{4787EA44-8202-4FAB-A3D6-470354B3A6BE}" type="presParOf" srcId="{35AE28B5-560A-4C9D-8FC8-00416992A128}" destId="{8806777F-2A4D-42FF-869F-5DDFF41B3ADB}" srcOrd="2" destOrd="0" presId="urn:microsoft.com/office/officeart/2005/8/layout/vList2"/>
    <dgm:cxn modelId="{90A1D746-7531-4B60-AA95-4B71D7B99DBB}" type="presParOf" srcId="{35AE28B5-560A-4C9D-8FC8-00416992A128}" destId="{7D14A1C6-DA1F-48EF-9E62-571F0270CF03}" srcOrd="3" destOrd="0" presId="urn:microsoft.com/office/officeart/2005/8/layout/vList2"/>
    <dgm:cxn modelId="{2F7507EB-81F1-4776-A55B-D580F82815A3}" type="presParOf" srcId="{35AE28B5-560A-4C9D-8FC8-00416992A128}" destId="{E6222456-63D1-4291-8FE3-AE27C86619D7}" srcOrd="4" destOrd="0" presId="urn:microsoft.com/office/officeart/2005/8/layout/vList2"/>
    <dgm:cxn modelId="{719B6342-99DE-4F30-B01B-96A9B2D666B5}" type="presParOf" srcId="{35AE28B5-560A-4C9D-8FC8-00416992A128}" destId="{E7BE19E9-5C3B-4CEC-9225-07B6DC4D71CA}" srcOrd="5" destOrd="0" presId="urn:microsoft.com/office/officeart/2005/8/layout/vList2"/>
    <dgm:cxn modelId="{38195421-8245-4926-922B-FA2D9DC2432B}" type="presParOf" srcId="{35AE28B5-560A-4C9D-8FC8-00416992A128}" destId="{C8400E0E-2A86-4BA8-B4DD-701174388B69}" srcOrd="6" destOrd="0" presId="urn:microsoft.com/office/officeart/2005/8/layout/vList2"/>
    <dgm:cxn modelId="{F29221DC-9CBE-4E49-957E-4AA4AE010A6A}" type="presParOf" srcId="{35AE28B5-560A-4C9D-8FC8-00416992A128}" destId="{55B410A9-CBDF-4593-AC3B-4438765E6C2F}" srcOrd="7" destOrd="0" presId="urn:microsoft.com/office/officeart/2005/8/layout/vList2"/>
    <dgm:cxn modelId="{4E88D81C-0F55-4391-A992-B2D298DB8149}" type="presParOf" srcId="{35AE28B5-560A-4C9D-8FC8-00416992A128}" destId="{23803A26-7924-4418-B353-0FF0DBE7FF5A}" srcOrd="8" destOrd="0" presId="urn:microsoft.com/office/officeart/2005/8/layout/vList2"/>
    <dgm:cxn modelId="{8E2C4281-8154-4AAA-88E9-402F0BA7C350}" type="presParOf" srcId="{35AE28B5-560A-4C9D-8FC8-00416992A128}" destId="{32D78E70-E75C-4E32-B30B-4361D2F64FF7}" srcOrd="9" destOrd="0" presId="urn:microsoft.com/office/officeart/2005/8/layout/vList2"/>
    <dgm:cxn modelId="{A8963CCD-3E6F-41BB-99BF-B7902E9CBDE0}" type="presParOf" srcId="{35AE28B5-560A-4C9D-8FC8-00416992A128}" destId="{F0676C69-7DCE-4E4C-A09C-A7A70DE3B08B}"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F446FC-18DE-461F-B809-5AC9D042D5C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F6542CF-C2BD-421B-A368-09C60F8E38AE}">
      <dgm:prSet/>
      <dgm:spPr/>
      <dgm:t>
        <a:bodyPr/>
        <a:lstStyle/>
        <a:p>
          <a:r>
            <a:rPr lang="en-US" b="1"/>
            <a:t>Category Leaders by Region</a:t>
          </a:r>
          <a:endParaRPr lang="en-US"/>
        </a:p>
      </dgm:t>
    </dgm:pt>
    <dgm:pt modelId="{5870475F-C606-4A9C-A9D5-313A7878CA15}" type="parTrans" cxnId="{B8172927-9ABB-427B-A16E-9A6C488D6817}">
      <dgm:prSet/>
      <dgm:spPr/>
      <dgm:t>
        <a:bodyPr/>
        <a:lstStyle/>
        <a:p>
          <a:endParaRPr lang="en-US"/>
        </a:p>
      </dgm:t>
    </dgm:pt>
    <dgm:pt modelId="{73202628-A69B-4101-9392-0C08F9A3859C}" type="sibTrans" cxnId="{B8172927-9ABB-427B-A16E-9A6C488D6817}">
      <dgm:prSet/>
      <dgm:spPr/>
      <dgm:t>
        <a:bodyPr/>
        <a:lstStyle/>
        <a:p>
          <a:endParaRPr lang="en-US"/>
        </a:p>
      </dgm:t>
    </dgm:pt>
    <dgm:pt modelId="{64DE195D-6DE6-45AE-B5A2-0929B22BE629}">
      <dgm:prSet/>
      <dgm:spPr/>
      <dgm:t>
        <a:bodyPr/>
        <a:lstStyle/>
        <a:p>
          <a:r>
            <a:rPr lang="en-US" dirty="0"/>
            <a:t>Disposables dominate sales in East and West regions, peaking at 180K in East, while Dog Food leads in Central with over 120K.</a:t>
          </a:r>
        </a:p>
      </dgm:t>
    </dgm:pt>
    <dgm:pt modelId="{504FA196-31D3-4F84-B06D-716AE7294F86}" type="parTrans" cxnId="{3DBA59D4-CF17-4A57-8E1A-6A0080973F9A}">
      <dgm:prSet/>
      <dgm:spPr/>
      <dgm:t>
        <a:bodyPr/>
        <a:lstStyle/>
        <a:p>
          <a:endParaRPr lang="en-US"/>
        </a:p>
      </dgm:t>
    </dgm:pt>
    <dgm:pt modelId="{AFA740D8-82C8-4213-8F9E-12AB77C0E4C3}" type="sibTrans" cxnId="{3DBA59D4-CF17-4A57-8E1A-6A0080973F9A}">
      <dgm:prSet/>
      <dgm:spPr/>
      <dgm:t>
        <a:bodyPr/>
        <a:lstStyle/>
        <a:p>
          <a:endParaRPr lang="en-US"/>
        </a:p>
      </dgm:t>
    </dgm:pt>
    <dgm:pt modelId="{D104C34B-26FC-4F37-AB56-E986577F8326}">
      <dgm:prSet/>
      <dgm:spPr/>
      <dgm:t>
        <a:bodyPr/>
        <a:lstStyle/>
        <a:p>
          <a:r>
            <a:rPr lang="en-US" b="1"/>
            <a:t>Regional Preferences </a:t>
          </a:r>
          <a:endParaRPr lang="en-US"/>
        </a:p>
      </dgm:t>
    </dgm:pt>
    <dgm:pt modelId="{639CC6D2-1114-4064-9631-D27B8C41CEC1}" type="parTrans" cxnId="{226127E0-23DF-432B-8D3A-286F9FE61A85}">
      <dgm:prSet/>
      <dgm:spPr/>
      <dgm:t>
        <a:bodyPr/>
        <a:lstStyle/>
        <a:p>
          <a:endParaRPr lang="en-US"/>
        </a:p>
      </dgm:t>
    </dgm:pt>
    <dgm:pt modelId="{36C92BBC-ACFA-4820-8CF0-0B6A018090FB}" type="sibTrans" cxnId="{226127E0-23DF-432B-8D3A-286F9FE61A85}">
      <dgm:prSet/>
      <dgm:spPr/>
      <dgm:t>
        <a:bodyPr/>
        <a:lstStyle/>
        <a:p>
          <a:endParaRPr lang="en-US"/>
        </a:p>
      </dgm:t>
    </dgm:pt>
    <dgm:pt modelId="{9C2035CC-04FF-4251-BF8A-BAE71A9F77E1}">
      <dgm:prSet/>
      <dgm:spPr/>
      <dgm:t>
        <a:bodyPr/>
        <a:lstStyle/>
        <a:p>
          <a:r>
            <a:rPr lang="en-US"/>
            <a:t>Supplements and Cleaning Supplies consistently rank high across all regions, indicating steady demand for these categories.</a:t>
          </a:r>
        </a:p>
      </dgm:t>
    </dgm:pt>
    <dgm:pt modelId="{7900F169-E7D0-441C-87B4-FD69B1FC0B37}" type="parTrans" cxnId="{82C09EA1-9592-4A06-AD8C-0F35DA1AC467}">
      <dgm:prSet/>
      <dgm:spPr/>
      <dgm:t>
        <a:bodyPr/>
        <a:lstStyle/>
        <a:p>
          <a:endParaRPr lang="en-US"/>
        </a:p>
      </dgm:t>
    </dgm:pt>
    <dgm:pt modelId="{30AEA20B-A08E-40D0-8B6F-66B30F33FC04}" type="sibTrans" cxnId="{82C09EA1-9592-4A06-AD8C-0F35DA1AC467}">
      <dgm:prSet/>
      <dgm:spPr/>
      <dgm:t>
        <a:bodyPr/>
        <a:lstStyle/>
        <a:p>
          <a:endParaRPr lang="en-US"/>
        </a:p>
      </dgm:t>
    </dgm:pt>
    <dgm:pt modelId="{D3088DBC-AA42-471B-A395-21E9108AF985}">
      <dgm:prSet/>
      <dgm:spPr/>
      <dgm:t>
        <a:bodyPr/>
        <a:lstStyle/>
        <a:p>
          <a:r>
            <a:rPr lang="en-US" b="1"/>
            <a:t>Minimal Sales in "Other" </a:t>
          </a:r>
          <a:endParaRPr lang="en-US"/>
        </a:p>
      </dgm:t>
    </dgm:pt>
    <dgm:pt modelId="{82ACAE20-06E9-4B30-A1F2-15E49072AD04}" type="parTrans" cxnId="{D914D289-A7A3-4466-941C-4057B0319168}">
      <dgm:prSet/>
      <dgm:spPr/>
      <dgm:t>
        <a:bodyPr/>
        <a:lstStyle/>
        <a:p>
          <a:endParaRPr lang="en-US"/>
        </a:p>
      </dgm:t>
    </dgm:pt>
    <dgm:pt modelId="{E7D14FB8-D121-4D71-934F-1785F7CB27D2}" type="sibTrans" cxnId="{D914D289-A7A3-4466-941C-4057B0319168}">
      <dgm:prSet/>
      <dgm:spPr/>
      <dgm:t>
        <a:bodyPr/>
        <a:lstStyle/>
        <a:p>
          <a:endParaRPr lang="en-US"/>
        </a:p>
      </dgm:t>
    </dgm:pt>
    <dgm:pt modelId="{81766E81-1226-4996-902A-869AB8DA4DB1}">
      <dgm:prSet/>
      <dgm:spPr/>
      <dgm:t>
        <a:bodyPr/>
        <a:lstStyle/>
        <a:p>
          <a:r>
            <a:rPr lang="en-US"/>
            <a:t>The "Other" region shows negligible sales across all categories, highlighting limited market activity there.</a:t>
          </a:r>
        </a:p>
      </dgm:t>
    </dgm:pt>
    <dgm:pt modelId="{6F0D86F4-831C-4C14-861B-8E5B477945F0}" type="parTrans" cxnId="{C5E413FB-2E89-4336-AFCD-E97150956C3E}">
      <dgm:prSet/>
      <dgm:spPr/>
      <dgm:t>
        <a:bodyPr/>
        <a:lstStyle/>
        <a:p>
          <a:endParaRPr lang="en-US"/>
        </a:p>
      </dgm:t>
    </dgm:pt>
    <dgm:pt modelId="{E267A030-7DED-41B0-873C-31AE26325168}" type="sibTrans" cxnId="{C5E413FB-2E89-4336-AFCD-E97150956C3E}">
      <dgm:prSet/>
      <dgm:spPr/>
      <dgm:t>
        <a:bodyPr/>
        <a:lstStyle/>
        <a:p>
          <a:endParaRPr lang="en-US"/>
        </a:p>
      </dgm:t>
    </dgm:pt>
    <dgm:pt modelId="{D758FC25-5DAC-4336-A329-749442CA0D2B}" type="pres">
      <dgm:prSet presAssocID="{ADF446FC-18DE-461F-B809-5AC9D042D5C4}" presName="diagram" presStyleCnt="0">
        <dgm:presLayoutVars>
          <dgm:dir/>
          <dgm:resizeHandles val="exact"/>
        </dgm:presLayoutVars>
      </dgm:prSet>
      <dgm:spPr/>
    </dgm:pt>
    <dgm:pt modelId="{801A4DD8-8B82-46C0-AF44-73DC2EDA43C1}" type="pres">
      <dgm:prSet presAssocID="{1F6542CF-C2BD-421B-A368-09C60F8E38AE}" presName="node" presStyleLbl="node1" presStyleIdx="0" presStyleCnt="6">
        <dgm:presLayoutVars>
          <dgm:bulletEnabled val="1"/>
        </dgm:presLayoutVars>
      </dgm:prSet>
      <dgm:spPr/>
    </dgm:pt>
    <dgm:pt modelId="{8CD9B962-3A75-4B73-84FA-AD2C53072180}" type="pres">
      <dgm:prSet presAssocID="{73202628-A69B-4101-9392-0C08F9A3859C}" presName="sibTrans" presStyleCnt="0"/>
      <dgm:spPr/>
    </dgm:pt>
    <dgm:pt modelId="{87220F04-BA5D-4BAB-AA54-CA7FCC4A0EBD}" type="pres">
      <dgm:prSet presAssocID="{64DE195D-6DE6-45AE-B5A2-0929B22BE629}" presName="node" presStyleLbl="node1" presStyleIdx="1" presStyleCnt="6">
        <dgm:presLayoutVars>
          <dgm:bulletEnabled val="1"/>
        </dgm:presLayoutVars>
      </dgm:prSet>
      <dgm:spPr/>
    </dgm:pt>
    <dgm:pt modelId="{ADB94A21-25DC-443B-A28C-FE9CD7CEF690}" type="pres">
      <dgm:prSet presAssocID="{AFA740D8-82C8-4213-8F9E-12AB77C0E4C3}" presName="sibTrans" presStyleCnt="0"/>
      <dgm:spPr/>
    </dgm:pt>
    <dgm:pt modelId="{D269570A-EF23-43E0-9895-23C09EBC02D2}" type="pres">
      <dgm:prSet presAssocID="{D104C34B-26FC-4F37-AB56-E986577F8326}" presName="node" presStyleLbl="node1" presStyleIdx="2" presStyleCnt="6">
        <dgm:presLayoutVars>
          <dgm:bulletEnabled val="1"/>
        </dgm:presLayoutVars>
      </dgm:prSet>
      <dgm:spPr/>
    </dgm:pt>
    <dgm:pt modelId="{DA093D22-7493-4BE4-8B33-30A1D91C9ADD}" type="pres">
      <dgm:prSet presAssocID="{36C92BBC-ACFA-4820-8CF0-0B6A018090FB}" presName="sibTrans" presStyleCnt="0"/>
      <dgm:spPr/>
    </dgm:pt>
    <dgm:pt modelId="{16DDD993-C2D3-4AE9-9874-BF97D8AE64A4}" type="pres">
      <dgm:prSet presAssocID="{9C2035CC-04FF-4251-BF8A-BAE71A9F77E1}" presName="node" presStyleLbl="node1" presStyleIdx="3" presStyleCnt="6">
        <dgm:presLayoutVars>
          <dgm:bulletEnabled val="1"/>
        </dgm:presLayoutVars>
      </dgm:prSet>
      <dgm:spPr/>
    </dgm:pt>
    <dgm:pt modelId="{EC98E50D-9983-44A0-B191-E99515524696}" type="pres">
      <dgm:prSet presAssocID="{30AEA20B-A08E-40D0-8B6F-66B30F33FC04}" presName="sibTrans" presStyleCnt="0"/>
      <dgm:spPr/>
    </dgm:pt>
    <dgm:pt modelId="{95DB8E03-7D74-4848-AA70-E0AAC8D63EC5}" type="pres">
      <dgm:prSet presAssocID="{D3088DBC-AA42-471B-A395-21E9108AF985}" presName="node" presStyleLbl="node1" presStyleIdx="4" presStyleCnt="6">
        <dgm:presLayoutVars>
          <dgm:bulletEnabled val="1"/>
        </dgm:presLayoutVars>
      </dgm:prSet>
      <dgm:spPr/>
    </dgm:pt>
    <dgm:pt modelId="{EDDA6227-500B-4073-A48E-798DB9CA511D}" type="pres">
      <dgm:prSet presAssocID="{E7D14FB8-D121-4D71-934F-1785F7CB27D2}" presName="sibTrans" presStyleCnt="0"/>
      <dgm:spPr/>
    </dgm:pt>
    <dgm:pt modelId="{4BA4E21E-6F0C-4444-A2D9-AC49D9508211}" type="pres">
      <dgm:prSet presAssocID="{81766E81-1226-4996-902A-869AB8DA4DB1}" presName="node" presStyleLbl="node1" presStyleIdx="5" presStyleCnt="6">
        <dgm:presLayoutVars>
          <dgm:bulletEnabled val="1"/>
        </dgm:presLayoutVars>
      </dgm:prSet>
      <dgm:spPr/>
    </dgm:pt>
  </dgm:ptLst>
  <dgm:cxnLst>
    <dgm:cxn modelId="{3FED5D08-6F41-45FB-B7C8-F7064BBF08D1}" type="presOf" srcId="{ADF446FC-18DE-461F-B809-5AC9D042D5C4}" destId="{D758FC25-5DAC-4336-A329-749442CA0D2B}" srcOrd="0" destOrd="0" presId="urn:microsoft.com/office/officeart/2005/8/layout/default"/>
    <dgm:cxn modelId="{17EA2D16-218D-4381-BB8F-28C7B1DF7381}" type="presOf" srcId="{81766E81-1226-4996-902A-869AB8DA4DB1}" destId="{4BA4E21E-6F0C-4444-A2D9-AC49D9508211}" srcOrd="0" destOrd="0" presId="urn:microsoft.com/office/officeart/2005/8/layout/default"/>
    <dgm:cxn modelId="{B8172927-9ABB-427B-A16E-9A6C488D6817}" srcId="{ADF446FC-18DE-461F-B809-5AC9D042D5C4}" destId="{1F6542CF-C2BD-421B-A368-09C60F8E38AE}" srcOrd="0" destOrd="0" parTransId="{5870475F-C606-4A9C-A9D5-313A7878CA15}" sibTransId="{73202628-A69B-4101-9392-0C08F9A3859C}"/>
    <dgm:cxn modelId="{D914D289-A7A3-4466-941C-4057B0319168}" srcId="{ADF446FC-18DE-461F-B809-5AC9D042D5C4}" destId="{D3088DBC-AA42-471B-A395-21E9108AF985}" srcOrd="4" destOrd="0" parTransId="{82ACAE20-06E9-4B30-A1F2-15E49072AD04}" sibTransId="{E7D14FB8-D121-4D71-934F-1785F7CB27D2}"/>
    <dgm:cxn modelId="{82C09EA1-9592-4A06-AD8C-0F35DA1AC467}" srcId="{ADF446FC-18DE-461F-B809-5AC9D042D5C4}" destId="{9C2035CC-04FF-4251-BF8A-BAE71A9F77E1}" srcOrd="3" destOrd="0" parTransId="{7900F169-E7D0-441C-87B4-FD69B1FC0B37}" sibTransId="{30AEA20B-A08E-40D0-8B6F-66B30F33FC04}"/>
    <dgm:cxn modelId="{409359A8-FFAE-4FD7-A917-8EA1BA30B86B}" type="presOf" srcId="{D104C34B-26FC-4F37-AB56-E986577F8326}" destId="{D269570A-EF23-43E0-9895-23C09EBC02D2}" srcOrd="0" destOrd="0" presId="urn:microsoft.com/office/officeart/2005/8/layout/default"/>
    <dgm:cxn modelId="{9A9BCDB0-6CE0-414F-9BC1-09976F0ED86B}" type="presOf" srcId="{9C2035CC-04FF-4251-BF8A-BAE71A9F77E1}" destId="{16DDD993-C2D3-4AE9-9874-BF97D8AE64A4}" srcOrd="0" destOrd="0" presId="urn:microsoft.com/office/officeart/2005/8/layout/default"/>
    <dgm:cxn modelId="{3DBA59D4-CF17-4A57-8E1A-6A0080973F9A}" srcId="{ADF446FC-18DE-461F-B809-5AC9D042D5C4}" destId="{64DE195D-6DE6-45AE-B5A2-0929B22BE629}" srcOrd="1" destOrd="0" parTransId="{504FA196-31D3-4F84-B06D-716AE7294F86}" sibTransId="{AFA740D8-82C8-4213-8F9E-12AB77C0E4C3}"/>
    <dgm:cxn modelId="{50E3B2D6-C40E-4161-AECF-D43A955D8EDE}" type="presOf" srcId="{D3088DBC-AA42-471B-A395-21E9108AF985}" destId="{95DB8E03-7D74-4848-AA70-E0AAC8D63EC5}" srcOrd="0" destOrd="0" presId="urn:microsoft.com/office/officeart/2005/8/layout/default"/>
    <dgm:cxn modelId="{204469D8-1B59-4882-8275-2F42D6BC3CD3}" type="presOf" srcId="{1F6542CF-C2BD-421B-A368-09C60F8E38AE}" destId="{801A4DD8-8B82-46C0-AF44-73DC2EDA43C1}" srcOrd="0" destOrd="0" presId="urn:microsoft.com/office/officeart/2005/8/layout/default"/>
    <dgm:cxn modelId="{226127E0-23DF-432B-8D3A-286F9FE61A85}" srcId="{ADF446FC-18DE-461F-B809-5AC9D042D5C4}" destId="{D104C34B-26FC-4F37-AB56-E986577F8326}" srcOrd="2" destOrd="0" parTransId="{639CC6D2-1114-4064-9631-D27B8C41CEC1}" sibTransId="{36C92BBC-ACFA-4820-8CF0-0B6A018090FB}"/>
    <dgm:cxn modelId="{69BD95E9-B544-4550-B626-A5D9F57A3FA1}" type="presOf" srcId="{64DE195D-6DE6-45AE-B5A2-0929B22BE629}" destId="{87220F04-BA5D-4BAB-AA54-CA7FCC4A0EBD}" srcOrd="0" destOrd="0" presId="urn:microsoft.com/office/officeart/2005/8/layout/default"/>
    <dgm:cxn modelId="{C5E413FB-2E89-4336-AFCD-E97150956C3E}" srcId="{ADF446FC-18DE-461F-B809-5AC9D042D5C4}" destId="{81766E81-1226-4996-902A-869AB8DA4DB1}" srcOrd="5" destOrd="0" parTransId="{6F0D86F4-831C-4C14-861B-8E5B477945F0}" sibTransId="{E267A030-7DED-41B0-873C-31AE26325168}"/>
    <dgm:cxn modelId="{8672ACEA-4F72-4DA9-8401-ECCF55BEFC7B}" type="presParOf" srcId="{D758FC25-5DAC-4336-A329-749442CA0D2B}" destId="{801A4DD8-8B82-46C0-AF44-73DC2EDA43C1}" srcOrd="0" destOrd="0" presId="urn:microsoft.com/office/officeart/2005/8/layout/default"/>
    <dgm:cxn modelId="{19A37738-9B67-437B-8A57-8BE8D1381C74}" type="presParOf" srcId="{D758FC25-5DAC-4336-A329-749442CA0D2B}" destId="{8CD9B962-3A75-4B73-84FA-AD2C53072180}" srcOrd="1" destOrd="0" presId="urn:microsoft.com/office/officeart/2005/8/layout/default"/>
    <dgm:cxn modelId="{5609BE65-83C1-4ED6-98D5-2FA8A634ECB8}" type="presParOf" srcId="{D758FC25-5DAC-4336-A329-749442CA0D2B}" destId="{87220F04-BA5D-4BAB-AA54-CA7FCC4A0EBD}" srcOrd="2" destOrd="0" presId="urn:microsoft.com/office/officeart/2005/8/layout/default"/>
    <dgm:cxn modelId="{BA1B3658-F6D9-4912-860B-EEBACDCF1D0A}" type="presParOf" srcId="{D758FC25-5DAC-4336-A329-749442CA0D2B}" destId="{ADB94A21-25DC-443B-A28C-FE9CD7CEF690}" srcOrd="3" destOrd="0" presId="urn:microsoft.com/office/officeart/2005/8/layout/default"/>
    <dgm:cxn modelId="{850F6056-81C9-4C8E-9FFC-0BA9F1F1D1D2}" type="presParOf" srcId="{D758FC25-5DAC-4336-A329-749442CA0D2B}" destId="{D269570A-EF23-43E0-9895-23C09EBC02D2}" srcOrd="4" destOrd="0" presId="urn:microsoft.com/office/officeart/2005/8/layout/default"/>
    <dgm:cxn modelId="{63F16D49-93E7-488B-9466-BCAD76ADC6FA}" type="presParOf" srcId="{D758FC25-5DAC-4336-A329-749442CA0D2B}" destId="{DA093D22-7493-4BE4-8B33-30A1D91C9ADD}" srcOrd="5" destOrd="0" presId="urn:microsoft.com/office/officeart/2005/8/layout/default"/>
    <dgm:cxn modelId="{AE405F63-2976-4F00-8C38-CB87E8FE6819}" type="presParOf" srcId="{D758FC25-5DAC-4336-A329-749442CA0D2B}" destId="{16DDD993-C2D3-4AE9-9874-BF97D8AE64A4}" srcOrd="6" destOrd="0" presId="urn:microsoft.com/office/officeart/2005/8/layout/default"/>
    <dgm:cxn modelId="{9E191224-F0F1-4B1C-9676-FFA0068E1891}" type="presParOf" srcId="{D758FC25-5DAC-4336-A329-749442CA0D2B}" destId="{EC98E50D-9983-44A0-B191-E99515524696}" srcOrd="7" destOrd="0" presId="urn:microsoft.com/office/officeart/2005/8/layout/default"/>
    <dgm:cxn modelId="{28E36C8F-4F65-4EFC-9DB9-338964C59F67}" type="presParOf" srcId="{D758FC25-5DAC-4336-A329-749442CA0D2B}" destId="{95DB8E03-7D74-4848-AA70-E0AAC8D63EC5}" srcOrd="8" destOrd="0" presId="urn:microsoft.com/office/officeart/2005/8/layout/default"/>
    <dgm:cxn modelId="{E6781BF0-3895-41B6-97E6-1FC20FCE54FC}" type="presParOf" srcId="{D758FC25-5DAC-4336-A329-749442CA0D2B}" destId="{EDDA6227-500B-4073-A48E-798DB9CA511D}" srcOrd="9" destOrd="0" presId="urn:microsoft.com/office/officeart/2005/8/layout/default"/>
    <dgm:cxn modelId="{48C6E4B7-2C95-4DE8-8DEA-C0DCE91E2A16}" type="presParOf" srcId="{D758FC25-5DAC-4336-A329-749442CA0D2B}" destId="{4BA4E21E-6F0C-4444-A2D9-AC49D9508211}"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17EE95-DEC5-4109-8C2B-5F3B0BF5AC6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CEAFAD-C53C-4CD5-A96A-E2BD12B531EA}">
      <dgm:prSet/>
      <dgm:spPr/>
      <dgm:t>
        <a:bodyPr/>
        <a:lstStyle/>
        <a:p>
          <a:pPr>
            <a:defRPr cap="all"/>
          </a:pPr>
          <a:r>
            <a:rPr lang="en-US"/>
            <a:t>Prioritize High-Performing Categories and Products</a:t>
          </a:r>
        </a:p>
      </dgm:t>
    </dgm:pt>
    <dgm:pt modelId="{BE5911DF-256F-44B5-B94A-9392D091F209}" type="parTrans" cxnId="{334467AB-471F-4289-89B1-99C640D2284C}">
      <dgm:prSet/>
      <dgm:spPr/>
      <dgm:t>
        <a:bodyPr/>
        <a:lstStyle/>
        <a:p>
          <a:endParaRPr lang="en-US"/>
        </a:p>
      </dgm:t>
    </dgm:pt>
    <dgm:pt modelId="{9CAF5045-13CD-4F86-B12D-4C678696F21D}" type="sibTrans" cxnId="{334467AB-471F-4289-89B1-99C640D2284C}">
      <dgm:prSet/>
      <dgm:spPr/>
      <dgm:t>
        <a:bodyPr/>
        <a:lstStyle/>
        <a:p>
          <a:endParaRPr lang="en-US"/>
        </a:p>
      </dgm:t>
    </dgm:pt>
    <dgm:pt modelId="{B7A18127-6FD3-4B21-96F6-515E64B7CB55}">
      <dgm:prSet/>
      <dgm:spPr/>
      <dgm:t>
        <a:bodyPr/>
        <a:lstStyle/>
        <a:p>
          <a:pPr>
            <a:defRPr cap="all"/>
          </a:pPr>
          <a:r>
            <a:rPr lang="en-US"/>
            <a:t>Optimize Resources</a:t>
          </a:r>
        </a:p>
      </dgm:t>
    </dgm:pt>
    <dgm:pt modelId="{3D53465A-5322-44BE-90E7-E9808D21EBD9}" type="parTrans" cxnId="{42E17C2D-DE0D-4813-ABA7-56BE4D236508}">
      <dgm:prSet/>
      <dgm:spPr/>
      <dgm:t>
        <a:bodyPr/>
        <a:lstStyle/>
        <a:p>
          <a:endParaRPr lang="en-US"/>
        </a:p>
      </dgm:t>
    </dgm:pt>
    <dgm:pt modelId="{119C5C2C-1FB9-4E6F-928D-6187FC56894D}" type="sibTrans" cxnId="{42E17C2D-DE0D-4813-ABA7-56BE4D236508}">
      <dgm:prSet/>
      <dgm:spPr/>
      <dgm:t>
        <a:bodyPr/>
        <a:lstStyle/>
        <a:p>
          <a:endParaRPr lang="en-US"/>
        </a:p>
      </dgm:t>
    </dgm:pt>
    <dgm:pt modelId="{506CEC18-2C8A-4A7F-BBB9-9DAA2B3CAA74}">
      <dgm:prSet/>
      <dgm:spPr/>
      <dgm:t>
        <a:bodyPr/>
        <a:lstStyle/>
        <a:p>
          <a:pPr>
            <a:defRPr cap="all"/>
          </a:pPr>
          <a:r>
            <a:rPr lang="en-US"/>
            <a:t>Explore Cross-Selling Opportunities</a:t>
          </a:r>
        </a:p>
      </dgm:t>
    </dgm:pt>
    <dgm:pt modelId="{6BC4C7BF-CBA0-4770-A738-5D4E795C0CCA}" type="parTrans" cxnId="{35007A5F-3101-4A1D-A774-602E3BE28BF7}">
      <dgm:prSet/>
      <dgm:spPr/>
      <dgm:t>
        <a:bodyPr/>
        <a:lstStyle/>
        <a:p>
          <a:endParaRPr lang="en-US"/>
        </a:p>
      </dgm:t>
    </dgm:pt>
    <dgm:pt modelId="{915CDD72-6FC0-431E-96F8-470E2C6307DE}" type="sibTrans" cxnId="{35007A5F-3101-4A1D-A774-602E3BE28BF7}">
      <dgm:prSet/>
      <dgm:spPr/>
      <dgm:t>
        <a:bodyPr/>
        <a:lstStyle/>
        <a:p>
          <a:endParaRPr lang="en-US"/>
        </a:p>
      </dgm:t>
    </dgm:pt>
    <dgm:pt modelId="{951B924B-219B-48D9-87A9-9FF8D9177014}">
      <dgm:prSet/>
      <dgm:spPr/>
      <dgm:t>
        <a:bodyPr/>
        <a:lstStyle/>
        <a:p>
          <a:pPr>
            <a:defRPr cap="all"/>
          </a:pPr>
          <a:r>
            <a:rPr lang="en-US"/>
            <a:t>Invest in Data-Driven Insights</a:t>
          </a:r>
        </a:p>
      </dgm:t>
    </dgm:pt>
    <dgm:pt modelId="{352A654D-C0D5-4682-8589-1B1DA2C1543A}" type="parTrans" cxnId="{0467A48D-194A-4BFE-9EBD-ABFE3C157A22}">
      <dgm:prSet/>
      <dgm:spPr/>
      <dgm:t>
        <a:bodyPr/>
        <a:lstStyle/>
        <a:p>
          <a:endParaRPr lang="en-US"/>
        </a:p>
      </dgm:t>
    </dgm:pt>
    <dgm:pt modelId="{E6ED8DFA-0F73-4F3D-9007-4E2A7E7E333D}" type="sibTrans" cxnId="{0467A48D-194A-4BFE-9EBD-ABFE3C157A22}">
      <dgm:prSet/>
      <dgm:spPr/>
      <dgm:t>
        <a:bodyPr/>
        <a:lstStyle/>
        <a:p>
          <a:endParaRPr lang="en-US"/>
        </a:p>
      </dgm:t>
    </dgm:pt>
    <dgm:pt modelId="{4BF7B442-2F31-48E4-8B71-FC97918F8AF8}" type="pres">
      <dgm:prSet presAssocID="{7517EE95-DEC5-4109-8C2B-5F3B0BF5AC68}" presName="root" presStyleCnt="0">
        <dgm:presLayoutVars>
          <dgm:dir/>
          <dgm:resizeHandles val="exact"/>
        </dgm:presLayoutVars>
      </dgm:prSet>
      <dgm:spPr/>
    </dgm:pt>
    <dgm:pt modelId="{93978862-0752-45EC-ACB0-A31339D62455}" type="pres">
      <dgm:prSet presAssocID="{C8CEAFAD-C53C-4CD5-A96A-E2BD12B531EA}" presName="compNode" presStyleCnt="0"/>
      <dgm:spPr/>
    </dgm:pt>
    <dgm:pt modelId="{B1AABEB1-6E2F-4F22-BED3-8890BCF436C4}" type="pres">
      <dgm:prSet presAssocID="{C8CEAFAD-C53C-4CD5-A96A-E2BD12B531EA}" presName="iconBgRect" presStyleLbl="bgShp" presStyleIdx="0" presStyleCnt="4"/>
      <dgm:spPr/>
    </dgm:pt>
    <dgm:pt modelId="{4200C819-37CB-4C59-9CB3-6CE3A6710D39}" type="pres">
      <dgm:prSet presAssocID="{C8CEAFAD-C53C-4CD5-A96A-E2BD12B531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1EBE4DD-14C9-4A27-A3BD-077046761BD0}" type="pres">
      <dgm:prSet presAssocID="{C8CEAFAD-C53C-4CD5-A96A-E2BD12B531EA}" presName="spaceRect" presStyleCnt="0"/>
      <dgm:spPr/>
    </dgm:pt>
    <dgm:pt modelId="{EBD23191-4CEF-44B2-A693-50CA3F002932}" type="pres">
      <dgm:prSet presAssocID="{C8CEAFAD-C53C-4CD5-A96A-E2BD12B531EA}" presName="textRect" presStyleLbl="revTx" presStyleIdx="0" presStyleCnt="4">
        <dgm:presLayoutVars>
          <dgm:chMax val="1"/>
          <dgm:chPref val="1"/>
        </dgm:presLayoutVars>
      </dgm:prSet>
      <dgm:spPr/>
    </dgm:pt>
    <dgm:pt modelId="{684897A6-A3B9-4AD6-A4EB-8AADC6CE8B10}" type="pres">
      <dgm:prSet presAssocID="{9CAF5045-13CD-4F86-B12D-4C678696F21D}" presName="sibTrans" presStyleCnt="0"/>
      <dgm:spPr/>
    </dgm:pt>
    <dgm:pt modelId="{CB913415-EA3E-4615-A797-2994F242179E}" type="pres">
      <dgm:prSet presAssocID="{B7A18127-6FD3-4B21-96F6-515E64B7CB55}" presName="compNode" presStyleCnt="0"/>
      <dgm:spPr/>
    </dgm:pt>
    <dgm:pt modelId="{F5D9F226-F080-48D3-80C6-A1B578B06B81}" type="pres">
      <dgm:prSet presAssocID="{B7A18127-6FD3-4B21-96F6-515E64B7CB55}" presName="iconBgRect" presStyleLbl="bgShp" presStyleIdx="1" presStyleCnt="4"/>
      <dgm:spPr/>
    </dgm:pt>
    <dgm:pt modelId="{6C6B1188-4149-4BDD-A31D-47C0F2B3F95F}" type="pres">
      <dgm:prSet presAssocID="{B7A18127-6FD3-4B21-96F6-515E64B7CB5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2A0D26C-2B87-4302-90E0-A04B957662BA}" type="pres">
      <dgm:prSet presAssocID="{B7A18127-6FD3-4B21-96F6-515E64B7CB55}" presName="spaceRect" presStyleCnt="0"/>
      <dgm:spPr/>
    </dgm:pt>
    <dgm:pt modelId="{6FED281C-64DD-4717-9C2B-BB44B73F5FD6}" type="pres">
      <dgm:prSet presAssocID="{B7A18127-6FD3-4B21-96F6-515E64B7CB55}" presName="textRect" presStyleLbl="revTx" presStyleIdx="1" presStyleCnt="4">
        <dgm:presLayoutVars>
          <dgm:chMax val="1"/>
          <dgm:chPref val="1"/>
        </dgm:presLayoutVars>
      </dgm:prSet>
      <dgm:spPr/>
    </dgm:pt>
    <dgm:pt modelId="{1605A282-8540-4C5E-8A5E-E463A90701E3}" type="pres">
      <dgm:prSet presAssocID="{119C5C2C-1FB9-4E6F-928D-6187FC56894D}" presName="sibTrans" presStyleCnt="0"/>
      <dgm:spPr/>
    </dgm:pt>
    <dgm:pt modelId="{F8AE3452-CFB5-459F-A8DA-075559E19C33}" type="pres">
      <dgm:prSet presAssocID="{506CEC18-2C8A-4A7F-BBB9-9DAA2B3CAA74}" presName="compNode" presStyleCnt="0"/>
      <dgm:spPr/>
    </dgm:pt>
    <dgm:pt modelId="{D0140097-1322-4995-ABA5-7C4897048CC2}" type="pres">
      <dgm:prSet presAssocID="{506CEC18-2C8A-4A7F-BBB9-9DAA2B3CAA74}" presName="iconBgRect" presStyleLbl="bgShp" presStyleIdx="2" presStyleCnt="4"/>
      <dgm:spPr/>
    </dgm:pt>
    <dgm:pt modelId="{9FDBF07A-658E-4B40-A602-B1C6E690BBA9}" type="pres">
      <dgm:prSet presAssocID="{506CEC18-2C8A-4A7F-BBB9-9DAA2B3CAA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1DEA0696-F523-4B35-A928-CDEEDA8F1956}" type="pres">
      <dgm:prSet presAssocID="{506CEC18-2C8A-4A7F-BBB9-9DAA2B3CAA74}" presName="spaceRect" presStyleCnt="0"/>
      <dgm:spPr/>
    </dgm:pt>
    <dgm:pt modelId="{D185D46D-6AA2-4F2C-901E-27E61531BD64}" type="pres">
      <dgm:prSet presAssocID="{506CEC18-2C8A-4A7F-BBB9-9DAA2B3CAA74}" presName="textRect" presStyleLbl="revTx" presStyleIdx="2" presStyleCnt="4">
        <dgm:presLayoutVars>
          <dgm:chMax val="1"/>
          <dgm:chPref val="1"/>
        </dgm:presLayoutVars>
      </dgm:prSet>
      <dgm:spPr/>
    </dgm:pt>
    <dgm:pt modelId="{4188F716-450C-4DAD-9D22-77DB192D2723}" type="pres">
      <dgm:prSet presAssocID="{915CDD72-6FC0-431E-96F8-470E2C6307DE}" presName="sibTrans" presStyleCnt="0"/>
      <dgm:spPr/>
    </dgm:pt>
    <dgm:pt modelId="{C66CF829-C577-4D61-B24F-DFCE0442AA8B}" type="pres">
      <dgm:prSet presAssocID="{951B924B-219B-48D9-87A9-9FF8D9177014}" presName="compNode" presStyleCnt="0"/>
      <dgm:spPr/>
    </dgm:pt>
    <dgm:pt modelId="{08289B36-4E6B-41FB-9CDD-7E307BAAF3CF}" type="pres">
      <dgm:prSet presAssocID="{951B924B-219B-48D9-87A9-9FF8D9177014}" presName="iconBgRect" presStyleLbl="bgShp" presStyleIdx="3" presStyleCnt="4"/>
      <dgm:spPr/>
    </dgm:pt>
    <dgm:pt modelId="{1DDF1A64-DE90-4D03-ACCB-4EC0E45C045F}" type="pres">
      <dgm:prSet presAssocID="{951B924B-219B-48D9-87A9-9FF8D91770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D05B554B-62C7-467F-94AA-8248E84CE01C}" type="pres">
      <dgm:prSet presAssocID="{951B924B-219B-48D9-87A9-9FF8D9177014}" presName="spaceRect" presStyleCnt="0"/>
      <dgm:spPr/>
    </dgm:pt>
    <dgm:pt modelId="{0CA3AA2A-3B07-406E-992C-0D2A3FC2D1CC}" type="pres">
      <dgm:prSet presAssocID="{951B924B-219B-48D9-87A9-9FF8D9177014}" presName="textRect" presStyleLbl="revTx" presStyleIdx="3" presStyleCnt="4">
        <dgm:presLayoutVars>
          <dgm:chMax val="1"/>
          <dgm:chPref val="1"/>
        </dgm:presLayoutVars>
      </dgm:prSet>
      <dgm:spPr/>
    </dgm:pt>
  </dgm:ptLst>
  <dgm:cxnLst>
    <dgm:cxn modelId="{0663D302-F72B-410F-88F2-437E6D4F2F62}" type="presOf" srcId="{951B924B-219B-48D9-87A9-9FF8D9177014}" destId="{0CA3AA2A-3B07-406E-992C-0D2A3FC2D1CC}" srcOrd="0" destOrd="0" presId="urn:microsoft.com/office/officeart/2018/5/layout/IconCircleLabelList"/>
    <dgm:cxn modelId="{6526C608-D7E3-4810-9F96-C405C910B373}" type="presOf" srcId="{506CEC18-2C8A-4A7F-BBB9-9DAA2B3CAA74}" destId="{D185D46D-6AA2-4F2C-901E-27E61531BD64}" srcOrd="0" destOrd="0" presId="urn:microsoft.com/office/officeart/2018/5/layout/IconCircleLabelList"/>
    <dgm:cxn modelId="{42E17C2D-DE0D-4813-ABA7-56BE4D236508}" srcId="{7517EE95-DEC5-4109-8C2B-5F3B0BF5AC68}" destId="{B7A18127-6FD3-4B21-96F6-515E64B7CB55}" srcOrd="1" destOrd="0" parTransId="{3D53465A-5322-44BE-90E7-E9808D21EBD9}" sibTransId="{119C5C2C-1FB9-4E6F-928D-6187FC56894D}"/>
    <dgm:cxn modelId="{35007A5F-3101-4A1D-A774-602E3BE28BF7}" srcId="{7517EE95-DEC5-4109-8C2B-5F3B0BF5AC68}" destId="{506CEC18-2C8A-4A7F-BBB9-9DAA2B3CAA74}" srcOrd="2" destOrd="0" parTransId="{6BC4C7BF-CBA0-4770-A738-5D4E795C0CCA}" sibTransId="{915CDD72-6FC0-431E-96F8-470E2C6307DE}"/>
    <dgm:cxn modelId="{565AE17E-6828-4AF5-952F-2177F1A279CA}" type="presOf" srcId="{C8CEAFAD-C53C-4CD5-A96A-E2BD12B531EA}" destId="{EBD23191-4CEF-44B2-A693-50CA3F002932}" srcOrd="0" destOrd="0" presId="urn:microsoft.com/office/officeart/2018/5/layout/IconCircleLabelList"/>
    <dgm:cxn modelId="{0467A48D-194A-4BFE-9EBD-ABFE3C157A22}" srcId="{7517EE95-DEC5-4109-8C2B-5F3B0BF5AC68}" destId="{951B924B-219B-48D9-87A9-9FF8D9177014}" srcOrd="3" destOrd="0" parTransId="{352A654D-C0D5-4682-8589-1B1DA2C1543A}" sibTransId="{E6ED8DFA-0F73-4F3D-9007-4E2A7E7E333D}"/>
    <dgm:cxn modelId="{334467AB-471F-4289-89B1-99C640D2284C}" srcId="{7517EE95-DEC5-4109-8C2B-5F3B0BF5AC68}" destId="{C8CEAFAD-C53C-4CD5-A96A-E2BD12B531EA}" srcOrd="0" destOrd="0" parTransId="{BE5911DF-256F-44B5-B94A-9392D091F209}" sibTransId="{9CAF5045-13CD-4F86-B12D-4C678696F21D}"/>
    <dgm:cxn modelId="{17D294CD-F98C-4420-951E-D092E28A9EE6}" type="presOf" srcId="{7517EE95-DEC5-4109-8C2B-5F3B0BF5AC68}" destId="{4BF7B442-2F31-48E4-8B71-FC97918F8AF8}" srcOrd="0" destOrd="0" presId="urn:microsoft.com/office/officeart/2018/5/layout/IconCircleLabelList"/>
    <dgm:cxn modelId="{ED9DA0D0-4CE7-4A3A-861A-A966128AC32E}" type="presOf" srcId="{B7A18127-6FD3-4B21-96F6-515E64B7CB55}" destId="{6FED281C-64DD-4717-9C2B-BB44B73F5FD6}" srcOrd="0" destOrd="0" presId="urn:microsoft.com/office/officeart/2018/5/layout/IconCircleLabelList"/>
    <dgm:cxn modelId="{B9F6D8CB-3F24-47AF-B912-94FAFF8E07DF}" type="presParOf" srcId="{4BF7B442-2F31-48E4-8B71-FC97918F8AF8}" destId="{93978862-0752-45EC-ACB0-A31339D62455}" srcOrd="0" destOrd="0" presId="urn:microsoft.com/office/officeart/2018/5/layout/IconCircleLabelList"/>
    <dgm:cxn modelId="{DE7E3B1D-8B4C-4E95-B309-BCF6394C4512}" type="presParOf" srcId="{93978862-0752-45EC-ACB0-A31339D62455}" destId="{B1AABEB1-6E2F-4F22-BED3-8890BCF436C4}" srcOrd="0" destOrd="0" presId="urn:microsoft.com/office/officeart/2018/5/layout/IconCircleLabelList"/>
    <dgm:cxn modelId="{4091B095-B0F0-46FD-B437-3C4C3F5F7305}" type="presParOf" srcId="{93978862-0752-45EC-ACB0-A31339D62455}" destId="{4200C819-37CB-4C59-9CB3-6CE3A6710D39}" srcOrd="1" destOrd="0" presId="urn:microsoft.com/office/officeart/2018/5/layout/IconCircleLabelList"/>
    <dgm:cxn modelId="{B1BCBFDD-CD64-4431-9067-55D796CFAD1B}" type="presParOf" srcId="{93978862-0752-45EC-ACB0-A31339D62455}" destId="{11EBE4DD-14C9-4A27-A3BD-077046761BD0}" srcOrd="2" destOrd="0" presId="urn:microsoft.com/office/officeart/2018/5/layout/IconCircleLabelList"/>
    <dgm:cxn modelId="{D8A71814-10A2-4FB6-8494-739B2BF95783}" type="presParOf" srcId="{93978862-0752-45EC-ACB0-A31339D62455}" destId="{EBD23191-4CEF-44B2-A693-50CA3F002932}" srcOrd="3" destOrd="0" presId="urn:microsoft.com/office/officeart/2018/5/layout/IconCircleLabelList"/>
    <dgm:cxn modelId="{5959CB69-28F0-4AE8-97F9-D8660B5AB7DB}" type="presParOf" srcId="{4BF7B442-2F31-48E4-8B71-FC97918F8AF8}" destId="{684897A6-A3B9-4AD6-A4EB-8AADC6CE8B10}" srcOrd="1" destOrd="0" presId="urn:microsoft.com/office/officeart/2018/5/layout/IconCircleLabelList"/>
    <dgm:cxn modelId="{55042FFB-80C4-4EFB-A47B-9BEAE9804463}" type="presParOf" srcId="{4BF7B442-2F31-48E4-8B71-FC97918F8AF8}" destId="{CB913415-EA3E-4615-A797-2994F242179E}" srcOrd="2" destOrd="0" presId="urn:microsoft.com/office/officeart/2018/5/layout/IconCircleLabelList"/>
    <dgm:cxn modelId="{970689F4-B155-4A7B-BEAF-58C6A6CF9CFA}" type="presParOf" srcId="{CB913415-EA3E-4615-A797-2994F242179E}" destId="{F5D9F226-F080-48D3-80C6-A1B578B06B81}" srcOrd="0" destOrd="0" presId="urn:microsoft.com/office/officeart/2018/5/layout/IconCircleLabelList"/>
    <dgm:cxn modelId="{2836A4A1-3455-43A9-A8FA-53ADB1E94D8B}" type="presParOf" srcId="{CB913415-EA3E-4615-A797-2994F242179E}" destId="{6C6B1188-4149-4BDD-A31D-47C0F2B3F95F}" srcOrd="1" destOrd="0" presId="urn:microsoft.com/office/officeart/2018/5/layout/IconCircleLabelList"/>
    <dgm:cxn modelId="{F73D4261-3F33-46A5-96EF-F3680DB0B637}" type="presParOf" srcId="{CB913415-EA3E-4615-A797-2994F242179E}" destId="{92A0D26C-2B87-4302-90E0-A04B957662BA}" srcOrd="2" destOrd="0" presId="urn:microsoft.com/office/officeart/2018/5/layout/IconCircleLabelList"/>
    <dgm:cxn modelId="{333386F8-2EF2-4020-B431-3D10BBF7F35E}" type="presParOf" srcId="{CB913415-EA3E-4615-A797-2994F242179E}" destId="{6FED281C-64DD-4717-9C2B-BB44B73F5FD6}" srcOrd="3" destOrd="0" presId="urn:microsoft.com/office/officeart/2018/5/layout/IconCircleLabelList"/>
    <dgm:cxn modelId="{EA2A2FE6-F390-4748-B3DE-0BD831B0EDE9}" type="presParOf" srcId="{4BF7B442-2F31-48E4-8B71-FC97918F8AF8}" destId="{1605A282-8540-4C5E-8A5E-E463A90701E3}" srcOrd="3" destOrd="0" presId="urn:microsoft.com/office/officeart/2018/5/layout/IconCircleLabelList"/>
    <dgm:cxn modelId="{5153F894-AC26-4473-982C-20D1F19D0E63}" type="presParOf" srcId="{4BF7B442-2F31-48E4-8B71-FC97918F8AF8}" destId="{F8AE3452-CFB5-459F-A8DA-075559E19C33}" srcOrd="4" destOrd="0" presId="urn:microsoft.com/office/officeart/2018/5/layout/IconCircleLabelList"/>
    <dgm:cxn modelId="{E7C88790-FD9A-4F4A-95D7-146991E54F55}" type="presParOf" srcId="{F8AE3452-CFB5-459F-A8DA-075559E19C33}" destId="{D0140097-1322-4995-ABA5-7C4897048CC2}" srcOrd="0" destOrd="0" presId="urn:microsoft.com/office/officeart/2018/5/layout/IconCircleLabelList"/>
    <dgm:cxn modelId="{C93C80B7-9113-4B4D-9B67-13D7B8F32E6F}" type="presParOf" srcId="{F8AE3452-CFB5-459F-A8DA-075559E19C33}" destId="{9FDBF07A-658E-4B40-A602-B1C6E690BBA9}" srcOrd="1" destOrd="0" presId="urn:microsoft.com/office/officeart/2018/5/layout/IconCircleLabelList"/>
    <dgm:cxn modelId="{14904DCF-06D0-488F-A8EE-DBD77E4D91A0}" type="presParOf" srcId="{F8AE3452-CFB5-459F-A8DA-075559E19C33}" destId="{1DEA0696-F523-4B35-A928-CDEEDA8F1956}" srcOrd="2" destOrd="0" presId="urn:microsoft.com/office/officeart/2018/5/layout/IconCircleLabelList"/>
    <dgm:cxn modelId="{B31E4C3B-2F3E-45E3-9EF7-A525FA087230}" type="presParOf" srcId="{F8AE3452-CFB5-459F-A8DA-075559E19C33}" destId="{D185D46D-6AA2-4F2C-901E-27E61531BD64}" srcOrd="3" destOrd="0" presId="urn:microsoft.com/office/officeart/2018/5/layout/IconCircleLabelList"/>
    <dgm:cxn modelId="{D18B88C9-6530-45DB-80F2-03A920E11389}" type="presParOf" srcId="{4BF7B442-2F31-48E4-8B71-FC97918F8AF8}" destId="{4188F716-450C-4DAD-9D22-77DB192D2723}" srcOrd="5" destOrd="0" presId="urn:microsoft.com/office/officeart/2018/5/layout/IconCircleLabelList"/>
    <dgm:cxn modelId="{DA8202CA-B6E3-4982-B260-1B3C89087100}" type="presParOf" srcId="{4BF7B442-2F31-48E4-8B71-FC97918F8AF8}" destId="{C66CF829-C577-4D61-B24F-DFCE0442AA8B}" srcOrd="6" destOrd="0" presId="urn:microsoft.com/office/officeart/2018/5/layout/IconCircleLabelList"/>
    <dgm:cxn modelId="{A5B4D6ED-5CD0-4E6A-B200-51AE89B93782}" type="presParOf" srcId="{C66CF829-C577-4D61-B24F-DFCE0442AA8B}" destId="{08289B36-4E6B-41FB-9CDD-7E307BAAF3CF}" srcOrd="0" destOrd="0" presId="urn:microsoft.com/office/officeart/2018/5/layout/IconCircleLabelList"/>
    <dgm:cxn modelId="{3C2972D3-7472-426E-BA29-A19D3A6284AE}" type="presParOf" srcId="{C66CF829-C577-4D61-B24F-DFCE0442AA8B}" destId="{1DDF1A64-DE90-4D03-ACCB-4EC0E45C045F}" srcOrd="1" destOrd="0" presId="urn:microsoft.com/office/officeart/2018/5/layout/IconCircleLabelList"/>
    <dgm:cxn modelId="{F053FC87-446E-41FF-8A3C-E4360169E48B}" type="presParOf" srcId="{C66CF829-C577-4D61-B24F-DFCE0442AA8B}" destId="{D05B554B-62C7-467F-94AA-8248E84CE01C}" srcOrd="2" destOrd="0" presId="urn:microsoft.com/office/officeart/2018/5/layout/IconCircleLabelList"/>
    <dgm:cxn modelId="{ECC88938-04CA-4801-A3D6-5FF43FA23B55}" type="presParOf" srcId="{C66CF829-C577-4D61-B24F-DFCE0442AA8B}" destId="{0CA3AA2A-3B07-406E-992C-0D2A3FC2D1CC}"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4CCF45-9795-4AAF-B144-910D0EB8691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DA3983A1-CE3D-4055-B0AC-97A7F4067590}">
      <dgm:prSet custT="1"/>
      <dgm:spPr/>
      <dgm:t>
        <a:bodyPr/>
        <a:lstStyle/>
        <a:p>
          <a:pPr>
            <a:lnSpc>
              <a:spcPct val="100000"/>
            </a:lnSpc>
            <a:defRPr cap="all"/>
          </a:pPr>
          <a:r>
            <a:rPr lang="en-US" sz="900" b="1" cap="none" dirty="0"/>
            <a:t>Revenue by category:</a:t>
          </a:r>
          <a:br>
            <a:rPr lang="en-US" sz="900" b="1" cap="none" dirty="0"/>
          </a:br>
          <a:r>
            <a:rPr lang="en-US" sz="900" b="1" cap="none" dirty="0"/>
            <a:t>D</a:t>
          </a:r>
          <a:r>
            <a:rPr lang="en-US" sz="900" cap="none" dirty="0"/>
            <a:t>og food and Disposables lead in revenue. Grooming and Electronics show growth potential, while Cat food and Cleaning Supplies require strategic adjustments.</a:t>
          </a:r>
        </a:p>
      </dgm:t>
    </dgm:pt>
    <dgm:pt modelId="{A0CF37BB-3984-41E2-B892-9AF4FB239EFE}" type="parTrans" cxnId="{0EEEB9A9-4C33-4747-B41C-30338097D442}">
      <dgm:prSet/>
      <dgm:spPr/>
      <dgm:t>
        <a:bodyPr/>
        <a:lstStyle/>
        <a:p>
          <a:endParaRPr lang="en-US"/>
        </a:p>
      </dgm:t>
    </dgm:pt>
    <dgm:pt modelId="{0AE5E222-BD1D-4524-8B6C-44D36035D964}" type="sibTrans" cxnId="{0EEEB9A9-4C33-4747-B41C-30338097D442}">
      <dgm:prSet/>
      <dgm:spPr/>
      <dgm:t>
        <a:bodyPr/>
        <a:lstStyle/>
        <a:p>
          <a:endParaRPr lang="en-US"/>
        </a:p>
      </dgm:t>
    </dgm:pt>
    <dgm:pt modelId="{E9750B55-9383-48C1-9192-015944D0975F}">
      <dgm:prSet custT="1"/>
      <dgm:spPr/>
      <dgm:t>
        <a:bodyPr/>
        <a:lstStyle/>
        <a:p>
          <a:pPr>
            <a:lnSpc>
              <a:spcPct val="100000"/>
            </a:lnSpc>
            <a:defRPr cap="all"/>
          </a:pPr>
          <a:r>
            <a:rPr lang="en-US" sz="900" b="1" cap="none" dirty="0"/>
            <a:t>Revenue by state:</a:t>
          </a:r>
          <a:br>
            <a:rPr lang="en-US" sz="900" b="1" cap="none" dirty="0"/>
          </a:br>
          <a:r>
            <a:rPr lang="en-US" sz="900" b="0" cap="none" dirty="0"/>
            <a:t>C</a:t>
          </a:r>
          <a:r>
            <a:rPr lang="en-US" sz="900" cap="none" dirty="0"/>
            <a:t>alifornia, Texas, and Florida account for 80% of total revenue. Untapped opportunities exist in lower-performing states with targeted strategies.</a:t>
          </a:r>
        </a:p>
      </dgm:t>
    </dgm:pt>
    <dgm:pt modelId="{2F51F9FA-26AE-42E7-9672-F07358A2DEF6}" type="parTrans" cxnId="{0C8C2CFA-8B80-4073-B058-E5710F5119AA}">
      <dgm:prSet/>
      <dgm:spPr/>
      <dgm:t>
        <a:bodyPr/>
        <a:lstStyle/>
        <a:p>
          <a:endParaRPr lang="en-US"/>
        </a:p>
      </dgm:t>
    </dgm:pt>
    <dgm:pt modelId="{86BDE9E0-DB61-41EE-8EE7-A92C45F5C2BF}" type="sibTrans" cxnId="{0C8C2CFA-8B80-4073-B058-E5710F5119AA}">
      <dgm:prSet/>
      <dgm:spPr/>
      <dgm:t>
        <a:bodyPr/>
        <a:lstStyle/>
        <a:p>
          <a:endParaRPr lang="en-US"/>
        </a:p>
      </dgm:t>
    </dgm:pt>
    <dgm:pt modelId="{601CAAA2-9E18-42C6-9CEC-78DEEC91C4C2}" type="pres">
      <dgm:prSet presAssocID="{D54CCF45-9795-4AAF-B144-910D0EB86913}" presName="root" presStyleCnt="0">
        <dgm:presLayoutVars>
          <dgm:dir/>
          <dgm:resizeHandles val="exact"/>
        </dgm:presLayoutVars>
      </dgm:prSet>
      <dgm:spPr/>
    </dgm:pt>
    <dgm:pt modelId="{DA755A04-42BD-4707-9F28-5346CF6E95C4}" type="pres">
      <dgm:prSet presAssocID="{DA3983A1-CE3D-4055-B0AC-97A7F4067590}" presName="compNode" presStyleCnt="0"/>
      <dgm:spPr/>
    </dgm:pt>
    <dgm:pt modelId="{F1A7E989-399D-4EC2-B608-573A09FEB3A5}" type="pres">
      <dgm:prSet presAssocID="{DA3983A1-CE3D-4055-B0AC-97A7F4067590}" presName="iconBgRect" presStyleLbl="bgShp" presStyleIdx="0" presStyleCnt="2" custLinFactNeighborX="27651" custLinFactNeighborY="-6659"/>
      <dgm:spPr/>
    </dgm:pt>
    <dgm:pt modelId="{78725B77-C12E-4930-B876-D8608C24E79A}" type="pres">
      <dgm:prSet presAssocID="{DA3983A1-CE3D-4055-B0AC-97A7F4067590}" presName="iconRect" presStyleLbl="node1" presStyleIdx="0" presStyleCnt="2" custLinFactNeighborX="447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t"/>
        </a:ext>
      </dgm:extLst>
    </dgm:pt>
    <dgm:pt modelId="{72D691A6-9218-45EC-8931-0489CFE6EBF9}" type="pres">
      <dgm:prSet presAssocID="{DA3983A1-CE3D-4055-B0AC-97A7F4067590}" presName="spaceRect" presStyleCnt="0"/>
      <dgm:spPr/>
    </dgm:pt>
    <dgm:pt modelId="{0CC8D845-B950-45D5-9183-78FD0BDB5CFA}" type="pres">
      <dgm:prSet presAssocID="{DA3983A1-CE3D-4055-B0AC-97A7F4067590}" presName="textRect" presStyleLbl="revTx" presStyleIdx="0" presStyleCnt="2" custScaleX="146442" custLinFactNeighborX="16248" custLinFactNeighborY="-19563">
        <dgm:presLayoutVars>
          <dgm:chMax val="1"/>
          <dgm:chPref val="1"/>
        </dgm:presLayoutVars>
      </dgm:prSet>
      <dgm:spPr/>
    </dgm:pt>
    <dgm:pt modelId="{D21AF55A-970D-40BE-87EF-D1789C92349A}" type="pres">
      <dgm:prSet presAssocID="{0AE5E222-BD1D-4524-8B6C-44D36035D964}" presName="sibTrans" presStyleCnt="0"/>
      <dgm:spPr/>
    </dgm:pt>
    <dgm:pt modelId="{7DFC9A1E-3C32-47B0-8B7C-9DB850222CDD}" type="pres">
      <dgm:prSet presAssocID="{E9750B55-9383-48C1-9192-015944D0975F}" presName="compNode" presStyleCnt="0"/>
      <dgm:spPr/>
    </dgm:pt>
    <dgm:pt modelId="{B6D97B44-9B78-492D-81B1-FEA0748C36DC}" type="pres">
      <dgm:prSet presAssocID="{E9750B55-9383-48C1-9192-015944D0975F}" presName="iconBgRect" presStyleLbl="bgShp" presStyleIdx="1" presStyleCnt="2" custScaleX="92276" custScaleY="93744" custLinFactNeighborX="5708" custLinFactNeighborY="-18075"/>
      <dgm:spPr/>
    </dgm:pt>
    <dgm:pt modelId="{6C0E5BA3-22CD-40BA-9A4C-18CD7919F559}" type="pres">
      <dgm:prSet presAssocID="{E9750B55-9383-48C1-9192-015944D0975F}" presName="iconRect" presStyleLbl="node1" presStyleIdx="1" presStyleCnt="2" custScaleX="114399" custScaleY="92192" custLinFactNeighborX="14922" custLinFactNeighborY="-917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ical scene"/>
        </a:ext>
      </dgm:extLst>
    </dgm:pt>
    <dgm:pt modelId="{0AA13FC1-FDFD-4167-BA9B-5D6DEF1A9AC6}" type="pres">
      <dgm:prSet presAssocID="{E9750B55-9383-48C1-9192-015944D0975F}" presName="spaceRect" presStyleCnt="0"/>
      <dgm:spPr/>
    </dgm:pt>
    <dgm:pt modelId="{670E105F-5236-48CD-BE72-6FC572DB820A}" type="pres">
      <dgm:prSet presAssocID="{E9750B55-9383-48C1-9192-015944D0975F}" presName="textRect" presStyleLbl="revTx" presStyleIdx="1" presStyleCnt="2" custScaleX="127622" custLinFactNeighborX="7780" custLinFactNeighborY="-21756">
        <dgm:presLayoutVars>
          <dgm:chMax val="1"/>
          <dgm:chPref val="1"/>
        </dgm:presLayoutVars>
      </dgm:prSet>
      <dgm:spPr/>
    </dgm:pt>
  </dgm:ptLst>
  <dgm:cxnLst>
    <dgm:cxn modelId="{A5D8691C-804F-4017-88DF-F4BD002D55B7}" type="presOf" srcId="{DA3983A1-CE3D-4055-B0AC-97A7F4067590}" destId="{0CC8D845-B950-45D5-9183-78FD0BDB5CFA}" srcOrd="0" destOrd="0" presId="urn:microsoft.com/office/officeart/2018/5/layout/IconCircleLabelList"/>
    <dgm:cxn modelId="{89BE683B-40E7-4854-A6F7-795CB9B8B823}" type="presOf" srcId="{D54CCF45-9795-4AAF-B144-910D0EB86913}" destId="{601CAAA2-9E18-42C6-9CEC-78DEEC91C4C2}" srcOrd="0" destOrd="0" presId="urn:microsoft.com/office/officeart/2018/5/layout/IconCircleLabelList"/>
    <dgm:cxn modelId="{E67AFEA3-4F2D-43B7-9BBC-71E56BE19D7A}" type="presOf" srcId="{E9750B55-9383-48C1-9192-015944D0975F}" destId="{670E105F-5236-48CD-BE72-6FC572DB820A}" srcOrd="0" destOrd="0" presId="urn:microsoft.com/office/officeart/2018/5/layout/IconCircleLabelList"/>
    <dgm:cxn modelId="{0EEEB9A9-4C33-4747-B41C-30338097D442}" srcId="{D54CCF45-9795-4AAF-B144-910D0EB86913}" destId="{DA3983A1-CE3D-4055-B0AC-97A7F4067590}" srcOrd="0" destOrd="0" parTransId="{A0CF37BB-3984-41E2-B892-9AF4FB239EFE}" sibTransId="{0AE5E222-BD1D-4524-8B6C-44D36035D964}"/>
    <dgm:cxn modelId="{0C8C2CFA-8B80-4073-B058-E5710F5119AA}" srcId="{D54CCF45-9795-4AAF-B144-910D0EB86913}" destId="{E9750B55-9383-48C1-9192-015944D0975F}" srcOrd="1" destOrd="0" parTransId="{2F51F9FA-26AE-42E7-9672-F07358A2DEF6}" sibTransId="{86BDE9E0-DB61-41EE-8EE7-A92C45F5C2BF}"/>
    <dgm:cxn modelId="{ADAF7195-4D56-4217-8ECE-D20DEE1CFE90}" type="presParOf" srcId="{601CAAA2-9E18-42C6-9CEC-78DEEC91C4C2}" destId="{DA755A04-42BD-4707-9F28-5346CF6E95C4}" srcOrd="0" destOrd="0" presId="urn:microsoft.com/office/officeart/2018/5/layout/IconCircleLabelList"/>
    <dgm:cxn modelId="{CBE714D8-AD20-42C0-847D-51A8594E6355}" type="presParOf" srcId="{DA755A04-42BD-4707-9F28-5346CF6E95C4}" destId="{F1A7E989-399D-4EC2-B608-573A09FEB3A5}" srcOrd="0" destOrd="0" presId="urn:microsoft.com/office/officeart/2018/5/layout/IconCircleLabelList"/>
    <dgm:cxn modelId="{D4724678-5761-42F7-97D4-C3C5FBAF477E}" type="presParOf" srcId="{DA755A04-42BD-4707-9F28-5346CF6E95C4}" destId="{78725B77-C12E-4930-B876-D8608C24E79A}" srcOrd="1" destOrd="0" presId="urn:microsoft.com/office/officeart/2018/5/layout/IconCircleLabelList"/>
    <dgm:cxn modelId="{ADB784D2-620E-4A33-B8BB-30CC6674D55E}" type="presParOf" srcId="{DA755A04-42BD-4707-9F28-5346CF6E95C4}" destId="{72D691A6-9218-45EC-8931-0489CFE6EBF9}" srcOrd="2" destOrd="0" presId="urn:microsoft.com/office/officeart/2018/5/layout/IconCircleLabelList"/>
    <dgm:cxn modelId="{36FC594D-A797-4657-B3A0-AA8C689A7CBA}" type="presParOf" srcId="{DA755A04-42BD-4707-9F28-5346CF6E95C4}" destId="{0CC8D845-B950-45D5-9183-78FD0BDB5CFA}" srcOrd="3" destOrd="0" presId="urn:microsoft.com/office/officeart/2018/5/layout/IconCircleLabelList"/>
    <dgm:cxn modelId="{2FB1873F-B309-4CD8-99E7-6FCEEE3DFE19}" type="presParOf" srcId="{601CAAA2-9E18-42C6-9CEC-78DEEC91C4C2}" destId="{D21AF55A-970D-40BE-87EF-D1789C92349A}" srcOrd="1" destOrd="0" presId="urn:microsoft.com/office/officeart/2018/5/layout/IconCircleLabelList"/>
    <dgm:cxn modelId="{4F339686-6070-49D2-B523-AE42F19E3BEE}" type="presParOf" srcId="{601CAAA2-9E18-42C6-9CEC-78DEEC91C4C2}" destId="{7DFC9A1E-3C32-47B0-8B7C-9DB850222CDD}" srcOrd="2" destOrd="0" presId="urn:microsoft.com/office/officeart/2018/5/layout/IconCircleLabelList"/>
    <dgm:cxn modelId="{30A1DBE7-1957-4731-9013-A82149C75CF6}" type="presParOf" srcId="{7DFC9A1E-3C32-47B0-8B7C-9DB850222CDD}" destId="{B6D97B44-9B78-492D-81B1-FEA0748C36DC}" srcOrd="0" destOrd="0" presId="urn:microsoft.com/office/officeart/2018/5/layout/IconCircleLabelList"/>
    <dgm:cxn modelId="{22E0FE04-E4E2-449D-8B9D-114DB10DEC58}" type="presParOf" srcId="{7DFC9A1E-3C32-47B0-8B7C-9DB850222CDD}" destId="{6C0E5BA3-22CD-40BA-9A4C-18CD7919F559}" srcOrd="1" destOrd="0" presId="urn:microsoft.com/office/officeart/2018/5/layout/IconCircleLabelList"/>
    <dgm:cxn modelId="{CBE3763F-45DF-49D4-848B-3943FD59368B}" type="presParOf" srcId="{7DFC9A1E-3C32-47B0-8B7C-9DB850222CDD}" destId="{0AA13FC1-FDFD-4167-BA9B-5D6DEF1A9AC6}" srcOrd="2" destOrd="0" presId="urn:microsoft.com/office/officeart/2018/5/layout/IconCircleLabelList"/>
    <dgm:cxn modelId="{D1293E70-9026-43DB-BFC4-9FA5621A53EA}" type="presParOf" srcId="{7DFC9A1E-3C32-47B0-8B7C-9DB850222CDD}" destId="{670E105F-5236-48CD-BE72-6FC572DB820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78EB2-8375-4835-9E43-A4FF048B12A7}">
      <dsp:nvSpPr>
        <dsp:cNvPr id="0" name=""/>
        <dsp:cNvSpPr/>
      </dsp:nvSpPr>
      <dsp:spPr>
        <a:xfrm>
          <a:off x="0" y="217288"/>
          <a:ext cx="4793456" cy="55940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rPr>
            <a:t>1.</a:t>
          </a:r>
          <a:r>
            <a:rPr lang="en-US" sz="1000" b="0" i="0" kern="1200" dirty="0">
              <a:solidFill>
                <a:schemeClr val="tx1"/>
              </a:solidFill>
            </a:rPr>
            <a:t> How does revenue generated by different product categories (e.g., Food, Disposables, Grooming) fluctuate across seasons?</a:t>
          </a:r>
          <a:endParaRPr lang="en-US" sz="1000" kern="1200" dirty="0">
            <a:solidFill>
              <a:schemeClr val="tx1"/>
            </a:solidFill>
          </a:endParaRPr>
        </a:p>
      </dsp:txBody>
      <dsp:txXfrm>
        <a:off x="27308" y="244596"/>
        <a:ext cx="4738840" cy="504790"/>
      </dsp:txXfrm>
    </dsp:sp>
    <dsp:sp modelId="{8806777F-2A4D-42FF-869F-5DDFF41B3ADB}">
      <dsp:nvSpPr>
        <dsp:cNvPr id="0" name=""/>
        <dsp:cNvSpPr/>
      </dsp:nvSpPr>
      <dsp:spPr>
        <a:xfrm>
          <a:off x="0" y="805495"/>
          <a:ext cx="4793456" cy="559406"/>
        </a:xfrm>
        <a:prstGeom prst="roundRect">
          <a:avLst/>
        </a:prstGeom>
        <a:solidFill>
          <a:schemeClr val="accent2">
            <a:hueOff val="-1311081"/>
            <a:satOff val="-1555"/>
            <a:lumOff val="-8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rPr>
            <a:t>2.</a:t>
          </a:r>
          <a:r>
            <a:rPr lang="en-US" sz="1000" b="0" i="0" kern="1200" dirty="0">
              <a:solidFill>
                <a:schemeClr val="tx1"/>
              </a:solidFill>
            </a:rPr>
            <a:t> How does revenue  vary across regions and states, and are there specific product categories that perform better in certain areas?</a:t>
          </a:r>
          <a:endParaRPr lang="en-US" sz="1000" kern="1200" dirty="0">
            <a:solidFill>
              <a:schemeClr val="tx1"/>
            </a:solidFill>
          </a:endParaRPr>
        </a:p>
      </dsp:txBody>
      <dsp:txXfrm>
        <a:off x="27308" y="832803"/>
        <a:ext cx="4738840" cy="504790"/>
      </dsp:txXfrm>
    </dsp:sp>
    <dsp:sp modelId="{E6222456-63D1-4291-8FE3-AE27C86619D7}">
      <dsp:nvSpPr>
        <dsp:cNvPr id="0" name=""/>
        <dsp:cNvSpPr/>
      </dsp:nvSpPr>
      <dsp:spPr>
        <a:xfrm>
          <a:off x="0" y="1393701"/>
          <a:ext cx="4793456" cy="559406"/>
        </a:xfrm>
        <a:prstGeom prst="roundRect">
          <a:avLst/>
        </a:prstGeom>
        <a:solidFill>
          <a:schemeClr val="accent2">
            <a:hueOff val="-2622161"/>
            <a:satOff val="-3110"/>
            <a:lumOff val="-1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rPr>
            <a:t>3.</a:t>
          </a:r>
          <a:r>
            <a:rPr lang="en-US" sz="1000" b="0" i="0" kern="1200" dirty="0">
              <a:solidFill>
                <a:schemeClr val="tx1"/>
              </a:solidFill>
            </a:rPr>
            <a:t> What is the correlation between Product Category, Costs, and Quantities?</a:t>
          </a:r>
          <a:endParaRPr lang="en-US" sz="1000" kern="1200" dirty="0">
            <a:solidFill>
              <a:schemeClr val="tx1"/>
            </a:solidFill>
          </a:endParaRPr>
        </a:p>
      </dsp:txBody>
      <dsp:txXfrm>
        <a:off x="27308" y="1421009"/>
        <a:ext cx="4738840" cy="504790"/>
      </dsp:txXfrm>
    </dsp:sp>
    <dsp:sp modelId="{C8400E0E-2A86-4BA8-B4DD-701174388B69}">
      <dsp:nvSpPr>
        <dsp:cNvPr id="0" name=""/>
        <dsp:cNvSpPr/>
      </dsp:nvSpPr>
      <dsp:spPr>
        <a:xfrm>
          <a:off x="0" y="1981907"/>
          <a:ext cx="4793456" cy="559406"/>
        </a:xfrm>
        <a:prstGeom prst="roundRect">
          <a:avLst/>
        </a:prstGeom>
        <a:solidFill>
          <a:schemeClr val="accent2">
            <a:hueOff val="-3933242"/>
            <a:satOff val="-4666"/>
            <a:lumOff val="-2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rPr>
            <a:t>4.</a:t>
          </a:r>
          <a:r>
            <a:rPr lang="en-US" sz="1000" b="0" i="0" kern="1200" dirty="0">
              <a:solidFill>
                <a:schemeClr val="tx1"/>
              </a:solidFill>
            </a:rPr>
            <a:t> What is the average landed cost versus shipping cost per order, and how does this vary by region or product type?</a:t>
          </a:r>
          <a:endParaRPr lang="en-US" sz="1000" kern="1200" dirty="0">
            <a:solidFill>
              <a:schemeClr val="tx1"/>
            </a:solidFill>
          </a:endParaRPr>
        </a:p>
      </dsp:txBody>
      <dsp:txXfrm>
        <a:off x="27308" y="2009215"/>
        <a:ext cx="4738840" cy="504790"/>
      </dsp:txXfrm>
    </dsp:sp>
    <dsp:sp modelId="{23803A26-7924-4418-B353-0FF0DBE7FF5A}">
      <dsp:nvSpPr>
        <dsp:cNvPr id="0" name=""/>
        <dsp:cNvSpPr/>
      </dsp:nvSpPr>
      <dsp:spPr>
        <a:xfrm>
          <a:off x="0" y="2570113"/>
          <a:ext cx="4793456" cy="559406"/>
        </a:xfrm>
        <a:prstGeom prst="roundRect">
          <a:avLst/>
        </a:prstGeom>
        <a:solidFill>
          <a:schemeClr val="accent2">
            <a:hueOff val="-5244323"/>
            <a:satOff val="-6221"/>
            <a:lumOff val="-3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rPr>
            <a:t>5. </a:t>
          </a:r>
          <a:r>
            <a:rPr lang="en-US" sz="1000" b="0" i="0" kern="1200" dirty="0">
              <a:solidFill>
                <a:schemeClr val="tx1"/>
              </a:solidFill>
            </a:rPr>
            <a:t>Does the current revenue model follow the pareto-principle?</a:t>
          </a:r>
          <a:endParaRPr lang="en-US" sz="1000" kern="1200" dirty="0">
            <a:solidFill>
              <a:schemeClr val="tx1"/>
            </a:solidFill>
          </a:endParaRPr>
        </a:p>
      </dsp:txBody>
      <dsp:txXfrm>
        <a:off x="27308" y="2597421"/>
        <a:ext cx="4738840" cy="504790"/>
      </dsp:txXfrm>
    </dsp:sp>
    <dsp:sp modelId="{F0676C69-7DCE-4E4C-A09C-A7A70DE3B08B}">
      <dsp:nvSpPr>
        <dsp:cNvPr id="0" name=""/>
        <dsp:cNvSpPr/>
      </dsp:nvSpPr>
      <dsp:spPr>
        <a:xfrm>
          <a:off x="0" y="3158320"/>
          <a:ext cx="4793456" cy="559406"/>
        </a:xfrm>
        <a:prstGeom prst="roundRect">
          <a:avLst/>
        </a:prstGeom>
        <a:solidFill>
          <a:schemeClr val="accent2">
            <a:hueOff val="-6555403"/>
            <a:satOff val="-7776"/>
            <a:lumOff val="-411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solidFill>
                <a:schemeClr val="tx1"/>
              </a:solidFill>
            </a:rPr>
            <a:t>6.</a:t>
          </a:r>
          <a:r>
            <a:rPr lang="en-US" sz="1000" b="0" i="0" kern="1200" dirty="0">
              <a:solidFill>
                <a:schemeClr val="tx1"/>
              </a:solidFill>
            </a:rPr>
            <a:t> How do sales and profit trends, product category performance, and regional revenue distribution shape Munchy’s business strategy, and what insights can be derived to optimize growth and profitability? </a:t>
          </a:r>
          <a:endParaRPr lang="en-US" sz="1000" kern="1200" dirty="0">
            <a:solidFill>
              <a:schemeClr val="tx1"/>
            </a:solidFill>
          </a:endParaRPr>
        </a:p>
      </dsp:txBody>
      <dsp:txXfrm>
        <a:off x="27308" y="3185628"/>
        <a:ext cx="4738840" cy="504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A4DD8-8B82-46C0-AF44-73DC2EDA43C1}">
      <dsp:nvSpPr>
        <dsp:cNvPr id="0" name=""/>
        <dsp:cNvSpPr/>
      </dsp:nvSpPr>
      <dsp:spPr>
        <a:xfrm>
          <a:off x="229032" y="1590"/>
          <a:ext cx="1551071" cy="9306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Category Leaders by Region</a:t>
          </a:r>
          <a:endParaRPr lang="en-US" sz="900" kern="1200"/>
        </a:p>
      </dsp:txBody>
      <dsp:txXfrm>
        <a:off x="229032" y="1590"/>
        <a:ext cx="1551071" cy="930642"/>
      </dsp:txXfrm>
    </dsp:sp>
    <dsp:sp modelId="{87220F04-BA5D-4BAB-AA54-CA7FCC4A0EBD}">
      <dsp:nvSpPr>
        <dsp:cNvPr id="0" name=""/>
        <dsp:cNvSpPr/>
      </dsp:nvSpPr>
      <dsp:spPr>
        <a:xfrm>
          <a:off x="1935210" y="1590"/>
          <a:ext cx="1551071" cy="9306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Disposables dominate sales in East and West regions, peaking at 180K in East, while Dog Food leads in Central with over 120K.</a:t>
          </a:r>
        </a:p>
      </dsp:txBody>
      <dsp:txXfrm>
        <a:off x="1935210" y="1590"/>
        <a:ext cx="1551071" cy="930642"/>
      </dsp:txXfrm>
    </dsp:sp>
    <dsp:sp modelId="{D269570A-EF23-43E0-9895-23C09EBC02D2}">
      <dsp:nvSpPr>
        <dsp:cNvPr id="0" name=""/>
        <dsp:cNvSpPr/>
      </dsp:nvSpPr>
      <dsp:spPr>
        <a:xfrm>
          <a:off x="229032" y="1087340"/>
          <a:ext cx="1551071" cy="9306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Regional Preferences </a:t>
          </a:r>
          <a:endParaRPr lang="en-US" sz="900" kern="1200"/>
        </a:p>
      </dsp:txBody>
      <dsp:txXfrm>
        <a:off x="229032" y="1087340"/>
        <a:ext cx="1551071" cy="930642"/>
      </dsp:txXfrm>
    </dsp:sp>
    <dsp:sp modelId="{16DDD993-C2D3-4AE9-9874-BF97D8AE64A4}">
      <dsp:nvSpPr>
        <dsp:cNvPr id="0" name=""/>
        <dsp:cNvSpPr/>
      </dsp:nvSpPr>
      <dsp:spPr>
        <a:xfrm>
          <a:off x="1935210" y="1087340"/>
          <a:ext cx="1551071" cy="9306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Supplements and Cleaning Supplies consistently rank high across all regions, indicating steady demand for these categories.</a:t>
          </a:r>
        </a:p>
      </dsp:txBody>
      <dsp:txXfrm>
        <a:off x="1935210" y="1087340"/>
        <a:ext cx="1551071" cy="930642"/>
      </dsp:txXfrm>
    </dsp:sp>
    <dsp:sp modelId="{95DB8E03-7D74-4848-AA70-E0AAC8D63EC5}">
      <dsp:nvSpPr>
        <dsp:cNvPr id="0" name=""/>
        <dsp:cNvSpPr/>
      </dsp:nvSpPr>
      <dsp:spPr>
        <a:xfrm>
          <a:off x="229032" y="2173090"/>
          <a:ext cx="1551071" cy="9306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t>Minimal Sales in "Other" </a:t>
          </a:r>
          <a:endParaRPr lang="en-US" sz="900" kern="1200"/>
        </a:p>
      </dsp:txBody>
      <dsp:txXfrm>
        <a:off x="229032" y="2173090"/>
        <a:ext cx="1551071" cy="930642"/>
      </dsp:txXfrm>
    </dsp:sp>
    <dsp:sp modelId="{4BA4E21E-6F0C-4444-A2D9-AC49D9508211}">
      <dsp:nvSpPr>
        <dsp:cNvPr id="0" name=""/>
        <dsp:cNvSpPr/>
      </dsp:nvSpPr>
      <dsp:spPr>
        <a:xfrm>
          <a:off x="1935210" y="2173090"/>
          <a:ext cx="1551071" cy="93064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The "Other" region shows negligible sales across all categories, highlighting limited market activity there.</a:t>
          </a:r>
        </a:p>
      </dsp:txBody>
      <dsp:txXfrm>
        <a:off x="1935210" y="2173090"/>
        <a:ext cx="1551071" cy="930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ABEB1-6E2F-4F22-BED3-8890BCF436C4}">
      <dsp:nvSpPr>
        <dsp:cNvPr id="0" name=""/>
        <dsp:cNvSpPr/>
      </dsp:nvSpPr>
      <dsp:spPr>
        <a:xfrm>
          <a:off x="313228" y="326904"/>
          <a:ext cx="972544" cy="9725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0C819-37CB-4C59-9CB3-6CE3A6710D39}">
      <dsp:nvSpPr>
        <dsp:cNvPr id="0" name=""/>
        <dsp:cNvSpPr/>
      </dsp:nvSpPr>
      <dsp:spPr>
        <a:xfrm>
          <a:off x="520492" y="534168"/>
          <a:ext cx="558017" cy="558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D23191-4CEF-44B2-A693-50CA3F002932}">
      <dsp:nvSpPr>
        <dsp:cNvPr id="0" name=""/>
        <dsp:cNvSpPr/>
      </dsp:nvSpPr>
      <dsp:spPr>
        <a:xfrm>
          <a:off x="2333" y="1602373"/>
          <a:ext cx="1594335" cy="63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Prioritize High-Performing Categories and Products</a:t>
          </a:r>
        </a:p>
      </dsp:txBody>
      <dsp:txXfrm>
        <a:off x="2333" y="1602373"/>
        <a:ext cx="1594335" cy="637734"/>
      </dsp:txXfrm>
    </dsp:sp>
    <dsp:sp modelId="{F5D9F226-F080-48D3-80C6-A1B578B06B81}">
      <dsp:nvSpPr>
        <dsp:cNvPr id="0" name=""/>
        <dsp:cNvSpPr/>
      </dsp:nvSpPr>
      <dsp:spPr>
        <a:xfrm>
          <a:off x="2186573" y="326904"/>
          <a:ext cx="972544" cy="9725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B1188-4149-4BDD-A31D-47C0F2B3F95F}">
      <dsp:nvSpPr>
        <dsp:cNvPr id="0" name=""/>
        <dsp:cNvSpPr/>
      </dsp:nvSpPr>
      <dsp:spPr>
        <a:xfrm>
          <a:off x="2393837" y="534168"/>
          <a:ext cx="558017" cy="558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ED281C-64DD-4717-9C2B-BB44B73F5FD6}">
      <dsp:nvSpPr>
        <dsp:cNvPr id="0" name=""/>
        <dsp:cNvSpPr/>
      </dsp:nvSpPr>
      <dsp:spPr>
        <a:xfrm>
          <a:off x="1875678" y="1602373"/>
          <a:ext cx="1594335" cy="63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Optimize Resources</a:t>
          </a:r>
        </a:p>
      </dsp:txBody>
      <dsp:txXfrm>
        <a:off x="1875678" y="1602373"/>
        <a:ext cx="1594335" cy="637734"/>
      </dsp:txXfrm>
    </dsp:sp>
    <dsp:sp modelId="{D0140097-1322-4995-ABA5-7C4897048CC2}">
      <dsp:nvSpPr>
        <dsp:cNvPr id="0" name=""/>
        <dsp:cNvSpPr/>
      </dsp:nvSpPr>
      <dsp:spPr>
        <a:xfrm>
          <a:off x="4059918" y="326904"/>
          <a:ext cx="972544" cy="9725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DBF07A-658E-4B40-A602-B1C6E690BBA9}">
      <dsp:nvSpPr>
        <dsp:cNvPr id="0" name=""/>
        <dsp:cNvSpPr/>
      </dsp:nvSpPr>
      <dsp:spPr>
        <a:xfrm>
          <a:off x="4267182" y="534168"/>
          <a:ext cx="558017" cy="558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85D46D-6AA2-4F2C-901E-27E61531BD64}">
      <dsp:nvSpPr>
        <dsp:cNvPr id="0" name=""/>
        <dsp:cNvSpPr/>
      </dsp:nvSpPr>
      <dsp:spPr>
        <a:xfrm>
          <a:off x="3749022" y="1602373"/>
          <a:ext cx="1594335" cy="63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Explore Cross-Selling Opportunities</a:t>
          </a:r>
        </a:p>
      </dsp:txBody>
      <dsp:txXfrm>
        <a:off x="3749022" y="1602373"/>
        <a:ext cx="1594335" cy="637734"/>
      </dsp:txXfrm>
    </dsp:sp>
    <dsp:sp modelId="{08289B36-4E6B-41FB-9CDD-7E307BAAF3CF}">
      <dsp:nvSpPr>
        <dsp:cNvPr id="0" name=""/>
        <dsp:cNvSpPr/>
      </dsp:nvSpPr>
      <dsp:spPr>
        <a:xfrm>
          <a:off x="5933263" y="326904"/>
          <a:ext cx="972544" cy="9725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F1A64-DE90-4D03-ACCB-4EC0E45C045F}">
      <dsp:nvSpPr>
        <dsp:cNvPr id="0" name=""/>
        <dsp:cNvSpPr/>
      </dsp:nvSpPr>
      <dsp:spPr>
        <a:xfrm>
          <a:off x="6140526" y="534168"/>
          <a:ext cx="558017" cy="558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A3AA2A-3B07-406E-992C-0D2A3FC2D1CC}">
      <dsp:nvSpPr>
        <dsp:cNvPr id="0" name=""/>
        <dsp:cNvSpPr/>
      </dsp:nvSpPr>
      <dsp:spPr>
        <a:xfrm>
          <a:off x="5622367" y="1602373"/>
          <a:ext cx="1594335" cy="63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Invest in Data-Driven Insights</a:t>
          </a:r>
        </a:p>
      </dsp:txBody>
      <dsp:txXfrm>
        <a:off x="5622367" y="1602373"/>
        <a:ext cx="1594335" cy="6377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7E989-399D-4EC2-B608-573A09FEB3A5}">
      <dsp:nvSpPr>
        <dsp:cNvPr id="0" name=""/>
        <dsp:cNvSpPr/>
      </dsp:nvSpPr>
      <dsp:spPr>
        <a:xfrm>
          <a:off x="1122624" y="0"/>
          <a:ext cx="1016507" cy="10165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25B77-C12E-4930-B876-D8608C24E79A}">
      <dsp:nvSpPr>
        <dsp:cNvPr id="0" name=""/>
        <dsp:cNvSpPr/>
      </dsp:nvSpPr>
      <dsp:spPr>
        <a:xfrm>
          <a:off x="1319282" y="217307"/>
          <a:ext cx="583242" cy="583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C8D845-B950-45D5-9183-78FD0BDB5CFA}">
      <dsp:nvSpPr>
        <dsp:cNvPr id="0" name=""/>
        <dsp:cNvSpPr/>
      </dsp:nvSpPr>
      <dsp:spPr>
        <a:xfrm>
          <a:off x="400402" y="1190788"/>
          <a:ext cx="2440318" cy="731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00050">
            <a:lnSpc>
              <a:spcPct val="100000"/>
            </a:lnSpc>
            <a:spcBef>
              <a:spcPct val="0"/>
            </a:spcBef>
            <a:spcAft>
              <a:spcPct val="35000"/>
            </a:spcAft>
            <a:buNone/>
            <a:defRPr cap="all"/>
          </a:pPr>
          <a:r>
            <a:rPr lang="en-US" sz="900" b="1" kern="1200" cap="none" dirty="0"/>
            <a:t>Revenue by category:</a:t>
          </a:r>
          <a:br>
            <a:rPr lang="en-US" sz="900" b="1" kern="1200" cap="none" dirty="0"/>
          </a:br>
          <a:r>
            <a:rPr lang="en-US" sz="900" b="1" kern="1200" cap="none" dirty="0"/>
            <a:t>D</a:t>
          </a:r>
          <a:r>
            <a:rPr lang="en-US" sz="900" kern="1200" cap="none" dirty="0"/>
            <a:t>og food and Disposables lead in revenue. Grooming and Electronics show growth potential, while Cat food and Cleaning Supplies require strategic adjustments.</a:t>
          </a:r>
        </a:p>
      </dsp:txBody>
      <dsp:txXfrm>
        <a:off x="400402" y="1190788"/>
        <a:ext cx="2440318" cy="731025"/>
      </dsp:txXfrm>
    </dsp:sp>
    <dsp:sp modelId="{B6D97B44-9B78-492D-81B1-FEA0748C36DC}">
      <dsp:nvSpPr>
        <dsp:cNvPr id="0" name=""/>
        <dsp:cNvSpPr/>
      </dsp:nvSpPr>
      <dsp:spPr>
        <a:xfrm>
          <a:off x="3513960" y="0"/>
          <a:ext cx="937992" cy="952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E5BA3-22CD-40BA-9A4C-18CD7919F559}">
      <dsp:nvSpPr>
        <dsp:cNvPr id="0" name=""/>
        <dsp:cNvSpPr/>
      </dsp:nvSpPr>
      <dsp:spPr>
        <a:xfrm>
          <a:off x="3678354" y="170695"/>
          <a:ext cx="667223" cy="5377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0E105F-5236-48CD-BE72-6FC572DB820A}">
      <dsp:nvSpPr>
        <dsp:cNvPr id="0" name=""/>
        <dsp:cNvSpPr/>
      </dsp:nvSpPr>
      <dsp:spPr>
        <a:xfrm>
          <a:off x="2991229" y="1158859"/>
          <a:ext cx="2126700" cy="731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00050">
            <a:lnSpc>
              <a:spcPct val="100000"/>
            </a:lnSpc>
            <a:spcBef>
              <a:spcPct val="0"/>
            </a:spcBef>
            <a:spcAft>
              <a:spcPct val="35000"/>
            </a:spcAft>
            <a:buNone/>
            <a:defRPr cap="all"/>
          </a:pPr>
          <a:r>
            <a:rPr lang="en-US" sz="900" b="1" kern="1200" cap="none" dirty="0"/>
            <a:t>Revenue by state:</a:t>
          </a:r>
          <a:br>
            <a:rPr lang="en-US" sz="900" b="1" kern="1200" cap="none" dirty="0"/>
          </a:br>
          <a:r>
            <a:rPr lang="en-US" sz="900" b="0" kern="1200" cap="none" dirty="0"/>
            <a:t>C</a:t>
          </a:r>
          <a:r>
            <a:rPr lang="en-US" sz="900" kern="1200" cap="none" dirty="0"/>
            <a:t>alifornia, Texas, and Florida account for 80% of total revenue. Untapped opportunities exist in lower-performing states with targeted strategies.</a:t>
          </a:r>
        </a:p>
      </dsp:txBody>
      <dsp:txXfrm>
        <a:off x="2991229" y="1158859"/>
        <a:ext cx="2126700" cy="7310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cd092a5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cd092a5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cd092a56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cd092a56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d07e14943_1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d07e14943_1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cf618952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cf618952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d07e1494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d07e1494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07e14943_1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d07e14943_1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d07e1494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1d07e1494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d07e14943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1d07e14943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68790fd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d68790fd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d68790fd9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d68790fd9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1cd092a56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1cd092a5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68790fd9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68790fd9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BFFEF952-4A43-1CC0-4057-60784628415A}"/>
            </a:ext>
          </a:extLst>
        </p:cNvPr>
        <p:cNvGrpSpPr/>
        <p:nvPr/>
      </p:nvGrpSpPr>
      <p:grpSpPr>
        <a:xfrm>
          <a:off x="0" y="0"/>
          <a:ext cx="0" cy="0"/>
          <a:chOff x="0" y="0"/>
          <a:chExt cx="0" cy="0"/>
        </a:xfrm>
      </p:grpSpPr>
      <p:sp>
        <p:nvSpPr>
          <p:cNvPr id="158" name="Google Shape;158;g31d07e14943_1_354:notes">
            <a:extLst>
              <a:ext uri="{FF2B5EF4-FFF2-40B4-BE49-F238E27FC236}">
                <a16:creationId xmlns:a16="http://schemas.microsoft.com/office/drawing/2014/main" id="{DC653259-48F7-F6B9-6A4D-C6EEA5970E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1d07e14943_1_354:notes">
            <a:extLst>
              <a:ext uri="{FF2B5EF4-FFF2-40B4-BE49-F238E27FC236}">
                <a16:creationId xmlns:a16="http://schemas.microsoft.com/office/drawing/2014/main" id="{E8A26016-2C17-78DC-869D-2D0113A8EA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064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1d07e149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1d07e149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d07e1494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d07e1494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1d07e149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1d07e149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1ce0b239e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ce0b239e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d07e14943_1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d07e14943_1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ce0b239e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ce0b239e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cd092a56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1cd092a5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ce0b239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ce0b239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d07e14943_1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d07e14943_1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27-Jul-25</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51799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27-Jul-25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83563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01046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11893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45378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27-Jul-25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92858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27-Jul-25</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47850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422076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034638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4006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03711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27-Jul-25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87829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27-Jul-25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31196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27-Jul-25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19349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27-Jul-25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6241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27-Jul-25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457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27-Jul-25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06870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27-Jul-25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42877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27-Jul-25</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669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hyperlink" Target="https://app.datacamp.com/learn/courses/case-study-ecommerce-analysis-in-tablea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267798" y="984662"/>
            <a:ext cx="3401945" cy="1917406"/>
          </a:xfrm>
          <a:prstGeom prst="rect">
            <a:avLst/>
          </a:prstGeom>
        </p:spPr>
        <p:txBody>
          <a:bodyPr spcFirstLastPara="1" lIns="91425" tIns="91425" rIns="91425" bIns="91425" anchorCtr="0">
            <a:normAutofit/>
          </a:bodyPr>
          <a:lstStyle/>
          <a:p>
            <a:pPr marL="0" lvl="0" indent="0" algn="ctr" rtl="0">
              <a:spcBef>
                <a:spcPts val="0"/>
              </a:spcBef>
              <a:spcAft>
                <a:spcPts val="0"/>
              </a:spcAft>
              <a:buNone/>
            </a:pPr>
            <a:r>
              <a:rPr lang="en-IN" sz="3600" b="1" dirty="0" err="1">
                <a:solidFill>
                  <a:srgbClr val="EBEBEB"/>
                </a:solidFill>
                <a:latin typeface="Adobe Fan Heiti Std B" panose="020B0700000000000000" pitchFamily="34" charset="-128"/>
                <a:ea typeface="Adobe Fan Heiti Std B" panose="020B0700000000000000" pitchFamily="34" charset="-128"/>
                <a:cs typeface="Adobe Arabic" panose="02040503050201020203" pitchFamily="18" charset="-78"/>
                <a:sym typeface="Times New Roman"/>
              </a:rPr>
              <a:t>Pawsitively</a:t>
            </a:r>
            <a:r>
              <a:rPr lang="en-IN" sz="3600" b="1" dirty="0">
                <a:solidFill>
                  <a:srgbClr val="EBEBEB"/>
                </a:solidFill>
                <a:latin typeface="Adobe Fan Heiti Std B" panose="020B0700000000000000" pitchFamily="34" charset="-128"/>
                <a:ea typeface="Adobe Fan Heiti Std B" panose="020B0700000000000000" pitchFamily="34" charset="-128"/>
                <a:cs typeface="Adobe Arabic" panose="02040503050201020203" pitchFamily="18" charset="-78"/>
                <a:sym typeface="Times New Roman"/>
              </a:rPr>
              <a:t> Profitable </a:t>
            </a:r>
          </a:p>
        </p:txBody>
      </p:sp>
      <p:sp>
        <p:nvSpPr>
          <p:cNvPr id="55" name="Google Shape;55;p13"/>
          <p:cNvSpPr txBox="1">
            <a:spLocks noGrp="1"/>
          </p:cNvSpPr>
          <p:nvPr>
            <p:ph type="subTitle" idx="1"/>
          </p:nvPr>
        </p:nvSpPr>
        <p:spPr>
          <a:xfrm>
            <a:off x="5255356" y="2697997"/>
            <a:ext cx="3401945" cy="1216742"/>
          </a:xfrm>
          <a:prstGeom prst="rect">
            <a:avLst/>
          </a:prstGeom>
        </p:spPr>
        <p:txBody>
          <a:bodyPr spcFirstLastPara="1" lIns="91425" tIns="91425" rIns="91425" bIns="91425" anchorCtr="0">
            <a:noAutofit/>
          </a:bodyPr>
          <a:lstStyle/>
          <a:p>
            <a:pPr marL="0" lvl="0" indent="0" algn="ctr" rtl="0">
              <a:spcBef>
                <a:spcPts val="0"/>
              </a:spcBef>
              <a:spcAft>
                <a:spcPts val="600"/>
              </a:spcAft>
              <a:buClr>
                <a:schemeClr val="dk1"/>
              </a:buClr>
              <a:buSzPts val="523"/>
              <a:buFont typeface="Arial"/>
              <a:buNone/>
            </a:pPr>
            <a:r>
              <a:rPr lang="en-US" sz="1600" dirty="0">
                <a:latin typeface="Calibri" panose="020F0502020204030204" pitchFamily="34" charset="0"/>
                <a:ea typeface="Georgia"/>
                <a:cs typeface="Calibri" panose="020F0502020204030204" pitchFamily="34" charset="0"/>
                <a:sym typeface="Georgia"/>
              </a:rPr>
              <a:t>Optimizing Product Bundling and Logistics for E commerce Growth </a:t>
            </a:r>
          </a:p>
        </p:txBody>
      </p:sp>
      <p:grpSp>
        <p:nvGrpSpPr>
          <p:cNvPr id="1052" name="Group 1051">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4838628" cy="4544250"/>
            <a:chOff x="423333" y="396837"/>
            <a:chExt cx="6451503" cy="6058999"/>
          </a:xfrm>
        </p:grpSpPr>
        <p:sp>
          <p:nvSpPr>
            <p:cNvPr id="1032" name="Rectangle 1031">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3"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034"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1026" name="Picture 2" descr="A dog with its tongue out&#10;&#10;Description automatically generated">
            <a:extLst>
              <a:ext uri="{FF2B5EF4-FFF2-40B4-BE49-F238E27FC236}">
                <a16:creationId xmlns:a16="http://schemas.microsoft.com/office/drawing/2014/main" id="{43C3D6D1-42E0-B823-272F-BB01647F64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024" y="1534905"/>
            <a:ext cx="4332540" cy="24912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3D5D3C1-2ED6-C111-5CF4-87DE4287B6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grpSp>
        <p:nvGrpSpPr>
          <p:cNvPr id="149" name="Group 148">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50" name="Rectangle 149">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1" name="Oval 150">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2" name="Oval 151">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3" name="Oval 152">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4" name="Oval 153">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5" name="Oval 154">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6"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7"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58"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59" name="Rectangle 158">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0" name="Rectangle 159">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61" name="Freeform: Shape 160">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17577" y="732955"/>
            <a:ext cx="4540253" cy="3677591"/>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62"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6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032572"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164" name="Rectangle 163">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5" name="Oval 164">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6" name="Oval 16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5" name="Google Shape;115;p22"/>
          <p:cNvSpPr txBox="1"/>
          <p:nvPr/>
        </p:nvSpPr>
        <p:spPr>
          <a:xfrm>
            <a:off x="521968" y="686974"/>
            <a:ext cx="4498430" cy="4189026"/>
          </a:xfrm>
          <a:prstGeom prst="rect">
            <a:avLst/>
          </a:prstGeom>
        </p:spPr>
        <p:txBody>
          <a:bodyPr spcFirstLastPara="1" vert="horz" lIns="91440" tIns="45720" rIns="91440" bIns="45720" rtlCol="0" anchor="ctr" anchorCtr="0">
            <a:normAutofit/>
          </a:bodyPr>
          <a:lstStyle/>
          <a:p>
            <a:pPr marL="0" lvl="0" indent="0" algn="ctr">
              <a:lnSpc>
                <a:spcPct val="90000"/>
              </a:lnSpc>
              <a:spcBef>
                <a:spcPts val="1000"/>
              </a:spcBef>
              <a:buClr>
                <a:schemeClr val="accent1"/>
              </a:buClr>
              <a:buSzPct val="80000"/>
            </a:pPr>
            <a:r>
              <a:rPr lang="en-US" sz="1400" b="1" u="sng" dirty="0">
                <a:solidFill>
                  <a:srgbClr val="FFFFFE"/>
                </a:solidFill>
                <a:latin typeface="Calibri" panose="020F0502020204030204" pitchFamily="34" charset="0"/>
                <a:cs typeface="Calibri" panose="020F0502020204030204" pitchFamily="34" charset="0"/>
              </a:rPr>
              <a:t>Regional Revenue Distribution</a:t>
            </a:r>
          </a:p>
          <a:p>
            <a:pPr marL="0" lvl="0" indent="0">
              <a:lnSpc>
                <a:spcPct val="90000"/>
              </a:lnSpc>
              <a:spcBef>
                <a:spcPts val="1000"/>
              </a:spcBef>
              <a:buClr>
                <a:schemeClr val="accent1"/>
              </a:buClr>
              <a:buSzPct val="80000"/>
            </a:pPr>
            <a:endParaRPr lang="en-US" sz="1400" dirty="0">
              <a:solidFill>
                <a:srgbClr val="FFFFFE"/>
              </a:solidFill>
              <a:latin typeface="Calibri" panose="020F0502020204030204" pitchFamily="34" charset="0"/>
              <a:cs typeface="Calibri" panose="020F0502020204030204" pitchFamily="34" charset="0"/>
            </a:endParaRPr>
          </a:p>
          <a:p>
            <a:pPr marL="0" lvl="0" indent="0">
              <a:lnSpc>
                <a:spcPct val="90000"/>
              </a:lnSpc>
              <a:spcBef>
                <a:spcPts val="1000"/>
              </a:spcBef>
              <a:buClr>
                <a:schemeClr val="accent1"/>
              </a:buClr>
              <a:buSzPct val="80000"/>
            </a:pPr>
            <a:r>
              <a:rPr lang="en-US" sz="1400" b="1" dirty="0">
                <a:solidFill>
                  <a:srgbClr val="FFFFFE"/>
                </a:solidFill>
                <a:latin typeface="Calibri" panose="020F0502020204030204" pitchFamily="34" charset="0"/>
                <a:cs typeface="Calibri" panose="020F0502020204030204" pitchFamily="34" charset="0"/>
              </a:rPr>
              <a:t>East Region</a:t>
            </a:r>
            <a:r>
              <a:rPr lang="en-US" sz="1400" dirty="0">
                <a:solidFill>
                  <a:srgbClr val="FFFFFE"/>
                </a:solidFill>
                <a:latin typeface="Calibri" panose="020F0502020204030204" pitchFamily="34" charset="0"/>
                <a:cs typeface="Calibri" panose="020F0502020204030204" pitchFamily="34" charset="0"/>
              </a:rPr>
              <a:t>: Top-performing region, surpassing 500,000 in revenue.</a:t>
            </a:r>
          </a:p>
          <a:p>
            <a:pPr marL="0" lvl="0" indent="0">
              <a:lnSpc>
                <a:spcPct val="90000"/>
              </a:lnSpc>
              <a:spcBef>
                <a:spcPts val="1000"/>
              </a:spcBef>
              <a:buClr>
                <a:schemeClr val="accent1"/>
              </a:buClr>
              <a:buSzPct val="80000"/>
            </a:pPr>
            <a:r>
              <a:rPr lang="en-US" sz="1400" b="1" dirty="0">
                <a:solidFill>
                  <a:srgbClr val="FFFFFE"/>
                </a:solidFill>
                <a:latin typeface="Calibri" panose="020F0502020204030204" pitchFamily="34" charset="0"/>
                <a:cs typeface="Calibri" panose="020F0502020204030204" pitchFamily="34" charset="0"/>
              </a:rPr>
              <a:t>Central and West Regions</a:t>
            </a:r>
            <a:r>
              <a:rPr lang="en-US" sz="1400" dirty="0">
                <a:solidFill>
                  <a:srgbClr val="FFFFFE"/>
                </a:solidFill>
                <a:latin typeface="Calibri" panose="020F0502020204030204" pitchFamily="34" charset="0"/>
                <a:cs typeface="Calibri" panose="020F0502020204030204" pitchFamily="34" charset="0"/>
              </a:rPr>
              <a:t>: Strong contributors, each generating over 400,000 in sales.</a:t>
            </a:r>
          </a:p>
          <a:p>
            <a:pPr marL="0" lvl="0" indent="0">
              <a:lnSpc>
                <a:spcPct val="90000"/>
              </a:lnSpc>
              <a:spcBef>
                <a:spcPts val="1000"/>
              </a:spcBef>
              <a:buClr>
                <a:schemeClr val="accent1"/>
              </a:buClr>
              <a:buSzPct val="80000"/>
            </a:pPr>
            <a:endParaRPr lang="en-US" sz="1400" dirty="0">
              <a:solidFill>
                <a:srgbClr val="FFFFFE"/>
              </a:solidFill>
              <a:latin typeface="Calibri" panose="020F0502020204030204" pitchFamily="34" charset="0"/>
              <a:cs typeface="Calibri" panose="020F0502020204030204" pitchFamily="34" charset="0"/>
            </a:endParaRPr>
          </a:p>
          <a:p>
            <a:pPr marL="0" lvl="0" indent="0">
              <a:lnSpc>
                <a:spcPct val="90000"/>
              </a:lnSpc>
              <a:spcBef>
                <a:spcPts val="1000"/>
              </a:spcBef>
              <a:buClr>
                <a:schemeClr val="accent1"/>
              </a:buClr>
              <a:buSzPct val="80000"/>
            </a:pPr>
            <a:endParaRPr lang="en-US" sz="1400" dirty="0">
              <a:solidFill>
                <a:srgbClr val="FFFFFE"/>
              </a:solidFill>
              <a:latin typeface="Calibri" panose="020F0502020204030204" pitchFamily="34" charset="0"/>
              <a:cs typeface="Calibri" panose="020F0502020204030204" pitchFamily="34" charset="0"/>
            </a:endParaRPr>
          </a:p>
          <a:p>
            <a:pPr marL="0" lvl="0" indent="0" algn="ctr">
              <a:lnSpc>
                <a:spcPct val="90000"/>
              </a:lnSpc>
              <a:spcBef>
                <a:spcPts val="1000"/>
              </a:spcBef>
              <a:buClr>
                <a:schemeClr val="accent1"/>
              </a:buClr>
              <a:buSzPct val="80000"/>
            </a:pPr>
            <a:r>
              <a:rPr lang="en-US" sz="1400" b="1" u="sng" dirty="0">
                <a:solidFill>
                  <a:srgbClr val="FFFFFE"/>
                </a:solidFill>
                <a:latin typeface="Calibri" panose="020F0502020204030204" pitchFamily="34" charset="0"/>
                <a:cs typeface="Calibri" panose="020F0502020204030204" pitchFamily="34" charset="0"/>
              </a:rPr>
              <a:t>State-wise Contribution </a:t>
            </a:r>
          </a:p>
          <a:p>
            <a:pPr marL="0" lvl="0" indent="0">
              <a:lnSpc>
                <a:spcPct val="90000"/>
              </a:lnSpc>
              <a:spcBef>
                <a:spcPts val="1000"/>
              </a:spcBef>
              <a:buClr>
                <a:schemeClr val="accent1"/>
              </a:buClr>
              <a:buSzPct val="80000"/>
            </a:pPr>
            <a:r>
              <a:rPr lang="en-US" sz="1400" b="1" dirty="0">
                <a:solidFill>
                  <a:srgbClr val="FFFFFE"/>
                </a:solidFill>
                <a:latin typeface="Calibri" panose="020F0502020204030204" pitchFamily="34" charset="0"/>
                <a:cs typeface="Calibri" panose="020F0502020204030204" pitchFamily="34" charset="0"/>
              </a:rPr>
              <a:t>California</a:t>
            </a:r>
            <a:r>
              <a:rPr lang="en-US" sz="1400" dirty="0">
                <a:solidFill>
                  <a:srgbClr val="FFFFFE"/>
                </a:solidFill>
                <a:latin typeface="Calibri" panose="020F0502020204030204" pitchFamily="34" charset="0"/>
                <a:cs typeface="Calibri" panose="020F0502020204030204" pitchFamily="34" charset="0"/>
              </a:rPr>
              <a:t>: Leads with 154,642 in revenue, nearly double Texas.</a:t>
            </a:r>
          </a:p>
          <a:p>
            <a:pPr marL="0" lvl="0" indent="0">
              <a:lnSpc>
                <a:spcPct val="90000"/>
              </a:lnSpc>
              <a:spcBef>
                <a:spcPts val="1000"/>
              </a:spcBef>
              <a:buClr>
                <a:schemeClr val="accent1"/>
              </a:buClr>
              <a:buSzPct val="80000"/>
            </a:pPr>
            <a:r>
              <a:rPr lang="en-US" sz="1400" b="1" dirty="0">
                <a:solidFill>
                  <a:srgbClr val="FFFFFE"/>
                </a:solidFill>
                <a:latin typeface="Calibri" panose="020F0502020204030204" pitchFamily="34" charset="0"/>
                <a:cs typeface="Calibri" panose="020F0502020204030204" pitchFamily="34" charset="0"/>
              </a:rPr>
              <a:t>Texas</a:t>
            </a:r>
            <a:r>
              <a:rPr lang="en-US" sz="1400" dirty="0">
                <a:solidFill>
                  <a:srgbClr val="FFFFFE"/>
                </a:solidFill>
                <a:latin typeface="Calibri" panose="020F0502020204030204" pitchFamily="34" charset="0"/>
                <a:cs typeface="Calibri" panose="020F0502020204030204" pitchFamily="34" charset="0"/>
              </a:rPr>
              <a:t>: Second-highest contributor with 88,602 in sales.</a:t>
            </a:r>
          </a:p>
          <a:p>
            <a:pPr marL="0" lvl="0" indent="0">
              <a:lnSpc>
                <a:spcPct val="90000"/>
              </a:lnSpc>
              <a:spcBef>
                <a:spcPts val="1000"/>
              </a:spcBef>
              <a:buClr>
                <a:schemeClr val="accent1"/>
              </a:buClr>
              <a:buSzPct val="80000"/>
            </a:pPr>
            <a:r>
              <a:rPr lang="en-US" sz="1400" b="1" dirty="0">
                <a:solidFill>
                  <a:srgbClr val="FFFFFE"/>
                </a:solidFill>
                <a:latin typeface="Calibri" panose="020F0502020204030204" pitchFamily="34" charset="0"/>
                <a:cs typeface="Calibri" panose="020F0502020204030204" pitchFamily="34" charset="0"/>
              </a:rPr>
              <a:t>Florida &amp; Massachusetts</a:t>
            </a:r>
            <a:r>
              <a:rPr lang="en-US" sz="1400" dirty="0">
                <a:solidFill>
                  <a:srgbClr val="FFFFFE"/>
                </a:solidFill>
                <a:latin typeface="Calibri" panose="020F0502020204030204" pitchFamily="34" charset="0"/>
                <a:cs typeface="Calibri" panose="020F0502020204030204" pitchFamily="34" charset="0"/>
              </a:rPr>
              <a:t>: Significant performers, each contributing over 75,000 in revenue..</a:t>
            </a:r>
          </a:p>
          <a:p>
            <a:pPr marL="0" lvl="0" indent="0">
              <a:lnSpc>
                <a:spcPct val="90000"/>
              </a:lnSpc>
              <a:spcBef>
                <a:spcPts val="1000"/>
              </a:spcBef>
              <a:buClr>
                <a:schemeClr val="accent1"/>
              </a:buClr>
              <a:buSzPct val="80000"/>
            </a:pPr>
            <a:endParaRPr lang="en-US" sz="1400" dirty="0">
              <a:solidFill>
                <a:srgbClr val="FFFFFE"/>
              </a:solidFill>
              <a:latin typeface="Calibri" panose="020F0502020204030204" pitchFamily="34" charset="0"/>
              <a:cs typeface="Calibri" panose="020F0502020204030204" pitchFamily="34" charset="0"/>
            </a:endParaRPr>
          </a:p>
          <a:p>
            <a:pPr marL="0" lvl="0" indent="0">
              <a:lnSpc>
                <a:spcPct val="90000"/>
              </a:lnSpc>
              <a:spcBef>
                <a:spcPts val="1000"/>
              </a:spcBef>
              <a:buClr>
                <a:schemeClr val="accent1"/>
              </a:buClr>
              <a:buSzPct val="80000"/>
            </a:pPr>
            <a:endParaRPr lang="en-US" sz="1400" dirty="0">
              <a:solidFill>
                <a:srgbClr val="FFFFFE"/>
              </a:solidFill>
              <a:latin typeface="Calibri" panose="020F0502020204030204" pitchFamily="34" charset="0"/>
              <a:cs typeface="Calibri" panose="020F0502020204030204" pitchFamily="34" charset="0"/>
            </a:endParaRPr>
          </a:p>
        </p:txBody>
      </p:sp>
      <p:pic>
        <p:nvPicPr>
          <p:cNvPr id="116" name="Google Shape;116;p22"/>
          <p:cNvPicPr preferRelativeResize="0"/>
          <p:nvPr/>
        </p:nvPicPr>
        <p:blipFill>
          <a:blip r:embed="rId4"/>
          <a:stretch>
            <a:fillRect/>
          </a:stretch>
        </p:blipFill>
        <p:spPr>
          <a:xfrm>
            <a:off x="6492210" y="93774"/>
            <a:ext cx="1278999" cy="2560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7" name="Google Shape;117;p22"/>
          <p:cNvPicPr preferRelativeResize="0"/>
          <p:nvPr/>
        </p:nvPicPr>
        <p:blipFill>
          <a:blip r:embed="rId5"/>
          <a:stretch>
            <a:fillRect/>
          </a:stretch>
        </p:blipFill>
        <p:spPr>
          <a:xfrm>
            <a:off x="5567827" y="2777140"/>
            <a:ext cx="3143251" cy="2115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314367" y="1881777"/>
            <a:ext cx="4981533" cy="28353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25" name="Google Shape;122;p23">
            <a:extLst>
              <a:ext uri="{FF2B5EF4-FFF2-40B4-BE49-F238E27FC236}">
                <a16:creationId xmlns:a16="http://schemas.microsoft.com/office/drawing/2014/main" id="{62437F46-B066-F3AD-8E37-1571CAF3BBD1}"/>
              </a:ext>
            </a:extLst>
          </p:cNvPr>
          <p:cNvGraphicFramePr/>
          <p:nvPr>
            <p:extLst>
              <p:ext uri="{D42A27DB-BD31-4B8C-83A1-F6EECF244321}">
                <p14:modId xmlns:p14="http://schemas.microsoft.com/office/powerpoint/2010/main" val="3812106093"/>
              </p:ext>
            </p:extLst>
          </p:nvPr>
        </p:nvGraphicFramePr>
        <p:xfrm>
          <a:off x="5370286" y="1727200"/>
          <a:ext cx="3715314" cy="3105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909DD1BC-B0BB-E9DB-BA17-369BEDC6DD15}"/>
              </a:ext>
            </a:extLst>
          </p:cNvPr>
          <p:cNvSpPr txBox="1"/>
          <p:nvPr/>
        </p:nvSpPr>
        <p:spPr>
          <a:xfrm>
            <a:off x="1908628" y="737476"/>
            <a:ext cx="5326743" cy="584775"/>
          </a:xfrm>
          <a:prstGeom prst="rect">
            <a:avLst/>
          </a:prstGeom>
          <a:noFill/>
        </p:spPr>
        <p:txBody>
          <a:bodyPr wrap="square" rtlCol="0">
            <a:spAutoFit/>
          </a:bodyPr>
          <a:lstStyle/>
          <a:p>
            <a:pPr algn="ctr"/>
            <a:r>
              <a:rPr lang="en-IN" sz="3200" dirty="0">
                <a:solidFill>
                  <a:schemeClr val="bg1"/>
                </a:solidFill>
                <a:latin typeface="Adobe Fan Heiti Std B" panose="020B0700000000000000" pitchFamily="34" charset="-128"/>
                <a:ea typeface="Adobe Fan Heiti Std B" panose="020B0700000000000000" pitchFamily="34" charset="-128"/>
              </a:rPr>
              <a:t>Product Categories X Areas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Shape 127"/>
        <p:cNvGrpSpPr/>
        <p:nvPr/>
      </p:nvGrpSpPr>
      <p:grpSpPr>
        <a:xfrm>
          <a:off x="0" y="0"/>
          <a:ext cx="0" cy="0"/>
          <a:chOff x="0" y="0"/>
          <a:chExt cx="0" cy="0"/>
        </a:xfrm>
      </p:grpSpPr>
      <p:grpSp>
        <p:nvGrpSpPr>
          <p:cNvPr id="134" name="Group 13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5" name="Rectangle 13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38" name="Rectangle 13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40" name="Rectangle 13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4" name="Group 14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noFill/>
        </p:grpSpPr>
        <p:sp>
          <p:nvSpPr>
            <p:cNvPr id="145" name="Rectangle 14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28" name="Google Shape;128;p24"/>
          <p:cNvSpPr txBox="1">
            <a:spLocks noGrp="1"/>
          </p:cNvSpPr>
          <p:nvPr>
            <p:ph type="title"/>
          </p:nvPr>
        </p:nvSpPr>
        <p:spPr>
          <a:xfrm>
            <a:off x="962258" y="1935583"/>
            <a:ext cx="6866101" cy="2010942"/>
          </a:xfrm>
          <a:prstGeom prst="rect">
            <a:avLst/>
          </a:prstGeom>
        </p:spPr>
        <p:txBody>
          <a:bodyPr spcFirstLastPara="1" vert="horz" lIns="91440" tIns="45720" rIns="91440" bIns="45720" rtlCol="0" anchor="b" anchorCtr="0">
            <a:normAutofit/>
          </a:bodyPr>
          <a:lstStyle/>
          <a:p>
            <a:pPr marL="0" lvl="0" indent="0" algn="ctr" defTabSz="457200">
              <a:lnSpc>
                <a:spcPct val="90000"/>
              </a:lnSpc>
              <a:spcAft>
                <a:spcPts val="0"/>
              </a:spcAft>
            </a:pPr>
            <a:r>
              <a:rPr lang="en-US" sz="3000" dirty="0">
                <a:solidFill>
                  <a:schemeClr val="tx1"/>
                </a:solidFill>
                <a:latin typeface="Adobe Fan Heiti Std B" panose="020B0700000000000000" pitchFamily="34" charset="-128"/>
                <a:ea typeface="Adobe Fan Heiti Std B" panose="020B0700000000000000" pitchFamily="34" charset="-128"/>
                <a:sym typeface="Impact"/>
              </a:rPr>
              <a:t>What is the correlation between Product Category, Costs, and Quantities?</a:t>
            </a:r>
          </a:p>
          <a:p>
            <a:pPr marL="0" lvl="0" indent="0" algn="ctr" defTabSz="457200">
              <a:lnSpc>
                <a:spcPct val="90000"/>
              </a:lnSpc>
              <a:spcAft>
                <a:spcPts val="0"/>
              </a:spcAft>
            </a:pPr>
            <a:endParaRPr lang="en-US" sz="3000" dirty="0">
              <a:solidFill>
                <a:schemeClr val="tx1"/>
              </a:solidFill>
              <a:latin typeface="Adobe Fan Heiti Std B" panose="020B0700000000000000" pitchFamily="34" charset="-128"/>
              <a:ea typeface="Adobe Fan Heiti Std B" panose="020B0700000000000000" pitchFamily="34" charset="-128"/>
            </a:endParaRPr>
          </a:p>
        </p:txBody>
      </p:sp>
      <p:sp>
        <p:nvSpPr>
          <p:cNvPr id="129" name="Google Shape;129;p24"/>
          <p:cNvSpPr txBox="1"/>
          <p:nvPr/>
        </p:nvSpPr>
        <p:spPr>
          <a:xfrm>
            <a:off x="962258" y="738608"/>
            <a:ext cx="6866100" cy="1107428"/>
          </a:xfrm>
          <a:prstGeom prst="rect">
            <a:avLst/>
          </a:prstGeom>
        </p:spPr>
        <p:txBody>
          <a:bodyPr spcFirstLastPara="1" vert="horz" lIns="91440" tIns="45720" rIns="91440" bIns="45720" rtlCol="0" anchor="t" anchorCtr="0">
            <a:normAutofit/>
          </a:bodyPr>
          <a:lstStyle/>
          <a:p>
            <a:pPr lvl="0" algn="ctr">
              <a:spcBef>
                <a:spcPts val="1000"/>
              </a:spcBef>
              <a:buClr>
                <a:schemeClr val="accent1"/>
              </a:buClr>
              <a:buSzPct val="80000"/>
            </a:pPr>
            <a:r>
              <a:rPr lang="en-US" sz="2400" b="1" cap="all" dirty="0">
                <a:latin typeface="Adobe Fan Heiti Std B" panose="020B0700000000000000" pitchFamily="34" charset="-128"/>
                <a:ea typeface="Adobe Fan Heiti Std B" panose="020B0700000000000000" pitchFamily="34" charset="-128"/>
                <a:sym typeface="Impact"/>
              </a:rPr>
              <a:t>Q3.</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20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4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grpSp>
        <p:nvGrpSpPr>
          <p:cNvPr id="164" name="Group 16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65" name="Rectangle 16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6" name="Oval 16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7" name="Oval 16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8" name="Oval 16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9" name="Oval 16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0" name="Oval 16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74" name="Rectangle 17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4" name="Google Shape;134;p25"/>
          <p:cNvSpPr txBox="1">
            <a:spLocks noGrp="1"/>
          </p:cNvSpPr>
          <p:nvPr>
            <p:ph type="title"/>
          </p:nvPr>
        </p:nvSpPr>
        <p:spPr>
          <a:xfrm>
            <a:off x="866215" y="730251"/>
            <a:ext cx="7762528" cy="530223"/>
          </a:xfrm>
          <a:prstGeom prst="rect">
            <a:avLst/>
          </a:prstGeom>
        </p:spPr>
        <p:txBody>
          <a:bodyPr spcFirstLastPara="1" vert="horz" lIns="91440" tIns="45720" rIns="91440" bIns="45720" rtlCol="0" anchor="ctr" anchorCtr="0">
            <a:noAutofit/>
          </a:bodyPr>
          <a:lstStyle/>
          <a:p>
            <a:pPr marL="0" lvl="0" indent="0" algn="ctr" defTabSz="457200">
              <a:lnSpc>
                <a:spcPct val="90000"/>
              </a:lnSpc>
              <a:spcAft>
                <a:spcPts val="0"/>
              </a:spcAft>
            </a:pPr>
            <a:r>
              <a:rPr lang="en-US" sz="1600" b="1" i="0" kern="1200" dirty="0">
                <a:solidFill>
                  <a:srgbClr val="EBEBEB"/>
                </a:solidFill>
                <a:latin typeface="Adobe Fan Heiti Std B" panose="020B0700000000000000" pitchFamily="34" charset="-128"/>
                <a:ea typeface="Adobe Fan Heiti Std B" panose="020B0700000000000000" pitchFamily="34" charset="-128"/>
              </a:rPr>
              <a:t>Scatter Plot for relationship between Landed Cost (X-Axis) and Quantity Sold (Y-Axis) across various Product Categories.</a:t>
            </a:r>
          </a:p>
        </p:txBody>
      </p:sp>
      <p:pic>
        <p:nvPicPr>
          <p:cNvPr id="135" name="Google Shape;135;p25"/>
          <p:cNvPicPr preferRelativeResize="0"/>
          <p:nvPr/>
        </p:nvPicPr>
        <p:blipFill>
          <a:blip r:embed="rId4"/>
          <a:stretch>
            <a:fillRect/>
          </a:stretch>
        </p:blipFill>
        <p:spPr>
          <a:xfrm>
            <a:off x="434340" y="1860920"/>
            <a:ext cx="2964180" cy="2711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6" name="Google Shape;136;p25"/>
          <p:cNvSpPr txBox="1"/>
          <p:nvPr/>
        </p:nvSpPr>
        <p:spPr>
          <a:xfrm>
            <a:off x="3485410" y="1701313"/>
            <a:ext cx="5745480" cy="3285287"/>
          </a:xfrm>
          <a:prstGeom prst="rect">
            <a:avLst/>
          </a:prstGeom>
        </p:spPr>
        <p:txBody>
          <a:bodyPr spcFirstLastPara="1" vert="horz" lIns="91440" tIns="45720" rIns="91440" bIns="45720" rtlCol="0" anchor="ctr" anchorCtr="0">
            <a:noAutofit/>
          </a:bodyPr>
          <a:lstStyle/>
          <a:p>
            <a:pPr marL="0" lvl="0" indent="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Key Observations:</a:t>
            </a:r>
          </a:p>
          <a:p>
            <a:pPr marL="165100" lvl="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1. Disposables:</a:t>
            </a:r>
          </a:p>
          <a:p>
            <a:pPr marL="914400" lvl="1" indent="-292100">
              <a:lnSpc>
                <a:spcPct val="90000"/>
              </a:lnSpc>
              <a:spcBef>
                <a:spcPts val="1000"/>
              </a:spcBef>
              <a:buClr>
                <a:schemeClr val="accent1"/>
              </a:buClr>
              <a:buSzPct val="80000"/>
              <a:buFont typeface="Wingdings 3" charset="2"/>
              <a:buChar char=""/>
            </a:pPr>
            <a:r>
              <a:rPr lang="en-US" sz="820" dirty="0">
                <a:latin typeface="Calibri" panose="020F0502020204030204" pitchFamily="34" charset="0"/>
                <a:cs typeface="Calibri" panose="020F0502020204030204" pitchFamily="34" charset="0"/>
              </a:rPr>
              <a:t>Positioned in the upper-left quadrant, Disposables have a low landed cost but exceptionally high quantities sold (over 25K).</a:t>
            </a:r>
          </a:p>
          <a:p>
            <a:pPr marL="165100" lvl="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2. Pet Food:</a:t>
            </a:r>
          </a:p>
          <a:p>
            <a:pPr marL="914400" lvl="1" indent="-292100">
              <a:lnSpc>
                <a:spcPct val="90000"/>
              </a:lnSpc>
              <a:spcBef>
                <a:spcPts val="1000"/>
              </a:spcBef>
              <a:buClr>
                <a:schemeClr val="accent1"/>
              </a:buClr>
              <a:buSzPct val="80000"/>
              <a:buFont typeface="Wingdings 3" charset="2"/>
              <a:buChar char=""/>
            </a:pPr>
            <a:r>
              <a:rPr lang="en-US" sz="820" dirty="0">
                <a:latin typeface="Calibri" panose="020F0502020204030204" pitchFamily="34" charset="0"/>
                <a:cs typeface="Calibri" panose="020F0502020204030204" pitchFamily="34" charset="0"/>
              </a:rPr>
              <a:t>Found in the upper-mid section, Pet Food demonstrates high quantities sold with a moderate landed cost (~$80).</a:t>
            </a:r>
          </a:p>
          <a:p>
            <a:pPr marL="165100" lvl="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3. Electronics and Supplements:</a:t>
            </a:r>
          </a:p>
          <a:p>
            <a:pPr marL="914400" lvl="1" indent="-292100">
              <a:lnSpc>
                <a:spcPct val="90000"/>
              </a:lnSpc>
              <a:spcBef>
                <a:spcPts val="1000"/>
              </a:spcBef>
              <a:buClr>
                <a:schemeClr val="accent1"/>
              </a:buClr>
              <a:buSzPct val="80000"/>
              <a:buFont typeface="Wingdings 3" charset="2"/>
              <a:buChar char=""/>
            </a:pPr>
            <a:r>
              <a:rPr lang="en-US" sz="820" dirty="0">
                <a:latin typeface="Calibri" panose="020F0502020204030204" pitchFamily="34" charset="0"/>
                <a:cs typeface="Calibri" panose="020F0502020204030204" pitchFamily="34" charset="0"/>
              </a:rPr>
              <a:t>Both categories are located in the lower-right quadrant with high landed costs (~$100+) but minimal quantities sold.</a:t>
            </a:r>
          </a:p>
          <a:p>
            <a:pPr marL="165100" lvl="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4. Low Landed Cost, Low Quantities (Cleaning Supplies, Organic Food, Grooming):</a:t>
            </a:r>
          </a:p>
          <a:p>
            <a:pPr marL="914400" lvl="1" indent="-292100">
              <a:lnSpc>
                <a:spcPct val="90000"/>
              </a:lnSpc>
              <a:spcBef>
                <a:spcPts val="1000"/>
              </a:spcBef>
              <a:buClr>
                <a:schemeClr val="accent1"/>
              </a:buClr>
              <a:buSzPct val="80000"/>
              <a:buFont typeface="Wingdings 3" charset="2"/>
              <a:buChar char=""/>
            </a:pPr>
            <a:r>
              <a:rPr lang="en-US" sz="820" dirty="0">
                <a:latin typeface="Calibri" panose="020F0502020204030204" pitchFamily="34" charset="0"/>
                <a:cs typeface="Calibri" panose="020F0502020204030204" pitchFamily="34" charset="0"/>
              </a:rPr>
              <a:t>These categories have lower landed costs (~$40 or less) but fail to achieve significant quantities sold.</a:t>
            </a:r>
          </a:p>
          <a:p>
            <a:pPr marL="0" lvl="0" indent="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The analysis reveals an inverse correlation between landed cost and quantity sold, except for categories where necessity (like Pet Food) overrides cost considerations.</a:t>
            </a:r>
          </a:p>
          <a:p>
            <a:pPr marL="0" lvl="0" indent="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Categories like Disposables demonstrate the significance of affordability in driving demand, while Electronics and Supplements showcase challenges with premium pricing.</a:t>
            </a:r>
          </a:p>
          <a:p>
            <a:pPr marL="0" lvl="0" indent="0">
              <a:lnSpc>
                <a:spcPct val="90000"/>
              </a:lnSpc>
              <a:spcBef>
                <a:spcPts val="1000"/>
              </a:spcBef>
              <a:buClr>
                <a:schemeClr val="accent1"/>
              </a:buClr>
              <a:buSzPct val="80000"/>
            </a:pPr>
            <a:r>
              <a:rPr lang="en-US" sz="820" dirty="0">
                <a:latin typeface="Calibri" panose="020F0502020204030204" pitchFamily="34" charset="0"/>
                <a:cs typeface="Calibri" panose="020F0502020204030204" pitchFamily="34" charset="0"/>
              </a:rPr>
              <a:t>Tailored pricing, enhanced visibility, and supply chain efficiencies could drive growth across less-performing categories.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grpSp>
        <p:nvGrpSpPr>
          <p:cNvPr id="148" name="Group 14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49" name="Rectangle 14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Oval 14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1" name="Oval 15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2" name="Oval 15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3" name="Oval 15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4" name="Oval 15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5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59" name="Rectangle 15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1" name="Google Shape;141;p26"/>
          <p:cNvSpPr txBox="1">
            <a:spLocks noGrp="1"/>
          </p:cNvSpPr>
          <p:nvPr>
            <p:ph type="title"/>
          </p:nvPr>
        </p:nvSpPr>
        <p:spPr>
          <a:xfrm>
            <a:off x="863600" y="74332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Aft>
                <a:spcPts val="0"/>
              </a:spcAft>
            </a:pPr>
            <a:r>
              <a:rPr lang="en-US" sz="1400" b="0" i="0" kern="1200">
                <a:solidFill>
                  <a:srgbClr val="EBEBEB"/>
                </a:solidFill>
                <a:latin typeface="+mj-lt"/>
                <a:ea typeface="+mj-ea"/>
                <a:cs typeface="+mj-cs"/>
              </a:rPr>
              <a:t>Scatter Plot for relationship between Landed Cost (X-Axis) and Quantity Sold (Y-Axis) across various Product Categories.</a:t>
            </a:r>
          </a:p>
        </p:txBody>
      </p:sp>
      <p:pic>
        <p:nvPicPr>
          <p:cNvPr id="142" name="Google Shape;142;p26"/>
          <p:cNvPicPr preferRelativeResize="0"/>
          <p:nvPr/>
        </p:nvPicPr>
        <p:blipFill>
          <a:blip r:embed="rId4"/>
          <a:stretch>
            <a:fillRect/>
          </a:stretch>
        </p:blipFill>
        <p:spPr>
          <a:xfrm>
            <a:off x="291169" y="1873990"/>
            <a:ext cx="3015911" cy="2526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3" name="Google Shape;143;p26"/>
          <p:cNvSpPr txBox="1"/>
          <p:nvPr/>
        </p:nvSpPr>
        <p:spPr>
          <a:xfrm>
            <a:off x="3406140" y="1938486"/>
            <a:ext cx="5638800" cy="2752039"/>
          </a:xfrm>
          <a:prstGeom prst="rect">
            <a:avLst/>
          </a:prstGeom>
        </p:spPr>
        <p:txBody>
          <a:bodyPr spcFirstLastPara="1" vert="horz" lIns="91440" tIns="45720" rIns="91440" bIns="45720" rtlCol="0" anchor="ctr" anchorCtr="0">
            <a:noAutofit/>
          </a:bodyPr>
          <a:lstStyle/>
          <a:p>
            <a:pPr marL="0" lvl="0" indent="0">
              <a:lnSpc>
                <a:spcPct val="90000"/>
              </a:lnSpc>
              <a:spcBef>
                <a:spcPts val="1000"/>
              </a:spcBef>
              <a:buClr>
                <a:schemeClr val="accent1"/>
              </a:buClr>
              <a:buSzPct val="80000"/>
            </a:pPr>
            <a:r>
              <a:rPr lang="en-US" sz="800" b="1" dirty="0">
                <a:latin typeface="Calibri" panose="020F0502020204030204" pitchFamily="34" charset="0"/>
                <a:cs typeface="Calibri" panose="020F0502020204030204" pitchFamily="34" charset="0"/>
              </a:rPr>
              <a:t>Insights:</a:t>
            </a:r>
          </a:p>
          <a:p>
            <a:pPr marL="457200" lvl="0" indent="-27940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Disposables are likely essential, low-cost items that customers purchase frequently or in bulk.</a:t>
            </a:r>
          </a:p>
          <a:p>
            <a:pPr marL="457200" lvl="0" indent="-27940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Despite higher costs, Pet Food maintains demand due to its essential nature for pet owners.</a:t>
            </a:r>
          </a:p>
          <a:p>
            <a:pPr marL="457200" lvl="0" indent="-27940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These are premium or specialized products with limited market demand, possibly due to higher pricing or niche usage.</a:t>
            </a:r>
          </a:p>
          <a:p>
            <a:pPr marL="457200" lvl="0" indent="-27940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Products in these categories might suffer from poor visibility, competition, or lack of customer interest.</a:t>
            </a:r>
          </a:p>
          <a:p>
            <a:pPr marL="0" lvl="0" indent="0">
              <a:lnSpc>
                <a:spcPct val="90000"/>
              </a:lnSpc>
              <a:spcBef>
                <a:spcPts val="1000"/>
              </a:spcBef>
              <a:buClr>
                <a:schemeClr val="accent1"/>
              </a:buClr>
              <a:buSzPct val="80000"/>
            </a:pPr>
            <a:r>
              <a:rPr lang="en-US" sz="800" b="1" dirty="0">
                <a:latin typeface="Calibri" panose="020F0502020204030204" pitchFamily="34" charset="0"/>
                <a:cs typeface="Calibri" panose="020F0502020204030204" pitchFamily="34" charset="0"/>
              </a:rPr>
              <a:t>Recommendations</a:t>
            </a:r>
            <a:r>
              <a:rPr lang="en-US" sz="800" dirty="0">
                <a:latin typeface="Calibri" panose="020F0502020204030204" pitchFamily="34" charset="0"/>
                <a:cs typeface="Calibri" panose="020F0502020204030204" pitchFamily="34" charset="0"/>
              </a:rPr>
              <a:t>:</a:t>
            </a:r>
          </a:p>
          <a:p>
            <a:pPr marL="171450" lvl="0">
              <a:lnSpc>
                <a:spcPct val="90000"/>
              </a:lnSpc>
              <a:spcBef>
                <a:spcPts val="1000"/>
              </a:spcBef>
              <a:buClr>
                <a:schemeClr val="accent1"/>
              </a:buClr>
              <a:buSzPct val="80000"/>
            </a:pPr>
            <a:r>
              <a:rPr lang="en-US" sz="800" dirty="0">
                <a:latin typeface="Calibri" panose="020F0502020204030204" pitchFamily="34" charset="0"/>
                <a:cs typeface="Calibri" panose="020F0502020204030204" pitchFamily="34" charset="0"/>
              </a:rPr>
              <a:t>1. Leverage Strong Performers:</a:t>
            </a:r>
          </a:p>
          <a:p>
            <a:pPr marL="914400" lvl="1" indent="-28575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Continue prioritizing Disposables and Pet Food, as they contribute significantly to sales volumes. Enhance promotions and ensure steady stock levels for these products.</a:t>
            </a:r>
          </a:p>
          <a:p>
            <a:pPr marL="171450" lvl="0">
              <a:lnSpc>
                <a:spcPct val="90000"/>
              </a:lnSpc>
              <a:spcBef>
                <a:spcPts val="1000"/>
              </a:spcBef>
              <a:buClr>
                <a:schemeClr val="accent1"/>
              </a:buClr>
              <a:buSzPct val="80000"/>
            </a:pPr>
            <a:r>
              <a:rPr lang="en-US" sz="800" dirty="0">
                <a:latin typeface="Calibri" panose="020F0502020204030204" pitchFamily="34" charset="0"/>
                <a:cs typeface="Calibri" panose="020F0502020204030204" pitchFamily="34" charset="0"/>
              </a:rPr>
              <a:t>2. Reevaluate High-Cost, Low-Quantity Products (Electronics and Supplements):</a:t>
            </a:r>
          </a:p>
          <a:p>
            <a:pPr marL="914400" lvl="1" indent="-28575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Reduce landed costs through supply chain optimization or renegotiating vendor contracts.</a:t>
            </a:r>
          </a:p>
          <a:p>
            <a:pPr marL="914400" lvl="1" indent="-28575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Develop marketing campaigns that highlight the value or unique benefits of these products.</a:t>
            </a:r>
          </a:p>
          <a:p>
            <a:pPr marL="171450" lvl="0">
              <a:lnSpc>
                <a:spcPct val="90000"/>
              </a:lnSpc>
              <a:spcBef>
                <a:spcPts val="1000"/>
              </a:spcBef>
              <a:buClr>
                <a:schemeClr val="accent1"/>
              </a:buClr>
              <a:buSzPct val="80000"/>
            </a:pPr>
            <a:r>
              <a:rPr lang="en-US" sz="800" dirty="0">
                <a:latin typeface="Calibri" panose="020F0502020204030204" pitchFamily="34" charset="0"/>
                <a:cs typeface="Calibri" panose="020F0502020204030204" pitchFamily="34" charset="0"/>
              </a:rPr>
              <a:t>3. Boost Visibility for Underperforming Categories:</a:t>
            </a:r>
          </a:p>
          <a:p>
            <a:pPr marL="914400" lvl="1" indent="-28575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Focus on increasing awareness and demand for Cleaning Supplies, Organic Food, and Grooming.</a:t>
            </a:r>
          </a:p>
          <a:p>
            <a:pPr marL="914400" lvl="1" indent="-285750">
              <a:lnSpc>
                <a:spcPct val="90000"/>
              </a:lnSpc>
              <a:spcBef>
                <a:spcPts val="1000"/>
              </a:spcBef>
              <a:buClr>
                <a:schemeClr val="accent1"/>
              </a:buClr>
              <a:buSzPct val="80000"/>
              <a:buFont typeface="Wingdings 3" charset="2"/>
              <a:buChar char=""/>
            </a:pPr>
            <a:r>
              <a:rPr lang="en-US" sz="800" dirty="0">
                <a:latin typeface="Calibri" panose="020F0502020204030204" pitchFamily="34" charset="0"/>
                <a:cs typeface="Calibri" panose="020F0502020204030204" pitchFamily="34" charset="0"/>
              </a:rPr>
              <a:t>Explore bundling options with high-performing products (e.g., Disposables + Cleaning Supplies) to boost sales.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Shape 147"/>
        <p:cNvGrpSpPr/>
        <p:nvPr/>
      </p:nvGrpSpPr>
      <p:grpSpPr>
        <a:xfrm>
          <a:off x="0" y="0"/>
          <a:ext cx="0" cy="0"/>
          <a:chOff x="0" y="0"/>
          <a:chExt cx="0" cy="0"/>
        </a:xfrm>
      </p:grpSpPr>
      <p:grpSp>
        <p:nvGrpSpPr>
          <p:cNvPr id="154" name="Group 15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55" name="Rectangle 15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58" name="Rectangle 15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0" name="Rectangle 15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64" name="Group 16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noFill/>
        </p:grpSpPr>
        <p:sp>
          <p:nvSpPr>
            <p:cNvPr id="165" name="Rectangle 16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48" name="Google Shape;148;p27"/>
          <p:cNvSpPr txBox="1">
            <a:spLocks noGrp="1"/>
          </p:cNvSpPr>
          <p:nvPr>
            <p:ph type="title"/>
          </p:nvPr>
        </p:nvSpPr>
        <p:spPr>
          <a:xfrm>
            <a:off x="962259" y="1722784"/>
            <a:ext cx="6866101" cy="2010942"/>
          </a:xfrm>
          <a:prstGeom prst="rect">
            <a:avLst/>
          </a:prstGeom>
        </p:spPr>
        <p:txBody>
          <a:bodyPr spcFirstLastPara="1" vert="horz" lIns="91440" tIns="45720" rIns="91440" bIns="45720" rtlCol="0" anchor="b" anchorCtr="0">
            <a:normAutofit/>
          </a:bodyPr>
          <a:lstStyle/>
          <a:p>
            <a:pPr marL="0" lvl="0" indent="0" algn="ctr" defTabSz="457200">
              <a:lnSpc>
                <a:spcPct val="90000"/>
              </a:lnSpc>
              <a:spcAft>
                <a:spcPts val="0"/>
              </a:spcAft>
            </a:pPr>
            <a:r>
              <a:rPr lang="en-US" sz="2600" dirty="0">
                <a:solidFill>
                  <a:schemeClr val="tx1"/>
                </a:solidFill>
                <a:latin typeface="Adobe Fan Heiti Std B" panose="020B0700000000000000" pitchFamily="34" charset="-128"/>
                <a:ea typeface="Adobe Fan Heiti Std B" panose="020B0700000000000000" pitchFamily="34" charset="-128"/>
                <a:sym typeface="Impact"/>
              </a:rPr>
              <a:t>How do different product categories vary in terms of their Avg. landed costs and Avg. shipping costs, and what impact does product weight have on them?</a:t>
            </a:r>
          </a:p>
          <a:p>
            <a:pPr marL="0" lvl="0" indent="0" algn="ctr" defTabSz="457200">
              <a:lnSpc>
                <a:spcPct val="90000"/>
              </a:lnSpc>
              <a:spcAft>
                <a:spcPts val="0"/>
              </a:spcAft>
            </a:pPr>
            <a:endParaRPr lang="en-US" sz="2600" dirty="0">
              <a:solidFill>
                <a:schemeClr val="tx1"/>
              </a:solidFill>
              <a:latin typeface="Adobe Fan Heiti Std B" panose="020B0700000000000000" pitchFamily="34" charset="-128"/>
              <a:ea typeface="Adobe Fan Heiti Std B" panose="020B0700000000000000" pitchFamily="34" charset="-128"/>
            </a:endParaRPr>
          </a:p>
        </p:txBody>
      </p:sp>
      <p:sp>
        <p:nvSpPr>
          <p:cNvPr id="149" name="Google Shape;149;p27"/>
          <p:cNvSpPr txBox="1"/>
          <p:nvPr/>
        </p:nvSpPr>
        <p:spPr>
          <a:xfrm>
            <a:off x="962259" y="615356"/>
            <a:ext cx="6866100" cy="1107428"/>
          </a:xfrm>
          <a:prstGeom prst="rect">
            <a:avLst/>
          </a:prstGeom>
        </p:spPr>
        <p:txBody>
          <a:bodyPr spcFirstLastPara="1" vert="horz" lIns="91440" tIns="45720" rIns="91440" bIns="45720" rtlCol="0" anchor="t" anchorCtr="0">
            <a:normAutofit/>
          </a:bodyPr>
          <a:lstStyle/>
          <a:p>
            <a:pPr lvl="0" algn="ctr">
              <a:spcBef>
                <a:spcPts val="1000"/>
              </a:spcBef>
              <a:buClr>
                <a:schemeClr val="accent1"/>
              </a:buClr>
              <a:buSzPct val="80000"/>
            </a:pPr>
            <a:r>
              <a:rPr lang="en-US" sz="2400" b="1" cap="all" dirty="0">
                <a:latin typeface="Adobe Fan Heiti Std B" panose="020B0700000000000000" pitchFamily="34" charset="-128"/>
                <a:ea typeface="Adobe Fan Heiti Std B" panose="020B0700000000000000" pitchFamily="34" charset="-128"/>
                <a:sym typeface="Impact"/>
              </a:rPr>
              <a:t>Q4.</a:t>
            </a:r>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3"/>
        <p:cNvGrpSpPr/>
        <p:nvPr/>
      </p:nvGrpSpPr>
      <p:grpSpPr>
        <a:xfrm>
          <a:off x="0" y="0"/>
          <a:ext cx="0" cy="0"/>
          <a:chOff x="0" y="0"/>
          <a:chExt cx="0" cy="0"/>
        </a:xfrm>
      </p:grpSpPr>
      <p:grpSp>
        <p:nvGrpSpPr>
          <p:cNvPr id="172" name="Group 17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73" name="Rectangle 17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76" name="Rectangle 17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4" name="Google Shape;154;p28"/>
          <p:cNvSpPr txBox="1">
            <a:spLocks noGrp="1"/>
          </p:cNvSpPr>
          <p:nvPr>
            <p:ph type="title"/>
          </p:nvPr>
        </p:nvSpPr>
        <p:spPr>
          <a:xfrm>
            <a:off x="5255358" y="114301"/>
            <a:ext cx="3401945" cy="4241144"/>
          </a:xfrm>
          <a:prstGeom prst="rect">
            <a:avLst/>
          </a:prstGeom>
        </p:spPr>
        <p:txBody>
          <a:bodyPr spcFirstLastPara="1" vert="horz" lIns="91440" tIns="45720" rIns="91440" bIns="45720" rtlCol="0" anchor="b" anchorCtr="0">
            <a:noAutofit/>
          </a:bodyPr>
          <a:lstStyle/>
          <a:p>
            <a:pPr marL="0" lvl="0" indent="0" defTabSz="457200">
              <a:lnSpc>
                <a:spcPct val="90000"/>
              </a:lnSpc>
              <a:spcAft>
                <a:spcPts val="0"/>
              </a:spcAft>
            </a:pPr>
            <a:r>
              <a:rPr lang="en-US" sz="1100" b="0" i="0" kern="1200" dirty="0">
                <a:solidFill>
                  <a:schemeClr val="bg1"/>
                </a:solidFill>
                <a:latin typeface="Calibri" panose="020F0502020204030204" pitchFamily="34" charset="0"/>
                <a:cs typeface="Calibri" panose="020F0502020204030204" pitchFamily="34" charset="0"/>
              </a:rPr>
              <a:t>Product weight is a critical factor in determining shipping costs. Here we can clearly see that for</a:t>
            </a:r>
            <a:r>
              <a:rPr lang="en-US" sz="1100" b="1" i="0" kern="1200" dirty="0">
                <a:solidFill>
                  <a:schemeClr val="bg1"/>
                </a:solidFill>
                <a:latin typeface="Calibri" panose="020F0502020204030204" pitchFamily="34" charset="0"/>
                <a:cs typeface="Calibri" panose="020F0502020204030204" pitchFamily="34" charset="0"/>
              </a:rPr>
              <a:t> Pet Food</a:t>
            </a:r>
            <a:r>
              <a:rPr lang="en-US" sz="1100" b="0" i="0" kern="1200" dirty="0">
                <a:solidFill>
                  <a:schemeClr val="bg1"/>
                </a:solidFill>
                <a:latin typeface="Calibri" panose="020F0502020204030204" pitchFamily="34" charset="0"/>
                <a:cs typeface="Calibri" panose="020F0502020204030204" pitchFamily="34" charset="0"/>
              </a:rPr>
              <a:t>, despite its substantial purchase price, the weight of the large bags significantly drove up the shipping costs, thereby increasing the overall landed cost.</a:t>
            </a:r>
          </a:p>
          <a:p>
            <a:pPr marL="0" lvl="0" indent="0" defTabSz="457200">
              <a:lnSpc>
                <a:spcPct val="90000"/>
              </a:lnSpc>
              <a:spcAft>
                <a:spcPts val="0"/>
              </a:spcAft>
            </a:pPr>
            <a:endParaRPr lang="en-US" sz="1100" b="0" i="0" kern="1200" dirty="0">
              <a:solidFill>
                <a:schemeClr val="bg1"/>
              </a:solidFill>
              <a:latin typeface="Calibri" panose="020F0502020204030204" pitchFamily="34" charset="0"/>
              <a:cs typeface="Calibri" panose="020F0502020204030204" pitchFamily="34" charset="0"/>
            </a:endParaRPr>
          </a:p>
          <a:p>
            <a:pPr marL="0" lvl="0" indent="0" defTabSz="457200">
              <a:lnSpc>
                <a:spcPct val="90000"/>
              </a:lnSpc>
              <a:spcAft>
                <a:spcPts val="0"/>
              </a:spcAft>
            </a:pPr>
            <a:r>
              <a:rPr lang="en-US" sz="1100" b="0" i="0" kern="1200" dirty="0">
                <a:solidFill>
                  <a:schemeClr val="bg1"/>
                </a:solidFill>
                <a:latin typeface="Calibri" panose="020F0502020204030204" pitchFamily="34" charset="0"/>
                <a:cs typeface="Calibri" panose="020F0502020204030204" pitchFamily="34" charset="0"/>
              </a:rPr>
              <a:t>Despite </a:t>
            </a:r>
            <a:r>
              <a:rPr lang="en-US" sz="1100" b="1" i="0" kern="1200" dirty="0">
                <a:solidFill>
                  <a:schemeClr val="bg1"/>
                </a:solidFill>
                <a:latin typeface="Calibri" panose="020F0502020204030204" pitchFamily="34" charset="0"/>
                <a:cs typeface="Calibri" panose="020F0502020204030204" pitchFamily="34" charset="0"/>
              </a:rPr>
              <a:t>Electronics</a:t>
            </a:r>
            <a:r>
              <a:rPr lang="en-US" sz="1100" b="0" i="0" kern="1200" dirty="0">
                <a:solidFill>
                  <a:schemeClr val="bg1"/>
                </a:solidFill>
                <a:latin typeface="Calibri" panose="020F0502020204030204" pitchFamily="34" charset="0"/>
                <a:cs typeface="Calibri" panose="020F0502020204030204" pitchFamily="34" charset="0"/>
              </a:rPr>
              <a:t> being lightweight, their shipping and landed costs can still be higher due to factors such as specialized packaging, fragile handling requirements, and often expedited shipping needs.</a:t>
            </a:r>
          </a:p>
          <a:p>
            <a:pPr marL="0" lvl="0" indent="0" defTabSz="457200">
              <a:lnSpc>
                <a:spcPct val="90000"/>
              </a:lnSpc>
              <a:spcAft>
                <a:spcPts val="0"/>
              </a:spcAft>
            </a:pPr>
            <a:endParaRPr lang="en-US" sz="1100" b="0" i="0" kern="1200" dirty="0">
              <a:solidFill>
                <a:schemeClr val="bg1"/>
              </a:solidFill>
              <a:latin typeface="Calibri" panose="020F0502020204030204" pitchFamily="34" charset="0"/>
              <a:cs typeface="Calibri" panose="020F0502020204030204" pitchFamily="34" charset="0"/>
            </a:endParaRPr>
          </a:p>
          <a:p>
            <a:pPr marL="0" lvl="0" indent="0" defTabSz="457200">
              <a:lnSpc>
                <a:spcPct val="90000"/>
              </a:lnSpc>
              <a:spcAft>
                <a:spcPts val="0"/>
              </a:spcAft>
            </a:pPr>
            <a:endParaRPr lang="en-US" sz="1100" b="0" i="0" kern="1200" dirty="0">
              <a:solidFill>
                <a:schemeClr val="bg1"/>
              </a:solidFill>
              <a:latin typeface="Calibri" panose="020F0502020204030204" pitchFamily="34" charset="0"/>
              <a:cs typeface="Calibri" panose="020F0502020204030204" pitchFamily="34" charset="0"/>
            </a:endParaRPr>
          </a:p>
          <a:p>
            <a:pPr marL="0" lvl="0" indent="0" defTabSz="457200">
              <a:lnSpc>
                <a:spcPct val="90000"/>
              </a:lnSpc>
              <a:spcAft>
                <a:spcPts val="0"/>
              </a:spcAft>
            </a:pPr>
            <a:r>
              <a:rPr lang="en-US" sz="1100" b="0" i="0" kern="1200" dirty="0">
                <a:solidFill>
                  <a:schemeClr val="bg1"/>
                </a:solidFill>
                <a:latin typeface="Calibri" panose="020F0502020204030204" pitchFamily="34" charset="0"/>
                <a:cs typeface="Calibri" panose="020F0502020204030204" pitchFamily="34" charset="0"/>
              </a:rPr>
              <a:t>By understanding the </a:t>
            </a:r>
            <a:r>
              <a:rPr lang="en-US" sz="1100" b="1" i="0" kern="1200" dirty="0">
                <a:solidFill>
                  <a:schemeClr val="bg1"/>
                </a:solidFill>
                <a:latin typeface="Calibri" panose="020F0502020204030204" pitchFamily="34" charset="0"/>
                <a:cs typeface="Calibri" panose="020F0502020204030204" pitchFamily="34" charset="0"/>
              </a:rPr>
              <a:t>average landed cost</a:t>
            </a:r>
            <a:r>
              <a:rPr lang="en-US" sz="1100" b="0" i="0" kern="1200" dirty="0">
                <a:solidFill>
                  <a:schemeClr val="bg1"/>
                </a:solidFill>
                <a:latin typeface="Calibri" panose="020F0502020204030204" pitchFamily="34" charset="0"/>
                <a:cs typeface="Calibri" panose="020F0502020204030204" pitchFamily="34" charset="0"/>
              </a:rPr>
              <a:t> and </a:t>
            </a:r>
            <a:r>
              <a:rPr lang="en-US" sz="1100" b="1" i="0" kern="1200" dirty="0">
                <a:solidFill>
                  <a:schemeClr val="bg1"/>
                </a:solidFill>
                <a:latin typeface="Calibri" panose="020F0502020204030204" pitchFamily="34" charset="0"/>
                <a:cs typeface="Calibri" panose="020F0502020204030204" pitchFamily="34" charset="0"/>
              </a:rPr>
              <a:t>average shipping cost</a:t>
            </a:r>
            <a:r>
              <a:rPr lang="en-US" sz="1100" b="0" i="0" kern="1200" dirty="0">
                <a:solidFill>
                  <a:schemeClr val="bg1"/>
                </a:solidFill>
                <a:latin typeface="Calibri" panose="020F0502020204030204" pitchFamily="34" charset="0"/>
                <a:cs typeface="Calibri" panose="020F0502020204030204" pitchFamily="34" charset="0"/>
              </a:rPr>
              <a:t> for each category, you can better analyze profit margins for each product line.</a:t>
            </a:r>
          </a:p>
          <a:p>
            <a:pPr marL="0" lvl="0" indent="0" defTabSz="457200">
              <a:lnSpc>
                <a:spcPct val="90000"/>
              </a:lnSpc>
              <a:spcAft>
                <a:spcPts val="0"/>
              </a:spcAft>
            </a:pPr>
            <a:r>
              <a:rPr lang="en-US" sz="1100" b="0" i="0" kern="1200" dirty="0">
                <a:solidFill>
                  <a:schemeClr val="bg1"/>
                </a:solidFill>
                <a:latin typeface="Calibri" panose="020F0502020204030204" pitchFamily="34" charset="0"/>
                <a:cs typeface="Calibri" panose="020F0502020204030204" pitchFamily="34" charset="0"/>
              </a:rPr>
              <a:t>Categories with high shipping costs relative to their landed costs may have lower profit margins unless priced accordingly.</a:t>
            </a:r>
          </a:p>
          <a:p>
            <a:pPr marL="0" lvl="0" indent="0" defTabSz="457200">
              <a:lnSpc>
                <a:spcPct val="90000"/>
              </a:lnSpc>
              <a:spcAft>
                <a:spcPts val="0"/>
              </a:spcAft>
            </a:pPr>
            <a:r>
              <a:rPr lang="en-US" sz="1100" b="0" i="0" kern="1200" dirty="0">
                <a:solidFill>
                  <a:schemeClr val="bg1"/>
                </a:solidFill>
                <a:latin typeface="Calibri" panose="020F0502020204030204" pitchFamily="34" charset="0"/>
                <a:cs typeface="Calibri" panose="020F0502020204030204" pitchFamily="34" charset="0"/>
              </a:rPr>
              <a:t>Understanding the interplay between landed costs and shipping costs is crucial for optimizing your business. By analyzing these metrics, you can make strategic decisions that enhance your profit margins and ensure long-term success.</a:t>
            </a:r>
          </a:p>
        </p:txBody>
      </p:sp>
      <p:grpSp>
        <p:nvGrpSpPr>
          <p:cNvPr id="178" name="Group 17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4838628" cy="4544250"/>
            <a:chOff x="423333" y="396837"/>
            <a:chExt cx="6451503" cy="6058999"/>
          </a:xfrm>
        </p:grpSpPr>
        <p:sp>
          <p:nvSpPr>
            <p:cNvPr id="179" name="Rectangle 17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8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155" name="Google Shape;155;p28" descr="A screenshot of a graph&#10;&#10;Description automatically generated"/>
          <p:cNvPicPr preferRelativeResize="0"/>
          <p:nvPr/>
        </p:nvPicPr>
        <p:blipFill>
          <a:blip r:embed="rId4"/>
          <a:stretch>
            <a:fillRect/>
          </a:stretch>
        </p:blipFill>
        <p:spPr>
          <a:xfrm>
            <a:off x="486697" y="288322"/>
            <a:ext cx="4083429" cy="225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6" name="Google Shape;156;p28" descr="A graph of green and white bars&#10;&#10;Description automatically generated"/>
          <p:cNvPicPr preferRelativeResize="0"/>
          <p:nvPr/>
        </p:nvPicPr>
        <p:blipFill>
          <a:blip r:embed="rId5"/>
          <a:stretch>
            <a:fillRect/>
          </a:stretch>
        </p:blipFill>
        <p:spPr>
          <a:xfrm>
            <a:off x="486697" y="2654677"/>
            <a:ext cx="4070306" cy="2200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Shape 160"/>
        <p:cNvGrpSpPr/>
        <p:nvPr/>
      </p:nvGrpSpPr>
      <p:grpSpPr>
        <a:xfrm>
          <a:off x="0" y="0"/>
          <a:ext cx="0" cy="0"/>
          <a:chOff x="0" y="0"/>
          <a:chExt cx="0" cy="0"/>
        </a:xfrm>
      </p:grpSpPr>
      <p:grpSp>
        <p:nvGrpSpPr>
          <p:cNvPr id="167" name="Group 166">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68" name="Rectangle 167">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9" name="Oval 168">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0" name="Oval 169">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1" name="Oval 170">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2" name="Oval 171">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3" name="Oval 172">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4"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5"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6"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78" name="Rectangle 177">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0" name="Rectangle 17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84" name="Group 18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noFill/>
        </p:grpSpPr>
        <p:sp>
          <p:nvSpPr>
            <p:cNvPr id="185" name="Rectangle 18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61" name="Google Shape;161;p29"/>
          <p:cNvSpPr txBox="1">
            <a:spLocks noGrp="1"/>
          </p:cNvSpPr>
          <p:nvPr>
            <p:ph type="title"/>
          </p:nvPr>
        </p:nvSpPr>
        <p:spPr>
          <a:xfrm>
            <a:off x="885825" y="2762724"/>
            <a:ext cx="6922639" cy="802432"/>
          </a:xfrm>
          <a:prstGeom prst="rect">
            <a:avLst/>
          </a:prstGeom>
        </p:spPr>
        <p:txBody>
          <a:bodyPr spcFirstLastPara="1" vert="horz" lIns="91440" tIns="45720" rIns="91440" bIns="45720" rtlCol="0" anchor="ctr" anchorCtr="0">
            <a:noAutofit/>
          </a:bodyPr>
          <a:lstStyle/>
          <a:p>
            <a:pPr marL="0" lvl="0" indent="0" algn="ctr" defTabSz="457200">
              <a:lnSpc>
                <a:spcPct val="90000"/>
              </a:lnSpc>
              <a:spcAft>
                <a:spcPts val="0"/>
              </a:spcAft>
            </a:pPr>
            <a:r>
              <a:rPr lang="en-US" sz="2400" dirty="0">
                <a:solidFill>
                  <a:schemeClr val="tx1"/>
                </a:solidFill>
                <a:latin typeface="Adobe Fan Heiti Std B" panose="020B0700000000000000" pitchFamily="34" charset="-128"/>
                <a:ea typeface="Adobe Fan Heiti Std B" panose="020B0700000000000000" pitchFamily="34" charset="-128"/>
                <a:sym typeface="Impact"/>
              </a:rPr>
              <a:t>Does the current revenue model follow the pareto-principle?</a:t>
            </a:r>
            <a:br>
              <a:rPr lang="en-US" sz="2400" dirty="0">
                <a:solidFill>
                  <a:schemeClr val="tx1"/>
                </a:solidFill>
                <a:latin typeface="Adobe Fan Heiti Std B" panose="020B0700000000000000" pitchFamily="34" charset="-128"/>
                <a:ea typeface="Adobe Fan Heiti Std B" panose="020B0700000000000000" pitchFamily="34" charset="-128"/>
                <a:sym typeface="Impact"/>
              </a:rPr>
            </a:br>
            <a:endParaRPr lang="en-US" sz="2400" dirty="0">
              <a:solidFill>
                <a:schemeClr val="tx1"/>
              </a:solidFill>
              <a:latin typeface="Adobe Fan Heiti Std B" panose="020B0700000000000000" pitchFamily="34" charset="-128"/>
              <a:ea typeface="Adobe Fan Heiti Std B" panose="020B0700000000000000" pitchFamily="34" charset="-128"/>
              <a:sym typeface="Impact"/>
            </a:endParaRPr>
          </a:p>
          <a:p>
            <a:pPr marL="0" lvl="0" indent="0" algn="ctr" defTabSz="457200">
              <a:lnSpc>
                <a:spcPct val="90000"/>
              </a:lnSpc>
              <a:spcAft>
                <a:spcPts val="0"/>
              </a:spcAft>
              <a:buClr>
                <a:schemeClr val="dk1"/>
              </a:buClr>
              <a:buSzPct val="61111"/>
            </a:pPr>
            <a:r>
              <a:rPr lang="en-US" sz="2400" dirty="0">
                <a:solidFill>
                  <a:schemeClr val="tx1"/>
                </a:solidFill>
                <a:latin typeface="Adobe Fan Heiti Std B" panose="020B0700000000000000" pitchFamily="34" charset="-128"/>
                <a:ea typeface="Adobe Fan Heiti Std B" panose="020B0700000000000000" pitchFamily="34" charset="-128"/>
                <a:sym typeface="Impact"/>
              </a:rPr>
              <a:t>Does 80% of the revenue come from 20% of categories? Is it the same with products?</a:t>
            </a:r>
          </a:p>
          <a:p>
            <a:pPr marL="0" lvl="0" indent="0" algn="ctr" defTabSz="457200">
              <a:lnSpc>
                <a:spcPct val="90000"/>
              </a:lnSpc>
              <a:spcAft>
                <a:spcPts val="0"/>
              </a:spcAft>
            </a:pPr>
            <a:endParaRPr lang="en-US" sz="2400" dirty="0">
              <a:solidFill>
                <a:schemeClr val="tx1"/>
              </a:solidFill>
              <a:latin typeface="Adobe Fan Heiti Std B" panose="020B0700000000000000" pitchFamily="34" charset="-128"/>
              <a:ea typeface="Adobe Fan Heiti Std B" panose="020B0700000000000000" pitchFamily="34" charset="-128"/>
              <a:sym typeface="Impact"/>
            </a:endParaRPr>
          </a:p>
          <a:p>
            <a:pPr marL="0" lvl="0" indent="0" algn="ctr" defTabSz="457200">
              <a:lnSpc>
                <a:spcPct val="90000"/>
              </a:lnSpc>
              <a:spcAft>
                <a:spcPts val="0"/>
              </a:spcAft>
            </a:pPr>
            <a:endParaRPr lang="en-US" sz="2400" dirty="0">
              <a:solidFill>
                <a:schemeClr val="tx1"/>
              </a:solidFill>
              <a:latin typeface="Adobe Fan Heiti Std B" panose="020B0700000000000000" pitchFamily="34" charset="-128"/>
              <a:ea typeface="Adobe Fan Heiti Std B" panose="020B0700000000000000" pitchFamily="34" charset="-128"/>
              <a:sym typeface="Impact"/>
            </a:endParaRPr>
          </a:p>
          <a:p>
            <a:pPr marL="0" lvl="0" indent="0" algn="ctr" defTabSz="457200">
              <a:lnSpc>
                <a:spcPct val="90000"/>
              </a:lnSpc>
              <a:spcAft>
                <a:spcPts val="0"/>
              </a:spcAft>
            </a:pPr>
            <a:endParaRPr lang="en-US" sz="2400" dirty="0">
              <a:solidFill>
                <a:schemeClr val="tx1"/>
              </a:solidFill>
              <a:latin typeface="Adobe Fan Heiti Std B" panose="020B0700000000000000" pitchFamily="34" charset="-128"/>
              <a:ea typeface="Adobe Fan Heiti Std B" panose="020B0700000000000000" pitchFamily="34" charset="-128"/>
            </a:endParaRPr>
          </a:p>
        </p:txBody>
      </p:sp>
      <p:sp>
        <p:nvSpPr>
          <p:cNvPr id="162" name="Google Shape;162;p29"/>
          <p:cNvSpPr txBox="1"/>
          <p:nvPr/>
        </p:nvSpPr>
        <p:spPr>
          <a:xfrm>
            <a:off x="846124" y="1651518"/>
            <a:ext cx="5733880" cy="2631233"/>
          </a:xfrm>
          <a:prstGeom prst="rect">
            <a:avLst/>
          </a:prstGeom>
        </p:spPr>
        <p:txBody>
          <a:bodyPr spcFirstLastPara="1" vert="horz" lIns="91440" tIns="45720" rIns="91440" bIns="45720" rtlCol="0" anchor="t" anchorCtr="0">
            <a:normAutofit/>
          </a:bodyPr>
          <a:lstStyle/>
          <a:p>
            <a:pPr marL="0" lvl="0" indent="0">
              <a:spcBef>
                <a:spcPts val="1000"/>
              </a:spcBef>
              <a:buClr>
                <a:schemeClr val="accent1"/>
              </a:buClr>
              <a:buSzPct val="80000"/>
            </a:pPr>
            <a:endParaRPr lang="en-US" dirty="0">
              <a:sym typeface="Impact"/>
            </a:endParaRPr>
          </a:p>
          <a:p>
            <a:pPr marL="0" lvl="0" indent="0">
              <a:spcBef>
                <a:spcPts val="1000"/>
              </a:spcBef>
              <a:buClr>
                <a:schemeClr val="accent1"/>
              </a:buClr>
              <a:buSzPct val="80000"/>
            </a:pPr>
            <a:endParaRPr lang="en-US" dirty="0">
              <a:sym typeface="Impact"/>
            </a:endParaRPr>
          </a:p>
          <a:p>
            <a:pPr marL="0" lvl="0" indent="0">
              <a:spcBef>
                <a:spcPts val="1000"/>
              </a:spcBef>
              <a:buClr>
                <a:schemeClr val="accent1"/>
              </a:buClr>
              <a:buSzPct val="80000"/>
            </a:pPr>
            <a:endParaRPr lang="en-US" dirty="0">
              <a:sym typeface="Impact"/>
            </a:endParaRPr>
          </a:p>
        </p:txBody>
      </p:sp>
      <p:sp>
        <p:nvSpPr>
          <p:cNvPr id="2" name="TextBox 1">
            <a:extLst>
              <a:ext uri="{FF2B5EF4-FFF2-40B4-BE49-F238E27FC236}">
                <a16:creationId xmlns:a16="http://schemas.microsoft.com/office/drawing/2014/main" id="{C49D5CB6-5042-551F-816B-BC3ED2984777}"/>
              </a:ext>
            </a:extLst>
          </p:cNvPr>
          <p:cNvSpPr txBox="1"/>
          <p:nvPr/>
        </p:nvSpPr>
        <p:spPr>
          <a:xfrm>
            <a:off x="2948160" y="651295"/>
            <a:ext cx="2797968" cy="461665"/>
          </a:xfrm>
          <a:prstGeom prst="rect">
            <a:avLst/>
          </a:prstGeom>
          <a:noFill/>
        </p:spPr>
        <p:txBody>
          <a:bodyPr wrap="square" rtlCol="0">
            <a:spAutoFit/>
          </a:bodyPr>
          <a:lstStyle/>
          <a:p>
            <a:pPr algn="ctr"/>
            <a:r>
              <a:rPr lang="en-IN" sz="2400" dirty="0">
                <a:latin typeface="Adobe Fan Heiti Std B" panose="020B0700000000000000" pitchFamily="34" charset="-128"/>
                <a:ea typeface="Adobe Fan Heiti Std B" panose="020B0700000000000000" pitchFamily="34" charset="-128"/>
              </a:rPr>
              <a:t>Q5.</a:t>
            </a:r>
            <a:endParaRPr lang="en-IN" dirty="0">
              <a:latin typeface="Adobe Fan Heiti Std B" panose="020B0700000000000000" pitchFamily="34" charset="-128"/>
              <a:ea typeface="Adobe Fan Heiti Std B" panose="020B0700000000000000" pitchFamily="34" charset="-128"/>
            </a:endParaRP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6"/>
        <p:cNvGrpSpPr/>
        <p:nvPr/>
      </p:nvGrpSpPr>
      <p:grpSpPr>
        <a:xfrm>
          <a:off x="0" y="0"/>
          <a:ext cx="0" cy="0"/>
          <a:chOff x="0" y="0"/>
          <a:chExt cx="0" cy="0"/>
        </a:xfrm>
      </p:grpSpPr>
      <p:grpSp>
        <p:nvGrpSpPr>
          <p:cNvPr id="174" name="Group 17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75" name="Rectangle 17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78" name="Rectangle 17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7" name="Google Shape;167;p30"/>
          <p:cNvSpPr txBox="1">
            <a:spLocks noGrp="1"/>
          </p:cNvSpPr>
          <p:nvPr>
            <p:ph type="title"/>
          </p:nvPr>
        </p:nvSpPr>
        <p:spPr>
          <a:xfrm>
            <a:off x="5147846" y="769258"/>
            <a:ext cx="3545582" cy="1304432"/>
          </a:xfrm>
          <a:prstGeom prst="rect">
            <a:avLst/>
          </a:prstGeom>
        </p:spPr>
        <p:txBody>
          <a:bodyPr spcFirstLastPara="1" vert="horz" lIns="91440" tIns="45720" rIns="91440" bIns="45720" rtlCol="0" anchor="b" anchorCtr="0">
            <a:noAutofit/>
          </a:bodyPr>
          <a:lstStyle/>
          <a:p>
            <a:pPr marL="0" lvl="0" indent="0" algn="ctr" defTabSz="457200">
              <a:lnSpc>
                <a:spcPct val="90000"/>
              </a:lnSpc>
              <a:spcAft>
                <a:spcPts val="0"/>
              </a:spcAft>
            </a:pPr>
            <a:r>
              <a:rPr lang="en-US" sz="2000" b="0" i="0" kern="1200" dirty="0">
                <a:solidFill>
                  <a:srgbClr val="EBEBEB"/>
                </a:solidFill>
                <a:latin typeface="Adobe Fan Heiti Std B" panose="020B0700000000000000" pitchFamily="34" charset="-128"/>
                <a:ea typeface="Adobe Fan Heiti Std B" panose="020B0700000000000000" pitchFamily="34" charset="-128"/>
              </a:rPr>
              <a:t>Pareto </a:t>
            </a:r>
            <a:r>
              <a:rPr lang="en-US" sz="1800" b="0" i="0" kern="1200" dirty="0">
                <a:solidFill>
                  <a:srgbClr val="EBEBEB"/>
                </a:solidFill>
                <a:latin typeface="Adobe Fan Heiti Std B" panose="020B0700000000000000" pitchFamily="34" charset="-128"/>
                <a:ea typeface="Adobe Fan Heiti Std B" panose="020B0700000000000000" pitchFamily="34" charset="-128"/>
              </a:rPr>
              <a:t>Chart</a:t>
            </a:r>
            <a:r>
              <a:rPr lang="en-US" sz="2000" b="0" i="0" kern="1200" dirty="0">
                <a:solidFill>
                  <a:srgbClr val="EBEBEB"/>
                </a:solidFill>
                <a:latin typeface="Adobe Fan Heiti Std B" panose="020B0700000000000000" pitchFamily="34" charset="-128"/>
                <a:ea typeface="Adobe Fan Heiti Std B" panose="020B0700000000000000" pitchFamily="34" charset="-128"/>
              </a:rPr>
              <a:t> of Revenue by Product Categories: Identifying Top Revenue Drivers</a:t>
            </a:r>
          </a:p>
        </p:txBody>
      </p:sp>
      <p:sp>
        <p:nvSpPr>
          <p:cNvPr id="168" name="Google Shape;168;p30"/>
          <p:cNvSpPr txBox="1"/>
          <p:nvPr/>
        </p:nvSpPr>
        <p:spPr>
          <a:xfrm>
            <a:off x="5147846" y="2139639"/>
            <a:ext cx="3545582" cy="2084018"/>
          </a:xfrm>
          <a:prstGeom prst="rect">
            <a:avLst/>
          </a:prstGeom>
        </p:spPr>
        <p:txBody>
          <a:bodyPr spcFirstLastPara="1" vert="horz" lIns="91440" tIns="45720" rIns="91440" bIns="45720" rtlCol="0" anchor="t" anchorCtr="0">
            <a:normAutofit/>
          </a:bodyPr>
          <a:lstStyle/>
          <a:p>
            <a:pPr lvl="0">
              <a:lnSpc>
                <a:spcPct val="90000"/>
              </a:lnSpc>
              <a:spcBef>
                <a:spcPts val="1000"/>
              </a:spcBef>
              <a:buClr>
                <a:schemeClr val="accent1"/>
              </a:buClr>
              <a:buSzPct val="80000"/>
            </a:pPr>
            <a:r>
              <a:rPr lang="en-US" sz="1200" dirty="0">
                <a:solidFill>
                  <a:schemeClr val="bg1"/>
                </a:solidFill>
                <a:latin typeface="Calibi"/>
              </a:rPr>
              <a:t>The Pareto chart reveals that the top three categories, Dog Food, Disposables, and Grooming, contribute 74.3% of total revenue, with Dog Food alone generating 34.5%. This indicates that a significant portion of revenue is concentrated in a few high-performing categories. In contrast, categories like Electronics, Supplements, Cat Food, and Cleaning Supplies collectively account for a smaller share, highlighting the potential for growth through targeted marketing or bundling strategies.</a:t>
            </a:r>
          </a:p>
        </p:txBody>
      </p:sp>
      <p:grpSp>
        <p:nvGrpSpPr>
          <p:cNvPr id="180" name="Group 179">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297627"/>
            <a:ext cx="4838628" cy="4544250"/>
            <a:chOff x="423333" y="396837"/>
            <a:chExt cx="6451503" cy="6058999"/>
          </a:xfrm>
        </p:grpSpPr>
        <p:sp>
          <p:nvSpPr>
            <p:cNvPr id="181" name="Rectangle 180">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2"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83"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169" name="Google Shape;169;p30"/>
          <p:cNvPicPr preferRelativeResize="0"/>
          <p:nvPr/>
        </p:nvPicPr>
        <p:blipFill>
          <a:blip r:embed="rId4"/>
          <a:stretch>
            <a:fillRect/>
          </a:stretch>
        </p:blipFill>
        <p:spPr>
          <a:xfrm>
            <a:off x="138526" y="1539180"/>
            <a:ext cx="4765972" cy="2522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grpSp>
        <p:nvGrpSpPr>
          <p:cNvPr id="181" name="Group 180">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82" name="Rectangle 181">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3" name="Oval 182">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4" name="Oval 183">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5" name="Oval 184">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6" name="Oval 185">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7" name="Oval 186">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9"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0"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2" name="Rectangle 191">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4" name="Rectangle 19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96" name="Freeform: Shape 195">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98"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74" name="Google Shape;174;p31"/>
          <p:cNvSpPr txBox="1">
            <a:spLocks noGrp="1"/>
          </p:cNvSpPr>
          <p:nvPr>
            <p:ph type="title"/>
          </p:nvPr>
        </p:nvSpPr>
        <p:spPr>
          <a:xfrm>
            <a:off x="447584" y="449007"/>
            <a:ext cx="3304666" cy="1313118"/>
          </a:xfrm>
          <a:prstGeom prst="rect">
            <a:avLst/>
          </a:prstGeom>
        </p:spPr>
        <p:txBody>
          <a:bodyPr spcFirstLastPara="1" vert="horz" lIns="91440" tIns="45720" rIns="91440" bIns="45720" rtlCol="0" anchor="ctr" anchorCtr="0">
            <a:normAutofit/>
          </a:bodyPr>
          <a:lstStyle/>
          <a:p>
            <a:pPr marL="0" lvl="0" indent="0" defTabSz="457200">
              <a:lnSpc>
                <a:spcPct val="90000"/>
              </a:lnSpc>
              <a:spcAft>
                <a:spcPts val="0"/>
              </a:spcAft>
              <a:buClr>
                <a:schemeClr val="dk1"/>
              </a:buClr>
              <a:buSzPct val="39285"/>
            </a:pPr>
            <a:r>
              <a:rPr lang="en-US" sz="2000" b="0" i="0" kern="1200" dirty="0">
                <a:solidFill>
                  <a:srgbClr val="EBEBEB"/>
                </a:solidFill>
                <a:latin typeface="Adobe Fan Heiti Std B" panose="020B0700000000000000" pitchFamily="34" charset="-128"/>
                <a:ea typeface="Adobe Fan Heiti Std B" panose="020B0700000000000000" pitchFamily="34" charset="-128"/>
              </a:rPr>
              <a:t>Pareto Chart of Revenue by Products: Identifying Top Revenue Drivers</a:t>
            </a:r>
          </a:p>
        </p:txBody>
      </p:sp>
      <p:pic>
        <p:nvPicPr>
          <p:cNvPr id="176" name="Google Shape;176;p31"/>
          <p:cNvPicPr preferRelativeResize="0"/>
          <p:nvPr/>
        </p:nvPicPr>
        <p:blipFill>
          <a:blip r:embed="rId4"/>
          <a:stretch>
            <a:fillRect/>
          </a:stretch>
        </p:blipFill>
        <p:spPr>
          <a:xfrm>
            <a:off x="3895955" y="1271472"/>
            <a:ext cx="4793650" cy="2600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0" name="Rectangle 199">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2" name="Oval 20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4" name="Oval 203">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5" name="Google Shape;175;p31"/>
          <p:cNvSpPr txBox="1"/>
          <p:nvPr/>
        </p:nvSpPr>
        <p:spPr>
          <a:xfrm>
            <a:off x="496161" y="1637928"/>
            <a:ext cx="2870567" cy="2924175"/>
          </a:xfrm>
          <a:prstGeom prst="rect">
            <a:avLst/>
          </a:prstGeom>
        </p:spPr>
        <p:txBody>
          <a:bodyPr spcFirstLastPara="1" vert="horz" lIns="91440" tIns="45720" rIns="91440" bIns="45720" rtlCol="0" anchorCtr="0">
            <a:normAutofit/>
          </a:bodyPr>
          <a:lstStyle/>
          <a:p>
            <a:pPr marL="0" lvl="0" indent="0">
              <a:spcBef>
                <a:spcPts val="1000"/>
              </a:spcBef>
              <a:buClr>
                <a:schemeClr val="accent1"/>
              </a:buClr>
              <a:buSzPct val="80000"/>
            </a:pPr>
            <a:r>
              <a:rPr lang="en-US" sz="1200" dirty="0">
                <a:solidFill>
                  <a:srgbClr val="FFFFFF"/>
                </a:solidFill>
                <a:latin typeface="Calibri" panose="020F0502020204030204" pitchFamily="34" charset="0"/>
                <a:cs typeface="Calibri" panose="020F0502020204030204" pitchFamily="34" charset="0"/>
              </a:rPr>
              <a:t>The chart shows that the top four products—Taste of the Wild (17.3%), Memory Foam, Dog and Puppy Pads, and Earth Rated Dog Bags—together contribute 40.2% of total revenue. Taste of the Wild stands out as the single largest revenue driver. Lower-performing products make up the remaining 59.8%, emphasizing the opportunity to reevaluate or optimize these products to boost their contribution or redirect resources to the top performers.</a:t>
            </a:r>
          </a:p>
        </p:txBody>
      </p:sp>
      <p:sp>
        <p:nvSpPr>
          <p:cNvPr id="206"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grpSp>
        <p:nvGrpSpPr>
          <p:cNvPr id="68" name="Group 6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69" name="Rectangle 6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0" name="Oval 6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1" name="Oval 7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2" name="Oval 7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3" name="Oval 7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4" name="Oval 7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7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7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79" name="Rectangle 7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81" name="Rectangle 8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8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87" name="Freeform: Shape 8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8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62" name="Google Shape;62;p14"/>
          <p:cNvSpPr txBox="1">
            <a:spLocks noGrp="1"/>
          </p:cNvSpPr>
          <p:nvPr>
            <p:ph type="title"/>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buSzPts val="990"/>
            </a:pPr>
            <a:r>
              <a:rPr lang="en-US" sz="3200" b="1" dirty="0">
                <a:solidFill>
                  <a:srgbClr val="EBEBEB"/>
                </a:solidFill>
                <a:latin typeface="Adobe Fan Heiti Std B" panose="020B0700000000000000" pitchFamily="34" charset="-128"/>
                <a:ea typeface="Adobe Fan Heiti Std B" panose="020B0700000000000000" pitchFamily="34" charset="-128"/>
                <a:sym typeface="Impact"/>
              </a:rPr>
              <a:t>Overview</a:t>
            </a:r>
          </a:p>
        </p:txBody>
      </p:sp>
      <p:sp>
        <p:nvSpPr>
          <p:cNvPr id="63" name="Google Shape;63;p14"/>
          <p:cNvSpPr txBox="1">
            <a:spLocks noGrp="1"/>
          </p:cNvSpPr>
          <p:nvPr>
            <p:ph type="body" idx="1"/>
          </p:nvPr>
        </p:nvSpPr>
        <p:spPr>
          <a:xfrm>
            <a:off x="3967557" y="328134"/>
            <a:ext cx="4910940" cy="4465744"/>
          </a:xfrm>
          <a:prstGeom prst="rect">
            <a:avLst/>
          </a:prstGeom>
        </p:spPr>
        <p:txBody>
          <a:bodyPr spcFirstLastPara="1" vert="horz" lIns="91440" tIns="45720" rIns="91440" bIns="45720" rtlCol="0" anchor="ctr" anchorCtr="0">
            <a:noAutofit/>
          </a:bodyPr>
          <a:lstStyle/>
          <a:p>
            <a:pPr marL="114300" indent="0" rtl="0">
              <a:spcBef>
                <a:spcPts val="1200"/>
              </a:spcBef>
              <a:spcAft>
                <a:spcPts val="1200"/>
              </a:spcAft>
              <a:buNone/>
            </a:pPr>
            <a:r>
              <a:rPr lang="en-US" sz="1100" b="1" i="0" u="none" strike="noStrike" dirty="0">
                <a:solidFill>
                  <a:srgbClr val="000000"/>
                </a:solidFill>
                <a:effectLst/>
                <a:latin typeface="Calibri" panose="020F0502020204030204" pitchFamily="34" charset="0"/>
                <a:cs typeface="Calibri" panose="020F0502020204030204" pitchFamily="34" charset="0"/>
              </a:rPr>
              <a:t>Business Context</a:t>
            </a:r>
            <a:r>
              <a:rPr lang="en-US" sz="1100" b="0" i="0" u="none" strike="noStrike" dirty="0">
                <a:solidFill>
                  <a:srgbClr val="000000"/>
                </a:solidFill>
                <a:effectLst/>
                <a:latin typeface="Calibri" panose="020F0502020204030204" pitchFamily="34" charset="0"/>
                <a:cs typeface="Calibri" panose="020F0502020204030204" pitchFamily="34" charset="0"/>
              </a:rPr>
              <a:t>:</a:t>
            </a:r>
            <a:br>
              <a:rPr lang="en-US" sz="1100" b="0" i="0" u="none" strike="noStrike" dirty="0">
                <a:solidFill>
                  <a:srgbClr val="000000"/>
                </a:solidFill>
                <a:effectLst/>
                <a:latin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cs typeface="Calibri" panose="020F0502020204030204" pitchFamily="34" charset="0"/>
              </a:rPr>
              <a:t>Munchy's, a fictional online pet supply store, operates in a competitive e-commerce landscape, requiring data-driven strategies to enhance profitability and streamline operations. Understanding customer preferences, regional demands, and cost dynamics is vital to staying ahead in the market.</a:t>
            </a:r>
            <a:endParaRPr lang="en-US" sz="1100" b="0" dirty="0">
              <a:effectLst/>
              <a:latin typeface="Calibri" panose="020F0502020204030204" pitchFamily="34" charset="0"/>
              <a:cs typeface="Calibri" panose="020F0502020204030204" pitchFamily="34" charset="0"/>
            </a:endParaRPr>
          </a:p>
          <a:p>
            <a:pPr marL="114300" indent="0" rtl="0">
              <a:spcBef>
                <a:spcPts val="1200"/>
              </a:spcBef>
              <a:spcAft>
                <a:spcPts val="1200"/>
              </a:spcAft>
              <a:buNone/>
            </a:pPr>
            <a:r>
              <a:rPr lang="en-US" sz="1100" b="1" i="0" u="none" strike="noStrike" dirty="0">
                <a:solidFill>
                  <a:srgbClr val="000000"/>
                </a:solidFill>
                <a:effectLst/>
                <a:latin typeface="Calibri" panose="020F0502020204030204" pitchFamily="34" charset="0"/>
                <a:cs typeface="Calibri" panose="020F0502020204030204" pitchFamily="34" charset="0"/>
              </a:rPr>
              <a:t>Motivation</a:t>
            </a:r>
            <a:r>
              <a:rPr lang="en-US" sz="1100" b="0" i="0" u="none" strike="noStrike" dirty="0">
                <a:solidFill>
                  <a:srgbClr val="000000"/>
                </a:solidFill>
                <a:effectLst/>
                <a:latin typeface="Calibri" panose="020F0502020204030204" pitchFamily="34" charset="0"/>
                <a:cs typeface="Calibri" panose="020F0502020204030204" pitchFamily="34" charset="0"/>
              </a:rPr>
              <a:t>:</a:t>
            </a:r>
            <a:br>
              <a:rPr lang="en-US" sz="1100" b="0" i="0" u="none" strike="noStrike" dirty="0">
                <a:solidFill>
                  <a:srgbClr val="000000"/>
                </a:solidFill>
                <a:effectLst/>
                <a:latin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cs typeface="Calibri" panose="020F0502020204030204" pitchFamily="34" charset="0"/>
              </a:rPr>
              <a:t>The project aims to uncover actionable insights from Munchy's sales and logistics data to:</a:t>
            </a:r>
            <a:endParaRPr lang="en-US" sz="1100" b="0" dirty="0">
              <a:effectLst/>
              <a:latin typeface="Calibri" panose="020F0502020204030204" pitchFamily="34" charset="0"/>
              <a:cs typeface="Calibri" panose="020F0502020204030204" pitchFamily="34" charset="0"/>
            </a:endParaRPr>
          </a:p>
          <a:p>
            <a:pPr rtl="0" fontAlgn="base">
              <a:spcBef>
                <a:spcPts val="1200"/>
              </a:spcBef>
              <a:buFont typeface="Wingdings" panose="05000000000000000000" pitchFamily="2" charset="2"/>
              <a:buChar char="Ø"/>
            </a:pPr>
            <a:r>
              <a:rPr lang="en-US" sz="1100" b="0" i="0" u="none" strike="noStrike" dirty="0">
                <a:solidFill>
                  <a:srgbClr val="000000"/>
                </a:solidFill>
                <a:effectLst/>
                <a:latin typeface="Calibri" panose="020F0502020204030204" pitchFamily="34" charset="0"/>
                <a:cs typeface="Calibri" panose="020F0502020204030204" pitchFamily="34" charset="0"/>
              </a:rPr>
              <a:t>Identify key revenue drivers across regions, product categories, and seasons.</a:t>
            </a:r>
          </a:p>
          <a:p>
            <a:pPr rtl="0" fontAlgn="base">
              <a:buFont typeface="Wingdings" panose="05000000000000000000" pitchFamily="2" charset="2"/>
              <a:buChar char="Ø"/>
            </a:pPr>
            <a:r>
              <a:rPr lang="en-US" sz="1100" b="0" i="0" u="none" strike="noStrike" dirty="0">
                <a:solidFill>
                  <a:srgbClr val="000000"/>
                </a:solidFill>
                <a:effectLst/>
                <a:latin typeface="Calibri" panose="020F0502020204030204" pitchFamily="34" charset="0"/>
                <a:cs typeface="Calibri" panose="020F0502020204030204" pitchFamily="34" charset="0"/>
              </a:rPr>
              <a:t>Optimize pricing strategies and cost efficiency by analyzing landed and shipping costs.</a:t>
            </a:r>
          </a:p>
          <a:p>
            <a:pPr rtl="0" fontAlgn="base">
              <a:spcAft>
                <a:spcPts val="1200"/>
              </a:spcAft>
              <a:buFont typeface="Wingdings" panose="05000000000000000000" pitchFamily="2" charset="2"/>
              <a:buChar char="Ø"/>
            </a:pPr>
            <a:r>
              <a:rPr lang="en-US" sz="1100" b="0" i="0" u="none" strike="noStrike" dirty="0">
                <a:solidFill>
                  <a:srgbClr val="000000"/>
                </a:solidFill>
                <a:effectLst/>
                <a:latin typeface="Calibri" panose="020F0502020204030204" pitchFamily="34" charset="0"/>
                <a:cs typeface="Calibri" panose="020F0502020204030204" pitchFamily="34" charset="0"/>
              </a:rPr>
              <a:t>Apply the Pareto Principle to focus on high-impact products and maximize profitability.</a:t>
            </a:r>
          </a:p>
          <a:p>
            <a:pPr marL="114300" indent="0" rtl="0">
              <a:buNone/>
            </a:pPr>
            <a:r>
              <a:rPr lang="en-US" sz="1100" b="1" i="0" u="none" strike="noStrike" dirty="0">
                <a:solidFill>
                  <a:srgbClr val="000000"/>
                </a:solidFill>
                <a:effectLst/>
                <a:latin typeface="Calibri" panose="020F0502020204030204" pitchFamily="34" charset="0"/>
                <a:cs typeface="Calibri" panose="020F0502020204030204" pitchFamily="34" charset="0"/>
              </a:rPr>
              <a:t>Strategic Goal</a:t>
            </a:r>
            <a:r>
              <a:rPr lang="en-US" sz="1100" b="0" i="0" u="none" strike="noStrike" dirty="0">
                <a:solidFill>
                  <a:srgbClr val="000000"/>
                </a:solidFill>
                <a:effectLst/>
                <a:latin typeface="Calibri" panose="020F0502020204030204" pitchFamily="34" charset="0"/>
                <a:cs typeface="Calibri" panose="020F0502020204030204" pitchFamily="34" charset="0"/>
              </a:rPr>
              <a:t>:</a:t>
            </a:r>
            <a:br>
              <a:rPr lang="en-US" sz="1100" b="0" i="0" u="none" strike="noStrike" dirty="0">
                <a:solidFill>
                  <a:srgbClr val="000000"/>
                </a:solidFill>
                <a:effectLst/>
                <a:latin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cs typeface="Calibri" panose="020F0502020204030204" pitchFamily="34" charset="0"/>
              </a:rPr>
              <a:t>Leverage data insights to refine Munchy's business strategy, enabling sustained growth, improved customer satisfaction, and a competitive edge in the evolving pet supply market.</a:t>
            </a:r>
            <a:endParaRPr lang="en-US" sz="1100" b="0" dirty="0">
              <a:effectLst/>
              <a:latin typeface="Calibri" panose="020F0502020204030204" pitchFamily="34" charset="0"/>
              <a:cs typeface="Calibri" panose="020F0502020204030204" pitchFamily="34" charset="0"/>
            </a:endParaRPr>
          </a:p>
          <a:p>
            <a:pPr marL="114300" indent="0">
              <a:buNone/>
            </a:pPr>
            <a:br>
              <a:rPr lang="en-US" sz="1100" b="0" dirty="0">
                <a:effectLst/>
                <a:latin typeface="Calibri" panose="020F0502020204030204" pitchFamily="34" charset="0"/>
                <a:cs typeface="Calibri" panose="020F0502020204030204" pitchFamily="34" charset="0"/>
              </a:rPr>
            </a:br>
            <a:br>
              <a:rPr lang="en-US" sz="1100" b="0" dirty="0">
                <a:effectLst/>
                <a:latin typeface="Calibri" panose="020F0502020204030204" pitchFamily="34" charset="0"/>
                <a:cs typeface="Calibri" panose="020F0502020204030204" pitchFamily="34" charset="0"/>
              </a:rPr>
            </a:br>
            <a:endParaRPr lang="en-US" sz="11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0"/>
        <p:cNvGrpSpPr/>
        <p:nvPr/>
      </p:nvGrpSpPr>
      <p:grpSpPr>
        <a:xfrm>
          <a:off x="0" y="0"/>
          <a:ext cx="0" cy="0"/>
          <a:chOff x="0" y="0"/>
          <a:chExt cx="0" cy="0"/>
        </a:xfrm>
      </p:grpSpPr>
      <p:grpSp>
        <p:nvGrpSpPr>
          <p:cNvPr id="188" name="Group 187">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89" name="Rectangle 188">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0" name="Oval 189">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1" name="Oval 190">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2" name="Oval 191">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3" name="Oval 192">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4" name="Oval 193">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5"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96"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7"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9" name="Rectangle 198">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01" name="Group 20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202" name="Rectangle 20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81" name="Google Shape;181;p32"/>
          <p:cNvSpPr txBox="1">
            <a:spLocks noGrp="1"/>
          </p:cNvSpPr>
          <p:nvPr>
            <p:ph type="title"/>
          </p:nvPr>
        </p:nvSpPr>
        <p:spPr>
          <a:xfrm>
            <a:off x="1257299" y="728563"/>
            <a:ext cx="6571060" cy="530223"/>
          </a:xfrm>
          <a:prstGeom prst="rect">
            <a:avLst/>
          </a:prstGeom>
        </p:spPr>
        <p:txBody>
          <a:bodyPr spcFirstLastPara="1" vert="horz" lIns="91440" tIns="45720" rIns="91440" bIns="45720" rtlCol="0" anchor="ctr" anchorCtr="0">
            <a:normAutofit/>
          </a:bodyPr>
          <a:lstStyle/>
          <a:p>
            <a:pPr marL="0" lvl="0" indent="0" algn="ctr" defTabSz="457200">
              <a:lnSpc>
                <a:spcPct val="90000"/>
              </a:lnSpc>
              <a:spcAft>
                <a:spcPts val="0"/>
              </a:spcAft>
            </a:pPr>
            <a:r>
              <a:rPr lang="en-US" sz="3000" dirty="0">
                <a:solidFill>
                  <a:srgbClr val="FFFFFF"/>
                </a:solidFill>
                <a:latin typeface="Adobe Fan Heiti Std B" panose="020B0700000000000000" pitchFamily="34" charset="-128"/>
                <a:ea typeface="Adobe Fan Heiti Std B" panose="020B0700000000000000" pitchFamily="34" charset="-128"/>
              </a:rPr>
              <a:t>Recommendations</a:t>
            </a:r>
          </a:p>
        </p:txBody>
      </p:sp>
      <p:sp>
        <p:nvSpPr>
          <p:cNvPr id="205" name="Rectangle 20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84" name="Google Shape;182;p32">
            <a:extLst>
              <a:ext uri="{FF2B5EF4-FFF2-40B4-BE49-F238E27FC236}">
                <a16:creationId xmlns:a16="http://schemas.microsoft.com/office/drawing/2014/main" id="{B5FB8C8A-CC2E-2EC8-7AA7-E5264E1F671D}"/>
              </a:ext>
            </a:extLst>
          </p:cNvPr>
          <p:cNvGraphicFramePr/>
          <p:nvPr>
            <p:extLst>
              <p:ext uri="{D42A27DB-BD31-4B8C-83A1-F6EECF244321}">
                <p14:modId xmlns:p14="http://schemas.microsoft.com/office/powerpoint/2010/main" val="3083869336"/>
              </p:ext>
            </p:extLst>
          </p:nvPr>
        </p:nvGraphicFramePr>
        <p:xfrm>
          <a:off x="965200" y="1743075"/>
          <a:ext cx="7219037" cy="2567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24000"/>
                <a:satMod val="148000"/>
                <a:lumMod val="124000"/>
              </a:schemeClr>
            </a:gs>
            <a:gs pos="100000">
              <a:schemeClr val="bg1">
                <a:shade val="76000"/>
                <a:hueMod val="89000"/>
                <a:satMod val="164000"/>
                <a:lumMod val="56000"/>
              </a:schemeClr>
            </a:gs>
          </a:gsLst>
          <a:path path="circle">
            <a:fillToRect l="45000" t="65000" r="125000" b="100000"/>
          </a:path>
        </a:gradFill>
        <a:effectLst/>
      </p:bgPr>
    </p:bg>
    <p:spTree>
      <p:nvGrpSpPr>
        <p:cNvPr id="1" name="Shape 160">
          <a:extLst>
            <a:ext uri="{FF2B5EF4-FFF2-40B4-BE49-F238E27FC236}">
              <a16:creationId xmlns:a16="http://schemas.microsoft.com/office/drawing/2014/main" id="{2F048CB3-884E-967C-EB7A-80E3E9BD4743}"/>
            </a:ext>
          </a:extLst>
        </p:cNvPr>
        <p:cNvGrpSpPr/>
        <p:nvPr/>
      </p:nvGrpSpPr>
      <p:grpSpPr>
        <a:xfrm>
          <a:off x="0" y="0"/>
          <a:ext cx="0" cy="0"/>
          <a:chOff x="0" y="0"/>
          <a:chExt cx="0" cy="0"/>
        </a:xfrm>
      </p:grpSpPr>
      <p:grpSp>
        <p:nvGrpSpPr>
          <p:cNvPr id="167" name="Group 166">
            <a:extLst>
              <a:ext uri="{FF2B5EF4-FFF2-40B4-BE49-F238E27FC236}">
                <a16:creationId xmlns:a16="http://schemas.microsoft.com/office/drawing/2014/main" id="{84BD29EA-7D86-61A5-CF4B-617ED0385A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68" name="Rectangle 167">
              <a:extLst>
                <a:ext uri="{FF2B5EF4-FFF2-40B4-BE49-F238E27FC236}">
                  <a16:creationId xmlns:a16="http://schemas.microsoft.com/office/drawing/2014/main" id="{299E511F-3AEE-54ED-3FD1-D4EF8068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9" name="Oval 168">
              <a:extLst>
                <a:ext uri="{FF2B5EF4-FFF2-40B4-BE49-F238E27FC236}">
                  <a16:creationId xmlns:a16="http://schemas.microsoft.com/office/drawing/2014/main" id="{96BEFFC5-40F8-2470-8CF3-61B4463B9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0" name="Oval 169">
              <a:extLst>
                <a:ext uri="{FF2B5EF4-FFF2-40B4-BE49-F238E27FC236}">
                  <a16:creationId xmlns:a16="http://schemas.microsoft.com/office/drawing/2014/main" id="{EFE3BE2F-0628-83B7-4CC4-A98BABFE5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1" name="Oval 170">
              <a:extLst>
                <a:ext uri="{FF2B5EF4-FFF2-40B4-BE49-F238E27FC236}">
                  <a16:creationId xmlns:a16="http://schemas.microsoft.com/office/drawing/2014/main" id="{46C73C60-2F12-0B6B-EE21-5F64669D7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2" name="Oval 171">
              <a:extLst>
                <a:ext uri="{FF2B5EF4-FFF2-40B4-BE49-F238E27FC236}">
                  <a16:creationId xmlns:a16="http://schemas.microsoft.com/office/drawing/2014/main" id="{EB0AAC31-CF64-FBED-25E5-B9EC0C176B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3" name="Oval 172">
              <a:extLst>
                <a:ext uri="{FF2B5EF4-FFF2-40B4-BE49-F238E27FC236}">
                  <a16:creationId xmlns:a16="http://schemas.microsoft.com/office/drawing/2014/main" id="{C183B966-E0FA-B5EA-8D28-7E824AF1E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4" name="Freeform 5">
              <a:extLst>
                <a:ext uri="{FF2B5EF4-FFF2-40B4-BE49-F238E27FC236}">
                  <a16:creationId xmlns:a16="http://schemas.microsoft.com/office/drawing/2014/main" id="{5C0B35FC-2BD4-4B2A-4808-B115BBE6A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5" name="Freeform 5">
              <a:extLst>
                <a:ext uri="{FF2B5EF4-FFF2-40B4-BE49-F238E27FC236}">
                  <a16:creationId xmlns:a16="http://schemas.microsoft.com/office/drawing/2014/main" id="{7791201E-2368-2DB2-157E-71830FA73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6" name="Freeform 5">
              <a:extLst>
                <a:ext uri="{FF2B5EF4-FFF2-40B4-BE49-F238E27FC236}">
                  <a16:creationId xmlns:a16="http://schemas.microsoft.com/office/drawing/2014/main" id="{1A1289B2-CA70-0CA4-B442-34ABE2C08A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78" name="Rectangle 177">
            <a:extLst>
              <a:ext uri="{FF2B5EF4-FFF2-40B4-BE49-F238E27FC236}">
                <a16:creationId xmlns:a16="http://schemas.microsoft.com/office/drawing/2014/main" id="{A10127B0-D690-51C3-6CE3-8CC733D23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0" name="Rectangle 179">
            <a:extLst>
              <a:ext uri="{FF2B5EF4-FFF2-40B4-BE49-F238E27FC236}">
                <a16:creationId xmlns:a16="http://schemas.microsoft.com/office/drawing/2014/main" id="{C824F1EC-BAAC-386B-82D5-70357B8EB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BDA87E1-C239-B867-521B-DF0F4556D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84" name="Group 183">
            <a:extLst>
              <a:ext uri="{FF2B5EF4-FFF2-40B4-BE49-F238E27FC236}">
                <a16:creationId xmlns:a16="http://schemas.microsoft.com/office/drawing/2014/main" id="{12B13201-4AEE-E88F-3D48-80FAAA7CED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noFill/>
        </p:grpSpPr>
        <p:sp>
          <p:nvSpPr>
            <p:cNvPr id="185" name="Rectangle 184">
              <a:extLst>
                <a:ext uri="{FF2B5EF4-FFF2-40B4-BE49-F238E27FC236}">
                  <a16:creationId xmlns:a16="http://schemas.microsoft.com/office/drawing/2014/main" id="{F26C3EE4-ABC2-A630-1BC1-3DC196842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6" name="Freeform 5">
              <a:extLst>
                <a:ext uri="{FF2B5EF4-FFF2-40B4-BE49-F238E27FC236}">
                  <a16:creationId xmlns:a16="http://schemas.microsoft.com/office/drawing/2014/main" id="{7B7CDC7A-0BA6-7FB7-6432-E45CD43E2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61" name="Google Shape;161;p29">
            <a:extLst>
              <a:ext uri="{FF2B5EF4-FFF2-40B4-BE49-F238E27FC236}">
                <a16:creationId xmlns:a16="http://schemas.microsoft.com/office/drawing/2014/main" id="{2B4DE930-56AA-C197-C0F9-5D5DEC120916}"/>
              </a:ext>
            </a:extLst>
          </p:cNvPr>
          <p:cNvSpPr txBox="1">
            <a:spLocks noGrp="1"/>
          </p:cNvSpPr>
          <p:nvPr>
            <p:ph type="title"/>
          </p:nvPr>
        </p:nvSpPr>
        <p:spPr>
          <a:xfrm>
            <a:off x="846124" y="615821"/>
            <a:ext cx="6922639" cy="802432"/>
          </a:xfrm>
          <a:prstGeom prst="rect">
            <a:avLst/>
          </a:prstGeom>
        </p:spPr>
        <p:txBody>
          <a:bodyPr spcFirstLastPara="1" vert="horz" lIns="91440" tIns="45720" rIns="91440" bIns="45720" rtlCol="0" anchor="ctr" anchorCtr="0">
            <a:normAutofit/>
          </a:bodyPr>
          <a:lstStyle/>
          <a:p>
            <a:pPr marL="0" lvl="0" indent="0" algn="ctr" defTabSz="457200">
              <a:lnSpc>
                <a:spcPct val="90000"/>
              </a:lnSpc>
              <a:spcAft>
                <a:spcPts val="0"/>
              </a:spcAft>
            </a:pPr>
            <a:r>
              <a:rPr lang="en-US" sz="2400" b="1" dirty="0">
                <a:solidFill>
                  <a:schemeClr val="tx1"/>
                </a:solidFill>
                <a:latin typeface="Adobe Fan Heiti Std B" panose="020B0700000000000000" pitchFamily="34" charset="-128"/>
                <a:ea typeface="Adobe Fan Heiti Std B" panose="020B0700000000000000" pitchFamily="34" charset="-128"/>
              </a:rPr>
              <a:t>Q6.</a:t>
            </a:r>
          </a:p>
        </p:txBody>
      </p:sp>
      <p:sp>
        <p:nvSpPr>
          <p:cNvPr id="162" name="Google Shape;162;p29">
            <a:extLst>
              <a:ext uri="{FF2B5EF4-FFF2-40B4-BE49-F238E27FC236}">
                <a16:creationId xmlns:a16="http://schemas.microsoft.com/office/drawing/2014/main" id="{FC227286-DB12-396C-77DE-73B76F1AFDCA}"/>
              </a:ext>
            </a:extLst>
          </p:cNvPr>
          <p:cNvSpPr txBox="1"/>
          <p:nvPr/>
        </p:nvSpPr>
        <p:spPr>
          <a:xfrm>
            <a:off x="441960" y="1651518"/>
            <a:ext cx="8343066" cy="2631233"/>
          </a:xfrm>
          <a:prstGeom prst="rect">
            <a:avLst/>
          </a:prstGeom>
        </p:spPr>
        <p:txBody>
          <a:bodyPr spcFirstLastPara="1" vert="horz" lIns="91440" tIns="45720" rIns="91440" bIns="45720" rtlCol="0" anchor="t" anchorCtr="0">
            <a:normAutofit/>
          </a:bodyPr>
          <a:lstStyle/>
          <a:p>
            <a:pPr marL="0" lvl="0" indent="0">
              <a:spcBef>
                <a:spcPts val="1000"/>
              </a:spcBef>
              <a:buClr>
                <a:schemeClr val="accent1"/>
              </a:buClr>
              <a:buSzPct val="80000"/>
            </a:pPr>
            <a:endParaRPr lang="en-US" dirty="0">
              <a:sym typeface="Impact"/>
            </a:endParaRPr>
          </a:p>
        </p:txBody>
      </p:sp>
      <p:sp>
        <p:nvSpPr>
          <p:cNvPr id="3" name="TextBox 2">
            <a:extLst>
              <a:ext uri="{FF2B5EF4-FFF2-40B4-BE49-F238E27FC236}">
                <a16:creationId xmlns:a16="http://schemas.microsoft.com/office/drawing/2014/main" id="{8554BE8D-CDDE-AD86-D51F-6AF64826F945}"/>
              </a:ext>
            </a:extLst>
          </p:cNvPr>
          <p:cNvSpPr txBox="1"/>
          <p:nvPr/>
        </p:nvSpPr>
        <p:spPr>
          <a:xfrm>
            <a:off x="424156" y="1875584"/>
            <a:ext cx="7973084" cy="2341154"/>
          </a:xfrm>
          <a:prstGeom prst="rect">
            <a:avLst/>
          </a:prstGeom>
          <a:noFill/>
        </p:spPr>
        <p:txBody>
          <a:bodyPr wrap="square">
            <a:spAutoFit/>
          </a:bodyPr>
          <a:lstStyle/>
          <a:p>
            <a:pPr marL="0" lvl="0" indent="0" algn="ctr" rtl="0">
              <a:spcBef>
                <a:spcPts val="0"/>
              </a:spcBef>
              <a:spcAft>
                <a:spcPts val="0"/>
              </a:spcAft>
              <a:buNone/>
            </a:pPr>
            <a:r>
              <a:rPr lang="en-US" sz="2400" dirty="0">
                <a:latin typeface="Adobe Fan Heiti Std B" panose="020B0700000000000000" pitchFamily="34" charset="-128"/>
                <a:ea typeface="Adobe Fan Heiti Std B" panose="020B0700000000000000" pitchFamily="34" charset="-128"/>
                <a:cs typeface="Impact"/>
                <a:sym typeface="Impact"/>
              </a:rPr>
              <a:t>How do sales and profit trends, product category performance, and regional revenue distribution shape Munchy’s business strategy, and what insights can be derived to optimize growth and profitability?</a:t>
            </a:r>
            <a:endParaRPr lang="en-US" sz="2400" dirty="0">
              <a:solidFill>
                <a:schemeClr val="dk2"/>
              </a:solidFill>
              <a:latin typeface="Adobe Fan Heiti Std B" panose="020B0700000000000000" pitchFamily="34" charset="-128"/>
              <a:ea typeface="Adobe Fan Heiti Std B" panose="020B0700000000000000" pitchFamily="34" charset="-128"/>
              <a:cs typeface="Impact"/>
              <a:sym typeface="Impact"/>
            </a:endParaRPr>
          </a:p>
          <a:p>
            <a:pPr marL="0" lvl="0" indent="0" algn="ctr" rtl="0">
              <a:spcBef>
                <a:spcPts val="0"/>
              </a:spcBef>
              <a:spcAft>
                <a:spcPts val="0"/>
              </a:spcAft>
              <a:buNone/>
            </a:pPr>
            <a:endParaRPr lang="en-US" sz="2400" dirty="0">
              <a:latin typeface="Adobe Fan Heiti Std B" panose="020B0700000000000000" pitchFamily="34" charset="-128"/>
              <a:ea typeface="Adobe Fan Heiti Std B" panose="020B0700000000000000" pitchFamily="34" charset="-128"/>
              <a:cs typeface="Impact"/>
              <a:sym typeface="Impact"/>
            </a:endParaRPr>
          </a:p>
          <a:p>
            <a:pPr marL="0" lvl="0" indent="0" algn="ctr" rtl="0">
              <a:lnSpc>
                <a:spcPct val="115000"/>
              </a:lnSpc>
              <a:spcBef>
                <a:spcPts val="0"/>
              </a:spcBef>
              <a:spcAft>
                <a:spcPts val="0"/>
              </a:spcAft>
              <a:buNone/>
            </a:pPr>
            <a:endParaRPr lang="en-US" sz="2400" dirty="0">
              <a:latin typeface="Adobe Fan Heiti Std B" panose="020B0700000000000000" pitchFamily="34" charset="-128"/>
              <a:ea typeface="Adobe Fan Heiti Std B" panose="020B0700000000000000" pitchFamily="34" charset="-128"/>
              <a:cs typeface="Impact"/>
              <a:sym typeface="Impact"/>
            </a:endParaRPr>
          </a:p>
        </p:txBody>
      </p:sp>
    </p:spTree>
    <p:extLst>
      <p:ext uri="{BB962C8B-B14F-4D97-AF65-F5344CB8AC3E}">
        <p14:creationId xmlns:p14="http://schemas.microsoft.com/office/powerpoint/2010/main" val="426963025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4"/>
          <p:cNvPicPr preferRelativeResize="0"/>
          <p:nvPr/>
        </p:nvPicPr>
        <p:blipFill rotWithShape="1">
          <a:blip r:embed="rId3">
            <a:alphaModFix/>
          </a:blip>
          <a:srcRect r="50164"/>
          <a:stretch/>
        </p:blipFill>
        <p:spPr>
          <a:xfrm>
            <a:off x="324981" y="144780"/>
            <a:ext cx="4099498" cy="2684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5" name="Google Shape;195;p34"/>
          <p:cNvPicPr preferRelativeResize="0"/>
          <p:nvPr/>
        </p:nvPicPr>
        <p:blipFill rotWithShape="1">
          <a:blip r:embed="rId3">
            <a:alphaModFix/>
          </a:blip>
          <a:srcRect l="50164"/>
          <a:stretch/>
        </p:blipFill>
        <p:spPr>
          <a:xfrm>
            <a:off x="4952940" y="1990521"/>
            <a:ext cx="3977700" cy="2895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6" name="Google Shape;196;p34"/>
          <p:cNvSpPr txBox="1"/>
          <p:nvPr/>
        </p:nvSpPr>
        <p:spPr>
          <a:xfrm>
            <a:off x="4858850" y="427193"/>
            <a:ext cx="3977700" cy="1187987"/>
          </a:xfrm>
          <a:prstGeom prst="rect">
            <a:avLst/>
          </a:prstGeom>
          <a:noFill/>
          <a:ln>
            <a:noFill/>
          </a:ln>
        </p:spPr>
        <p:txBody>
          <a:bodyPr spcFirstLastPara="1" wrap="square" lIns="91425" tIns="91425" rIns="91425" bIns="91425" anchor="t" anchorCtr="0">
            <a:spAutoFit/>
          </a:bodyPr>
          <a:lstStyle/>
          <a:p>
            <a:pPr marL="158750" lvl="0" algn="l" rtl="0">
              <a:lnSpc>
                <a:spcPct val="115000"/>
              </a:lnSpc>
              <a:spcBef>
                <a:spcPts val="1200"/>
              </a:spcBef>
              <a:spcAft>
                <a:spcPts val="0"/>
              </a:spcAft>
              <a:buClr>
                <a:schemeClr val="dk1"/>
              </a:buClr>
              <a:buSzPts val="1100"/>
            </a:pPr>
            <a:r>
              <a:rPr lang="en" sz="1200" b="1" dirty="0">
                <a:solidFill>
                  <a:schemeClr val="bg1"/>
                </a:solidFill>
                <a:latin typeface="Calibri" panose="020F0502020204030204" pitchFamily="34" charset="0"/>
                <a:cs typeface="Calibri" panose="020F0502020204030204" pitchFamily="34" charset="0"/>
              </a:rPr>
              <a:t>Sales and Profit Trends:</a:t>
            </a:r>
            <a:br>
              <a:rPr lang="en" sz="1200" b="1" dirty="0">
                <a:solidFill>
                  <a:schemeClr val="bg1"/>
                </a:solidFill>
                <a:latin typeface="Calibri" panose="020F0502020204030204" pitchFamily="34" charset="0"/>
                <a:cs typeface="Calibri" panose="020F0502020204030204" pitchFamily="34" charset="0"/>
              </a:rPr>
            </a:br>
            <a:r>
              <a:rPr lang="en" sz="1200" dirty="0">
                <a:solidFill>
                  <a:schemeClr val="bg1"/>
                </a:solidFill>
                <a:latin typeface="Calibri" panose="020F0502020204030204" pitchFamily="34" charset="0"/>
                <a:cs typeface="Calibri" panose="020F0502020204030204" pitchFamily="34" charset="0"/>
              </a:rPr>
              <a:t>Sales peaked at $241K in December, while profit hit $109K in October. The gap highlights opportunities to improve cost efficiency or focus on higher-margin products.</a:t>
            </a:r>
            <a:endParaRPr sz="1200" dirty="0">
              <a:solidFill>
                <a:schemeClr val="bg1"/>
              </a:solidFill>
              <a:latin typeface="Calibri" panose="020F0502020204030204" pitchFamily="34" charset="0"/>
              <a:cs typeface="Calibri" panose="020F0502020204030204" pitchFamily="34" charset="0"/>
            </a:endParaRPr>
          </a:p>
        </p:txBody>
      </p:sp>
      <p:graphicFrame>
        <p:nvGraphicFramePr>
          <p:cNvPr id="198" name="Google Shape;194;p34">
            <a:extLst>
              <a:ext uri="{FF2B5EF4-FFF2-40B4-BE49-F238E27FC236}">
                <a16:creationId xmlns:a16="http://schemas.microsoft.com/office/drawing/2014/main" id="{854B2FB1-F031-C0A5-ED5C-FB88C078B118}"/>
              </a:ext>
            </a:extLst>
          </p:cNvPr>
          <p:cNvGraphicFramePr/>
          <p:nvPr>
            <p:extLst>
              <p:ext uri="{D42A27DB-BD31-4B8C-83A1-F6EECF244321}">
                <p14:modId xmlns:p14="http://schemas.microsoft.com/office/powerpoint/2010/main" val="20943571"/>
              </p:ext>
            </p:extLst>
          </p:nvPr>
        </p:nvGraphicFramePr>
        <p:xfrm>
          <a:off x="-259080" y="3032633"/>
          <a:ext cx="5117930" cy="20655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p:nvPr/>
        </p:nvSpPr>
        <p:spPr>
          <a:xfrm>
            <a:off x="997625" y="686800"/>
            <a:ext cx="6647400" cy="18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bg1"/>
                </a:solidFill>
                <a:latin typeface="Adobe Fan Heiti Std B" panose="020B0700000000000000" pitchFamily="34" charset="-128"/>
                <a:ea typeface="Adobe Fan Heiti Std B" panose="020B0700000000000000" pitchFamily="34" charset="-128"/>
                <a:cs typeface="Adobe Arabic" panose="02040503050201020203" pitchFamily="18" charset="-78"/>
                <a:sym typeface="Impact"/>
              </a:rPr>
              <a:t>Learning Outcomes</a:t>
            </a:r>
            <a:endParaRPr sz="3200" b="1" dirty="0">
              <a:solidFill>
                <a:schemeClr val="bg1"/>
              </a:solidFill>
              <a:latin typeface="Adobe Fan Heiti Std B" panose="020B0700000000000000" pitchFamily="34" charset="-128"/>
              <a:ea typeface="Adobe Fan Heiti Std B" panose="020B0700000000000000" pitchFamily="34" charset="-128"/>
              <a:cs typeface="Adobe Arabic" panose="02040503050201020203" pitchFamily="18" charset="-78"/>
              <a:sym typeface="Impact"/>
            </a:endParaRPr>
          </a:p>
        </p:txBody>
      </p:sp>
      <p:sp>
        <p:nvSpPr>
          <p:cNvPr id="3" name="TextBox 2">
            <a:extLst>
              <a:ext uri="{FF2B5EF4-FFF2-40B4-BE49-F238E27FC236}">
                <a16:creationId xmlns:a16="http://schemas.microsoft.com/office/drawing/2014/main" id="{3C89D751-C533-3D06-48B6-12FC36FB3C1B}"/>
              </a:ext>
            </a:extLst>
          </p:cNvPr>
          <p:cNvSpPr txBox="1"/>
          <p:nvPr/>
        </p:nvSpPr>
        <p:spPr>
          <a:xfrm>
            <a:off x="145143" y="1489468"/>
            <a:ext cx="8998857" cy="3751780"/>
          </a:xfrm>
          <a:prstGeom prst="rect">
            <a:avLst/>
          </a:prstGeom>
          <a:noFill/>
        </p:spPr>
        <p:txBody>
          <a:bodyPr wrap="square">
            <a:spAutoFit/>
          </a:bodyPr>
          <a:lstStyle/>
          <a:p>
            <a:pPr marL="171450" indent="-171450">
              <a:buFont typeface="Wingdings" panose="05000000000000000000" pitchFamily="2" charset="2"/>
              <a:buChar char="§"/>
            </a:pPr>
            <a:r>
              <a:rPr lang="en-IN" sz="1050" dirty="0">
                <a:latin typeface="Calibi"/>
              </a:rPr>
              <a:t>Data Quality Matters: </a:t>
            </a:r>
          </a:p>
          <a:p>
            <a:r>
              <a:rPr lang="en-IN" sz="1050" dirty="0">
                <a:latin typeface="Calibi"/>
              </a:rPr>
              <a:t>Ensuring uniformity and accuracy in data is critical. Standardizing inconsistent entries (e.g., state names) and removing duplicates was essential for deriving reliable insights.</a:t>
            </a:r>
          </a:p>
          <a:p>
            <a:endParaRPr lang="en-IN" sz="1050" dirty="0">
              <a:latin typeface="Calibi"/>
            </a:endParaRPr>
          </a:p>
          <a:p>
            <a:pPr marL="171450" indent="-171450">
              <a:buFont typeface="Wingdings" panose="05000000000000000000" pitchFamily="2" charset="2"/>
              <a:buChar char="§"/>
            </a:pPr>
            <a:r>
              <a:rPr lang="en-IN" sz="1050" dirty="0">
                <a:latin typeface="Calibi"/>
              </a:rPr>
              <a:t>Visualization Drives Insights: Using tools like Tableau highlighted trends across regions, product categories, and seasonal variations, making complex data more accessible and actionable.</a:t>
            </a:r>
          </a:p>
          <a:p>
            <a:endParaRPr lang="en-IN" sz="1050" dirty="0">
              <a:latin typeface="Calibi"/>
            </a:endParaRPr>
          </a:p>
          <a:p>
            <a:pPr marL="171450" indent="-171450">
              <a:buFont typeface="Wingdings" panose="05000000000000000000" pitchFamily="2" charset="2"/>
              <a:buChar char="§"/>
            </a:pPr>
            <a:r>
              <a:rPr lang="en-IN" sz="1050" dirty="0">
                <a:latin typeface="Calibi"/>
              </a:rPr>
              <a:t>Key Patterns Emerged:</a:t>
            </a:r>
          </a:p>
          <a:p>
            <a:r>
              <a:rPr lang="en-IN" sz="1050" dirty="0">
                <a:latin typeface="Calibi"/>
              </a:rPr>
              <a:t>Regional dominance in sales (e.g., East region and California).</a:t>
            </a:r>
          </a:p>
          <a:p>
            <a:r>
              <a:rPr lang="en-IN" sz="1050" dirty="0">
                <a:latin typeface="Calibi"/>
              </a:rPr>
              <a:t>Product category performance and pricing strategies' impact on sales volumes.</a:t>
            </a:r>
          </a:p>
          <a:p>
            <a:r>
              <a:rPr lang="en-IN" sz="1050" dirty="0">
                <a:latin typeface="Calibi"/>
              </a:rPr>
              <a:t>Shipping and landed costs significantly influence profit margins.</a:t>
            </a:r>
          </a:p>
          <a:p>
            <a:endParaRPr lang="en-IN" sz="1050" dirty="0">
              <a:latin typeface="Calibi"/>
            </a:endParaRPr>
          </a:p>
          <a:p>
            <a:pPr marL="171450" indent="-171450">
              <a:buFont typeface="Wingdings" panose="05000000000000000000" pitchFamily="2" charset="2"/>
              <a:buChar char="§"/>
            </a:pPr>
            <a:r>
              <a:rPr lang="en-IN" sz="1050" dirty="0">
                <a:latin typeface="Calibi"/>
              </a:rPr>
              <a:t>Strategic Applications:</a:t>
            </a:r>
          </a:p>
          <a:p>
            <a:r>
              <a:rPr lang="en-IN" sz="1050" dirty="0">
                <a:latin typeface="Calibi"/>
              </a:rPr>
              <a:t>Leveraging strong performers like disposables and pet food to maximize profitability.</a:t>
            </a:r>
          </a:p>
          <a:p>
            <a:r>
              <a:rPr lang="en-IN" sz="1050" dirty="0">
                <a:latin typeface="Calibi"/>
              </a:rPr>
              <a:t>Addressing challenges in high-cost, low-demand products through better marketing and supply chain optimization.</a:t>
            </a:r>
          </a:p>
          <a:p>
            <a:r>
              <a:rPr lang="en-IN" sz="1050" dirty="0">
                <a:latin typeface="Calibi"/>
              </a:rPr>
              <a:t>Pareto Principle Confirmed: A minority of products (top 20%) generated a significant portion of revenue, affirming its application in business strategy.</a:t>
            </a:r>
          </a:p>
          <a:p>
            <a:endParaRPr lang="en-IN" sz="1050" dirty="0">
              <a:latin typeface="Calibi"/>
            </a:endParaRPr>
          </a:p>
          <a:p>
            <a:pPr marL="171450" indent="-171450">
              <a:buFont typeface="Wingdings" panose="05000000000000000000" pitchFamily="2" charset="2"/>
              <a:buChar char="§"/>
            </a:pPr>
            <a:r>
              <a:rPr lang="en-IN" sz="1050" dirty="0">
                <a:latin typeface="Calibi"/>
              </a:rPr>
              <a:t>Iterative Approach is Key: Reassessing methodology and aligning with business goals helped refine insights, ensuring recommendations were actionable and data-driven.</a:t>
            </a:r>
          </a:p>
          <a:p>
            <a:endParaRPr lang="en-IN" sz="1050" dirty="0">
              <a:latin typeface="Calibi"/>
            </a:endParaRPr>
          </a:p>
          <a:p>
            <a:pPr marL="171450" indent="-171450">
              <a:buFont typeface="Wingdings" panose="05000000000000000000" pitchFamily="2" charset="2"/>
              <a:buChar char="§"/>
            </a:pPr>
            <a:r>
              <a:rPr lang="en-IN" sz="1050" dirty="0">
                <a:latin typeface="Calibi"/>
              </a:rPr>
              <a:t>Practical Takeaway: Optimizing data preparation and visualization processes results in actionable business strategies, supporting profitability and efficiency goals.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several graphs&#10;&#10;Description automatically generated">
            <a:extLst>
              <a:ext uri="{FF2B5EF4-FFF2-40B4-BE49-F238E27FC236}">
                <a16:creationId xmlns:a16="http://schemas.microsoft.com/office/drawing/2014/main" id="{09DCC02C-1C04-5644-8D15-D7308398C0E7}"/>
              </a:ext>
            </a:extLst>
          </p:cNvPr>
          <p:cNvPicPr>
            <a:picLocks noChangeAspect="1"/>
          </p:cNvPicPr>
          <p:nvPr/>
        </p:nvPicPr>
        <p:blipFill>
          <a:blip r:embed="rId2"/>
          <a:stretch>
            <a:fillRect/>
          </a:stretch>
        </p:blipFill>
        <p:spPr>
          <a:xfrm>
            <a:off x="1095828" y="733746"/>
            <a:ext cx="7220498" cy="4165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AA192E7-986D-899C-BA24-994BF2B712E1}"/>
              </a:ext>
            </a:extLst>
          </p:cNvPr>
          <p:cNvSpPr txBox="1"/>
          <p:nvPr/>
        </p:nvSpPr>
        <p:spPr>
          <a:xfrm>
            <a:off x="2786743" y="89874"/>
            <a:ext cx="3505200" cy="553998"/>
          </a:xfrm>
          <a:prstGeom prst="rect">
            <a:avLst/>
          </a:prstGeom>
          <a:noFill/>
        </p:spPr>
        <p:txBody>
          <a:bodyPr wrap="square" rtlCol="0">
            <a:spAutoFit/>
          </a:bodyPr>
          <a:lstStyle/>
          <a:p>
            <a:pPr algn="ctr"/>
            <a:r>
              <a:rPr lang="en-IN" sz="3000" b="1" dirty="0">
                <a:latin typeface="Adobe Fan Heiti Std B" panose="020B0700000000000000" pitchFamily="34" charset="-128"/>
                <a:ea typeface="Adobe Fan Heiti Std B" panose="020B0700000000000000" pitchFamily="34" charset="-128"/>
              </a:rPr>
              <a:t>Dashboard 1</a:t>
            </a:r>
          </a:p>
        </p:txBody>
      </p:sp>
    </p:spTree>
    <p:extLst>
      <p:ext uri="{BB962C8B-B14F-4D97-AF65-F5344CB8AC3E}">
        <p14:creationId xmlns:p14="http://schemas.microsoft.com/office/powerpoint/2010/main" val="2241228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8ED47-3FA0-BA35-6E51-06BB826C4F3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2FFC995-6FA5-C112-A06D-AC29ADBB2C23}"/>
              </a:ext>
            </a:extLst>
          </p:cNvPr>
          <p:cNvSpPr txBox="1"/>
          <p:nvPr/>
        </p:nvSpPr>
        <p:spPr>
          <a:xfrm>
            <a:off x="2786743" y="89874"/>
            <a:ext cx="3505200" cy="1015663"/>
          </a:xfrm>
          <a:prstGeom prst="rect">
            <a:avLst/>
          </a:prstGeom>
          <a:noFill/>
        </p:spPr>
        <p:txBody>
          <a:bodyPr wrap="square" rtlCol="0">
            <a:spAutoFit/>
          </a:bodyPr>
          <a:lstStyle/>
          <a:p>
            <a:pPr algn="ctr"/>
            <a:r>
              <a:rPr lang="en-IN" sz="3000" b="1" dirty="0">
                <a:latin typeface="Adobe Fan Heiti Std B" panose="020B0700000000000000" pitchFamily="34" charset="-128"/>
                <a:ea typeface="Adobe Fan Heiti Std B" panose="020B0700000000000000" pitchFamily="34" charset="-128"/>
              </a:rPr>
              <a:t>Dashboard 2</a:t>
            </a:r>
          </a:p>
          <a:p>
            <a:pPr algn="ctr"/>
            <a:endParaRPr lang="en-IN" sz="3000" b="1" dirty="0">
              <a:latin typeface="Adobe Fan Heiti Std B" panose="020B0700000000000000" pitchFamily="34" charset="-128"/>
              <a:ea typeface="Adobe Fan Heiti Std B" panose="020B0700000000000000" pitchFamily="34" charset="-128"/>
            </a:endParaRPr>
          </a:p>
        </p:txBody>
      </p:sp>
      <p:pic>
        <p:nvPicPr>
          <p:cNvPr id="3" name="Picture 2" descr="A close-up of a graph&#10;&#10;Description automatically generated">
            <a:extLst>
              <a:ext uri="{FF2B5EF4-FFF2-40B4-BE49-F238E27FC236}">
                <a16:creationId xmlns:a16="http://schemas.microsoft.com/office/drawing/2014/main" id="{9CBFE83E-819E-881C-5F44-A01E1D5FC96A}"/>
              </a:ext>
            </a:extLst>
          </p:cNvPr>
          <p:cNvPicPr>
            <a:picLocks noChangeAspect="1"/>
          </p:cNvPicPr>
          <p:nvPr/>
        </p:nvPicPr>
        <p:blipFill>
          <a:blip r:embed="rId2"/>
          <a:stretch>
            <a:fillRect/>
          </a:stretch>
        </p:blipFill>
        <p:spPr>
          <a:xfrm>
            <a:off x="840147" y="643872"/>
            <a:ext cx="7463706" cy="4302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0422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935E-015E-32D9-C7DA-7BE09E2DE6C1}"/>
              </a:ext>
            </a:extLst>
          </p:cNvPr>
          <p:cNvSpPr>
            <a:spLocks noGrp="1"/>
          </p:cNvSpPr>
          <p:nvPr>
            <p:ph type="title"/>
          </p:nvPr>
        </p:nvSpPr>
        <p:spPr>
          <a:xfrm>
            <a:off x="1286470" y="2653394"/>
            <a:ext cx="6571060" cy="530223"/>
          </a:xfrm>
        </p:spPr>
        <p:txBody>
          <a:bodyPr/>
          <a:lstStyle/>
          <a:p>
            <a:pPr algn="ctr"/>
            <a:r>
              <a:rPr lang="en-IN" sz="3000" dirty="0">
                <a:solidFill>
                  <a:schemeClr val="tx1"/>
                </a:solidFill>
                <a:latin typeface="Adobe Fan Heiti Std B" panose="020B0700000000000000" pitchFamily="34" charset="-128"/>
                <a:ea typeface="Adobe Fan Heiti Std B" panose="020B0700000000000000" pitchFamily="34" charset="-128"/>
              </a:rPr>
              <a:t>THANK YOU</a:t>
            </a:r>
          </a:p>
        </p:txBody>
      </p:sp>
    </p:spTree>
    <p:extLst>
      <p:ext uri="{BB962C8B-B14F-4D97-AF65-F5344CB8AC3E}">
        <p14:creationId xmlns:p14="http://schemas.microsoft.com/office/powerpoint/2010/main" val="29386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grpSp>
        <p:nvGrpSpPr>
          <p:cNvPr id="74" name="Group 73">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7" name="Rectangle 106">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8" name="Oval 107">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9" name="Oval 108">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0" name="Oval 109">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1" name="Oval 110">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2" name="Oval 111">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3"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14"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15"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85" name="Rectangle 84">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87" name="Rectangle 86">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91"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355364"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93" name="Freeform: Shape 92">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878973" y="-105650"/>
            <a:ext cx="4540253"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95"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68" name="Google Shape;68;p15"/>
          <p:cNvSpPr txBox="1">
            <a:spLocks noGrp="1"/>
          </p:cNvSpPr>
          <p:nvPr>
            <p:ph type="title"/>
          </p:nvPr>
        </p:nvSpPr>
        <p:spPr>
          <a:xfrm>
            <a:off x="745565" y="847952"/>
            <a:ext cx="2506831" cy="3447595"/>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pPr>
            <a:r>
              <a:rPr lang="en-US" sz="3200" b="1" dirty="0">
                <a:solidFill>
                  <a:srgbClr val="EBEBEB"/>
                </a:solidFill>
                <a:latin typeface="Adobe Fan Heiti Std B" panose="020B0700000000000000" pitchFamily="34" charset="-128"/>
                <a:ea typeface="Adobe Fan Heiti Std B" panose="020B0700000000000000" pitchFamily="34" charset="-128"/>
                <a:sym typeface="Impact"/>
              </a:rPr>
              <a:t>Data</a:t>
            </a:r>
            <a:r>
              <a:rPr lang="en-US" sz="3200" b="1" dirty="0">
                <a:solidFill>
                  <a:srgbClr val="EBEBEB"/>
                </a:solidFill>
                <a:sym typeface="Impact"/>
              </a:rPr>
              <a:t> </a:t>
            </a:r>
            <a:r>
              <a:rPr lang="en-US" sz="3200" b="1" dirty="0">
                <a:solidFill>
                  <a:srgbClr val="EBEBEB"/>
                </a:solidFill>
                <a:latin typeface="Adobe Fan Heiti Std B" panose="020B0700000000000000" pitchFamily="34" charset="-128"/>
                <a:ea typeface="Adobe Fan Heiti Std B" panose="020B0700000000000000" pitchFamily="34" charset="-128"/>
                <a:sym typeface="Impact"/>
              </a:rPr>
              <a:t>Description</a:t>
            </a:r>
          </a:p>
        </p:txBody>
      </p:sp>
      <p:sp>
        <p:nvSpPr>
          <p:cNvPr id="69" name="Google Shape;69;p15"/>
          <p:cNvSpPr txBox="1">
            <a:spLocks noGrp="1"/>
          </p:cNvSpPr>
          <p:nvPr>
            <p:ph type="body" idx="1"/>
          </p:nvPr>
        </p:nvSpPr>
        <p:spPr>
          <a:xfrm>
            <a:off x="3967557" y="328134"/>
            <a:ext cx="5054576" cy="4465744"/>
          </a:xfrm>
          <a:prstGeom prst="rect">
            <a:avLst/>
          </a:prstGeom>
        </p:spPr>
        <p:txBody>
          <a:bodyPr spcFirstLastPara="1" vert="horz" lIns="91440" tIns="45720" rIns="91440" bIns="45720" rtlCol="0" anchor="ctr" anchorCtr="0">
            <a:normAutofit/>
          </a:bodyPr>
          <a:lstStyle/>
          <a:p>
            <a:pPr marL="0" lvl="0" indent="0" defTabSz="457200">
              <a:lnSpc>
                <a:spcPct val="90000"/>
              </a:lnSpc>
              <a:spcBef>
                <a:spcPts val="1000"/>
              </a:spcBef>
              <a:buSzPct val="80000"/>
              <a:buFont typeface="Wingdings 3" charset="2"/>
              <a:buChar char=""/>
            </a:pPr>
            <a:r>
              <a:rPr lang="en-US" sz="1050" b="1" dirty="0">
                <a:latin typeface="Calibri" panose="020F0502020204030204" pitchFamily="34" charset="0"/>
                <a:cs typeface="Calibri" panose="020F0502020204030204" pitchFamily="34" charset="0"/>
              </a:rPr>
              <a:t>Source</a:t>
            </a:r>
            <a:r>
              <a:rPr lang="en-US" sz="1050" dirty="0">
                <a:latin typeface="Calibri" panose="020F0502020204030204" pitchFamily="34" charset="0"/>
                <a:cs typeface="Calibri" panose="020F0502020204030204" pitchFamily="34" charset="0"/>
              </a:rPr>
              <a:t>: </a:t>
            </a:r>
            <a:r>
              <a:rPr lang="en-US" sz="1050" b="1" u="sng" dirty="0">
                <a:solidFill>
                  <a:schemeClr val="accent4"/>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https://app.datacamp.com/learn/courses/case-study-ecommerce-analysis-in-tableau</a:t>
            </a:r>
            <a:endParaRPr lang="en-US" sz="1050" b="1" dirty="0">
              <a:solidFill>
                <a:schemeClr val="accent4"/>
              </a:solidFill>
              <a:latin typeface="Calibri" panose="020F0502020204030204" pitchFamily="34" charset="0"/>
              <a:cs typeface="Calibri" panose="020F0502020204030204" pitchFamily="34" charset="0"/>
            </a:endParaRPr>
          </a:p>
          <a:p>
            <a:pPr marL="0" lvl="0" indent="0" defTabSz="457200">
              <a:lnSpc>
                <a:spcPct val="90000"/>
              </a:lnSpc>
              <a:spcBef>
                <a:spcPts val="1000"/>
              </a:spcBef>
              <a:buSzPct val="80000"/>
              <a:buFont typeface="Wingdings 3" charset="2"/>
              <a:buChar char=""/>
            </a:pPr>
            <a:r>
              <a:rPr lang="en-US" sz="1050" dirty="0">
                <a:latin typeface="Calibri" panose="020F0502020204030204" pitchFamily="34" charset="0"/>
                <a:cs typeface="Calibri" panose="020F0502020204030204" pitchFamily="34" charset="0"/>
              </a:rPr>
              <a:t>This dataset tracks the sales data of Munchy’s pet store in the US by state.</a:t>
            </a:r>
          </a:p>
          <a:p>
            <a:pPr marL="0" lvl="0" indent="0" defTabSz="457200">
              <a:lnSpc>
                <a:spcPct val="90000"/>
              </a:lnSpc>
              <a:spcBef>
                <a:spcPts val="1000"/>
              </a:spcBef>
              <a:buSzPct val="80000"/>
              <a:buFont typeface="Wingdings 3" charset="2"/>
              <a:buChar char=""/>
            </a:pPr>
            <a:r>
              <a:rPr lang="en-US" sz="1050" dirty="0">
                <a:latin typeface="Calibri" panose="020F0502020204030204" pitchFamily="34" charset="0"/>
                <a:cs typeface="Calibri" panose="020F0502020204030204" pitchFamily="34" charset="0"/>
              </a:rPr>
              <a:t>The dataset represents sales data tracked from Munchy’s chain of stores across various regions and states, covering the period from 2020 to 2021. It includes insights into product categories, shipping costs, quantities sold and landed costs. Through detailed analysis, we have identified trends and correlations within the data to provide actionable recommendations aimed at increasing sales and improving overall business strategy.</a:t>
            </a:r>
          </a:p>
          <a:p>
            <a:pPr marL="0" lvl="0" indent="0" defTabSz="457200">
              <a:lnSpc>
                <a:spcPct val="90000"/>
              </a:lnSpc>
              <a:spcBef>
                <a:spcPts val="1000"/>
              </a:spcBef>
              <a:buSzPct val="80000"/>
              <a:buFont typeface="Wingdings 3" charset="2"/>
              <a:buChar char=""/>
            </a:pPr>
            <a:r>
              <a:rPr lang="en-US" sz="1050" b="1" dirty="0">
                <a:latin typeface="Calibri" panose="020F0502020204030204" pitchFamily="34" charset="0"/>
                <a:cs typeface="Calibri" panose="020F0502020204030204" pitchFamily="34" charset="0"/>
              </a:rPr>
              <a:t>Source</a:t>
            </a:r>
            <a:r>
              <a:rPr lang="en-US" sz="1050" dirty="0">
                <a:latin typeface="Calibri" panose="020F0502020204030204" pitchFamily="34" charset="0"/>
                <a:cs typeface="Calibri" panose="020F0502020204030204" pitchFamily="34" charset="0"/>
              </a:rPr>
              <a:t>: Data camp </a:t>
            </a:r>
          </a:p>
          <a:p>
            <a:pPr marL="0" lvl="0" indent="0" defTabSz="457200">
              <a:lnSpc>
                <a:spcPct val="90000"/>
              </a:lnSpc>
              <a:spcBef>
                <a:spcPts val="1000"/>
              </a:spcBef>
              <a:buSzPct val="80000"/>
              <a:buFont typeface="Wingdings 3" charset="2"/>
              <a:buChar char=""/>
            </a:pPr>
            <a:r>
              <a:rPr lang="en-US" sz="1050" b="1" dirty="0">
                <a:latin typeface="Calibri" panose="020F0502020204030204" pitchFamily="34" charset="0"/>
                <a:cs typeface="Calibri" panose="020F0502020204030204" pitchFamily="34" charset="0"/>
              </a:rPr>
              <a:t>Format</a:t>
            </a:r>
            <a:r>
              <a:rPr lang="en-US" sz="1050" dirty="0">
                <a:latin typeface="Calibri" panose="020F0502020204030204" pitchFamily="34" charset="0"/>
                <a:cs typeface="Calibri" panose="020F0502020204030204" pitchFamily="34" charset="0"/>
              </a:rPr>
              <a:t>: .csv </a:t>
            </a:r>
          </a:p>
          <a:p>
            <a:pPr marL="0" lvl="0" indent="0" defTabSz="457200">
              <a:lnSpc>
                <a:spcPct val="90000"/>
              </a:lnSpc>
              <a:spcBef>
                <a:spcPts val="1000"/>
              </a:spcBef>
              <a:buSzPct val="80000"/>
              <a:buFont typeface="Wingdings 3" charset="2"/>
              <a:buChar char=""/>
            </a:pPr>
            <a:r>
              <a:rPr lang="en-US" sz="1050" dirty="0">
                <a:latin typeface="Calibri" panose="020F0502020204030204" pitchFamily="34" charset="0"/>
                <a:cs typeface="Calibri" panose="020F0502020204030204" pitchFamily="34" charset="0"/>
              </a:rPr>
              <a:t>Key variable (Columns): Transaction Date, Quantity, Sales, Unit price, Shipping Cost, Category, State, Region </a:t>
            </a:r>
          </a:p>
          <a:p>
            <a:pPr marL="0" lvl="0" indent="0" defTabSz="457200">
              <a:lnSpc>
                <a:spcPct val="90000"/>
              </a:lnSpc>
              <a:spcBef>
                <a:spcPts val="1000"/>
              </a:spcBef>
              <a:buSzPct val="80000"/>
              <a:buFont typeface="Wingdings 3" charset="2"/>
              <a:buChar char=""/>
            </a:pPr>
            <a:r>
              <a:rPr lang="en-US" sz="1050" b="1" dirty="0">
                <a:latin typeface="Calibri" panose="020F0502020204030204" pitchFamily="34" charset="0"/>
                <a:cs typeface="Calibri" panose="020F0502020204030204" pitchFamily="34" charset="0"/>
              </a:rPr>
              <a:t>Number of Records (Rows)</a:t>
            </a:r>
            <a:r>
              <a:rPr lang="en-US" sz="1050" dirty="0">
                <a:latin typeface="Calibri" panose="020F0502020204030204" pitchFamily="34" charset="0"/>
                <a:cs typeface="Calibri" panose="020F0502020204030204" pitchFamily="34" charset="0"/>
              </a:rPr>
              <a:t>: 29,649 </a:t>
            </a:r>
          </a:p>
          <a:p>
            <a:pPr marL="0" lvl="0" indent="0" defTabSz="457200">
              <a:lnSpc>
                <a:spcPct val="90000"/>
              </a:lnSpc>
              <a:spcBef>
                <a:spcPts val="1000"/>
              </a:spcBef>
              <a:buSzPct val="80000"/>
              <a:buFont typeface="Wingdings 3" charset="2"/>
              <a:buChar char=""/>
            </a:pPr>
            <a:r>
              <a:rPr lang="en-US" sz="1050" b="1" dirty="0">
                <a:latin typeface="Calibri" panose="020F0502020204030204" pitchFamily="34" charset="0"/>
                <a:cs typeface="Calibri" panose="020F0502020204030204" pitchFamily="34" charset="0"/>
              </a:rPr>
              <a:t>Number of Sheets/files</a:t>
            </a:r>
            <a:r>
              <a:rPr lang="en-US" sz="1050" dirty="0">
                <a:latin typeface="Calibri" panose="020F0502020204030204" pitchFamily="34" charset="0"/>
                <a:cs typeface="Calibri" panose="020F0502020204030204" pitchFamily="34" charset="0"/>
              </a:rPr>
              <a:t>: 4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grpSp>
        <p:nvGrpSpPr>
          <p:cNvPr id="94" name="Group 93">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5" name="Rectangle 94">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6" name="Oval 95">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7" name="Oval 96">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8" name="Oval 97">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9" name="Oval 98">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0" name="Oval 99">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1"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2"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03"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04" name="Rectangle 10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4" name="Google Shape;74;p16"/>
          <p:cNvSpPr txBox="1">
            <a:spLocks noGrp="1"/>
          </p:cNvSpPr>
          <p:nvPr>
            <p:ph type="title"/>
          </p:nvPr>
        </p:nvSpPr>
        <p:spPr>
          <a:xfrm>
            <a:off x="1291487" y="688792"/>
            <a:ext cx="6571060" cy="530223"/>
          </a:xfrm>
          <a:prstGeom prst="rect">
            <a:avLst/>
          </a:prstGeom>
        </p:spPr>
        <p:txBody>
          <a:bodyPr spcFirstLastPara="1" vert="horz" lIns="91440" tIns="45720" rIns="91440" bIns="45720" rtlCol="0" anchor="ctr" anchorCtr="0">
            <a:noAutofit/>
          </a:bodyPr>
          <a:lstStyle/>
          <a:p>
            <a:pPr marL="0" lvl="0" indent="0" algn="ctr" defTabSz="457200">
              <a:lnSpc>
                <a:spcPct val="90000"/>
              </a:lnSpc>
              <a:spcBef>
                <a:spcPct val="0"/>
              </a:spcBef>
              <a:spcAft>
                <a:spcPts val="0"/>
              </a:spcAft>
              <a:buSzPts val="990"/>
            </a:pPr>
            <a:r>
              <a:rPr lang="en-US" sz="3200" b="1" dirty="0">
                <a:solidFill>
                  <a:srgbClr val="EBEBEB"/>
                </a:solidFill>
                <a:latin typeface="Adobe Fan Heiti Std B" panose="020B0700000000000000" pitchFamily="34" charset="-128"/>
                <a:ea typeface="Adobe Fan Heiti Std B" panose="020B0700000000000000" pitchFamily="34" charset="-128"/>
                <a:sym typeface="Georgia"/>
              </a:rPr>
              <a:t>Data</a:t>
            </a:r>
            <a:r>
              <a:rPr lang="en-US" sz="3200" b="0" i="0" kern="1200" dirty="0">
                <a:solidFill>
                  <a:srgbClr val="EBEBEB"/>
                </a:solidFill>
                <a:latin typeface="+mj-lt"/>
                <a:ea typeface="+mj-ea"/>
                <a:cs typeface="+mj-cs"/>
                <a:sym typeface="Georgia"/>
              </a:rPr>
              <a:t> </a:t>
            </a:r>
            <a:r>
              <a:rPr lang="en-US" sz="3200" b="1" dirty="0">
                <a:solidFill>
                  <a:srgbClr val="EBEBEB"/>
                </a:solidFill>
                <a:latin typeface="Adobe Fan Heiti Std B" panose="020B0700000000000000" pitchFamily="34" charset="-128"/>
                <a:ea typeface="Adobe Fan Heiti Std B" panose="020B0700000000000000" pitchFamily="34" charset="-128"/>
                <a:sym typeface="Georgia"/>
              </a:rPr>
              <a:t>Preparation</a:t>
            </a:r>
          </a:p>
        </p:txBody>
      </p:sp>
      <p:sp>
        <p:nvSpPr>
          <p:cNvPr id="75" name="Google Shape;75;p16"/>
          <p:cNvSpPr txBox="1">
            <a:spLocks noGrp="1"/>
          </p:cNvSpPr>
          <p:nvPr>
            <p:ph type="body" idx="1"/>
          </p:nvPr>
        </p:nvSpPr>
        <p:spPr>
          <a:xfrm>
            <a:off x="94343" y="1705430"/>
            <a:ext cx="3594373" cy="3275588"/>
          </a:xfrm>
          <a:prstGeom prst="rect">
            <a:avLst/>
          </a:prstGeom>
        </p:spPr>
        <p:txBody>
          <a:bodyPr spcFirstLastPara="1" vert="horz" lIns="91440" tIns="45720" rIns="91440" bIns="45720" rtlCol="0" anchor="ctr" anchorCtr="0">
            <a:noAutofit/>
          </a:bodyPr>
          <a:lstStyle/>
          <a:p>
            <a:pPr marL="457200" marR="0" lvl="0" indent="-325755" defTabSz="457200">
              <a:lnSpc>
                <a:spcPct val="90000"/>
              </a:lnSpc>
              <a:spcBef>
                <a:spcPts val="1000"/>
              </a:spcBef>
              <a:buSzPct val="80000"/>
              <a:buFont typeface="Wingdings 3" charset="2"/>
              <a:buChar char=""/>
            </a:pPr>
            <a:r>
              <a:rPr lang="en-US" sz="1100" dirty="0">
                <a:latin typeface="Calibri" panose="020F0502020204030204" pitchFamily="34" charset="0"/>
                <a:cs typeface="Calibri" panose="020F0502020204030204" pitchFamily="34" charset="0"/>
              </a:rPr>
              <a:t>We used Tableau to join four CSV datasets by identifying and leveraging a common column present across all tables, ensuring seamless integration of the data.</a:t>
            </a:r>
          </a:p>
          <a:p>
            <a:pPr marL="457200" marR="0" lvl="0" indent="-325755" defTabSz="457200">
              <a:lnSpc>
                <a:spcPct val="90000"/>
              </a:lnSpc>
              <a:spcBef>
                <a:spcPts val="1000"/>
              </a:spcBef>
              <a:buSzPct val="80000"/>
              <a:buFont typeface="Wingdings 3" charset="2"/>
              <a:buChar char=""/>
            </a:pPr>
            <a:r>
              <a:rPr lang="en-US" sz="1100" dirty="0">
                <a:latin typeface="Calibri" panose="020F0502020204030204" pitchFamily="34" charset="0"/>
                <a:cs typeface="Calibri" panose="020F0502020204030204" pitchFamily="34" charset="0"/>
              </a:rPr>
              <a:t>Unnecessary columns were removed to maintain focus on relevant data points for our analysis and visualizations.</a:t>
            </a:r>
          </a:p>
          <a:p>
            <a:pPr marL="457200" marR="0" lvl="0" indent="-325755" defTabSz="457200">
              <a:lnSpc>
                <a:spcPct val="90000"/>
              </a:lnSpc>
              <a:spcBef>
                <a:spcPts val="1000"/>
              </a:spcBef>
              <a:buSzPct val="80000"/>
              <a:buFont typeface="Wingdings 3" charset="2"/>
              <a:buChar char=""/>
            </a:pPr>
            <a:r>
              <a:rPr lang="en-US" sz="1100" dirty="0">
                <a:latin typeface="Calibri" panose="020F0502020204030204" pitchFamily="34" charset="0"/>
                <a:cs typeface="Calibri" panose="020F0502020204030204" pitchFamily="34" charset="0"/>
              </a:rPr>
              <a:t>Inconsistent entries in fields such as "Order State" (e.g., AZ and Arizona for the same state) were standardized to ensure data uniformity and prevent discrepancies.</a:t>
            </a:r>
          </a:p>
          <a:p>
            <a:pPr marL="457200" marR="0" lvl="0" indent="-325755" defTabSz="457200">
              <a:lnSpc>
                <a:spcPct val="90000"/>
              </a:lnSpc>
              <a:spcBef>
                <a:spcPts val="1000"/>
              </a:spcBef>
              <a:buSzPct val="80000"/>
              <a:buFont typeface="Wingdings 3" charset="2"/>
              <a:buChar char=""/>
            </a:pPr>
            <a:r>
              <a:rPr lang="en-US" sz="1100" dirty="0">
                <a:latin typeface="Calibri" panose="020F0502020204030204" pitchFamily="34" charset="0"/>
                <a:cs typeface="Calibri" panose="020F0502020204030204" pitchFamily="34" charset="0"/>
              </a:rPr>
              <a:t>Stringent checks were performed to ensure that numeric columns, such as revenue or order quantities, were free of errors or outliers (such as filtering out null values)</a:t>
            </a:r>
          </a:p>
          <a:p>
            <a:pPr marL="457200" marR="0" lvl="0" indent="-325755" defTabSz="457200">
              <a:lnSpc>
                <a:spcPct val="90000"/>
              </a:lnSpc>
              <a:spcBef>
                <a:spcPts val="1000"/>
              </a:spcBef>
              <a:buSzPct val="80000"/>
              <a:buFont typeface="Wingdings 3" charset="2"/>
              <a:buChar char=""/>
            </a:pPr>
            <a:r>
              <a:rPr lang="en-US" sz="1100" dirty="0">
                <a:latin typeface="Calibri" panose="020F0502020204030204" pitchFamily="34" charset="0"/>
                <a:cs typeface="Calibri" panose="020F0502020204030204" pitchFamily="34" charset="0"/>
              </a:rPr>
              <a:t>Duplicates across datasets were removed, and column names were standardized to ensure consistency in the reporting structure.</a:t>
            </a:r>
          </a:p>
        </p:txBody>
      </p:sp>
      <p:pic>
        <p:nvPicPr>
          <p:cNvPr id="76" name="Google Shape;76;p16"/>
          <p:cNvPicPr preferRelativeResize="0"/>
          <p:nvPr/>
        </p:nvPicPr>
        <p:blipFill>
          <a:blip r:embed="rId4"/>
          <a:stretch>
            <a:fillRect/>
          </a:stretch>
        </p:blipFill>
        <p:spPr>
          <a:xfrm>
            <a:off x="4048599" y="2683744"/>
            <a:ext cx="4619101" cy="1097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grpSp>
        <p:nvGrpSpPr>
          <p:cNvPr id="88" name="Group 87">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9" name="Rectangle 88">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0" name="Oval 89">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1" name="Oval 90">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2" name="Oval 91">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3" name="Oval 92">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4" name="Oval 93">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95"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96"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97"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99" name="Rectangle 98">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01" name="Group 100">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2" name="Rectangle 101">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3" name="Oval 102">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Oval 10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5" name="Rectangle 104">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6"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7"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08"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81" name="Google Shape;81;p17"/>
          <p:cNvSpPr txBox="1">
            <a:spLocks noGrp="1"/>
          </p:cNvSpPr>
          <p:nvPr>
            <p:ph type="title"/>
          </p:nvPr>
        </p:nvSpPr>
        <p:spPr>
          <a:xfrm>
            <a:off x="866216" y="730250"/>
            <a:ext cx="2206657" cy="362530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SzPts val="990"/>
            </a:pPr>
            <a:r>
              <a:rPr lang="en-US" sz="3300" dirty="0">
                <a:solidFill>
                  <a:srgbClr val="EBEBEB"/>
                </a:solidFill>
                <a:latin typeface="Adobe Fan Heiti Std B" panose="020B0700000000000000" pitchFamily="34" charset="-128"/>
                <a:ea typeface="Adobe Fan Heiti Std B" panose="020B0700000000000000" pitchFamily="34" charset="-128"/>
                <a:sym typeface="Impact"/>
              </a:rPr>
              <a:t>Research Questions</a:t>
            </a:r>
          </a:p>
        </p:txBody>
      </p:sp>
      <p:sp>
        <p:nvSpPr>
          <p:cNvPr id="150" name="Rectangle 149">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84" name="Google Shape;82;p17">
            <a:extLst>
              <a:ext uri="{FF2B5EF4-FFF2-40B4-BE49-F238E27FC236}">
                <a16:creationId xmlns:a16="http://schemas.microsoft.com/office/drawing/2014/main" id="{3303E0EE-EDDA-8A23-3957-B1DE3669722D}"/>
              </a:ext>
            </a:extLst>
          </p:cNvPr>
          <p:cNvGraphicFramePr/>
          <p:nvPr>
            <p:extLst>
              <p:ext uri="{D42A27DB-BD31-4B8C-83A1-F6EECF244321}">
                <p14:modId xmlns:p14="http://schemas.microsoft.com/office/powerpoint/2010/main" val="4050978963"/>
              </p:ext>
            </p:extLst>
          </p:nvPr>
        </p:nvGraphicFramePr>
        <p:xfrm>
          <a:off x="3895725" y="606028"/>
          <a:ext cx="4793456" cy="39350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Shape 86"/>
        <p:cNvGrpSpPr/>
        <p:nvPr/>
      </p:nvGrpSpPr>
      <p:grpSpPr>
        <a:xfrm>
          <a:off x="0" y="0"/>
          <a:ext cx="0" cy="0"/>
          <a:chOff x="0" y="0"/>
          <a:chExt cx="0" cy="0"/>
        </a:xfrm>
      </p:grpSpPr>
      <p:grpSp>
        <p:nvGrpSpPr>
          <p:cNvPr id="116" name="Group 115">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7" name="Rectangle 116">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8" name="Oval 117">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9" name="Oval 118">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0" name="Oval 119">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1" name="Oval 120">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2" name="Oval 121">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3"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24"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25"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26" name="Rectangle 125">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27" name="Rectangle 126">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9" name="Rectangle 10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9"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87" name="Google Shape;87;p18"/>
          <p:cNvSpPr txBox="1">
            <a:spLocks noGrp="1"/>
          </p:cNvSpPr>
          <p:nvPr>
            <p:ph type="title"/>
          </p:nvPr>
        </p:nvSpPr>
        <p:spPr>
          <a:xfrm>
            <a:off x="627185" y="814161"/>
            <a:ext cx="2573210" cy="3515178"/>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pPr>
            <a:r>
              <a:rPr lang="en-US" sz="2400" dirty="0">
                <a:solidFill>
                  <a:schemeClr val="tx1"/>
                </a:solidFill>
                <a:latin typeface="Adobe Fan Heiti Std B" panose="020B0700000000000000" pitchFamily="34" charset="-128"/>
                <a:ea typeface="Adobe Fan Heiti Std B" panose="020B0700000000000000" pitchFamily="34" charset="-128"/>
                <a:sym typeface="Impact"/>
              </a:rPr>
              <a:t>Methodologies Used</a:t>
            </a:r>
          </a:p>
        </p:txBody>
      </p:sp>
      <p:cxnSp>
        <p:nvCxnSpPr>
          <p:cNvPr id="130" name="Straight Connector 129">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48239"/>
            <a:ext cx="0" cy="24003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88" name="Google Shape;88;p18"/>
          <p:cNvSpPr txBox="1">
            <a:spLocks noGrp="1"/>
          </p:cNvSpPr>
          <p:nvPr>
            <p:ph type="body" idx="1"/>
          </p:nvPr>
        </p:nvSpPr>
        <p:spPr>
          <a:xfrm>
            <a:off x="3781049" y="814161"/>
            <a:ext cx="4184780" cy="3515178"/>
          </a:xfrm>
          <a:prstGeom prst="rect">
            <a:avLst/>
          </a:prstGeom>
        </p:spPr>
        <p:txBody>
          <a:bodyPr spcFirstLastPara="1" vert="horz" lIns="91440" tIns="45720" rIns="91440" bIns="45720" rtlCol="0" anchor="ctr" anchorCtr="0">
            <a:normAutofit/>
          </a:bodyPr>
          <a:lstStyle/>
          <a:p>
            <a:pPr marL="0" lvl="0" indent="0" defTabSz="457200">
              <a:spcBef>
                <a:spcPts val="1000"/>
              </a:spcBef>
              <a:buSzPct val="80000"/>
              <a:buNone/>
            </a:pPr>
            <a:r>
              <a:rPr lang="en-US" dirty="0">
                <a:solidFill>
                  <a:schemeClr val="tx1"/>
                </a:solidFill>
                <a:latin typeface="Calibri" panose="020F0502020204030204" pitchFamily="34" charset="0"/>
                <a:cs typeface="Calibri" panose="020F0502020204030204" pitchFamily="34" charset="0"/>
              </a:rPr>
              <a:t>We used a wide variety of charts to formulate answers for our research questions.</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Bar Charts</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Line Graphs</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Scatter Plot</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Maps</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Sparklines</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Side-by-Side Bar Chart</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Pareto Chart</a:t>
            </a:r>
          </a:p>
          <a:p>
            <a:pPr marL="457200" lvl="0" indent="-330200" defTabSz="457200">
              <a:spcBef>
                <a:spcPts val="1000"/>
              </a:spcBef>
              <a:buSzPct val="80000"/>
              <a:buFont typeface="Wingdings 3" charset="2"/>
              <a:buChar char=""/>
            </a:pPr>
            <a:r>
              <a:rPr lang="en-US" dirty="0">
                <a:solidFill>
                  <a:schemeClr val="tx1"/>
                </a:solidFill>
                <a:latin typeface="Calibri" panose="020F0502020204030204" pitchFamily="34" charset="0"/>
                <a:cs typeface="Calibri" panose="020F0502020204030204" pitchFamily="34" charset="0"/>
              </a:rPr>
              <a:t>Dual- Axis Line Chart</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Shape 92"/>
        <p:cNvGrpSpPr/>
        <p:nvPr/>
      </p:nvGrpSpPr>
      <p:grpSpPr>
        <a:xfrm>
          <a:off x="0" y="0"/>
          <a:ext cx="0" cy="0"/>
          <a:chOff x="0" y="0"/>
          <a:chExt cx="0" cy="0"/>
        </a:xfrm>
      </p:grpSpPr>
      <p:grpSp>
        <p:nvGrpSpPr>
          <p:cNvPr id="113" name="Group 11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4" name="Rectangle 11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5"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16" name="Rectangle 115">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17" name="Rectangle 116">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19" name="Group 118">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noFill/>
        </p:grpSpPr>
        <p:sp>
          <p:nvSpPr>
            <p:cNvPr id="110" name="Rectangle 109">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93" name="Google Shape;93;p19"/>
          <p:cNvSpPr txBox="1">
            <a:spLocks noGrp="1"/>
          </p:cNvSpPr>
          <p:nvPr>
            <p:ph type="title"/>
          </p:nvPr>
        </p:nvSpPr>
        <p:spPr>
          <a:xfrm>
            <a:off x="866215" y="2449246"/>
            <a:ext cx="6866101" cy="2010942"/>
          </a:xfrm>
          <a:prstGeom prst="rect">
            <a:avLst/>
          </a:prstGeom>
        </p:spPr>
        <p:txBody>
          <a:bodyPr spcFirstLastPara="1" vert="horz" lIns="91440" tIns="45720" rIns="91440" bIns="45720" rtlCol="0" anchor="b" anchorCtr="0">
            <a:normAutofit/>
          </a:bodyPr>
          <a:lstStyle/>
          <a:p>
            <a:pPr marL="0" lvl="0" indent="0" algn="ctr" defTabSz="457200">
              <a:lnSpc>
                <a:spcPct val="90000"/>
              </a:lnSpc>
              <a:spcAft>
                <a:spcPts val="0"/>
              </a:spcAft>
            </a:pPr>
            <a:r>
              <a:rPr lang="en-US" sz="3000" dirty="0">
                <a:solidFill>
                  <a:schemeClr val="tx1"/>
                </a:solidFill>
                <a:latin typeface="Adobe Fan Heiti Std B" panose="020B0700000000000000" pitchFamily="34" charset="-128"/>
                <a:ea typeface="Adobe Fan Heiti Std B" panose="020B0700000000000000" pitchFamily="34" charset="-128"/>
                <a:sym typeface="Impact"/>
              </a:rPr>
              <a:t>How does revenue generated by different product categories (e.g., Food, Disposables, Grooming) fluctuate across seasons?</a:t>
            </a:r>
          </a:p>
          <a:p>
            <a:pPr marL="0" lvl="0" indent="0" algn="ctr" defTabSz="457200">
              <a:lnSpc>
                <a:spcPct val="90000"/>
              </a:lnSpc>
              <a:spcAft>
                <a:spcPts val="0"/>
              </a:spcAft>
              <a:buClr>
                <a:schemeClr val="dk1"/>
              </a:buClr>
              <a:buSzPct val="52380"/>
            </a:pPr>
            <a:endParaRPr lang="en-US" sz="3000" dirty="0">
              <a:solidFill>
                <a:schemeClr val="tx1"/>
              </a:solidFill>
              <a:latin typeface="Adobe Fan Heiti Std B" panose="020B0700000000000000" pitchFamily="34" charset="-128"/>
              <a:ea typeface="Adobe Fan Heiti Std B" panose="020B0700000000000000" pitchFamily="34" charset="-128"/>
              <a:sym typeface="Impact"/>
            </a:endParaRPr>
          </a:p>
          <a:p>
            <a:pPr marL="0" lvl="0" indent="0" algn="ctr" defTabSz="457200">
              <a:lnSpc>
                <a:spcPct val="90000"/>
              </a:lnSpc>
              <a:spcAft>
                <a:spcPts val="0"/>
              </a:spcAft>
            </a:pPr>
            <a:endParaRPr lang="en-US" sz="3000" dirty="0">
              <a:solidFill>
                <a:schemeClr val="tx1"/>
              </a:solidFill>
              <a:latin typeface="Adobe Fan Heiti Std B" panose="020B0700000000000000" pitchFamily="34" charset="-128"/>
              <a:ea typeface="Adobe Fan Heiti Std B" panose="020B0700000000000000" pitchFamily="34" charset="-128"/>
            </a:endParaRPr>
          </a:p>
        </p:txBody>
      </p:sp>
      <p:sp>
        <p:nvSpPr>
          <p:cNvPr id="94" name="Google Shape;94;p19"/>
          <p:cNvSpPr txBox="1"/>
          <p:nvPr/>
        </p:nvSpPr>
        <p:spPr>
          <a:xfrm>
            <a:off x="866215" y="658507"/>
            <a:ext cx="6866100" cy="1107428"/>
          </a:xfrm>
          <a:prstGeom prst="rect">
            <a:avLst/>
          </a:prstGeom>
        </p:spPr>
        <p:txBody>
          <a:bodyPr spcFirstLastPara="1" vert="horz" lIns="91440" tIns="45720" rIns="91440" bIns="45720" rtlCol="0" anchor="t" anchorCtr="0">
            <a:normAutofit/>
          </a:bodyPr>
          <a:lstStyle/>
          <a:p>
            <a:pPr lvl="0" algn="ctr">
              <a:spcBef>
                <a:spcPts val="1000"/>
              </a:spcBef>
              <a:buClr>
                <a:schemeClr val="accent1"/>
              </a:buClr>
              <a:buSzPct val="80000"/>
            </a:pPr>
            <a:r>
              <a:rPr lang="en-US" sz="2400" cap="all" dirty="0">
                <a:latin typeface="Adobe Fan Heiti Std B" panose="020B0700000000000000" pitchFamily="34" charset="-128"/>
                <a:ea typeface="Adobe Fan Heiti Std B" panose="020B0700000000000000" pitchFamily="34" charset="-128"/>
                <a:sym typeface="Impact"/>
              </a:rPr>
              <a:t>Q1</a:t>
            </a:r>
            <a:r>
              <a:rPr lang="en-US" sz="1200" cap="all" dirty="0">
                <a:sym typeface="Impact"/>
              </a:rPr>
              <a:t>.</a:t>
            </a:r>
          </a:p>
          <a:p>
            <a:pPr lvl="0" algn="ctr">
              <a:spcBef>
                <a:spcPts val="1000"/>
              </a:spcBef>
              <a:buClr>
                <a:schemeClr val="accent1"/>
              </a:buClr>
              <a:buSzPct val="80000"/>
            </a:pPr>
            <a:endParaRPr lang="en-US" sz="1200" cap="all" dirty="0">
              <a:sym typeface="Impact"/>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93"/>
                                        </p:tgtEl>
                                        <p:attrNameLst>
                                          <p:attrName>style.visibility</p:attrName>
                                        </p:attrNameLst>
                                      </p:cBhvr>
                                      <p:to>
                                        <p:strVal val="visible"/>
                                      </p:to>
                                    </p:set>
                                    <p:animEffect transition="in" filter="fade">
                                      <p:cBhvr>
                                        <p:cTn id="7" dur="4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grpSp>
        <p:nvGrpSpPr>
          <p:cNvPr id="132" name="Group 131">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34" name="Rectangle 133">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5" name="Oval 134">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6" name="Oval 135">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7" name="Oval 136">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8" name="Oval 137">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9" name="Oval 138">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0"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1"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42"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43" name="Rectangle 142">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4" name="Rectangle 14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5" name="Freeform: Shape 144">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17577" y="732955"/>
            <a:ext cx="4540253" cy="3677591"/>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46"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47"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032572"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99" name="Google Shape;99;p20"/>
          <p:cNvSpPr txBox="1">
            <a:spLocks noGrp="1"/>
          </p:cNvSpPr>
          <p:nvPr>
            <p:ph type="title"/>
          </p:nvPr>
        </p:nvSpPr>
        <p:spPr>
          <a:xfrm>
            <a:off x="479323" y="913310"/>
            <a:ext cx="4554582" cy="1216742"/>
          </a:xfrm>
          <a:prstGeom prst="rect">
            <a:avLst/>
          </a:prstGeom>
        </p:spPr>
        <p:txBody>
          <a:bodyPr spcFirstLastPara="1" vert="horz" lIns="91440" tIns="45720" rIns="91440" bIns="45720" rtlCol="0" anchor="ctr" anchorCtr="0">
            <a:noAutofit/>
          </a:bodyPr>
          <a:lstStyle/>
          <a:p>
            <a:pPr marL="0" lvl="0" indent="0" defTabSz="457200">
              <a:lnSpc>
                <a:spcPct val="90000"/>
              </a:lnSpc>
              <a:spcAft>
                <a:spcPts val="0"/>
              </a:spcAft>
              <a:buClr>
                <a:schemeClr val="dk1"/>
              </a:buClr>
              <a:buSzPts val="990"/>
            </a:pPr>
            <a:r>
              <a:rPr lang="en-US" sz="1600" b="0" i="0" kern="1200" dirty="0">
                <a:solidFill>
                  <a:srgbClr val="FFFFFE"/>
                </a:solidFill>
                <a:latin typeface="Calibri" panose="020F0502020204030204" pitchFamily="34" charset="0"/>
                <a:cs typeface="Calibri" panose="020F0502020204030204" pitchFamily="34" charset="0"/>
              </a:rPr>
              <a:t>Dog Food generates the highest revenue across all seasons, peaking at 147K in Fall and remaining strong in Winter (136K). Disposables follow closely, with 134K in Fall, but drop to 88K in Winter. Grooming sees consistent but moderate demand, ranging from 76K in Fall to 38K in Winter.</a:t>
            </a:r>
          </a:p>
          <a:p>
            <a:pPr marL="0" lvl="0" indent="0" defTabSz="457200">
              <a:lnSpc>
                <a:spcPct val="90000"/>
              </a:lnSpc>
              <a:spcAft>
                <a:spcPts val="0"/>
              </a:spcAft>
              <a:buSzPts val="990"/>
            </a:pPr>
            <a:endParaRPr lang="en-US" sz="1600" b="0" i="0" kern="1200" dirty="0">
              <a:solidFill>
                <a:srgbClr val="FFFFFE"/>
              </a:solidFill>
              <a:latin typeface="Calibri" panose="020F0502020204030204" pitchFamily="34" charset="0"/>
              <a:cs typeface="Calibri" panose="020F0502020204030204" pitchFamily="34" charset="0"/>
            </a:endParaRPr>
          </a:p>
        </p:txBody>
      </p:sp>
      <p:sp>
        <p:nvSpPr>
          <p:cNvPr id="148" name="Rectangle 147">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1" name="Oval 130">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3" name="Oval 132">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Google Shape;103;p20"/>
          <p:cNvSpPr txBox="1"/>
          <p:nvPr/>
        </p:nvSpPr>
        <p:spPr>
          <a:xfrm>
            <a:off x="479323" y="2496457"/>
            <a:ext cx="4554582" cy="2176399"/>
          </a:xfrm>
          <a:prstGeom prst="rect">
            <a:avLst/>
          </a:prstGeom>
        </p:spPr>
        <p:txBody>
          <a:bodyPr spcFirstLastPara="1" vert="horz" lIns="91440" tIns="45720" rIns="91440" bIns="45720" rtlCol="0" anchor="ctr" anchorCtr="0">
            <a:normAutofit/>
          </a:bodyPr>
          <a:lstStyle/>
          <a:p>
            <a:pPr marL="0" lvl="0" indent="0">
              <a:lnSpc>
                <a:spcPct val="90000"/>
              </a:lnSpc>
              <a:spcBef>
                <a:spcPts val="1000"/>
              </a:spcBef>
              <a:buClr>
                <a:schemeClr val="accent1"/>
              </a:buClr>
              <a:buSzPct val="80000"/>
            </a:pPr>
            <a:r>
              <a:rPr lang="en-US" sz="1600" dirty="0">
                <a:solidFill>
                  <a:srgbClr val="FFFFFE"/>
                </a:solidFill>
                <a:latin typeface="Calibri" panose="020F0502020204030204" pitchFamily="34" charset="0"/>
                <a:cs typeface="Calibri" panose="020F0502020204030204" pitchFamily="34" charset="0"/>
              </a:rPr>
              <a:t>Disposables and Dog Food drive consistent revenue throughout the year, with Dog Food peaking in December ($80,968) and Electronics showing a notable spike in June ($50,410). Additionally, Cat Food appears to have been introduced in May, reflected by its initial recorded revenue ($1,200) and subsequent growth into December ($10,100).</a:t>
            </a:r>
          </a:p>
          <a:p>
            <a:pPr marL="0" lvl="0" indent="0">
              <a:lnSpc>
                <a:spcPct val="90000"/>
              </a:lnSpc>
              <a:spcBef>
                <a:spcPts val="1000"/>
              </a:spcBef>
              <a:buClr>
                <a:schemeClr val="accent1"/>
              </a:buClr>
              <a:buSzPct val="80000"/>
            </a:pPr>
            <a:endParaRPr lang="en-US" sz="1600" dirty="0">
              <a:solidFill>
                <a:srgbClr val="FFFFFE"/>
              </a:solidFill>
              <a:latin typeface="Calibri" panose="020F0502020204030204" pitchFamily="34" charset="0"/>
              <a:cs typeface="Calibri" panose="020F0502020204030204" pitchFamily="34" charset="0"/>
            </a:endParaRPr>
          </a:p>
        </p:txBody>
      </p:sp>
      <p:pic>
        <p:nvPicPr>
          <p:cNvPr id="102" name="Google Shape;102;p20"/>
          <p:cNvPicPr preferRelativeResize="0"/>
          <p:nvPr/>
        </p:nvPicPr>
        <p:blipFill>
          <a:blip r:embed="rId4"/>
          <a:stretch>
            <a:fillRect/>
          </a:stretch>
        </p:blipFill>
        <p:spPr>
          <a:xfrm>
            <a:off x="5999559" y="2541671"/>
            <a:ext cx="2581323" cy="2493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0" name="Google Shape;100;p20"/>
          <p:cNvPicPr preferRelativeResize="0"/>
          <p:nvPr/>
        </p:nvPicPr>
        <p:blipFill>
          <a:blip r:embed="rId5"/>
          <a:stretch>
            <a:fillRect/>
          </a:stretch>
        </p:blipFill>
        <p:spPr>
          <a:xfrm>
            <a:off x="5570206" y="409275"/>
            <a:ext cx="3518132" cy="2038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1" name="Google Shape;101;p20"/>
          <p:cNvSpPr txBox="1"/>
          <p:nvPr/>
        </p:nvSpPr>
        <p:spPr>
          <a:xfrm>
            <a:off x="140575" y="99225"/>
            <a:ext cx="88482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dirty="0">
              <a:solidFill>
                <a:schemeClr val="dk1"/>
              </a:solidFill>
              <a:latin typeface="Impact"/>
              <a:ea typeface="Impact"/>
              <a:cs typeface="Impact"/>
              <a:sym typeface="Impact"/>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Shape 107"/>
        <p:cNvGrpSpPr/>
        <p:nvPr/>
      </p:nvGrpSpPr>
      <p:grpSpPr>
        <a:xfrm>
          <a:off x="0" y="0"/>
          <a:ext cx="0" cy="0"/>
          <a:chOff x="0" y="0"/>
          <a:chExt cx="0" cy="0"/>
        </a:xfrm>
      </p:grpSpPr>
      <p:grpSp>
        <p:nvGrpSpPr>
          <p:cNvPr id="114" name="Group 113">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5" name="Rectangle 114">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6"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18" name="Rectangle 117">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20" name="Rectangle 119">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24" name="Group 123">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noFill/>
        </p:grpSpPr>
        <p:sp>
          <p:nvSpPr>
            <p:cNvPr id="125" name="Rectangle 124">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6"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108" name="Google Shape;108;p21"/>
          <p:cNvSpPr txBox="1">
            <a:spLocks noGrp="1"/>
          </p:cNvSpPr>
          <p:nvPr>
            <p:ph type="title"/>
          </p:nvPr>
        </p:nvSpPr>
        <p:spPr>
          <a:xfrm>
            <a:off x="866214" y="2312955"/>
            <a:ext cx="6866101" cy="2010942"/>
          </a:xfrm>
          <a:prstGeom prst="rect">
            <a:avLst/>
          </a:prstGeom>
        </p:spPr>
        <p:txBody>
          <a:bodyPr spcFirstLastPara="1" vert="horz" lIns="91440" tIns="45720" rIns="91440" bIns="45720" rtlCol="0" anchor="b" anchorCtr="0">
            <a:normAutofit/>
          </a:bodyPr>
          <a:lstStyle/>
          <a:p>
            <a:pPr marL="0" lvl="0" indent="0" algn="ctr" defTabSz="457200">
              <a:lnSpc>
                <a:spcPct val="90000"/>
              </a:lnSpc>
              <a:spcAft>
                <a:spcPts val="0"/>
              </a:spcAft>
            </a:pPr>
            <a:r>
              <a:rPr lang="en-US" sz="3000" dirty="0">
                <a:solidFill>
                  <a:schemeClr val="tx1"/>
                </a:solidFill>
                <a:latin typeface="Adobe Fan Heiti Std B" panose="020B0700000000000000" pitchFamily="34" charset="-128"/>
                <a:ea typeface="Adobe Fan Heiti Std B" panose="020B0700000000000000" pitchFamily="34" charset="-128"/>
                <a:sym typeface="Impact"/>
              </a:rPr>
              <a:t>How does revenue  vary across regions and states, and are there specific product categories that perform better in certain areas?</a:t>
            </a:r>
          </a:p>
          <a:p>
            <a:pPr marL="0" lvl="0" indent="0" algn="ctr" defTabSz="457200">
              <a:lnSpc>
                <a:spcPct val="90000"/>
              </a:lnSpc>
              <a:spcAft>
                <a:spcPts val="0"/>
              </a:spcAft>
              <a:buClr>
                <a:schemeClr val="dk1"/>
              </a:buClr>
              <a:buSzPts val="1100"/>
            </a:pPr>
            <a:endParaRPr lang="en-US" sz="3000" dirty="0">
              <a:solidFill>
                <a:schemeClr val="tx1"/>
              </a:solidFill>
              <a:latin typeface="Adobe Fan Heiti Std B" panose="020B0700000000000000" pitchFamily="34" charset="-128"/>
              <a:ea typeface="Adobe Fan Heiti Std B" panose="020B0700000000000000" pitchFamily="34" charset="-128"/>
              <a:sym typeface="Impact"/>
            </a:endParaRPr>
          </a:p>
          <a:p>
            <a:pPr marL="0" lvl="0" indent="0" algn="ctr" defTabSz="457200">
              <a:lnSpc>
                <a:spcPct val="90000"/>
              </a:lnSpc>
              <a:spcAft>
                <a:spcPts val="0"/>
              </a:spcAft>
            </a:pPr>
            <a:endParaRPr lang="en-US" sz="3000" dirty="0">
              <a:solidFill>
                <a:schemeClr val="tx1"/>
              </a:solidFill>
              <a:latin typeface="Adobe Fan Heiti Std B" panose="020B0700000000000000" pitchFamily="34" charset="-128"/>
              <a:ea typeface="Adobe Fan Heiti Std B" panose="020B0700000000000000" pitchFamily="34" charset="-128"/>
            </a:endParaRPr>
          </a:p>
        </p:txBody>
      </p:sp>
      <p:sp>
        <p:nvSpPr>
          <p:cNvPr id="109" name="Google Shape;109;p21"/>
          <p:cNvSpPr txBox="1"/>
          <p:nvPr/>
        </p:nvSpPr>
        <p:spPr>
          <a:xfrm>
            <a:off x="962259" y="603359"/>
            <a:ext cx="6866100" cy="1107428"/>
          </a:xfrm>
          <a:prstGeom prst="rect">
            <a:avLst/>
          </a:prstGeom>
        </p:spPr>
        <p:txBody>
          <a:bodyPr spcFirstLastPara="1" vert="horz" lIns="91440" tIns="45720" rIns="91440" bIns="45720" rtlCol="0" anchor="t" anchorCtr="0">
            <a:normAutofit/>
          </a:bodyPr>
          <a:lstStyle/>
          <a:p>
            <a:pPr lvl="0" algn="ctr">
              <a:spcBef>
                <a:spcPts val="1000"/>
              </a:spcBef>
              <a:buClr>
                <a:schemeClr val="accent1"/>
              </a:buClr>
              <a:buSzPct val="80000"/>
            </a:pPr>
            <a:r>
              <a:rPr lang="en-US" sz="2400" b="1" cap="all" dirty="0">
                <a:latin typeface="Adobe Fan Heiti Std B" panose="020B0700000000000000" pitchFamily="34" charset="-128"/>
                <a:ea typeface="Adobe Fan Heiti Std B" panose="020B0700000000000000" pitchFamily="34" charset="-128"/>
                <a:sym typeface="Impact"/>
              </a:rPr>
              <a:t>Q2</a:t>
            </a:r>
            <a:r>
              <a:rPr lang="en-US" sz="2000" b="1" cap="all" dirty="0">
                <a:latin typeface="Adobe Fan Heiti Std B" panose="020B0700000000000000" pitchFamily="34" charset="-128"/>
                <a:ea typeface="Adobe Fan Heiti Std B" panose="020B0700000000000000" pitchFamily="34" charset="-128"/>
                <a:sym typeface="Impact"/>
              </a:rPr>
              <a:t>.</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43</TotalTime>
  <Words>2092</Words>
  <Application>Microsoft Office PowerPoint</Application>
  <PresentationFormat>On-screen Show (16:9)</PresentationFormat>
  <Paragraphs>146</Paragraphs>
  <Slides>26</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Arial</vt:lpstr>
      <vt:lpstr>Calibi</vt:lpstr>
      <vt:lpstr>Calibri</vt:lpstr>
      <vt:lpstr>Century Gothic</vt:lpstr>
      <vt:lpstr>Impact</vt:lpstr>
      <vt:lpstr>Wingdings</vt:lpstr>
      <vt:lpstr>Wingdings 3</vt:lpstr>
      <vt:lpstr>Ion Boardroom</vt:lpstr>
      <vt:lpstr>Pawsitively Profitable </vt:lpstr>
      <vt:lpstr>Overview</vt:lpstr>
      <vt:lpstr>Data Description</vt:lpstr>
      <vt:lpstr>Data Preparation</vt:lpstr>
      <vt:lpstr>Research Questions</vt:lpstr>
      <vt:lpstr>Methodologies Used</vt:lpstr>
      <vt:lpstr>How does revenue generated by different product categories (e.g., Food, Disposables, Grooming) fluctuate across seasons?  </vt:lpstr>
      <vt:lpstr>Dog Food generates the highest revenue across all seasons, peaking at 147K in Fall and remaining strong in Winter (136K). Disposables follow closely, with 134K in Fall, but drop to 88K in Winter. Grooming sees consistent but moderate demand, ranging from 76K in Fall to 38K in Winter. </vt:lpstr>
      <vt:lpstr>How does revenue  vary across regions and states, and are there specific product categories that perform better in certain areas?  </vt:lpstr>
      <vt:lpstr>PowerPoint Presentation</vt:lpstr>
      <vt:lpstr>PowerPoint Presentation</vt:lpstr>
      <vt:lpstr>What is the correlation between Product Category, Costs, and Quantities? </vt:lpstr>
      <vt:lpstr>Scatter Plot for relationship between Landed Cost (X-Axis) and Quantity Sold (Y-Axis) across various Product Categories.</vt:lpstr>
      <vt:lpstr>Scatter Plot for relationship between Landed Cost (X-Axis) and Quantity Sold (Y-Axis) across various Product Categories.</vt:lpstr>
      <vt:lpstr>How do different product categories vary in terms of their Avg. landed costs and Avg. shipping costs, and what impact does product weight have on them? </vt:lpstr>
      <vt:lpstr>Product weight is a critical factor in determining shipping costs. Here we can clearly see that for Pet Food, despite its substantial purchase price, the weight of the large bags significantly drove up the shipping costs, thereby increasing the overall landed cost.  Despite Electronics being lightweight, their shipping and landed costs can still be higher due to factors such as specialized packaging, fragile handling requirements, and often expedited shipping needs.   By understanding the average landed cost and average shipping cost for each category, you can better analyze profit margins for each product line. Categories with high shipping costs relative to their landed costs may have lower profit margins unless priced accordingly. Understanding the interplay between landed costs and shipping costs is crucial for optimizing your business. By analyzing these metrics, you can make strategic decisions that enhance your profit margins and ensure long-term success.</vt:lpstr>
      <vt:lpstr>Does the current revenue model follow the pareto-principle?  Does 80% of the revenue come from 20% of categories? Is it the same with products?   </vt:lpstr>
      <vt:lpstr>Pareto Chart of Revenue by Product Categories: Identifying Top Revenue Drivers</vt:lpstr>
      <vt:lpstr>Pareto Chart of Revenue by Products: Identifying Top Revenue Drivers</vt:lpstr>
      <vt:lpstr>Recommendations</vt:lpstr>
      <vt:lpstr>Q6.</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Tanay</dc:creator>
  <cp:lastModifiedBy>Aditya Shetty</cp:lastModifiedBy>
  <cp:revision>2</cp:revision>
  <dcterms:modified xsi:type="dcterms:W3CDTF">2025-07-27T23:03:08Z</dcterms:modified>
</cp:coreProperties>
</file>