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301" r:id="rId3"/>
    <p:sldId id="302" r:id="rId4"/>
    <p:sldId id="265" r:id="rId5"/>
    <p:sldId id="266" r:id="rId6"/>
    <p:sldId id="300" r:id="rId7"/>
    <p:sldId id="299" r:id="rId8"/>
    <p:sldId id="337" r:id="rId9"/>
    <p:sldId id="267" r:id="rId10"/>
    <p:sldId id="303" r:id="rId11"/>
    <p:sldId id="319" r:id="rId12"/>
    <p:sldId id="298" r:id="rId13"/>
    <p:sldId id="321" r:id="rId14"/>
    <p:sldId id="277" r:id="rId15"/>
    <p:sldId id="270" r:id="rId16"/>
    <p:sldId id="278" r:id="rId17"/>
    <p:sldId id="285" r:id="rId18"/>
    <p:sldId id="279" r:id="rId19"/>
    <p:sldId id="280" r:id="rId20"/>
    <p:sldId id="281" r:id="rId21"/>
    <p:sldId id="286" r:id="rId22"/>
    <p:sldId id="283" r:id="rId23"/>
    <p:sldId id="284" r:id="rId24"/>
    <p:sldId id="322" r:id="rId25"/>
    <p:sldId id="338" r:id="rId26"/>
    <p:sldId id="305" r:id="rId27"/>
    <p:sldId id="304" r:id="rId28"/>
    <p:sldId id="306" r:id="rId29"/>
    <p:sldId id="308" r:id="rId30"/>
    <p:sldId id="309" r:id="rId31"/>
    <p:sldId id="310" r:id="rId32"/>
    <p:sldId id="307" r:id="rId33"/>
    <p:sldId id="315" r:id="rId34"/>
    <p:sldId id="316" r:id="rId35"/>
    <p:sldId id="328" r:id="rId36"/>
    <p:sldId id="330" r:id="rId37"/>
    <p:sldId id="331" r:id="rId38"/>
    <p:sldId id="336" r:id="rId39"/>
    <p:sldId id="332" r:id="rId40"/>
    <p:sldId id="334" r:id="rId41"/>
    <p:sldId id="333" r:id="rId42"/>
    <p:sldId id="335" r:id="rId43"/>
    <p:sldId id="313" r:id="rId44"/>
    <p:sldId id="339" r:id="rId45"/>
    <p:sldId id="341" r:id="rId46"/>
    <p:sldId id="342" r:id="rId47"/>
    <p:sldId id="340" r:id="rId48"/>
    <p:sldId id="323" r:id="rId49"/>
    <p:sldId id="317" r:id="rId50"/>
    <p:sldId id="324" r:id="rId51"/>
    <p:sldId id="326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9CB8"/>
    <a:srgbClr val="D91E00"/>
    <a:srgbClr val="E72100"/>
    <a:srgbClr val="FCC10A"/>
    <a:srgbClr val="F3F500"/>
    <a:srgbClr val="E89A4C"/>
    <a:srgbClr val="F7A552"/>
    <a:srgbClr val="ECECEC"/>
    <a:srgbClr val="61A9C8"/>
    <a:srgbClr val="FB9F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7"/>
    <p:restoredTop sz="94574"/>
  </p:normalViewPr>
  <p:slideViewPr>
    <p:cSldViewPr snapToGrid="0" snapToObjects="1">
      <p:cViewPr varScale="1">
        <p:scale>
          <a:sx n="78" d="100"/>
          <a:sy n="78" d="100"/>
        </p:scale>
        <p:origin x="15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35BD5-012D-8A45-B37F-93F3C119D370}" type="datetimeFigureOut">
              <a:rPr lang="en-US" smtClean="0"/>
              <a:t>4/25/16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826B1-7AEA-E74E-918B-511B00A8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7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826B1-7AEA-E74E-918B-511B00A86E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64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826B1-7AEA-E74E-918B-511B00A86E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1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826B1-7AEA-E74E-918B-511B00A86E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13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826B1-7AEA-E74E-918B-511B00A86EF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22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826B1-7AEA-E74E-918B-511B00A86EF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49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826B1-7AEA-E74E-918B-511B00A86EF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55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826B1-7AEA-E74E-918B-511B00A86EF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4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3044-9831-8248-B401-EFFA96625B7F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2AA3-DD33-B540-8E38-EAAE185A0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2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3044-9831-8248-B401-EFFA96625B7F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2AA3-DD33-B540-8E38-EAAE185A0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5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3044-9831-8248-B401-EFFA96625B7F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2AA3-DD33-B540-8E38-EAAE185A0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0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3044-9831-8248-B401-EFFA96625B7F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2AA3-DD33-B540-8E38-EAAE185A0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4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3044-9831-8248-B401-EFFA96625B7F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2AA3-DD33-B540-8E38-EAAE185A0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3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3044-9831-8248-B401-EFFA96625B7F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2AA3-DD33-B540-8E38-EAAE185A0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9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3044-9831-8248-B401-EFFA96625B7F}" type="datetimeFigureOut">
              <a:rPr lang="en-US" smtClean="0"/>
              <a:t>4/25/16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2AA3-DD33-B540-8E38-EAAE185A0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5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3044-9831-8248-B401-EFFA96625B7F}" type="datetimeFigureOut">
              <a:rPr lang="en-US" smtClean="0"/>
              <a:t>4/25/16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2AA3-DD33-B540-8E38-EAAE185A0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3044-9831-8248-B401-EFFA96625B7F}" type="datetimeFigureOut">
              <a:rPr lang="en-US" smtClean="0"/>
              <a:t>4/25/16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2AA3-DD33-B540-8E38-EAAE185A0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2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3044-9831-8248-B401-EFFA96625B7F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2AA3-DD33-B540-8E38-EAAE185A0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6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3044-9831-8248-B401-EFFA96625B7F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2AA3-DD33-B540-8E38-EAAE185A0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7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C3044-9831-8248-B401-EFFA96625B7F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42AA3-DD33-B540-8E38-EAAE185A0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3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10.jpg"/><Relationship Id="rId8" Type="http://schemas.openxmlformats.org/officeDocument/2006/relationships/image" Target="../media/image11.jp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microsoft.com/office/2007/relationships/hdphoto" Target="../media/hdphoto5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microsoft.com/office/2007/relationships/hdphoto" Target="../media/hdphoto5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microsoft.com/office/2007/relationships/hdphoto" Target="../media/hdphoto6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microsoft.com/office/2007/relationships/hdphoto" Target="../media/hdphoto5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microsoft.com/office/2007/relationships/hdphoto" Target="../media/hdphoto5.wdp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microsoft.com/office/2007/relationships/hdphoto" Target="../media/hdphoto5.wdp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microsoft.com/office/2007/relationships/hdphoto" Target="../media/hdphoto5.wdp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microsoft.com/office/2007/relationships/hdphoto" Target="../media/hdphoto5.wdp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microsoft.com/office/2007/relationships/hdphoto" Target="../media/hdphoto5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microsoft.com/office/2007/relationships/hdphoto" Target="../media/hdphoto5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4.jpg"/><Relationship Id="rId5" Type="http://schemas.openxmlformats.org/officeDocument/2006/relationships/image" Target="../media/image25.jpg"/><Relationship Id="rId6" Type="http://schemas.openxmlformats.org/officeDocument/2006/relationships/image" Target="../media/image26.jpg"/><Relationship Id="rId7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8.jpg"/><Relationship Id="rId5" Type="http://schemas.openxmlformats.org/officeDocument/2006/relationships/image" Target="../media/image29.jpg"/><Relationship Id="rId6" Type="http://schemas.openxmlformats.org/officeDocument/2006/relationships/image" Target="../media/image30.jpg"/><Relationship Id="rId7" Type="http://schemas.openxmlformats.org/officeDocument/2006/relationships/image" Target="../media/image31.jpg"/><Relationship Id="rId8" Type="http://schemas.openxmlformats.org/officeDocument/2006/relationships/image" Target="../media/image32.jpg"/><Relationship Id="rId9" Type="http://schemas.openxmlformats.org/officeDocument/2006/relationships/image" Target="../media/image3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3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3.wdp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microsoft.com/office/2007/relationships/hdphoto" Target="../media/hdphoto3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4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3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5545484" y="5330351"/>
            <a:ext cx="281410" cy="28141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6"/>
                </a:solidFill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0" t="-33990" r="40308" b="24084"/>
          <a:stretch/>
        </p:blipFill>
        <p:spPr>
          <a:xfrm>
            <a:off x="3395242" y="1206129"/>
            <a:ext cx="1184925" cy="1746266"/>
          </a:xfrm>
          <a:prstGeom prst="ellipse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21330" y="2305915"/>
            <a:ext cx="1124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Kailasa" charset="0"/>
                <a:ea typeface="Kailasa" charset="0"/>
                <a:cs typeface="Kailasa" charset="0"/>
              </a:rPr>
              <a:t>E</a:t>
            </a:r>
            <a:r>
              <a:rPr lang="en-US" sz="2400" b="1" dirty="0" smtClean="0">
                <a:solidFill>
                  <a:srgbClr val="E72100"/>
                </a:solidFill>
                <a:latin typeface="Kailasa" charset="0"/>
                <a:ea typeface="Kailasa" charset="0"/>
                <a:cs typeface="Kailasa" charset="0"/>
              </a:rPr>
              <a:t>Range</a:t>
            </a:r>
            <a:endParaRPr lang="en-US" sz="2400" b="1" dirty="0">
              <a:solidFill>
                <a:srgbClr val="E72100"/>
              </a:solidFill>
              <a:latin typeface="Kailasa" charset="0"/>
              <a:ea typeface="Kailasa" charset="0"/>
              <a:cs typeface="Kailas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2695" y="2708976"/>
            <a:ext cx="623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solidFill>
                  <a:schemeClr val="tx2">
                    <a:lumMod val="75000"/>
                  </a:schemeClr>
                </a:solidFill>
              </a:rPr>
              <a:t> Renewable power management system in an integrated power generation set-up</a:t>
            </a:r>
          </a:p>
          <a:p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83392" y="3019573"/>
            <a:ext cx="5391467" cy="71237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44362" y="3146781"/>
            <a:ext cx="4961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Team: 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Akhil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Kailasam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Jibin John Jackson, Aditya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Shinde</a:t>
            </a: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Link:  </a:t>
            </a:r>
            <a:r>
              <a:rPr lang="en-US" sz="12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</a:t>
            </a:r>
            <a:r>
              <a:rPr lang="en-US" sz="1200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app.moqups.com</a:t>
            </a:r>
            <a:r>
              <a:rPr lang="en-US" sz="12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/jibinjohn100/</a:t>
            </a:r>
            <a:r>
              <a:rPr lang="en-US" sz="1200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dPUiaSghUr</a:t>
            </a:r>
            <a:r>
              <a:rPr lang="en-US" sz="12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/view</a:t>
            </a:r>
          </a:p>
          <a:p>
            <a:pPr algn="ctr"/>
            <a:endParaRPr lang="en-US" sz="1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49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63828" y="2041028"/>
            <a:ext cx="61264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What is </a:t>
            </a:r>
            <a:r>
              <a:rPr lang="en-US" b="1" dirty="0" err="1" smtClean="0">
                <a:solidFill>
                  <a:schemeClr val="bg1"/>
                </a:solidFill>
              </a:rPr>
              <a:t>POWERange</a:t>
            </a:r>
            <a:r>
              <a:rPr lang="en-US" b="1" dirty="0" smtClean="0">
                <a:solidFill>
                  <a:schemeClr val="bg1"/>
                </a:solidFill>
              </a:rPr>
              <a:t> ?</a:t>
            </a:r>
            <a:endParaRPr 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429807" y="1969252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55040" y="3884271"/>
            <a:ext cx="6126480" cy="369332"/>
          </a:xfrm>
          <a:prstGeom prst="rect">
            <a:avLst/>
          </a:prstGeom>
          <a:solidFill>
            <a:schemeClr val="accent1"/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UX Design Process</a:t>
            </a:r>
            <a:endParaRPr 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21019" y="3812495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80084" y="2389738"/>
            <a:ext cx="276998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9250" indent="-349250">
              <a:buFont typeface="Arial" charset="0"/>
              <a:buChar char="•"/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Gist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349250" indent="-349250">
              <a:buFont typeface="Arial" charset="0"/>
              <a:buChar char="•"/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Problem Addressed</a:t>
            </a:r>
          </a:p>
          <a:p>
            <a:pPr marL="349250" indent="-349250">
              <a:buFont typeface="Arial" charset="0"/>
              <a:buChar char="•"/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Solution</a:t>
            </a:r>
          </a:p>
          <a:p>
            <a:pPr marL="349250" indent="-349250">
              <a:buFont typeface="Arial" charset="0"/>
              <a:buChar char="•"/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Solution Highlights</a:t>
            </a:r>
          </a:p>
          <a:p>
            <a:pPr marL="349250" indent="-349250">
              <a:buFont typeface="Arial" charset="0"/>
              <a:buChar char="•"/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71296" y="4257081"/>
            <a:ext cx="3363165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9250" indent="-349250">
              <a:buFont typeface="Arial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Brain Storming / Need Finding</a:t>
            </a:r>
          </a:p>
          <a:p>
            <a:pPr marL="349250" indent="-349250">
              <a:buFont typeface="Arial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Personas</a:t>
            </a:r>
          </a:p>
          <a:p>
            <a:pPr marL="349250" indent="-349250">
              <a:buFont typeface="Arial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Story-Boarding</a:t>
            </a:r>
          </a:p>
          <a:p>
            <a:pPr marL="349250" indent="-349250">
              <a:buFont typeface="Arial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Information Architecture</a:t>
            </a:r>
          </a:p>
          <a:p>
            <a:pPr marL="349250" indent="-349250">
              <a:buFont typeface="Arial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Paper Prototyping</a:t>
            </a:r>
          </a:p>
          <a:p>
            <a:pPr marL="349250" indent="-349250">
              <a:buFont typeface="Arial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Wire-framing</a:t>
            </a:r>
          </a:p>
          <a:p>
            <a:pPr marL="349250" indent="-349250">
              <a:buFont typeface="Arial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Work Division</a:t>
            </a:r>
          </a:p>
          <a:p>
            <a:pPr marL="349250" indent="-349250">
              <a:buFont typeface="Arial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Prototyping (future scope)</a:t>
            </a:r>
          </a:p>
          <a:p>
            <a:pPr marL="349250" indent="-349250">
              <a:buFont typeface="Arial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64" y="3915383"/>
            <a:ext cx="346386" cy="34638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654" y="2065201"/>
            <a:ext cx="346386" cy="34638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429807" y="1210031"/>
            <a:ext cx="539500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We cover this presentation in two sections today:</a:t>
            </a:r>
          </a:p>
          <a:p>
            <a:r>
              <a:rPr lang="en-US" sz="20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/>
            </a:r>
            <a:br>
              <a:rPr lang="en-US" sz="20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endParaRPr lang="en-US" sz="2000" b="1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88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27432" y="0"/>
            <a:ext cx="9134711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9739" y="3887178"/>
            <a:ext cx="5759836" cy="377498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Brain Storming/Need Finding</a:t>
            </a:r>
            <a:endParaRPr lang="en-US" b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995718" y="3815402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863" y="3918290"/>
            <a:ext cx="346386" cy="34638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211297" y="2764637"/>
            <a:ext cx="291467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3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5545484" y="5330351"/>
            <a:ext cx="281410" cy="28141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6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6591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38936" y="226849"/>
            <a:ext cx="8405063" cy="369332"/>
          </a:xfrm>
          <a:prstGeom prst="rect">
            <a:avLst/>
          </a:prstGeom>
          <a:solidFill>
            <a:schemeClr val="accent1"/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Need finding / Brain Storming </a:t>
            </a:r>
            <a:endParaRPr lang="en-US" sz="2000" b="1" dirty="0" smtClean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04916" y="155073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61" y="257961"/>
            <a:ext cx="346386" cy="3463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91415">
            <a:off x="4468408" y="1720024"/>
            <a:ext cx="3623129" cy="48308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483">
            <a:off x="3981824" y="1034726"/>
            <a:ext cx="3624943" cy="4833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682144">
            <a:off x="1543215" y="320494"/>
            <a:ext cx="3331028" cy="44413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0716" y="2726901"/>
            <a:ext cx="3165928" cy="422123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921" y="1730730"/>
            <a:ext cx="4980214" cy="3735161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Oval 5"/>
          <p:cNvSpPr/>
          <p:nvPr/>
        </p:nvSpPr>
        <p:spPr>
          <a:xfrm>
            <a:off x="6057099" y="1363945"/>
            <a:ext cx="1204128" cy="1204128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072" y="1157754"/>
            <a:ext cx="1160305" cy="10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27432" y="0"/>
            <a:ext cx="9134711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9739" y="3887178"/>
            <a:ext cx="5759836" cy="377498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 Personas</a:t>
            </a:r>
            <a:endParaRPr lang="en-US" b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995718" y="3815402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863" y="3918290"/>
            <a:ext cx="346386" cy="34638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211297" y="2764637"/>
            <a:ext cx="291467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3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545484" y="5330351"/>
            <a:ext cx="281410" cy="28141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6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3662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0" y="0"/>
            <a:ext cx="9134711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2879824" y="5016021"/>
            <a:ext cx="6156213" cy="15160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75599" y="1855140"/>
            <a:ext cx="6160414" cy="30943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75507" y="721316"/>
            <a:ext cx="6160504" cy="10761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4709" y="5010177"/>
            <a:ext cx="2699447" cy="15233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8429" y="2788442"/>
            <a:ext cx="2699447" cy="21458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8936" y="226849"/>
            <a:ext cx="8405063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 Personas</a:t>
            </a:r>
            <a:r>
              <a:rPr lang="en-US" b="1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en-US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b="1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Budget Conscious Consumer </a:t>
            </a:r>
            <a:r>
              <a:rPr lang="en-US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: </a:t>
            </a:r>
            <a:endParaRPr lang="en-US" sz="2000" b="1" dirty="0" smtClean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04916" y="155073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61" y="257961"/>
            <a:ext cx="346386" cy="34638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919006" y="712183"/>
            <a:ext cx="9733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Scenario:</a:t>
            </a:r>
          </a:p>
          <a:p>
            <a:endParaRPr lang="en-US" sz="1600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06962" y="1860088"/>
            <a:ext cx="12121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User Needs:</a:t>
            </a:r>
            <a:endParaRPr lang="en-US" sz="1600" b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677" y="3513776"/>
            <a:ext cx="508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Age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677" y="3842429"/>
            <a:ext cx="1159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Occupation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677" y="4171082"/>
            <a:ext cx="7131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Status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677" y="4499736"/>
            <a:ext cx="9079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Location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06962" y="5090959"/>
            <a:ext cx="12614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Frustrations:</a:t>
            </a:r>
            <a:endParaRPr lang="en-US" sz="1600" b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4709" y="718649"/>
            <a:ext cx="2695344" cy="19746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291" y="5010177"/>
            <a:ext cx="29429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I need to reduce my power bills and better support my other family needs. 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306309" y="3515590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306309" y="3844243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06309" y="4172896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06309" y="4501550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62584" y="3516289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30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47344" y="3860182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Clerk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562584" y="4173595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Married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562584" y="4502249"/>
            <a:ext cx="9756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California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0000" r="95417">
                        <a14:foregroundMark x1="47583" y1="17078" x2="47583" y2="17078"/>
                        <a14:foregroundMark x1="53500" y1="52235" x2="53500" y2="52235"/>
                        <a14:foregroundMark x1="44667" y1="47565" x2="44667" y2="47565"/>
                        <a14:backgroundMark x1="62250" y1="47565" x2="62250" y2="47565"/>
                        <a14:backgroundMark x1="72000" y1="77252" x2="72000" y2="772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6" y="784822"/>
            <a:ext cx="1535364" cy="1917926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68926" y="2819200"/>
            <a:ext cx="1401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Demographics</a:t>
            </a:r>
            <a:endParaRPr lang="en-US" sz="1600" b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919006" y="939159"/>
            <a:ext cx="5950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I am disappointed with the fluctuation in my power bills. Having an option, I could opt for an alternative power source which is reliable with long term benefits. 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19006" y="1928960"/>
            <a:ext cx="59506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1600" dirty="0" smtClean="0">
              <a:solidFill>
                <a:srgbClr val="535353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Can contribute a few extra bucks initially, if its an end to end managed system</a:t>
            </a:r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  <a:r>
              <a:rPr lang="en-US" sz="1600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 Lower charges with transparency in bills. </a:t>
            </a:r>
            <a:endParaRPr lang="en-US" sz="1600" dirty="0" smtClean="0">
              <a:solidFill>
                <a:srgbClr val="535353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sz="1600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system safety is a concern. The service provider should be Authorized/Certified</a:t>
            </a:r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Easy hassle free request, approval and installation.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Easy maintenance with a single point of contact.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Uninterrupted power supply and automated </a:t>
            </a:r>
            <a:r>
              <a:rPr lang="en-US" sz="1600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switching from renewable to main power grid and vice </a:t>
            </a:r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versa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Usage history/patterns is easily accessible to better manage usage.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The setup including battery should take up less ‘home space’.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 smtClean="0">
              <a:solidFill>
                <a:srgbClr val="535353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600" dirty="0" smtClean="0">
              <a:solidFill>
                <a:srgbClr val="535353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968343" y="5438722"/>
            <a:ext cx="595067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Difficult to manage my budget with the fluctuation in power bills.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Less transparency in usage history/patterns 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Interruptions/Down-time in power supply leading to stagnant life situations.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 smtClean="0">
              <a:solidFill>
                <a:srgbClr val="535353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600" dirty="0" smtClean="0">
              <a:solidFill>
                <a:srgbClr val="535353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600" dirty="0" smtClean="0">
              <a:solidFill>
                <a:srgbClr val="535353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677" y="3178496"/>
            <a:ext cx="6896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Name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306309" y="3180310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562584" y="3181009"/>
            <a:ext cx="5371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Jake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48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0" y="0"/>
            <a:ext cx="9134711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2879824" y="5016021"/>
            <a:ext cx="6156213" cy="15160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75599" y="1855140"/>
            <a:ext cx="6160414" cy="30943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75507" y="721316"/>
            <a:ext cx="6160504" cy="10761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4709" y="5010177"/>
            <a:ext cx="2699447" cy="15233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8429" y="2788442"/>
            <a:ext cx="2699447" cy="21458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8936" y="226849"/>
            <a:ext cx="8405063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 Personas: </a:t>
            </a:r>
            <a:r>
              <a:rPr lang="en-US" b="1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The Environment Friendly Consumer : </a:t>
            </a:r>
            <a:endParaRPr lang="en-US" sz="2000" b="1" dirty="0" smtClean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04916" y="155073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61" y="257961"/>
            <a:ext cx="346386" cy="34638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919006" y="712183"/>
            <a:ext cx="9733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Scenario:</a:t>
            </a:r>
          </a:p>
          <a:p>
            <a:endParaRPr lang="en-US" sz="1600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06962" y="1860088"/>
            <a:ext cx="12121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User Needs:</a:t>
            </a:r>
            <a:endParaRPr lang="en-US" sz="1600" b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677" y="3513776"/>
            <a:ext cx="508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Age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677" y="3842429"/>
            <a:ext cx="1159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Occupation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677" y="4171082"/>
            <a:ext cx="7131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Status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677" y="4499736"/>
            <a:ext cx="9079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Location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06962" y="5090959"/>
            <a:ext cx="12614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Frustrations:</a:t>
            </a:r>
            <a:endParaRPr lang="en-US" sz="1600" b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4709" y="718649"/>
            <a:ext cx="2695344" cy="19746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291" y="5010177"/>
            <a:ext cx="27075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I'm deeply concerned that climate change is a brewing crisis. </a:t>
            </a:r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If we don</a:t>
            </a:r>
            <a:r>
              <a:rPr lang="uk-UA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’</a:t>
            </a:r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t act now we will be forced to act later. 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306309" y="3515590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306309" y="3844243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06309" y="4172896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06309" y="4501550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62584" y="3516289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41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47344" y="3860182"/>
            <a:ext cx="6380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Actor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562584" y="4173595"/>
            <a:ext cx="678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Single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562584" y="4502249"/>
            <a:ext cx="9756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California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926" y="2819200"/>
            <a:ext cx="1401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Demographics</a:t>
            </a:r>
            <a:endParaRPr lang="en-US" sz="1600" b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919006" y="939159"/>
            <a:ext cx="5950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I understand the impact of climate change and there is immediate need to step-up and opt for alternate sources. We should not take earth for granted.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19006" y="1928960"/>
            <a:ext cx="595067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1600" dirty="0" smtClean="0">
              <a:solidFill>
                <a:srgbClr val="535353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The alternate energy source should be globally viable to solve the global warming issue.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The alternative should be based on renewable sources so that the solution is environment friendly and sustainable.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sz="1600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system safety is a concern. The service provider should be Authorized/Certified</a:t>
            </a:r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Easy hassle free request, approval and installation.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Easy maintenance with a single point of contact.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Uninterrupted power supply and automated </a:t>
            </a:r>
            <a:r>
              <a:rPr lang="en-US" sz="1600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switching from renewable to main power grid and vice </a:t>
            </a:r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versa.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 smtClean="0">
              <a:solidFill>
                <a:srgbClr val="535353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600" dirty="0" smtClean="0">
              <a:solidFill>
                <a:srgbClr val="535353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968343" y="5362522"/>
            <a:ext cx="59506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Not many people are concerned about using alternate energy source to combat climate change.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Interruptions/Down-time </a:t>
            </a:r>
            <a:r>
              <a:rPr lang="en-US" sz="1600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in power supply leading to stagnant life situations</a:t>
            </a:r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  <a:endParaRPr lang="en-US" sz="1600" dirty="0">
              <a:solidFill>
                <a:srgbClr val="535353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677" y="3178496"/>
            <a:ext cx="6896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Name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306309" y="3180310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562584" y="3181009"/>
            <a:ext cx="9738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Leonardo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0000" r="95417">
                        <a14:foregroundMark x1="47583" y1="17078" x2="47583" y2="17078"/>
                        <a14:foregroundMark x1="53500" y1="52235" x2="53500" y2="52235"/>
                        <a14:foregroundMark x1="44667" y1="47565" x2="44667" y2="47565"/>
                        <a14:backgroundMark x1="62250" y1="47565" x2="62250" y2="47565"/>
                        <a14:backgroundMark x1="72000" y1="77252" x2="72000" y2="772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6" y="784822"/>
            <a:ext cx="1535364" cy="191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4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0" y="0"/>
            <a:ext cx="9134711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2879824" y="4330163"/>
            <a:ext cx="6156213" cy="22019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75599" y="1565957"/>
            <a:ext cx="6160414" cy="27088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75507" y="721316"/>
            <a:ext cx="6160504" cy="7892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4709" y="5010177"/>
            <a:ext cx="2699447" cy="15233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8429" y="2788442"/>
            <a:ext cx="2699447" cy="21458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8936" y="226849"/>
            <a:ext cx="8405063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 Personas: Area Manager: </a:t>
            </a:r>
            <a:endParaRPr lang="en-US" sz="2000" b="1" dirty="0" smtClean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04916" y="155073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61" y="257961"/>
            <a:ext cx="346386" cy="34638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919006" y="712183"/>
            <a:ext cx="9733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Scenario:</a:t>
            </a:r>
          </a:p>
          <a:p>
            <a:endParaRPr lang="en-US" sz="1600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06962" y="1581792"/>
            <a:ext cx="12121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User Needs:</a:t>
            </a:r>
            <a:endParaRPr lang="en-US" sz="1600" b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677" y="3513776"/>
            <a:ext cx="508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Age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677" y="3842429"/>
            <a:ext cx="1159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Occupation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677" y="4171082"/>
            <a:ext cx="7131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Status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677" y="4499736"/>
            <a:ext cx="9079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Location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06962" y="4322341"/>
            <a:ext cx="12614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Frustrations:</a:t>
            </a:r>
            <a:endParaRPr lang="en-US" sz="1600" b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4709" y="718649"/>
            <a:ext cx="2695344" cy="19746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291" y="5010177"/>
            <a:ext cx="27075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I need to address consumer problems and requests.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306309" y="3515590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306309" y="3844243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06309" y="4172896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06309" y="4501550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62584" y="3516289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26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47344" y="3860182"/>
            <a:ext cx="1100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Area Mngr.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562584" y="4173595"/>
            <a:ext cx="678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Single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562584" y="4502249"/>
            <a:ext cx="9756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California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926" y="2819200"/>
            <a:ext cx="1401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Demographics</a:t>
            </a:r>
            <a:endParaRPr lang="en-US" sz="1600" b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919006" y="939159"/>
            <a:ext cx="5950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As I am the front facing to the customer I need to </a:t>
            </a:r>
            <a:r>
              <a:rPr lang="en-US" sz="14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have </a:t>
            </a:r>
            <a:r>
              <a:rPr lang="en-US" sz="1400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easy access to all the information and tools required for </a:t>
            </a:r>
            <a:r>
              <a:rPr lang="en-US" sz="14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serving customers</a:t>
            </a:r>
            <a:r>
              <a:rPr lang="en-US" sz="1400" dirty="0" smtClean="0"/>
              <a:t>.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19006" y="1650664"/>
            <a:ext cx="595067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1400" dirty="0" smtClean="0">
              <a:solidFill>
                <a:srgbClr val="535353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There should be an efficient online system which will list all the tasks and action items and have tools to track their status online dynamically.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1400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Monitor each </a:t>
            </a:r>
            <a:r>
              <a:rPr lang="en-US" sz="14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enrolled </a:t>
            </a:r>
            <a:r>
              <a:rPr lang="en-US" sz="1400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house </a:t>
            </a:r>
            <a:r>
              <a:rPr lang="en-US" sz="14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hold and </a:t>
            </a:r>
            <a:r>
              <a:rPr lang="en-US" sz="1400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address their requirements/concerns</a:t>
            </a:r>
            <a:r>
              <a:rPr lang="en-US" sz="14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. Conduct periodic home equipment check-ups.</a:t>
            </a:r>
            <a:endParaRPr lang="en-US" sz="1400" dirty="0">
              <a:solidFill>
                <a:srgbClr val="535353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n-US" sz="1400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Process new installation </a:t>
            </a:r>
            <a:r>
              <a:rPr lang="en-US" sz="14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and maintenance requests. Assign these requests to local on-filed team.</a:t>
            </a:r>
            <a:endParaRPr lang="en-US" sz="1400" dirty="0">
              <a:solidFill>
                <a:srgbClr val="535353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n-US" sz="14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Report to the </a:t>
            </a:r>
            <a:r>
              <a:rPr lang="en-US" sz="1400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administrator </a:t>
            </a:r>
            <a:r>
              <a:rPr lang="en-US" sz="14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about any problems she faces.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14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Get user feedback regarding customer satisfaction, improvement scope, utilization, etc.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14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Need to plan on-field team capacity planning  to ensure uninterrupted customer services.</a:t>
            </a:r>
          </a:p>
          <a:p>
            <a:pPr marL="285750" lvl="0" indent="-285750">
              <a:buFont typeface="Arial" charset="0"/>
              <a:buChar char="•"/>
            </a:pPr>
            <a:endParaRPr lang="en-US" sz="1400" dirty="0">
              <a:solidFill>
                <a:srgbClr val="535353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968343" y="4593904"/>
            <a:ext cx="59506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There is too </a:t>
            </a:r>
            <a:r>
              <a:rPr lang="en-US" sz="1400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much work to </a:t>
            </a:r>
            <a:r>
              <a:rPr lang="en-US" sz="14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handle and </a:t>
            </a:r>
            <a:r>
              <a:rPr lang="en-US" sz="1400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require </a:t>
            </a:r>
            <a:r>
              <a:rPr lang="en-US" sz="14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assistance to complete tasks. </a:t>
            </a:r>
            <a:endParaRPr lang="en-US" sz="1400" dirty="0">
              <a:solidFill>
                <a:srgbClr val="535353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It is difficult to keep track of requests and ensure they are serviced on time.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It is difficult to plan the capacity of the on-filed team and recruiting skilled workers accordingly.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It is demanding to make the on-filed team accountable for tasks assigned.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>
              <a:solidFill>
                <a:srgbClr val="535353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677" y="3178496"/>
            <a:ext cx="6896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Name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306309" y="3180310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562584" y="3181009"/>
            <a:ext cx="4347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Iris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04" y="1031245"/>
            <a:ext cx="1076454" cy="167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6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0" y="0"/>
            <a:ext cx="9134711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2879824" y="5016021"/>
            <a:ext cx="6156213" cy="15160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75599" y="1563039"/>
            <a:ext cx="6160414" cy="33712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75507" y="721317"/>
            <a:ext cx="6160504" cy="7947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4709" y="5010177"/>
            <a:ext cx="2699447" cy="15233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8429" y="2788442"/>
            <a:ext cx="2699447" cy="21458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8936" y="226849"/>
            <a:ext cx="8405063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 Personas: </a:t>
            </a:r>
            <a:r>
              <a:rPr lang="en-US" b="1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Project </a:t>
            </a:r>
            <a:r>
              <a:rPr lang="en-US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Accounts/Audit </a:t>
            </a:r>
            <a:r>
              <a:rPr lang="en-US" b="1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Manager:</a:t>
            </a:r>
            <a:endParaRPr lang="en-US" sz="2000" b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04916" y="155073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61" y="257961"/>
            <a:ext cx="346386" cy="34638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919006" y="712183"/>
            <a:ext cx="9733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Scenario:</a:t>
            </a:r>
          </a:p>
          <a:p>
            <a:endParaRPr lang="en-US" sz="1600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06962" y="1567988"/>
            <a:ext cx="12121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User Needs:</a:t>
            </a:r>
            <a:endParaRPr lang="en-US" sz="1600" b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677" y="3513776"/>
            <a:ext cx="508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Age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677" y="3842429"/>
            <a:ext cx="1159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Occupation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677" y="4171082"/>
            <a:ext cx="7131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Status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677" y="4499736"/>
            <a:ext cx="9079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Location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06962" y="5090959"/>
            <a:ext cx="12614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Frustrations:</a:t>
            </a:r>
            <a:endParaRPr lang="en-US" sz="1600" b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4709" y="718649"/>
            <a:ext cx="2695344" cy="19746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306309" y="3515590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306309" y="3844243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06309" y="4172896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06309" y="4501550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62584" y="3516289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48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47344" y="3860182"/>
            <a:ext cx="12859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Account Mgr.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562584" y="4173595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Married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562584" y="4502249"/>
            <a:ext cx="9756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California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926" y="2819200"/>
            <a:ext cx="1401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Demographics</a:t>
            </a:r>
            <a:endParaRPr lang="en-US" sz="1600" b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919006" y="939159"/>
            <a:ext cx="595067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I need to maintain </a:t>
            </a:r>
            <a:r>
              <a:rPr lang="en-US" sz="1300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and audit all financial </a:t>
            </a:r>
            <a:r>
              <a:rPr lang="en-US" sz="13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transactions and history across </a:t>
            </a:r>
            <a:r>
              <a:rPr lang="en-US" sz="1300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the business. </a:t>
            </a:r>
            <a:r>
              <a:rPr lang="en-US" sz="13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Report these and get approvals form the regularity authorities.</a:t>
            </a:r>
            <a:endParaRPr lang="en-US" sz="13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3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19006" y="1636860"/>
            <a:ext cx="595067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1300" dirty="0" smtClean="0">
              <a:solidFill>
                <a:srgbClr val="535353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300" dirty="0" smtClean="0"/>
              <a:t>Maintain each consumer’s financial record.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300" dirty="0" smtClean="0"/>
              <a:t>Collate the consumer consumption from renewable and non-renewable plant mangers and generate a single bill for each customer.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300" dirty="0" smtClean="0"/>
              <a:t>Requires a way to monitor generated bills and keep a track of user payments and account history.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300" dirty="0" smtClean="0"/>
              <a:t>Collaborate with data-analyst and decide on the charging criteria per unit for the billing cycle. Get the approval for the same from project manager.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300" dirty="0"/>
              <a:t>M</a:t>
            </a:r>
            <a:r>
              <a:rPr lang="en-US" sz="1300" dirty="0" smtClean="0"/>
              <a:t>onthly track defaulted (bill-payment) consumers and report the same to </a:t>
            </a:r>
            <a:r>
              <a:rPr lang="en-US" sz="1300" dirty="0"/>
              <a:t>area </a:t>
            </a:r>
            <a:r>
              <a:rPr lang="en-US" sz="1300" dirty="0" smtClean="0"/>
              <a:t>manager.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300" dirty="0" smtClean="0"/>
              <a:t>Should conduct periodic audits to generate the overall profit-loss balance sheet for the business.</a:t>
            </a:r>
            <a:endParaRPr lang="en-US" sz="1300" dirty="0"/>
          </a:p>
          <a:p>
            <a:pPr marL="285750" indent="-285750">
              <a:buFont typeface="Arial" charset="0"/>
              <a:buChar char="•"/>
            </a:pPr>
            <a:r>
              <a:rPr lang="en-US" sz="1300" dirty="0" smtClean="0"/>
              <a:t>Need to manage employee pay-rolls.</a:t>
            </a:r>
            <a:endParaRPr lang="en-US" sz="1300" dirty="0"/>
          </a:p>
          <a:p>
            <a:pPr marL="285750" indent="-285750">
              <a:buFont typeface="Arial" charset="0"/>
              <a:buChar char="•"/>
            </a:pPr>
            <a:r>
              <a:rPr lang="en-US" sz="1300" dirty="0" smtClean="0"/>
              <a:t>Manage bills for new device </a:t>
            </a:r>
            <a:r>
              <a:rPr lang="en-US" sz="1300" dirty="0"/>
              <a:t>orders and </a:t>
            </a:r>
            <a:r>
              <a:rPr lang="en-US" sz="1300" dirty="0" smtClean="0"/>
              <a:t>their maintenance. Decide on such approvals and forward them to the project manager for final approval. </a:t>
            </a:r>
          </a:p>
          <a:p>
            <a:pPr marL="285750" indent="-285750">
              <a:buFont typeface="Arial" charset="0"/>
              <a:buChar char="•"/>
            </a:pPr>
            <a:endParaRPr lang="en-US" sz="1300" dirty="0" smtClean="0">
              <a:solidFill>
                <a:srgbClr val="535353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968343" y="5362522"/>
            <a:ext cx="5950674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300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E</a:t>
            </a:r>
            <a:r>
              <a:rPr lang="en-US" sz="13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ach financial record of the system should be up-to-date to ensure authentic bill generation.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3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For every billing cycle data is required form multiple stakeholders on time. </a:t>
            </a:r>
            <a:r>
              <a:rPr lang="en-US" sz="1300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N</a:t>
            </a:r>
            <a:r>
              <a:rPr lang="en-US" sz="13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eeds to process the data and send to the concerned stake-holders for approval. This data needs to be available and also processed within particular deadlines.</a:t>
            </a:r>
            <a:endParaRPr lang="en-US" sz="1300" dirty="0">
              <a:solidFill>
                <a:srgbClr val="535353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677" y="3178496"/>
            <a:ext cx="6896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Name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306309" y="3180310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562584" y="3181009"/>
            <a:ext cx="8947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Williams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0000" r="95417">
                        <a14:foregroundMark x1="47583" y1="17078" x2="47583" y2="17078"/>
                        <a14:foregroundMark x1="53500" y1="52235" x2="53500" y2="52235"/>
                        <a14:foregroundMark x1="44667" y1="47565" x2="44667" y2="47565"/>
                        <a14:backgroundMark x1="62250" y1="47565" x2="62250" y2="47565"/>
                        <a14:backgroundMark x1="72000" y1="77252" x2="72000" y2="772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6" y="784822"/>
            <a:ext cx="1535364" cy="191792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5291" y="5010177"/>
            <a:ext cx="27075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I maintain and audit all financial records across the business. 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2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0" y="0"/>
            <a:ext cx="9134711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2875599" y="1560699"/>
            <a:ext cx="6160414" cy="49713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75507" y="721316"/>
            <a:ext cx="6160504" cy="779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4709" y="5010177"/>
            <a:ext cx="2699447" cy="15233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8429" y="2788442"/>
            <a:ext cx="2699447" cy="21458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19006" y="712183"/>
            <a:ext cx="9733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Scenario:</a:t>
            </a:r>
          </a:p>
          <a:p>
            <a:endParaRPr lang="en-US" sz="1600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06962" y="1555287"/>
            <a:ext cx="12121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User Needs:</a:t>
            </a:r>
            <a:endParaRPr lang="en-US" sz="1600" b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677" y="3513776"/>
            <a:ext cx="508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Age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677" y="3842429"/>
            <a:ext cx="1159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Occupation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677" y="4171082"/>
            <a:ext cx="7131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Status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677" y="4499736"/>
            <a:ext cx="9079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Location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4709" y="718649"/>
            <a:ext cx="2695344" cy="19746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291" y="5010177"/>
            <a:ext cx="27075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I need to maintain and monitor plant requirements, problems and requests.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306309" y="3515590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306309" y="3844243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06309" y="4172896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06309" y="4501550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62584" y="3516289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28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47344" y="3860182"/>
            <a:ext cx="11369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Plant Mngr.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562584" y="4173595"/>
            <a:ext cx="678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Single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562584" y="4502249"/>
            <a:ext cx="9756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California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926" y="2819200"/>
            <a:ext cx="1401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Demographics</a:t>
            </a:r>
            <a:endParaRPr lang="en-US" sz="1600" b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919006" y="939159"/>
            <a:ext cx="5950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Each day I need to ensure efficient productivity depending on availability of renewable sources and maintain the plant up and running with less down-time.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677" y="3178496"/>
            <a:ext cx="6896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Name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306309" y="3180310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562584" y="3181009"/>
            <a:ext cx="5677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Jude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8936" y="226849"/>
            <a:ext cx="8405063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 Personas</a:t>
            </a:r>
            <a:r>
              <a:rPr lang="en-US" b="1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: Plant Manager </a:t>
            </a:r>
            <a:r>
              <a:rPr lang="en-US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(Renewable</a:t>
            </a:r>
            <a:r>
              <a:rPr lang="en-US" b="1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): </a:t>
            </a:r>
            <a:endParaRPr lang="en-US" sz="2000" b="1" dirty="0" smtClean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000" r="95417">
                        <a14:foregroundMark x1="47583" y1="17078" x2="47583" y2="17078"/>
                        <a14:foregroundMark x1="53500" y1="52235" x2="53500" y2="52235"/>
                        <a14:foregroundMark x1="44667" y1="47565" x2="44667" y2="47565"/>
                        <a14:backgroundMark x1="62250" y1="47565" x2="62250" y2="47565"/>
                        <a14:backgroundMark x1="72000" y1="77252" x2="72000" y2="772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6" y="784822"/>
            <a:ext cx="1535364" cy="1917926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304916" y="155073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61" y="257961"/>
            <a:ext cx="346386" cy="346386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2934940" y="1553766"/>
            <a:ext cx="595067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To keep a track of new connection requests and accordingly plan the power generation capacity of the plant.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Increased safety by providing a centralized source of information, reducing the need for physical contact with equipment.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Need an automated system to estimate power generation each day depending on the weather forecast.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Improve </a:t>
            </a:r>
            <a:r>
              <a:rPr lang="en-US" sz="1400" dirty="0"/>
              <a:t>power quality by Identifying sources of "dirty" power and take corrective action to save wear and possible damage to critical production equipment and other loads.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Identify maintenance tasks and make scheduled corrections to asset damage and downtime. Report to </a:t>
            </a:r>
            <a:r>
              <a:rPr lang="en-US" sz="1400" dirty="0" smtClean="0"/>
              <a:t>account manager for approvals on new device orders and maintenance.</a:t>
            </a:r>
            <a:endParaRPr lang="en-US" sz="1400" dirty="0"/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Ensure plant supports scalability- Open, comprehensive </a:t>
            </a:r>
            <a:r>
              <a:rPr lang="en-US" sz="1400" dirty="0"/>
              <a:t>protocol and device support to easily integrate and expand existing systems and/or include a multitude of third-party devices in the system solution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Quickly pinpoint the root cause of problems using tools such as time-tagged alarms, sequence of events logs and triggered waveform capture.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1400" dirty="0"/>
              <a:t>Higher Productivity - Free up maintenance and repair personnel to perform other needed duties. Need to plan on-field team capacity planning  to ensure uninterrupted customer services</a:t>
            </a:r>
            <a:r>
              <a:rPr lang="en-US" sz="1400" dirty="0" smtClean="0"/>
              <a:t>.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1400" dirty="0" smtClean="0"/>
              <a:t>Need to ensure the on-field team has undergone all necessary training and drills to handle the equipment in emergency/breakdown situations.</a:t>
            </a:r>
          </a:p>
          <a:p>
            <a:pPr marL="285750" lvl="0" indent="-285750">
              <a:buFont typeface="Arial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9479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0" y="0"/>
            <a:ext cx="9134711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2875599" y="1600199"/>
            <a:ext cx="6160414" cy="4931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4709" y="5010177"/>
            <a:ext cx="2699447" cy="15233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8429" y="2788442"/>
            <a:ext cx="2699447" cy="21458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15777" y="1722572"/>
            <a:ext cx="11797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Frustration:</a:t>
            </a:r>
            <a:endParaRPr lang="en-US" sz="1600" b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677" y="3513776"/>
            <a:ext cx="508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Age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677" y="3842429"/>
            <a:ext cx="1159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Occupation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677" y="4171082"/>
            <a:ext cx="7131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Status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677" y="4499736"/>
            <a:ext cx="9079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Location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4709" y="718649"/>
            <a:ext cx="2695344" cy="19746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291" y="5010177"/>
            <a:ext cx="27075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I need to maintain and monitor plant requirements, problems and requests.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306309" y="3515590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306309" y="3844243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06309" y="4172896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06309" y="4501550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62584" y="3516289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28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47344" y="3860182"/>
            <a:ext cx="11369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Plant Mngr.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562584" y="4173595"/>
            <a:ext cx="678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Single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562584" y="4502249"/>
            <a:ext cx="9756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California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926" y="2819200"/>
            <a:ext cx="1401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Demographics</a:t>
            </a:r>
            <a:endParaRPr lang="en-US" sz="1600" b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677" y="3178496"/>
            <a:ext cx="6896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Name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306309" y="3180310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562584" y="3181009"/>
            <a:ext cx="5677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Jude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8936" y="226849"/>
            <a:ext cx="8405063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 Personas</a:t>
            </a:r>
            <a:r>
              <a:rPr lang="en-US" b="1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: Plant Manager </a:t>
            </a:r>
            <a:r>
              <a:rPr lang="en-US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(Renewable</a:t>
            </a:r>
            <a:r>
              <a:rPr lang="en-US" b="1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): </a:t>
            </a:r>
            <a:endParaRPr lang="en-US" sz="2000" b="1" dirty="0" smtClean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000" r="95417">
                        <a14:foregroundMark x1="47583" y1="17078" x2="47583" y2="17078"/>
                        <a14:foregroundMark x1="53500" y1="52235" x2="53500" y2="52235"/>
                        <a14:foregroundMark x1="44667" y1="47565" x2="44667" y2="47565"/>
                        <a14:backgroundMark x1="62250" y1="47565" x2="62250" y2="47565"/>
                        <a14:backgroundMark x1="72000" y1="77252" x2="72000" y2="772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6" y="784822"/>
            <a:ext cx="1535364" cy="1917926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304916" y="155073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61" y="257961"/>
            <a:ext cx="346386" cy="346386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2943755" y="1866824"/>
            <a:ext cx="595067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There might occur unpredictable weather changes which will impact the power generation.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The on-field team may not be well trained to handle breakdown or emergency situations. They also may not be adequately trained in safety procedures.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It is tiresome to keep a track of any damage in the power equipment and schedule timely maintenance drills.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In case of </a:t>
            </a:r>
            <a:r>
              <a:rPr lang="en-US" sz="1400" dirty="0"/>
              <a:t> demand </a:t>
            </a:r>
            <a:r>
              <a:rPr lang="en-US" sz="1400" dirty="0" smtClean="0"/>
              <a:t>for increase in power generation capacity, keeping a track of new </a:t>
            </a:r>
            <a:r>
              <a:rPr lang="en-US" sz="1400" dirty="0"/>
              <a:t>equipment </a:t>
            </a:r>
            <a:r>
              <a:rPr lang="en-US" sz="1400" dirty="0" smtClean="0"/>
              <a:t>requests/approvals and its installation by the on-filed team is tedious.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Sometimes the number of On-filed staff may be inadequate to handle the smooth operation of the plant. Request/approval for new staff consumes a lot of time and effort.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Third party services may be needed to install/repair some equipment. These process may lack coordination and take longer than expected leading to operational down-times.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75507" y="721316"/>
            <a:ext cx="6160504" cy="779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919006" y="712183"/>
            <a:ext cx="17368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User needs (cont.)</a:t>
            </a:r>
            <a:endParaRPr lang="en-US" sz="1600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43755" y="962093"/>
            <a:ext cx="6092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/>
              <a:t>Send the consumer consumption details to the account manager for bill generation.</a:t>
            </a:r>
          </a:p>
        </p:txBody>
      </p:sp>
    </p:spTree>
    <p:extLst>
      <p:ext uri="{BB962C8B-B14F-4D97-AF65-F5344CB8AC3E}">
        <p14:creationId xmlns:p14="http://schemas.microsoft.com/office/powerpoint/2010/main" val="68243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63828" y="2041028"/>
            <a:ext cx="6126480" cy="369332"/>
          </a:xfrm>
          <a:prstGeom prst="rect">
            <a:avLst/>
          </a:prstGeom>
          <a:solidFill>
            <a:srgbClr val="D91E00"/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What is </a:t>
            </a:r>
            <a:r>
              <a:rPr lang="en-US" b="1" dirty="0" err="1" smtClean="0">
                <a:solidFill>
                  <a:schemeClr val="bg1"/>
                </a:solidFill>
              </a:rPr>
              <a:t>POWERange</a:t>
            </a:r>
            <a:r>
              <a:rPr lang="en-US" b="1" dirty="0" smtClean="0">
                <a:solidFill>
                  <a:schemeClr val="bg1"/>
                </a:solidFill>
              </a:rPr>
              <a:t> ?</a:t>
            </a:r>
            <a:endParaRPr 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429807" y="1969252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55040" y="3884271"/>
            <a:ext cx="6126480" cy="369332"/>
          </a:xfrm>
          <a:prstGeom prst="rect">
            <a:avLst/>
          </a:prstGeom>
          <a:solidFill>
            <a:schemeClr val="accent1"/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UX Design Process</a:t>
            </a:r>
            <a:endParaRPr 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21019" y="3812495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80084" y="2389738"/>
            <a:ext cx="276998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9250" indent="-349250">
              <a:buFont typeface="Arial" charset="0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 Gist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349250" indent="-349250">
              <a:buFont typeface="Arial" charset="0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 Problem Addressed</a:t>
            </a:r>
          </a:p>
          <a:p>
            <a:pPr marL="349250" indent="-349250">
              <a:buFont typeface="Arial" charset="0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 Solution</a:t>
            </a:r>
          </a:p>
          <a:p>
            <a:pPr marL="349250" indent="-349250">
              <a:buFont typeface="Arial" charset="0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Solution Highlights</a:t>
            </a:r>
          </a:p>
          <a:p>
            <a:pPr marL="349250" indent="-349250">
              <a:buFont typeface="Arial" charset="0"/>
              <a:buChar char="•"/>
            </a:pP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71296" y="4257081"/>
            <a:ext cx="3363165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9250" indent="-349250">
              <a:buFont typeface="Arial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Need Finding / Brain Storming</a:t>
            </a:r>
          </a:p>
          <a:p>
            <a:pPr marL="349250" indent="-349250">
              <a:buFont typeface="Arial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Personas</a:t>
            </a:r>
          </a:p>
          <a:p>
            <a:pPr marL="349250" indent="-349250">
              <a:buFont typeface="Arial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Story-Boarding</a:t>
            </a:r>
          </a:p>
          <a:p>
            <a:pPr marL="349250" indent="-349250">
              <a:buFont typeface="Arial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Information Architecture</a:t>
            </a:r>
          </a:p>
          <a:p>
            <a:pPr marL="349250" indent="-349250">
              <a:buFont typeface="Arial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Paper Prototyping</a:t>
            </a:r>
          </a:p>
          <a:p>
            <a:pPr marL="349250" indent="-349250">
              <a:buFont typeface="Arial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Wire-framing</a:t>
            </a:r>
          </a:p>
          <a:p>
            <a:pPr marL="349250" indent="-349250">
              <a:buFont typeface="Arial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Work </a:t>
            </a:r>
            <a:r>
              <a:rPr lang="en-US" dirty="0" smtClean="0">
                <a:solidFill>
                  <a:schemeClr val="accent1"/>
                </a:solidFill>
              </a:rPr>
              <a:t>Division</a:t>
            </a:r>
          </a:p>
          <a:p>
            <a:pPr marL="349250" indent="-349250">
              <a:buFont typeface="Arial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Prototyping (future scope)</a:t>
            </a:r>
          </a:p>
          <a:p>
            <a:pPr marL="349250" indent="-349250">
              <a:buFont typeface="Arial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64" y="3915383"/>
            <a:ext cx="346386" cy="34638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654" y="2065201"/>
            <a:ext cx="346386" cy="34638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429807" y="1210031"/>
            <a:ext cx="539500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</a:rPr>
              <a:t>We cover this presentation in two sections today: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sz="20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30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0" y="0"/>
            <a:ext cx="9134711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2875599" y="1560699"/>
            <a:ext cx="6160414" cy="49713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75507" y="721316"/>
            <a:ext cx="6160504" cy="779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4709" y="5010177"/>
            <a:ext cx="2699447" cy="15233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8429" y="2788442"/>
            <a:ext cx="2699447" cy="21458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19006" y="712183"/>
            <a:ext cx="9733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Scenario:</a:t>
            </a:r>
          </a:p>
          <a:p>
            <a:endParaRPr lang="en-US" sz="1600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06962" y="1555287"/>
            <a:ext cx="12121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User Needs:</a:t>
            </a:r>
            <a:endParaRPr lang="en-US" sz="1600" b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677" y="3513776"/>
            <a:ext cx="508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Age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677" y="3842429"/>
            <a:ext cx="1159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Occupation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677" y="4171082"/>
            <a:ext cx="7131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Status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677" y="4499736"/>
            <a:ext cx="9079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Location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4709" y="718649"/>
            <a:ext cx="2695344" cy="19746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291" y="5010177"/>
            <a:ext cx="27075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I need to maintain and monitor plant requirements, problems and requests.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306309" y="3515590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306309" y="3844243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06309" y="4172896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06309" y="4501550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62584" y="3516289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38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47344" y="3860182"/>
            <a:ext cx="11369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Plant Mngr.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562584" y="4173595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Married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562584" y="4502249"/>
            <a:ext cx="9756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California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926" y="2819200"/>
            <a:ext cx="1401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Demographics</a:t>
            </a:r>
            <a:endParaRPr lang="en-US" sz="1600" b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919006" y="939159"/>
            <a:ext cx="5950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Each day I need to ensure efficient productivity and maintain the plant up and running with less down-time.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677" y="3178496"/>
            <a:ext cx="6896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Name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306309" y="3180310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562584" y="3181009"/>
            <a:ext cx="752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Jayden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8936" y="226849"/>
            <a:ext cx="8405063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 Personas</a:t>
            </a:r>
            <a:r>
              <a:rPr lang="en-US" b="1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: Plant Manager </a:t>
            </a:r>
            <a:r>
              <a:rPr lang="en-US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(Non-Renewable</a:t>
            </a:r>
            <a:r>
              <a:rPr lang="en-US" b="1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): </a:t>
            </a:r>
            <a:endParaRPr lang="en-US" sz="2000" b="1" dirty="0" smtClean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000" r="95417">
                        <a14:foregroundMark x1="47583" y1="17078" x2="47583" y2="17078"/>
                        <a14:foregroundMark x1="53500" y1="52235" x2="53500" y2="52235"/>
                        <a14:foregroundMark x1="44667" y1="47565" x2="44667" y2="47565"/>
                        <a14:backgroundMark x1="62250" y1="47565" x2="62250" y2="47565"/>
                        <a14:backgroundMark x1="72000" y1="77252" x2="72000" y2="772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6" y="784822"/>
            <a:ext cx="1535364" cy="1917926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304916" y="155073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61" y="257961"/>
            <a:ext cx="346386" cy="346386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2934940" y="1726043"/>
            <a:ext cx="595067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Increased safety by providing a centralized source of information, reducing the need for physical contact with equipment.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Improve </a:t>
            </a:r>
            <a:r>
              <a:rPr lang="en-US" sz="1400" dirty="0"/>
              <a:t>power quality by Identifying sources of "dirty" power and take corrective action to save wear and possible damage to critical production equipment and other loads.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Identify maintenance tasks and make scheduled corrections to asset damage and downtime. Report to account manager for approvals on new device orders and </a:t>
            </a:r>
            <a:r>
              <a:rPr lang="en-US" sz="1400" dirty="0" smtClean="0"/>
              <a:t>maintenance.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Ensure plant supports scalability- Open, comprehensive </a:t>
            </a:r>
            <a:r>
              <a:rPr lang="en-US" sz="1400" dirty="0"/>
              <a:t>protocol and device support to easily integrate and expand existing systems and/or include a multitude of third-party devices in the system solution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Quickly pinpoint the root cause of problems using tools such as time-tagged alarms, sequence of events logs and triggered waveform capture.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1400" dirty="0"/>
              <a:t>Higher Productivity - Free up maintenance and repair personnel to perform other needed duties. Need to plan on-field team capacity planning  to ensure uninterrupted customer services</a:t>
            </a:r>
            <a:r>
              <a:rPr lang="en-US" sz="1400" dirty="0" smtClean="0"/>
              <a:t>.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1400" dirty="0" smtClean="0"/>
              <a:t>Need to ensure the on-field team has undergone all necessary training and drills to handle the equipment in emergency/breakdown situations.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1400" dirty="0" smtClean="0"/>
              <a:t>Send the consumer consumption details to the account manager for bill generation.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828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0" y="0"/>
            <a:ext cx="9134711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2875599" y="718649"/>
            <a:ext cx="6160414" cy="58134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4709" y="5010177"/>
            <a:ext cx="2699447" cy="15233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8429" y="2788442"/>
            <a:ext cx="2699447" cy="21458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15777" y="731972"/>
            <a:ext cx="11797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Frustration:</a:t>
            </a:r>
            <a:endParaRPr lang="en-US" sz="1600" b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677" y="3513776"/>
            <a:ext cx="508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Age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677" y="3842429"/>
            <a:ext cx="1159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Occupation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677" y="4171082"/>
            <a:ext cx="7131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Status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677" y="4499736"/>
            <a:ext cx="9079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Location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4709" y="718649"/>
            <a:ext cx="2695344" cy="19746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291" y="5010177"/>
            <a:ext cx="27075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I need to maintain and monitor plant requirements, problems and requests.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306309" y="3515590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306309" y="3844243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06309" y="4172896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06309" y="4501550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62584" y="4173595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Married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562584" y="4502249"/>
            <a:ext cx="9756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California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926" y="2819200"/>
            <a:ext cx="1401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Demographics</a:t>
            </a:r>
            <a:endParaRPr lang="en-US" sz="1600" b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677" y="3178496"/>
            <a:ext cx="6896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Name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306309" y="3180310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8936" y="226849"/>
            <a:ext cx="8405063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 Personas</a:t>
            </a:r>
            <a:r>
              <a:rPr lang="en-US" b="1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: Plant Manager </a:t>
            </a:r>
            <a:r>
              <a:rPr lang="en-US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(Non-Renewable</a:t>
            </a:r>
            <a:r>
              <a:rPr lang="en-US" b="1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): </a:t>
            </a:r>
            <a:endParaRPr lang="en-US" sz="2000" b="1" dirty="0" smtClean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000" r="95417">
                        <a14:foregroundMark x1="47583" y1="17078" x2="47583" y2="17078"/>
                        <a14:foregroundMark x1="53500" y1="52235" x2="53500" y2="52235"/>
                        <a14:foregroundMark x1="44667" y1="47565" x2="44667" y2="47565"/>
                        <a14:backgroundMark x1="62250" y1="47565" x2="62250" y2="47565"/>
                        <a14:backgroundMark x1="72000" y1="77252" x2="72000" y2="772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6" y="784822"/>
            <a:ext cx="1535364" cy="1917926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304916" y="155073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61" y="257961"/>
            <a:ext cx="346386" cy="34638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2943755" y="876224"/>
            <a:ext cx="595067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The on-field team may not be well trained to handle breakdown or emergency situations. They also may not be adequately trained in safety procedures.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It is tiresome to keep a track of any damage in the power equipment and schedule timely maintenance drills.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In case of </a:t>
            </a:r>
            <a:r>
              <a:rPr lang="en-US" sz="1400" dirty="0"/>
              <a:t> demand </a:t>
            </a:r>
            <a:r>
              <a:rPr lang="en-US" sz="1400" dirty="0" smtClean="0"/>
              <a:t>for increase in power generation capacity, keeping a track of new </a:t>
            </a:r>
            <a:r>
              <a:rPr lang="en-US" sz="1400" dirty="0"/>
              <a:t>equipment </a:t>
            </a:r>
            <a:r>
              <a:rPr lang="en-US" sz="1400" dirty="0" smtClean="0"/>
              <a:t>requests/approvals and its installation by the on-filed team is tedious.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Sometimes the number of On-filed staff may be inadequate to handle the smooth operation of the plant. Request/approval for new staff consumes a lot of time and effort.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Third party services may be needed to install/repair some equipment. These process may lack coordination and take longer than expected leading to operational down-times.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562584" y="3516289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38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47344" y="3860182"/>
            <a:ext cx="11369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Plant Mngr.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562584" y="3181009"/>
            <a:ext cx="752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Jayden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95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0" y="0"/>
            <a:ext cx="9134711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2879824" y="5235101"/>
            <a:ext cx="6156213" cy="12969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75599" y="1620577"/>
            <a:ext cx="6160414" cy="35648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75507" y="721316"/>
            <a:ext cx="6160504" cy="8482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4709" y="5010177"/>
            <a:ext cx="2699447" cy="15233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8429" y="2788442"/>
            <a:ext cx="2699447" cy="21458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8936" y="226849"/>
            <a:ext cx="8405063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 Personas: </a:t>
            </a:r>
            <a:r>
              <a:rPr lang="en-US" b="1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Project Manager: </a:t>
            </a:r>
            <a:endParaRPr lang="en-US" sz="2000" b="1" dirty="0" smtClean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04916" y="155073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61" y="257961"/>
            <a:ext cx="346386" cy="34638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919006" y="712183"/>
            <a:ext cx="9733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Scenario:</a:t>
            </a:r>
          </a:p>
          <a:p>
            <a:endParaRPr lang="en-US" sz="1600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06962" y="1621549"/>
            <a:ext cx="12121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User Needs:</a:t>
            </a:r>
            <a:endParaRPr lang="en-US" sz="1600" b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677" y="3513776"/>
            <a:ext cx="508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Age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677" y="3842429"/>
            <a:ext cx="1159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Occupation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677" y="4171082"/>
            <a:ext cx="7131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Status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677" y="4499736"/>
            <a:ext cx="9079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Location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06962" y="5223481"/>
            <a:ext cx="12614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Frustrations:</a:t>
            </a:r>
            <a:endParaRPr lang="en-US" sz="1600" b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4709" y="718649"/>
            <a:ext cx="2695344" cy="19746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291" y="5010177"/>
            <a:ext cx="27075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I need to make critical business decisions to successfully achieve the short and long term goals of the project</a:t>
            </a:r>
            <a:r>
              <a:rPr lang="en-US" sz="1600" dirty="0" smtClean="0"/>
              <a:t>.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306309" y="3515590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306309" y="3844243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06309" y="4172896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06309" y="4501550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62584" y="3516289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41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47344" y="3860182"/>
            <a:ext cx="4651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PM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562584" y="4173595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Married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562584" y="4502249"/>
            <a:ext cx="9756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California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926" y="2819200"/>
            <a:ext cx="1401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Demographics</a:t>
            </a:r>
            <a:endParaRPr lang="en-US" sz="1600" b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919006" y="939159"/>
            <a:ext cx="59506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/>
              <a:t>I need to make this model a success by expanding it across all households and </a:t>
            </a:r>
            <a:r>
              <a:rPr lang="en-US" sz="1500" dirty="0"/>
              <a:t>large enterprises</a:t>
            </a:r>
            <a:r>
              <a:rPr lang="en-US" sz="1500" dirty="0" smtClean="0"/>
              <a:t> in the city.  Ensure reliable and quality service. </a:t>
            </a:r>
            <a:endParaRPr lang="en-US" sz="15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32603" y="1643861"/>
            <a:ext cx="5950674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1500" dirty="0" smtClean="0">
              <a:solidFill>
                <a:srgbClr val="535353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n-US" sz="1500" dirty="0" smtClean="0"/>
              <a:t>Analyze </a:t>
            </a:r>
            <a:r>
              <a:rPr lang="en-US" sz="1500" dirty="0"/>
              <a:t>Dashboard and reports generated by data </a:t>
            </a:r>
            <a:r>
              <a:rPr lang="en-US" sz="1500" dirty="0" smtClean="0"/>
              <a:t>analyst and draft critical business plans based on them.</a:t>
            </a:r>
            <a:endParaRPr lang="en-US" sz="1500" dirty="0"/>
          </a:p>
          <a:p>
            <a:pPr marL="285750" lvl="0" indent="-285750">
              <a:buFont typeface="Arial" charset="0"/>
              <a:buChar char="•"/>
            </a:pPr>
            <a:r>
              <a:rPr lang="en-US" sz="1500" dirty="0"/>
              <a:t>Manage all local managers </a:t>
            </a:r>
            <a:r>
              <a:rPr lang="en-US" sz="1500" dirty="0" smtClean="0"/>
              <a:t>and ensure smooth operation of all business processes.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500" dirty="0"/>
              <a:t>Approve new plant equipment installation request from Plant Manager</a:t>
            </a:r>
            <a:r>
              <a:rPr lang="en-US" sz="1500" dirty="0" smtClean="0"/>
              <a:t>.</a:t>
            </a:r>
            <a:endParaRPr lang="en-US" sz="1500" dirty="0"/>
          </a:p>
          <a:p>
            <a:pPr marL="285750" lvl="0" indent="-285750">
              <a:buFont typeface="Arial" charset="0"/>
              <a:buChar char="•"/>
            </a:pPr>
            <a:r>
              <a:rPr lang="en-US" sz="1500" dirty="0" smtClean="0"/>
              <a:t>Monitor </a:t>
            </a:r>
            <a:r>
              <a:rPr lang="en-US" sz="1500" dirty="0"/>
              <a:t>all </a:t>
            </a:r>
            <a:r>
              <a:rPr lang="en-US" sz="1500" dirty="0" smtClean="0"/>
              <a:t>consumer and Plant installations/maintenance bills.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500" dirty="0" smtClean="0"/>
              <a:t>Ensure </a:t>
            </a:r>
            <a:r>
              <a:rPr lang="en-US" sz="1500" dirty="0"/>
              <a:t>the integrated power solution is cost-effective in a way that maximize power reliability, while optimizing equipment and energy </a:t>
            </a:r>
            <a:r>
              <a:rPr lang="en-US" sz="1500" dirty="0" smtClean="0"/>
              <a:t>costs.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500" dirty="0" smtClean="0"/>
              <a:t>Annually/Biannually check that the company policies support maintaining the infrastructure and system resources in parallel with the market trends.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500" dirty="0" smtClean="0"/>
              <a:t>Plan </a:t>
            </a:r>
            <a:r>
              <a:rPr lang="en-US" sz="1500" dirty="0"/>
              <a:t>adequate marketing strategy to expand the </a:t>
            </a:r>
            <a:r>
              <a:rPr lang="en-US" sz="1500" dirty="0" smtClean="0"/>
              <a:t>service across the city.</a:t>
            </a:r>
            <a:endParaRPr lang="en-US" sz="1500" dirty="0"/>
          </a:p>
        </p:txBody>
      </p:sp>
      <p:sp>
        <p:nvSpPr>
          <p:cNvPr id="57" name="Rectangle 56"/>
          <p:cNvSpPr/>
          <p:nvPr/>
        </p:nvSpPr>
        <p:spPr>
          <a:xfrm>
            <a:off x="2968343" y="5495044"/>
            <a:ext cx="59506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5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I need end to end and dynamic data in order to make critical business decisions effectively.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5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There is a need for an effective application which can be used to align business processes with the the business needs generated. </a:t>
            </a:r>
          </a:p>
          <a:p>
            <a:pPr marL="285750" indent="-285750">
              <a:buFont typeface="Arial" charset="0"/>
              <a:buChar char="•"/>
            </a:pPr>
            <a:endParaRPr lang="en-US" sz="1500" dirty="0" smtClean="0">
              <a:solidFill>
                <a:srgbClr val="535353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500" dirty="0">
              <a:solidFill>
                <a:srgbClr val="535353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677" y="3178496"/>
            <a:ext cx="6896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Name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306309" y="3180310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562584" y="3181009"/>
            <a:ext cx="7104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Jasper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0000" r="95417">
                        <a14:foregroundMark x1="47583" y1="17078" x2="47583" y2="17078"/>
                        <a14:foregroundMark x1="53500" y1="52235" x2="53500" y2="52235"/>
                        <a14:foregroundMark x1="44667" y1="47565" x2="44667" y2="47565"/>
                        <a14:backgroundMark x1="62250" y1="47565" x2="62250" y2="47565"/>
                        <a14:backgroundMark x1="72000" y1="77252" x2="72000" y2="772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6" y="784822"/>
            <a:ext cx="1535364" cy="191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8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0" y="0"/>
            <a:ext cx="9134711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2879824" y="5235101"/>
            <a:ext cx="6156213" cy="12969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75599" y="1830291"/>
            <a:ext cx="6160414" cy="33480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75507" y="721316"/>
            <a:ext cx="6160504" cy="10761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4709" y="5010177"/>
            <a:ext cx="2699447" cy="15233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8429" y="2788442"/>
            <a:ext cx="2699447" cy="21458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8936" y="226849"/>
            <a:ext cx="8405063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 Personas: Data </a:t>
            </a:r>
            <a:r>
              <a:rPr lang="en-US" b="1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Analyst</a:t>
            </a:r>
            <a:r>
              <a:rPr lang="en-US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2000" b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04916" y="155073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61" y="257961"/>
            <a:ext cx="346386" cy="34638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919006" y="712183"/>
            <a:ext cx="9733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Scenario: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906962" y="1860088"/>
            <a:ext cx="12121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User Needs:</a:t>
            </a:r>
            <a:endParaRPr lang="en-US" sz="1600" b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677" y="3513776"/>
            <a:ext cx="508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Age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677" y="3842429"/>
            <a:ext cx="1159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Occupation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677" y="4171082"/>
            <a:ext cx="7131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Status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677" y="4499736"/>
            <a:ext cx="9079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Location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06962" y="5325080"/>
            <a:ext cx="12614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Frustrations:</a:t>
            </a:r>
            <a:endParaRPr lang="en-US" sz="1600" b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4709" y="718649"/>
            <a:ext cx="2695344" cy="19746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291" y="5010177"/>
            <a:ext cx="27075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sz="1600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need to analyze the business data generated and make valuable inferences. 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306309" y="3515590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306309" y="3844243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06309" y="4172896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06309" y="4501550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62584" y="3516289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3</a:t>
            </a:r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47344" y="3860182"/>
            <a:ext cx="7929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Analyst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562584" y="4173595"/>
            <a:ext cx="678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Single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562584" y="4502249"/>
            <a:ext cx="9756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California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926" y="2819200"/>
            <a:ext cx="1401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Demographics</a:t>
            </a:r>
            <a:endParaRPr lang="en-US" sz="1600" b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919006" y="939159"/>
            <a:ext cx="59506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</a:t>
            </a:r>
            <a:r>
              <a:rPr lang="en-US" sz="14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400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need to </a:t>
            </a:r>
            <a:r>
              <a:rPr lang="en-US" sz="14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make sure that the business </a:t>
            </a:r>
            <a:r>
              <a:rPr lang="en-US" sz="1400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data </a:t>
            </a:r>
            <a:r>
              <a:rPr lang="en-US" sz="14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generated is converted to meaningful inferences using top notch analytical tools and also automate few analytics. Also my role is to find new business expansion areas/scope.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19006" y="1902456"/>
            <a:ext cx="595067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1400" dirty="0" smtClean="0">
              <a:solidFill>
                <a:srgbClr val="535353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Extract data from the system, perform analytics, observe the patterns and report to the management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Prepare dashboard for project manager with all the analytics relevant to the business.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Generate </a:t>
            </a:r>
            <a:r>
              <a:rPr lang="en-US" sz="1400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inferences from</a:t>
            </a:r>
            <a:r>
              <a:rPr lang="en-US" sz="1400" dirty="0"/>
              <a:t> data related to consumer like their </a:t>
            </a:r>
            <a:r>
              <a:rPr lang="en-US" sz="1400" dirty="0" smtClean="0"/>
              <a:t>consumption </a:t>
            </a:r>
            <a:r>
              <a:rPr lang="en-US" sz="1400" dirty="0"/>
              <a:t>patterns, bills, </a:t>
            </a:r>
            <a:r>
              <a:rPr lang="en-US" sz="1400" dirty="0" smtClean="0"/>
              <a:t>number of new </a:t>
            </a:r>
            <a:r>
              <a:rPr lang="en-US" sz="1400" dirty="0"/>
              <a:t>installation requests, etc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Extract </a:t>
            </a:r>
            <a:r>
              <a:rPr lang="en-US" sz="14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weather forecast history, </a:t>
            </a:r>
            <a:r>
              <a:rPr lang="en-US" sz="1400" dirty="0" smtClean="0"/>
              <a:t>and generate inferences on weather patterns to better manage power production and estimate the power demand and supply.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Extract power generation data, </a:t>
            </a:r>
            <a:r>
              <a:rPr lang="en-US" sz="1400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perform </a:t>
            </a:r>
            <a:r>
              <a:rPr lang="en-US" sz="14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analytics and </a:t>
            </a:r>
            <a:r>
              <a:rPr lang="en-US" sz="1400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report to the management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Need the business data in a structured format for easier analytics.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Responsible for deciding the charging criteria based on the data collected from plant manager like operational cost, generation cost etc.</a:t>
            </a:r>
            <a:endParaRPr 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2968343" y="5596643"/>
            <a:ext cx="59506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It is difficult to perform analytics if the business data generated is in unstructured format.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The application should capture data at every step of the process/work-request which will help in generating better inferences.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6677" y="3178496"/>
            <a:ext cx="6896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Name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306309" y="3180310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562584" y="3181009"/>
            <a:ext cx="6222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</a:rPr>
              <a:t>Mark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0000" r="95417">
                        <a14:foregroundMark x1="47583" y1="17078" x2="47583" y2="17078"/>
                        <a14:foregroundMark x1="53500" y1="52235" x2="53500" y2="52235"/>
                        <a14:foregroundMark x1="44667" y1="47565" x2="44667" y2="47565"/>
                        <a14:backgroundMark x1="62250" y1="47565" x2="62250" y2="47565"/>
                        <a14:backgroundMark x1="72000" y1="77252" x2="72000" y2="772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6" y="784822"/>
            <a:ext cx="1535364" cy="191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27432" y="0"/>
            <a:ext cx="9134711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9739" y="3887178"/>
            <a:ext cx="5759836" cy="377498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Information Architecture</a:t>
            </a:r>
            <a:endParaRPr lang="en-US" b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995718" y="3815402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863" y="3918290"/>
            <a:ext cx="346386" cy="34638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211297" y="2764637"/>
            <a:ext cx="291467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3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545484" y="5330351"/>
            <a:ext cx="281410" cy="28141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6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7202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6923" y="222484"/>
            <a:ext cx="8399905" cy="369332"/>
          </a:xfrm>
          <a:prstGeom prst="rect">
            <a:avLst/>
          </a:prstGeom>
          <a:solidFill>
            <a:schemeClr val="accent1"/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Structure Plane:</a:t>
            </a:r>
            <a:endParaRPr 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8937" y="763199"/>
            <a:ext cx="8286753" cy="27238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535353"/>
                </a:solidFill>
                <a:latin typeface="ArialMT" charset="0"/>
              </a:rPr>
              <a:t>Structuring Content:</a:t>
            </a:r>
            <a:r>
              <a:rPr lang="en-US" b="1" dirty="0">
                <a:solidFill>
                  <a:srgbClr val="535353"/>
                </a:solidFill>
                <a:latin typeface="ArialMT" charset="0"/>
              </a:rPr>
              <a:t> </a:t>
            </a:r>
            <a:r>
              <a:rPr lang="en-US" b="1" dirty="0" smtClean="0">
                <a:solidFill>
                  <a:srgbClr val="535353"/>
                </a:solidFill>
                <a:latin typeface="ArialMT" charset="0"/>
              </a:rPr>
              <a:t> </a:t>
            </a:r>
            <a:r>
              <a:rPr lang="en-US" sz="1600" dirty="0" smtClean="0"/>
              <a:t>Top – down approach (Adoptable)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535353"/>
                </a:solidFill>
                <a:latin typeface="ArialMT" charset="0"/>
              </a:rPr>
              <a:t>Architecture</a:t>
            </a:r>
            <a:r>
              <a:rPr lang="en-US" sz="1600" b="1" dirty="0">
                <a:solidFill>
                  <a:srgbClr val="535353"/>
                </a:solidFill>
                <a:latin typeface="ArialMT" charset="0"/>
              </a:rPr>
              <a:t>: </a:t>
            </a:r>
            <a:r>
              <a:rPr lang="en-US" sz="1600" dirty="0" smtClean="0"/>
              <a:t>Hierarchical structure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535353"/>
                </a:solidFill>
                <a:latin typeface="ArialMT" charset="0"/>
              </a:rPr>
              <a:t>Categories organizing principles: </a:t>
            </a:r>
            <a:r>
              <a:rPr lang="en-US" sz="1600" dirty="0" smtClean="0"/>
              <a:t>Roles / Functionality</a:t>
            </a:r>
            <a:endParaRPr lang="en-US" sz="1600" b="1" dirty="0" smtClean="0">
              <a:solidFill>
                <a:srgbClr val="535353"/>
              </a:solidFill>
              <a:latin typeface="ArialMT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535353"/>
                </a:solidFill>
                <a:latin typeface="ArialMT" charset="0"/>
              </a:rPr>
              <a:t>Sub categories </a:t>
            </a:r>
            <a:r>
              <a:rPr lang="en-US" sz="1600" b="1" dirty="0">
                <a:solidFill>
                  <a:srgbClr val="535353"/>
                </a:solidFill>
                <a:latin typeface="ArialMT" charset="0"/>
              </a:rPr>
              <a:t>organizing principles</a:t>
            </a:r>
            <a:r>
              <a:rPr lang="en-US" sz="1600" b="1" dirty="0" smtClean="0">
                <a:solidFill>
                  <a:srgbClr val="535353"/>
                </a:solidFill>
                <a:latin typeface="ArialMT" charset="0"/>
              </a:rPr>
              <a:t>: </a:t>
            </a:r>
            <a:r>
              <a:rPr lang="en-US" sz="1600" dirty="0" smtClean="0"/>
              <a:t>Activities / Duties performed by selected role</a:t>
            </a:r>
            <a:r>
              <a:rPr lang="en-US" sz="1600" b="1" dirty="0" smtClean="0">
                <a:solidFill>
                  <a:srgbClr val="535353"/>
                </a:solidFill>
                <a:latin typeface="ArialMT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535353"/>
                </a:solidFill>
                <a:latin typeface="ArialMT" charset="0"/>
              </a:rPr>
              <a:t>Language and Metadata: </a:t>
            </a:r>
            <a:r>
              <a:rPr lang="en-US" sz="1600" dirty="0" smtClean="0"/>
              <a:t>Researched relevant power generation websites and followed similar nomenclature and metadata.</a:t>
            </a:r>
          </a:p>
        </p:txBody>
      </p:sp>
      <p:sp>
        <p:nvSpPr>
          <p:cNvPr id="13" name="Oval 12"/>
          <p:cNvSpPr/>
          <p:nvPr/>
        </p:nvSpPr>
        <p:spPr>
          <a:xfrm>
            <a:off x="304916" y="155073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61" y="257961"/>
            <a:ext cx="346386" cy="34638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38937" y="763199"/>
            <a:ext cx="2831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Information Architecture</a:t>
            </a:r>
            <a:endParaRPr lang="en-US" sz="2000" b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70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738936" y="226849"/>
            <a:ext cx="8405063" cy="369332"/>
          </a:xfrm>
          <a:prstGeom prst="rect">
            <a:avLst/>
          </a:prstGeom>
          <a:solidFill>
            <a:schemeClr val="accent1"/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Information Architecture : Card Sorting</a:t>
            </a:r>
            <a:endParaRPr lang="en-US" sz="2000" b="1" dirty="0" smtClean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04916" y="155073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61" y="257961"/>
            <a:ext cx="346386" cy="3463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00" y="635459"/>
            <a:ext cx="8041357" cy="60310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7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738936" y="226849"/>
            <a:ext cx="8405063" cy="369332"/>
          </a:xfrm>
          <a:prstGeom prst="rect">
            <a:avLst/>
          </a:prstGeom>
          <a:solidFill>
            <a:schemeClr val="accent1"/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Information </a:t>
            </a:r>
            <a:r>
              <a:rPr lang="en-US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Architecture: Card Sorting </a:t>
            </a:r>
            <a:endParaRPr lang="en-US" sz="2000" b="1" dirty="0" smtClean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04916" y="155073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61" y="257961"/>
            <a:ext cx="346386" cy="3463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85" y="901011"/>
            <a:ext cx="7600950" cy="57007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3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738936" y="226849"/>
            <a:ext cx="8405063" cy="369332"/>
          </a:xfrm>
          <a:prstGeom prst="rect">
            <a:avLst/>
          </a:prstGeom>
          <a:solidFill>
            <a:schemeClr val="accent1"/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Information </a:t>
            </a:r>
            <a:r>
              <a:rPr lang="en-US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Architecture: Card Sorting </a:t>
            </a:r>
            <a:endParaRPr lang="en-US" sz="2000" b="1" dirty="0" smtClean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04916" y="155073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61" y="257961"/>
            <a:ext cx="346386" cy="3463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35" y="967466"/>
            <a:ext cx="7331529" cy="54986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3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738936" y="226849"/>
            <a:ext cx="8405063" cy="369332"/>
          </a:xfrm>
          <a:prstGeom prst="rect">
            <a:avLst/>
          </a:prstGeom>
          <a:solidFill>
            <a:schemeClr val="accent1"/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Information </a:t>
            </a:r>
            <a:r>
              <a:rPr lang="en-US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Architecture: Card Sorting </a:t>
            </a:r>
            <a:endParaRPr lang="en-US" sz="2000" b="1" dirty="0" smtClean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04916" y="155073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61" y="257961"/>
            <a:ext cx="346386" cy="3463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85" y="744618"/>
            <a:ext cx="7788729" cy="58415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0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63828" y="2041028"/>
            <a:ext cx="6126480" cy="369332"/>
          </a:xfrm>
          <a:prstGeom prst="rect">
            <a:avLst/>
          </a:prstGeom>
          <a:solidFill>
            <a:srgbClr val="D91E00"/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What is </a:t>
            </a:r>
            <a:r>
              <a:rPr lang="en-US" b="1" dirty="0" err="1" smtClean="0">
                <a:solidFill>
                  <a:schemeClr val="bg1"/>
                </a:solidFill>
              </a:rPr>
              <a:t>POWERange</a:t>
            </a:r>
            <a:r>
              <a:rPr lang="en-US" b="1" dirty="0" smtClean="0">
                <a:solidFill>
                  <a:schemeClr val="bg1"/>
                </a:solidFill>
              </a:rPr>
              <a:t> ?</a:t>
            </a:r>
            <a:endParaRPr 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429807" y="1969252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55040" y="3884271"/>
            <a:ext cx="612648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UX Design Process</a:t>
            </a:r>
            <a:endParaRPr 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21019" y="3812495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80084" y="2389738"/>
            <a:ext cx="276998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9250" indent="-349250">
              <a:buFont typeface="Arial" charset="0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 Gist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349250" indent="-349250">
              <a:buFont typeface="Arial" charset="0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 Problem Addressed</a:t>
            </a:r>
          </a:p>
          <a:p>
            <a:pPr marL="349250" indent="-349250">
              <a:buFont typeface="Arial" charset="0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 Solution</a:t>
            </a:r>
          </a:p>
          <a:p>
            <a:pPr marL="349250" indent="-349250">
              <a:buFont typeface="Arial" charset="0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Solution Highlights</a:t>
            </a:r>
          </a:p>
          <a:p>
            <a:pPr marL="349250" indent="-349250">
              <a:buFont typeface="Arial" charset="0"/>
              <a:buChar char="•"/>
            </a:pP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71296" y="4257081"/>
            <a:ext cx="3363165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9250" indent="-349250">
              <a:buFont typeface="Arial" charset="0"/>
              <a:buChar char="•"/>
            </a:pP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Need Finding / Brain Storming</a:t>
            </a:r>
          </a:p>
          <a:p>
            <a:pPr marL="349250" indent="-349250">
              <a:buFont typeface="Arial" charset="0"/>
              <a:buChar char="•"/>
            </a:pP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Personas</a:t>
            </a:r>
          </a:p>
          <a:p>
            <a:pPr marL="349250" indent="-349250">
              <a:buFont typeface="Arial" charset="0"/>
              <a:buChar char="•"/>
            </a:pP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Story-Boarding</a:t>
            </a:r>
          </a:p>
          <a:p>
            <a:pPr marL="349250" indent="-349250">
              <a:buFont typeface="Arial" charset="0"/>
              <a:buChar char="•"/>
            </a:pP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Information Architecture</a:t>
            </a:r>
          </a:p>
          <a:p>
            <a:pPr marL="349250" indent="-349250">
              <a:buFont typeface="Arial" charset="0"/>
              <a:buChar char="•"/>
            </a:pP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Paper Prototyping</a:t>
            </a:r>
          </a:p>
          <a:p>
            <a:pPr marL="349250" indent="-349250">
              <a:buFont typeface="Arial" charset="0"/>
              <a:buChar char="•"/>
            </a:pP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Wire-framing</a:t>
            </a:r>
          </a:p>
          <a:p>
            <a:pPr marL="349250" indent="-349250">
              <a:buFont typeface="Arial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Work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Division</a:t>
            </a:r>
          </a:p>
          <a:p>
            <a:pPr marL="349250" indent="-349250">
              <a:buFont typeface="Arial" charset="0"/>
              <a:buChar char="•"/>
            </a:pP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Prototyping (future scope)</a:t>
            </a:r>
          </a:p>
          <a:p>
            <a:pPr marL="349250" indent="-349250">
              <a:buFont typeface="Arial" charset="0"/>
              <a:buChar char="•"/>
            </a:pP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64" y="3915383"/>
            <a:ext cx="346386" cy="34638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654" y="2065201"/>
            <a:ext cx="346386" cy="34638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429807" y="1210031"/>
            <a:ext cx="539500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We cover this presentation in two sections today:</a:t>
            </a:r>
          </a:p>
          <a:p>
            <a:r>
              <a:rPr lang="en-US" sz="20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/>
            </a:r>
            <a:br>
              <a:rPr lang="en-US" sz="20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endParaRPr lang="en-US" sz="2000" b="1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08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738936" y="226849"/>
            <a:ext cx="8405063" cy="369332"/>
          </a:xfrm>
          <a:prstGeom prst="rect">
            <a:avLst/>
          </a:prstGeom>
          <a:solidFill>
            <a:schemeClr val="accent1"/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Information </a:t>
            </a:r>
            <a:r>
              <a:rPr lang="en-US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Architecture: Card Sorting </a:t>
            </a:r>
            <a:endParaRPr lang="en-US" sz="2000" b="1" dirty="0" smtClean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04916" y="155073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61" y="257961"/>
            <a:ext cx="346386" cy="3463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85" y="1261382"/>
            <a:ext cx="6939643" cy="52047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6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738936" y="226849"/>
            <a:ext cx="8405063" cy="369332"/>
          </a:xfrm>
          <a:prstGeom prst="rect">
            <a:avLst/>
          </a:prstGeom>
          <a:solidFill>
            <a:schemeClr val="accent1"/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Information </a:t>
            </a:r>
            <a:r>
              <a:rPr lang="en-US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Architecture: Card Sorting </a:t>
            </a:r>
            <a:endParaRPr lang="en-US" sz="2000" b="1" dirty="0" smtClean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04916" y="155073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61" y="257961"/>
            <a:ext cx="346386" cy="3463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85" y="1065439"/>
            <a:ext cx="7135586" cy="53516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738936" y="226849"/>
            <a:ext cx="8405063" cy="369332"/>
          </a:xfrm>
          <a:prstGeom prst="rect">
            <a:avLst/>
          </a:prstGeom>
          <a:solidFill>
            <a:schemeClr val="accent1"/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Information </a:t>
            </a:r>
            <a:r>
              <a:rPr lang="en-US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Architecture: Card Sorting </a:t>
            </a:r>
            <a:endParaRPr lang="en-US" sz="2000" b="1" dirty="0" smtClean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04916" y="155073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61" y="257961"/>
            <a:ext cx="346386" cy="3463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85" y="744618"/>
            <a:ext cx="7674429" cy="57558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8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738936" y="226849"/>
            <a:ext cx="8405063" cy="369332"/>
          </a:xfrm>
          <a:prstGeom prst="rect">
            <a:avLst/>
          </a:prstGeom>
          <a:solidFill>
            <a:schemeClr val="accent1"/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Information </a:t>
            </a:r>
            <a:r>
              <a:rPr lang="en-US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Architecture: </a:t>
            </a:r>
            <a:r>
              <a:rPr lang="en-US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endParaRPr lang="en-US" sz="2000" b="1" dirty="0" smtClean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04916" y="155073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61" y="257961"/>
            <a:ext cx="346386" cy="3463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5"/>
          <a:stretch/>
        </p:blipFill>
        <p:spPr>
          <a:xfrm>
            <a:off x="187778" y="775730"/>
            <a:ext cx="8768443" cy="53014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2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738936" y="226849"/>
            <a:ext cx="8405063" cy="369332"/>
          </a:xfrm>
          <a:prstGeom prst="rect">
            <a:avLst/>
          </a:prstGeom>
          <a:solidFill>
            <a:schemeClr val="accent1"/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Information </a:t>
            </a:r>
            <a:r>
              <a:rPr lang="en-US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Architecture: </a:t>
            </a:r>
            <a:r>
              <a:rPr lang="en-US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endParaRPr lang="en-US" sz="2000" b="1" dirty="0" smtClean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04916" y="155073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61" y="257961"/>
            <a:ext cx="346386" cy="3463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" r="11618"/>
          <a:stretch/>
        </p:blipFill>
        <p:spPr>
          <a:xfrm>
            <a:off x="195943" y="928978"/>
            <a:ext cx="8866414" cy="57675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738936" y="226849"/>
            <a:ext cx="8405063" cy="369332"/>
          </a:xfrm>
          <a:prstGeom prst="rect">
            <a:avLst/>
          </a:prstGeom>
          <a:solidFill>
            <a:schemeClr val="accent1"/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Information </a:t>
            </a:r>
            <a:r>
              <a:rPr lang="en-US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Architecture: </a:t>
            </a:r>
            <a:r>
              <a:rPr lang="en-US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endParaRPr lang="en-US" sz="2000" b="1" dirty="0" smtClean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04916" y="155073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50" y="280181"/>
            <a:ext cx="346386" cy="3463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53464" y="3458522"/>
            <a:ext cx="1735809" cy="594176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Registration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053464" y="2724754"/>
            <a:ext cx="1735809" cy="594176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Details and Benefits 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3242269" y="1143921"/>
            <a:ext cx="1735809" cy="59092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Roles</a:t>
            </a:r>
            <a:endParaRPr lang="en-US" sz="16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786755" y="2575021"/>
            <a:ext cx="0" cy="1184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403444" y="1825599"/>
            <a:ext cx="5536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406988" y="1825599"/>
            <a:ext cx="0" cy="415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86755" y="3011957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90300" y="3759777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103806" y="1717198"/>
            <a:ext cx="0" cy="179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103806" y="1818973"/>
            <a:ext cx="0" cy="415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939773" y="1812348"/>
            <a:ext cx="0" cy="415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85705" y="1984101"/>
            <a:ext cx="1735809" cy="5909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New Customer</a:t>
            </a:r>
            <a:endParaRPr lang="en-US" sz="1600" dirty="0"/>
          </a:p>
        </p:txBody>
      </p:sp>
      <p:sp>
        <p:nvSpPr>
          <p:cNvPr id="69" name="Rectangle 68"/>
          <p:cNvSpPr/>
          <p:nvPr/>
        </p:nvSpPr>
        <p:spPr>
          <a:xfrm>
            <a:off x="3164026" y="1978442"/>
            <a:ext cx="2035176" cy="5909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Existing Customer</a:t>
            </a:r>
            <a:endParaRPr lang="en-US" sz="1600" dirty="0"/>
          </a:p>
        </p:txBody>
      </p:sp>
      <p:sp>
        <p:nvSpPr>
          <p:cNvPr id="70" name="Rectangle 69"/>
          <p:cNvSpPr/>
          <p:nvPr/>
        </p:nvSpPr>
        <p:spPr>
          <a:xfrm>
            <a:off x="5839878" y="1977175"/>
            <a:ext cx="2035176" cy="59092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Employee</a:t>
            </a:r>
            <a:endParaRPr lang="en-US" sz="1600" dirty="0"/>
          </a:p>
        </p:txBody>
      </p:sp>
      <p:sp>
        <p:nvSpPr>
          <p:cNvPr id="73" name="Rectangle 72"/>
          <p:cNvSpPr/>
          <p:nvPr/>
        </p:nvSpPr>
        <p:spPr>
          <a:xfrm>
            <a:off x="3748680" y="3458522"/>
            <a:ext cx="1735809" cy="594176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Bills and Pay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>
          <a:xfrm>
            <a:off x="3748680" y="2724754"/>
            <a:ext cx="1735809" cy="594176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Dashboard</a:t>
            </a:r>
            <a:endParaRPr lang="en-US" sz="160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3481971" y="2575021"/>
            <a:ext cx="3545" cy="2726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481971" y="3011957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485516" y="3759777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3744546" y="4999886"/>
            <a:ext cx="1735809" cy="594176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My Usage</a:t>
            </a:r>
            <a:endParaRPr lang="en-US" sz="1600" dirty="0"/>
          </a:p>
        </p:txBody>
      </p:sp>
      <p:sp>
        <p:nvSpPr>
          <p:cNvPr id="85" name="Rectangle 84"/>
          <p:cNvSpPr/>
          <p:nvPr/>
        </p:nvSpPr>
        <p:spPr>
          <a:xfrm>
            <a:off x="3744546" y="4266118"/>
            <a:ext cx="1735809" cy="594176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Maintenance</a:t>
            </a:r>
            <a:endParaRPr lang="en-US" sz="1600" dirty="0"/>
          </a:p>
        </p:txBody>
      </p:sp>
      <p:cxnSp>
        <p:nvCxnSpPr>
          <p:cNvPr id="86" name="Straight Connector 85"/>
          <p:cNvCxnSpPr/>
          <p:nvPr/>
        </p:nvCxnSpPr>
        <p:spPr>
          <a:xfrm>
            <a:off x="3477837" y="4553321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481382" y="5301141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8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738936" y="226849"/>
            <a:ext cx="8405063" cy="369332"/>
          </a:xfrm>
          <a:prstGeom prst="rect">
            <a:avLst/>
          </a:prstGeom>
          <a:solidFill>
            <a:schemeClr val="accent1"/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Information </a:t>
            </a:r>
            <a:r>
              <a:rPr lang="en-US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Architecture: </a:t>
            </a:r>
            <a:r>
              <a:rPr lang="en-US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endParaRPr lang="en-US" sz="2000" b="1" dirty="0" smtClean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04916" y="155073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50" y="280181"/>
            <a:ext cx="346386" cy="346386"/>
          </a:xfrm>
          <a:prstGeom prst="rect">
            <a:avLst/>
          </a:prstGeom>
        </p:spPr>
      </p:pic>
      <p:cxnSp>
        <p:nvCxnSpPr>
          <p:cNvPr id="75" name="Straight Connector 74"/>
          <p:cNvCxnSpPr/>
          <p:nvPr/>
        </p:nvCxnSpPr>
        <p:spPr>
          <a:xfrm>
            <a:off x="158961" y="1794536"/>
            <a:ext cx="0" cy="3208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58961" y="2407621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62506" y="3007524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54827" y="3680045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12763" y="2204924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Dashboard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412763" y="2817679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Approvals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412763" y="3449484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Analytics</a:t>
            </a:r>
            <a:endParaRPr lang="en-US" sz="14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2007206" y="1794536"/>
            <a:ext cx="0" cy="3222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003661" y="2429890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007206" y="3029793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999527" y="3702314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257463" y="2227193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Connection Requests</a:t>
            </a:r>
            <a:endParaRPr 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2257463" y="2839948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Maintenance</a:t>
            </a:r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2257463" y="3471753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Consumer directory</a:t>
            </a:r>
            <a:endParaRPr lang="en-US" sz="12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3828833" y="1794536"/>
            <a:ext cx="0" cy="3222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825288" y="2434514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828833" y="3034417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821154" y="3706938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4079090" y="2231817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Finance</a:t>
            </a:r>
            <a:endParaRPr lang="en-US" sz="1400" dirty="0"/>
          </a:p>
        </p:txBody>
      </p:sp>
      <p:sp>
        <p:nvSpPr>
          <p:cNvPr id="81" name="Rectangle 80"/>
          <p:cNvSpPr/>
          <p:nvPr/>
        </p:nvSpPr>
        <p:spPr>
          <a:xfrm>
            <a:off x="4079090" y="2844572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Weather</a:t>
            </a:r>
            <a:endParaRPr lang="en-US" sz="1400" dirty="0"/>
          </a:p>
        </p:txBody>
      </p:sp>
      <p:sp>
        <p:nvSpPr>
          <p:cNvPr id="82" name="Rectangle 81"/>
          <p:cNvSpPr/>
          <p:nvPr/>
        </p:nvSpPr>
        <p:spPr>
          <a:xfrm>
            <a:off x="4079090" y="3476377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Power Generation</a:t>
            </a:r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5566000" y="1794536"/>
            <a:ext cx="1" cy="3232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574707" y="2412415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578252" y="3012318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570573" y="3684839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5828509" y="2209718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Plant Operations</a:t>
            </a:r>
            <a:endParaRPr lang="en-US" sz="1200" dirty="0"/>
          </a:p>
        </p:txBody>
      </p:sp>
      <p:sp>
        <p:nvSpPr>
          <p:cNvPr id="92" name="Rectangle 91"/>
          <p:cNvSpPr/>
          <p:nvPr/>
        </p:nvSpPr>
        <p:spPr>
          <a:xfrm>
            <a:off x="5828509" y="2822473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Consumer Analytics</a:t>
            </a:r>
            <a:endParaRPr lang="en-US" sz="1200" dirty="0"/>
          </a:p>
        </p:txBody>
      </p:sp>
      <p:sp>
        <p:nvSpPr>
          <p:cNvPr id="93" name="Rectangle 92"/>
          <p:cNvSpPr/>
          <p:nvPr/>
        </p:nvSpPr>
        <p:spPr>
          <a:xfrm>
            <a:off x="5828509" y="3454278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Weather Analytics</a:t>
            </a:r>
            <a:endParaRPr lang="en-US" sz="1200" dirty="0"/>
          </a:p>
        </p:txBody>
      </p:sp>
      <p:cxnSp>
        <p:nvCxnSpPr>
          <p:cNvPr id="94" name="Straight Connector 93"/>
          <p:cNvCxnSpPr/>
          <p:nvPr/>
        </p:nvCxnSpPr>
        <p:spPr>
          <a:xfrm>
            <a:off x="7302728" y="1794536"/>
            <a:ext cx="1" cy="3232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7311435" y="2414112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314980" y="3014015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307301" y="3686536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7565237" y="2211415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Transactions</a:t>
            </a:r>
            <a:endParaRPr lang="en-US" sz="1200" dirty="0"/>
          </a:p>
        </p:txBody>
      </p:sp>
      <p:sp>
        <p:nvSpPr>
          <p:cNvPr id="99" name="Rectangle 98"/>
          <p:cNvSpPr/>
          <p:nvPr/>
        </p:nvSpPr>
        <p:spPr>
          <a:xfrm>
            <a:off x="7565237" y="2824170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Employee Account Dir.</a:t>
            </a:r>
            <a:endParaRPr lang="en-US" sz="1200" dirty="0"/>
          </a:p>
        </p:txBody>
      </p:sp>
      <p:sp>
        <p:nvSpPr>
          <p:cNvPr id="100" name="Rectangle 99"/>
          <p:cNvSpPr/>
          <p:nvPr/>
        </p:nvSpPr>
        <p:spPr>
          <a:xfrm>
            <a:off x="7565237" y="3455975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Reports</a:t>
            </a:r>
            <a:endParaRPr lang="en-US" sz="1200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167145" y="4316768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59466" y="4989289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417402" y="4126923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Mail Box</a:t>
            </a:r>
            <a:endParaRPr lang="en-US" sz="1400" dirty="0"/>
          </a:p>
        </p:txBody>
      </p:sp>
      <p:sp>
        <p:nvSpPr>
          <p:cNvPr id="104" name="Rectangle 103"/>
          <p:cNvSpPr/>
          <p:nvPr/>
        </p:nvSpPr>
        <p:spPr>
          <a:xfrm>
            <a:off x="417402" y="4758728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Quick Search</a:t>
            </a:r>
            <a:endParaRPr lang="en-US" sz="14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2015979" y="4334561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008300" y="5007082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266236" y="4144716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Mail Box</a:t>
            </a:r>
            <a:endParaRPr lang="en-US" sz="1400" dirty="0"/>
          </a:p>
        </p:txBody>
      </p:sp>
      <p:sp>
        <p:nvSpPr>
          <p:cNvPr id="108" name="Rectangle 107"/>
          <p:cNvSpPr/>
          <p:nvPr/>
        </p:nvSpPr>
        <p:spPr>
          <a:xfrm>
            <a:off x="2266236" y="4776521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Quick Search</a:t>
            </a:r>
            <a:endParaRPr lang="en-US" sz="14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3849418" y="4325722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3841739" y="4998243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4099675" y="4135877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Mail Box</a:t>
            </a:r>
            <a:endParaRPr lang="en-US" sz="1400" dirty="0"/>
          </a:p>
        </p:txBody>
      </p:sp>
      <p:sp>
        <p:nvSpPr>
          <p:cNvPr id="112" name="Rectangle 111"/>
          <p:cNvSpPr/>
          <p:nvPr/>
        </p:nvSpPr>
        <p:spPr>
          <a:xfrm>
            <a:off x="4099675" y="4767682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Quick Search</a:t>
            </a:r>
            <a:endParaRPr lang="en-US" sz="1400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5578252" y="4340328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5570573" y="5012849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5828509" y="4150483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Mail Box</a:t>
            </a:r>
            <a:endParaRPr lang="en-US" sz="1400" dirty="0"/>
          </a:p>
        </p:txBody>
      </p:sp>
      <p:sp>
        <p:nvSpPr>
          <p:cNvPr id="116" name="Rectangle 115"/>
          <p:cNvSpPr/>
          <p:nvPr/>
        </p:nvSpPr>
        <p:spPr>
          <a:xfrm>
            <a:off x="5828509" y="4782288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Quick Search</a:t>
            </a:r>
            <a:endParaRPr lang="en-US" sz="1400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7314980" y="4344690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7307301" y="5017211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7565237" y="4154845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Mail Box</a:t>
            </a:r>
            <a:endParaRPr lang="en-US" sz="1400" dirty="0"/>
          </a:p>
        </p:txBody>
      </p:sp>
      <p:sp>
        <p:nvSpPr>
          <p:cNvPr id="120" name="Rectangle 119"/>
          <p:cNvSpPr/>
          <p:nvPr/>
        </p:nvSpPr>
        <p:spPr>
          <a:xfrm>
            <a:off x="7565237" y="4786650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Quick Search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cxnSp>
        <p:nvCxnSpPr>
          <p:cNvPr id="123" name="Straight Connector 122"/>
          <p:cNvCxnSpPr/>
          <p:nvPr/>
        </p:nvCxnSpPr>
        <p:spPr>
          <a:xfrm>
            <a:off x="2624634" y="1141304"/>
            <a:ext cx="0" cy="415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798327" y="1109929"/>
            <a:ext cx="7066173" cy="38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801871" y="1147930"/>
            <a:ext cx="0" cy="415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6334656" y="1134679"/>
            <a:ext cx="0" cy="415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4404124" y="1145787"/>
            <a:ext cx="0" cy="415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864500" y="1109929"/>
            <a:ext cx="0" cy="415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74062" y="1332318"/>
            <a:ext cx="1482926" cy="4622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Project Manager</a:t>
            </a:r>
            <a:endParaRPr lang="en-US" sz="1400" dirty="0"/>
          </a:p>
        </p:txBody>
      </p:sp>
      <p:sp>
        <p:nvSpPr>
          <p:cNvPr id="132" name="Rectangle 131"/>
          <p:cNvSpPr/>
          <p:nvPr/>
        </p:nvSpPr>
        <p:spPr>
          <a:xfrm>
            <a:off x="1895689" y="1332318"/>
            <a:ext cx="1482926" cy="4622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Area Manager</a:t>
            </a:r>
            <a:endParaRPr lang="en-US" sz="1400" dirty="0"/>
          </a:p>
        </p:txBody>
      </p:sp>
      <p:sp>
        <p:nvSpPr>
          <p:cNvPr id="133" name="Rectangle 132"/>
          <p:cNvSpPr/>
          <p:nvPr/>
        </p:nvSpPr>
        <p:spPr>
          <a:xfrm>
            <a:off x="3717316" y="1332318"/>
            <a:ext cx="1482926" cy="4622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Analyst</a:t>
            </a:r>
            <a:endParaRPr lang="en-US" sz="1400" dirty="0"/>
          </a:p>
        </p:txBody>
      </p:sp>
      <p:sp>
        <p:nvSpPr>
          <p:cNvPr id="134" name="Rectangle 133"/>
          <p:cNvSpPr/>
          <p:nvPr/>
        </p:nvSpPr>
        <p:spPr>
          <a:xfrm>
            <a:off x="5454044" y="1332318"/>
            <a:ext cx="1482926" cy="4622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Plant Manager</a:t>
            </a:r>
            <a:endParaRPr lang="en-US" sz="1400" dirty="0"/>
          </a:p>
        </p:txBody>
      </p:sp>
      <p:sp>
        <p:nvSpPr>
          <p:cNvPr id="135" name="Rectangle 134"/>
          <p:cNvSpPr/>
          <p:nvPr/>
        </p:nvSpPr>
        <p:spPr>
          <a:xfrm>
            <a:off x="7190772" y="1332318"/>
            <a:ext cx="1482926" cy="4622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Account Manager</a:t>
            </a:r>
            <a:endParaRPr lang="en-US" sz="1400" dirty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3498689" y="972294"/>
            <a:ext cx="0" cy="179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2637152" y="605118"/>
            <a:ext cx="1735809" cy="45205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Employee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546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738936" y="226849"/>
            <a:ext cx="8405063" cy="369332"/>
          </a:xfrm>
          <a:prstGeom prst="rect">
            <a:avLst/>
          </a:prstGeom>
          <a:solidFill>
            <a:schemeClr val="accent1"/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Information </a:t>
            </a:r>
            <a:r>
              <a:rPr lang="en-US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Architecture: </a:t>
            </a:r>
            <a:r>
              <a:rPr lang="en-US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endParaRPr lang="en-US" sz="2000" b="1" dirty="0" smtClean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04916" y="155073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50" y="280181"/>
            <a:ext cx="346386" cy="3463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 flipV="1">
            <a:off x="1151883" y="1453546"/>
            <a:ext cx="6736975" cy="33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425310" y="1302463"/>
            <a:ext cx="0" cy="179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359014" y="1451401"/>
            <a:ext cx="0" cy="415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888858" y="1451401"/>
            <a:ext cx="0" cy="415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504682" y="1478099"/>
            <a:ext cx="0" cy="415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908965" y="1491546"/>
            <a:ext cx="0" cy="415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1151883" y="1491546"/>
            <a:ext cx="0" cy="415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34250" y="916755"/>
            <a:ext cx="1482926" cy="4265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Project Manager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634250" y="1626375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Dashboard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2308798" y="1630652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Approvals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3983346" y="1626375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Consumer directory</a:t>
            </a:r>
            <a:endParaRPr lang="en-US" sz="1200" dirty="0"/>
          </a:p>
        </p:txBody>
      </p:sp>
      <p:sp>
        <p:nvSpPr>
          <p:cNvPr id="103" name="Rectangle 102"/>
          <p:cNvSpPr/>
          <p:nvPr/>
        </p:nvSpPr>
        <p:spPr>
          <a:xfrm>
            <a:off x="5657894" y="1630059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Mail Box</a:t>
            </a:r>
            <a:endParaRPr lang="en-US" sz="1400" dirty="0"/>
          </a:p>
        </p:txBody>
      </p:sp>
      <p:sp>
        <p:nvSpPr>
          <p:cNvPr id="104" name="Rectangle 103"/>
          <p:cNvSpPr/>
          <p:nvPr/>
        </p:nvSpPr>
        <p:spPr>
          <a:xfrm>
            <a:off x="7332442" y="1626375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Quick Search</a:t>
            </a:r>
            <a:endParaRPr lang="en-US" sz="1400" dirty="0"/>
          </a:p>
        </p:txBody>
      </p:sp>
      <p:cxnSp>
        <p:nvCxnSpPr>
          <p:cNvPr id="135" name="Straight Connector 134"/>
          <p:cNvCxnSpPr/>
          <p:nvPr/>
        </p:nvCxnSpPr>
        <p:spPr>
          <a:xfrm flipH="1">
            <a:off x="724237" y="2104591"/>
            <a:ext cx="4134" cy="2346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728371" y="2541527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731916" y="3141430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724237" y="3813951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982173" y="2338830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Schedule </a:t>
            </a:r>
            <a:endParaRPr lang="en-US" sz="1400" dirty="0"/>
          </a:p>
        </p:txBody>
      </p:sp>
      <p:sp>
        <p:nvSpPr>
          <p:cNvPr id="140" name="Rectangle 139"/>
          <p:cNvSpPr/>
          <p:nvPr/>
        </p:nvSpPr>
        <p:spPr>
          <a:xfrm>
            <a:off x="982173" y="2951585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Quick Meetings</a:t>
            </a:r>
            <a:endParaRPr lang="en-US" sz="1400" dirty="0"/>
          </a:p>
        </p:txBody>
      </p:sp>
      <p:sp>
        <p:nvSpPr>
          <p:cNvPr id="141" name="Rectangle 140"/>
          <p:cNvSpPr/>
          <p:nvPr/>
        </p:nvSpPr>
        <p:spPr>
          <a:xfrm>
            <a:off x="982173" y="3583390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 Do List</a:t>
            </a:r>
            <a:endParaRPr lang="en-US" sz="1400" dirty="0"/>
          </a:p>
        </p:txBody>
      </p:sp>
      <p:cxnSp>
        <p:nvCxnSpPr>
          <p:cNvPr id="142" name="Straight Connector 141"/>
          <p:cNvCxnSpPr/>
          <p:nvPr/>
        </p:nvCxnSpPr>
        <p:spPr>
          <a:xfrm>
            <a:off x="736555" y="4450674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986812" y="4260829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Graphs/</a:t>
            </a:r>
          </a:p>
          <a:p>
            <a:pPr algn="ctr"/>
            <a:r>
              <a:rPr lang="en-US" sz="1400" dirty="0" smtClean="0"/>
              <a:t>Reports</a:t>
            </a:r>
            <a:endParaRPr lang="en-US" sz="1400" dirty="0"/>
          </a:p>
        </p:txBody>
      </p:sp>
      <p:cxnSp>
        <p:nvCxnSpPr>
          <p:cNvPr id="146" name="Straight Connector 145"/>
          <p:cNvCxnSpPr/>
          <p:nvPr/>
        </p:nvCxnSpPr>
        <p:spPr>
          <a:xfrm>
            <a:off x="2407636" y="2104591"/>
            <a:ext cx="3545" cy="1709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2407636" y="2541527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2411181" y="3141430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2403502" y="3813951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2661438" y="2338830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Financial</a:t>
            </a:r>
            <a:endParaRPr lang="en-US" sz="1400" dirty="0"/>
          </a:p>
        </p:txBody>
      </p:sp>
      <p:sp>
        <p:nvSpPr>
          <p:cNvPr id="151" name="Rectangle 150"/>
          <p:cNvSpPr/>
          <p:nvPr/>
        </p:nvSpPr>
        <p:spPr>
          <a:xfrm>
            <a:off x="2661438" y="2951585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Plant Operations</a:t>
            </a:r>
            <a:endParaRPr lang="en-US" sz="1400" dirty="0"/>
          </a:p>
        </p:txBody>
      </p:sp>
      <p:sp>
        <p:nvSpPr>
          <p:cNvPr id="152" name="Rectangle 151"/>
          <p:cNvSpPr/>
          <p:nvPr/>
        </p:nvSpPr>
        <p:spPr>
          <a:xfrm>
            <a:off x="2661438" y="3583390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Marketing</a:t>
            </a:r>
            <a:endParaRPr lang="en-US" sz="1400" dirty="0"/>
          </a:p>
        </p:txBody>
      </p:sp>
      <p:cxnSp>
        <p:nvCxnSpPr>
          <p:cNvPr id="155" name="Straight Connector 154"/>
          <p:cNvCxnSpPr/>
          <p:nvPr/>
        </p:nvCxnSpPr>
        <p:spPr>
          <a:xfrm flipH="1">
            <a:off x="4167093" y="2076179"/>
            <a:ext cx="4134" cy="2346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4171227" y="2513115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4174772" y="3113018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4167093" y="3785539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4425029" y="2310418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Schedule </a:t>
            </a:r>
            <a:endParaRPr lang="en-US" sz="1400" dirty="0"/>
          </a:p>
        </p:txBody>
      </p:sp>
      <p:sp>
        <p:nvSpPr>
          <p:cNvPr id="160" name="Rectangle 159"/>
          <p:cNvSpPr/>
          <p:nvPr/>
        </p:nvSpPr>
        <p:spPr>
          <a:xfrm>
            <a:off x="4425029" y="2923173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Quick Meetings</a:t>
            </a:r>
            <a:endParaRPr lang="en-US" sz="1400" dirty="0"/>
          </a:p>
        </p:txBody>
      </p:sp>
      <p:sp>
        <p:nvSpPr>
          <p:cNvPr id="161" name="Rectangle 160"/>
          <p:cNvSpPr/>
          <p:nvPr/>
        </p:nvSpPr>
        <p:spPr>
          <a:xfrm>
            <a:off x="4425029" y="3554978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 Do List</a:t>
            </a:r>
            <a:endParaRPr lang="en-US" sz="1400" dirty="0"/>
          </a:p>
        </p:txBody>
      </p:sp>
      <p:cxnSp>
        <p:nvCxnSpPr>
          <p:cNvPr id="162" name="Straight Connector 161"/>
          <p:cNvCxnSpPr/>
          <p:nvPr/>
        </p:nvCxnSpPr>
        <p:spPr>
          <a:xfrm>
            <a:off x="4179411" y="4422262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4429668" y="4232417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Graphs/</a:t>
            </a:r>
          </a:p>
          <a:p>
            <a:pPr algn="ctr"/>
            <a:r>
              <a:rPr lang="en-US" sz="1400" dirty="0" smtClean="0"/>
              <a:t>Reports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873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40342" y="2182579"/>
            <a:ext cx="8982636" cy="37152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0341" y="1411599"/>
            <a:ext cx="8982636" cy="877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673195" y="5630360"/>
            <a:ext cx="27802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smtClean="0">
                <a:solidFill>
                  <a:schemeClr val="bg2">
                    <a:lumMod val="25000"/>
                  </a:schemeClr>
                </a:solidFill>
              </a:rPr>
              <a:t>Local 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Navigation</a:t>
            </a:r>
            <a:endParaRPr lang="en-US" sz="13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516189" y="2027193"/>
            <a:ext cx="27802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Global Navigation</a:t>
            </a:r>
            <a:endParaRPr lang="en-US" sz="1300" b="1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8936" y="226849"/>
            <a:ext cx="8405063" cy="369332"/>
          </a:xfrm>
          <a:prstGeom prst="rect">
            <a:avLst/>
          </a:prstGeom>
          <a:solidFill>
            <a:schemeClr val="accent1"/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Information </a:t>
            </a:r>
            <a:r>
              <a:rPr lang="en-US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Architecture: </a:t>
            </a:r>
            <a:r>
              <a:rPr lang="en-US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endParaRPr lang="en-US" sz="2000" b="1" dirty="0" smtClean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04916" y="155073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50" y="280181"/>
            <a:ext cx="346386" cy="346386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 flipV="1">
            <a:off x="1151883" y="1453546"/>
            <a:ext cx="6736975" cy="33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425310" y="1302463"/>
            <a:ext cx="0" cy="179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359014" y="1451401"/>
            <a:ext cx="0" cy="415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888858" y="1451401"/>
            <a:ext cx="0" cy="415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504682" y="1478099"/>
            <a:ext cx="0" cy="415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908965" y="1491546"/>
            <a:ext cx="0" cy="415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1151883" y="1491546"/>
            <a:ext cx="0" cy="415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34250" y="916755"/>
            <a:ext cx="1482926" cy="4265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Project Manager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634250" y="1626375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Dashboard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2308798" y="1630652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Approvals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3983346" y="1626375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Consumer directory</a:t>
            </a:r>
            <a:endParaRPr lang="en-US" sz="1200" dirty="0"/>
          </a:p>
        </p:txBody>
      </p:sp>
      <p:sp>
        <p:nvSpPr>
          <p:cNvPr id="103" name="Rectangle 102"/>
          <p:cNvSpPr/>
          <p:nvPr/>
        </p:nvSpPr>
        <p:spPr>
          <a:xfrm>
            <a:off x="5657894" y="1630059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Mail Box</a:t>
            </a:r>
            <a:endParaRPr lang="en-US" sz="1400" dirty="0"/>
          </a:p>
        </p:txBody>
      </p:sp>
      <p:sp>
        <p:nvSpPr>
          <p:cNvPr id="104" name="Rectangle 103"/>
          <p:cNvSpPr/>
          <p:nvPr/>
        </p:nvSpPr>
        <p:spPr>
          <a:xfrm>
            <a:off x="7332442" y="1626375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Quick Search</a:t>
            </a:r>
            <a:endParaRPr lang="en-US" sz="1400" dirty="0"/>
          </a:p>
        </p:txBody>
      </p:sp>
      <p:cxnSp>
        <p:nvCxnSpPr>
          <p:cNvPr id="135" name="Straight Connector 134"/>
          <p:cNvCxnSpPr/>
          <p:nvPr/>
        </p:nvCxnSpPr>
        <p:spPr>
          <a:xfrm flipH="1">
            <a:off x="724237" y="2104591"/>
            <a:ext cx="4134" cy="2346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728371" y="2541527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731916" y="3141430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724237" y="3813951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982173" y="2338830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Schedule </a:t>
            </a:r>
            <a:endParaRPr lang="en-US" sz="1400" dirty="0"/>
          </a:p>
        </p:txBody>
      </p:sp>
      <p:sp>
        <p:nvSpPr>
          <p:cNvPr id="140" name="Rectangle 139"/>
          <p:cNvSpPr/>
          <p:nvPr/>
        </p:nvSpPr>
        <p:spPr>
          <a:xfrm>
            <a:off x="982173" y="2951585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Quick Meetings</a:t>
            </a:r>
            <a:endParaRPr lang="en-US" sz="1400" dirty="0"/>
          </a:p>
        </p:txBody>
      </p:sp>
      <p:sp>
        <p:nvSpPr>
          <p:cNvPr id="141" name="Rectangle 140"/>
          <p:cNvSpPr/>
          <p:nvPr/>
        </p:nvSpPr>
        <p:spPr>
          <a:xfrm>
            <a:off x="982173" y="3583390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 Do List</a:t>
            </a:r>
            <a:endParaRPr lang="en-US" sz="1400" dirty="0"/>
          </a:p>
        </p:txBody>
      </p:sp>
      <p:cxnSp>
        <p:nvCxnSpPr>
          <p:cNvPr id="142" name="Straight Connector 141"/>
          <p:cNvCxnSpPr/>
          <p:nvPr/>
        </p:nvCxnSpPr>
        <p:spPr>
          <a:xfrm>
            <a:off x="736555" y="4450674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986812" y="4260829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Graphs/</a:t>
            </a:r>
          </a:p>
          <a:p>
            <a:pPr algn="ctr"/>
            <a:r>
              <a:rPr lang="en-US" sz="1400" dirty="0" smtClean="0"/>
              <a:t>Reports</a:t>
            </a:r>
            <a:endParaRPr lang="en-US" sz="1400" dirty="0"/>
          </a:p>
        </p:txBody>
      </p:sp>
      <p:cxnSp>
        <p:nvCxnSpPr>
          <p:cNvPr id="146" name="Straight Connector 145"/>
          <p:cNvCxnSpPr/>
          <p:nvPr/>
        </p:nvCxnSpPr>
        <p:spPr>
          <a:xfrm>
            <a:off x="2407636" y="2104591"/>
            <a:ext cx="3545" cy="1709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2407636" y="2541527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2411181" y="3141430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2403502" y="3813951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2661438" y="2338830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Financial</a:t>
            </a:r>
            <a:endParaRPr lang="en-US" sz="1400" dirty="0"/>
          </a:p>
        </p:txBody>
      </p:sp>
      <p:sp>
        <p:nvSpPr>
          <p:cNvPr id="151" name="Rectangle 150"/>
          <p:cNvSpPr/>
          <p:nvPr/>
        </p:nvSpPr>
        <p:spPr>
          <a:xfrm>
            <a:off x="2661438" y="2951585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Plant Operations</a:t>
            </a:r>
            <a:endParaRPr lang="en-US" sz="1400" dirty="0"/>
          </a:p>
        </p:txBody>
      </p:sp>
      <p:sp>
        <p:nvSpPr>
          <p:cNvPr id="152" name="Rectangle 151"/>
          <p:cNvSpPr/>
          <p:nvPr/>
        </p:nvSpPr>
        <p:spPr>
          <a:xfrm>
            <a:off x="2661438" y="3583390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Marketing</a:t>
            </a:r>
            <a:endParaRPr lang="en-US" sz="1400" dirty="0"/>
          </a:p>
        </p:txBody>
      </p:sp>
      <p:cxnSp>
        <p:nvCxnSpPr>
          <p:cNvPr id="155" name="Straight Connector 154"/>
          <p:cNvCxnSpPr/>
          <p:nvPr/>
        </p:nvCxnSpPr>
        <p:spPr>
          <a:xfrm flipH="1">
            <a:off x="4167093" y="2076179"/>
            <a:ext cx="4134" cy="2346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4171227" y="2513115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4174772" y="3113018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4167093" y="3785539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4425029" y="2310418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Schedule </a:t>
            </a:r>
            <a:endParaRPr lang="en-US" sz="1400" dirty="0"/>
          </a:p>
        </p:txBody>
      </p:sp>
      <p:sp>
        <p:nvSpPr>
          <p:cNvPr id="160" name="Rectangle 159"/>
          <p:cNvSpPr/>
          <p:nvPr/>
        </p:nvSpPr>
        <p:spPr>
          <a:xfrm>
            <a:off x="4425029" y="2923173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Quick Meetings</a:t>
            </a:r>
            <a:endParaRPr lang="en-US" sz="1400" dirty="0"/>
          </a:p>
        </p:txBody>
      </p:sp>
      <p:sp>
        <p:nvSpPr>
          <p:cNvPr id="161" name="Rectangle 160"/>
          <p:cNvSpPr/>
          <p:nvPr/>
        </p:nvSpPr>
        <p:spPr>
          <a:xfrm>
            <a:off x="4425029" y="3554978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 Do List</a:t>
            </a:r>
            <a:endParaRPr lang="en-US" sz="1400" dirty="0"/>
          </a:p>
        </p:txBody>
      </p:sp>
      <p:cxnSp>
        <p:nvCxnSpPr>
          <p:cNvPr id="162" name="Straight Connector 161"/>
          <p:cNvCxnSpPr/>
          <p:nvPr/>
        </p:nvCxnSpPr>
        <p:spPr>
          <a:xfrm>
            <a:off x="4179411" y="4422262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4429668" y="4232417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Graphs/</a:t>
            </a:r>
          </a:p>
          <a:p>
            <a:pPr algn="ctr"/>
            <a:r>
              <a:rPr lang="en-US" sz="1400" dirty="0" smtClean="0"/>
              <a:t>Reports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170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738936" y="226849"/>
            <a:ext cx="8405063" cy="369332"/>
          </a:xfrm>
          <a:prstGeom prst="rect">
            <a:avLst/>
          </a:prstGeom>
          <a:solidFill>
            <a:schemeClr val="accent1"/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Information </a:t>
            </a:r>
            <a:r>
              <a:rPr lang="en-US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Architecture: </a:t>
            </a:r>
            <a:r>
              <a:rPr lang="en-US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endParaRPr lang="en-US" sz="2000" b="1" dirty="0" smtClean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04916" y="155073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50" y="280181"/>
            <a:ext cx="346386" cy="3463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 flipV="1">
            <a:off x="1151883" y="1453546"/>
            <a:ext cx="6736975" cy="33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425310" y="1302463"/>
            <a:ext cx="0" cy="179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359014" y="1451401"/>
            <a:ext cx="0" cy="415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888858" y="1451401"/>
            <a:ext cx="0" cy="415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504682" y="1478099"/>
            <a:ext cx="0" cy="415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908965" y="1491546"/>
            <a:ext cx="0" cy="415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1151883" y="1491546"/>
            <a:ext cx="0" cy="415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34250" y="916755"/>
            <a:ext cx="1482926" cy="4265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Area Manager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634250" y="1626375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Connection Requests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2308798" y="1630652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Maintenance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983346" y="1626375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Consumer Dir.</a:t>
            </a:r>
            <a:endParaRPr lang="en-US" sz="1400" dirty="0"/>
          </a:p>
        </p:txBody>
      </p:sp>
      <p:sp>
        <p:nvSpPr>
          <p:cNvPr id="103" name="Rectangle 102"/>
          <p:cNvSpPr/>
          <p:nvPr/>
        </p:nvSpPr>
        <p:spPr>
          <a:xfrm>
            <a:off x="5657894" y="1630059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Mail Box</a:t>
            </a:r>
            <a:endParaRPr lang="en-US" sz="1400" dirty="0"/>
          </a:p>
        </p:txBody>
      </p:sp>
      <p:sp>
        <p:nvSpPr>
          <p:cNvPr id="104" name="Rectangle 103"/>
          <p:cNvSpPr/>
          <p:nvPr/>
        </p:nvSpPr>
        <p:spPr>
          <a:xfrm>
            <a:off x="7332442" y="1626375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Quick Search</a:t>
            </a:r>
            <a:endParaRPr lang="en-US" sz="1400" dirty="0"/>
          </a:p>
        </p:txBody>
      </p:sp>
      <p:cxnSp>
        <p:nvCxnSpPr>
          <p:cNvPr id="135" name="Straight Connector 134"/>
          <p:cNvCxnSpPr/>
          <p:nvPr/>
        </p:nvCxnSpPr>
        <p:spPr>
          <a:xfrm>
            <a:off x="741818" y="2091144"/>
            <a:ext cx="0" cy="1036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728371" y="2541527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731916" y="3141430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982173" y="2338830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House Hold</a:t>
            </a:r>
            <a:endParaRPr lang="en-US" sz="1400" dirty="0"/>
          </a:p>
        </p:txBody>
      </p:sp>
      <p:sp>
        <p:nvSpPr>
          <p:cNvPr id="140" name="Rectangle 139"/>
          <p:cNvSpPr/>
          <p:nvPr/>
        </p:nvSpPr>
        <p:spPr>
          <a:xfrm>
            <a:off x="982173" y="2951585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Enterprise</a:t>
            </a:r>
            <a:endParaRPr lang="en-US" sz="1400" dirty="0"/>
          </a:p>
        </p:txBody>
      </p:sp>
      <p:cxnSp>
        <p:nvCxnSpPr>
          <p:cNvPr id="146" name="Straight Connector 145"/>
          <p:cNvCxnSpPr/>
          <p:nvPr/>
        </p:nvCxnSpPr>
        <p:spPr>
          <a:xfrm>
            <a:off x="2407636" y="2104591"/>
            <a:ext cx="0" cy="436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2407636" y="2541527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2661438" y="2338830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Requests</a:t>
            </a:r>
            <a:endParaRPr lang="en-US" sz="1400" dirty="0"/>
          </a:p>
        </p:txBody>
      </p:sp>
      <p:cxnSp>
        <p:nvCxnSpPr>
          <p:cNvPr id="155" name="Straight Connector 154"/>
          <p:cNvCxnSpPr/>
          <p:nvPr/>
        </p:nvCxnSpPr>
        <p:spPr>
          <a:xfrm>
            <a:off x="4171227" y="2076179"/>
            <a:ext cx="0" cy="46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4171227" y="2513115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4425029" y="2310418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Consumer Details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3627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038795" y="1841242"/>
            <a:ext cx="5269424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dirty="0"/>
              <a:t>Powerange is a highly customizable, fully integrated end-to-end Energy Management Solution providing functional solutions for Monitoring integrated power production, Power Quality, Control and Automation and Cost Allocation. 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system will also involve the data from the National weather Services which combined with sensors will help </a:t>
            </a:r>
            <a:r>
              <a:rPr lang="en-US" dirty="0" smtClean="0"/>
              <a:t>switch between various energy sources.</a:t>
            </a:r>
            <a:r>
              <a:rPr lang="en-US" dirty="0"/>
              <a:t> 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Overall it aims at our social community migrating towards renewable energy as their primary power source and non-renewable power source acting as their secondary backup source.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90007" y="1339699"/>
            <a:ext cx="843311" cy="1323439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8000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48632" y="1353146"/>
            <a:ext cx="1012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accent2"/>
                </a:solidFill>
              </a:rPr>
              <a:t>The Gist: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6860" y="150708"/>
            <a:ext cx="8849968" cy="517769"/>
            <a:chOff x="306860" y="150708"/>
            <a:chExt cx="8849968" cy="517769"/>
          </a:xfrm>
        </p:grpSpPr>
        <p:sp>
          <p:nvSpPr>
            <p:cNvPr id="15" name="TextBox 14"/>
            <p:cNvSpPr txBox="1"/>
            <p:nvPr/>
          </p:nvSpPr>
          <p:spPr>
            <a:xfrm>
              <a:off x="756923" y="222484"/>
              <a:ext cx="8399905" cy="369332"/>
            </a:xfrm>
            <a:prstGeom prst="rect">
              <a:avLst/>
            </a:prstGeom>
            <a:solidFill>
              <a:srgbClr val="D91E00"/>
            </a:solidFill>
            <a:effectLst/>
          </p:spPr>
          <p:txBody>
            <a:bodyPr wrap="square" rtlCol="0" anchor="ctr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 What is </a:t>
              </a:r>
              <a:r>
                <a:rPr lang="en-US" b="1" dirty="0" err="1">
                  <a:solidFill>
                    <a:schemeClr val="bg1"/>
                  </a:solidFill>
                </a:rPr>
                <a:t>POWERange</a:t>
              </a:r>
              <a:r>
                <a:rPr lang="en-US" b="1" dirty="0">
                  <a:solidFill>
                    <a:schemeClr val="bg1"/>
                  </a:solidFill>
                </a:rPr>
                <a:t>?</a:t>
              </a:r>
              <a:endParaRPr lang="en-US" sz="2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06860" y="150708"/>
              <a:ext cx="517769" cy="517769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551" y="245430"/>
              <a:ext cx="346386" cy="346386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211415" y="5297188"/>
            <a:ext cx="8393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51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738936" y="226849"/>
            <a:ext cx="8405063" cy="369332"/>
          </a:xfrm>
          <a:prstGeom prst="rect">
            <a:avLst/>
          </a:prstGeom>
          <a:solidFill>
            <a:schemeClr val="accent1"/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Information </a:t>
            </a:r>
            <a:r>
              <a:rPr lang="en-US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Architecture: </a:t>
            </a:r>
            <a:r>
              <a:rPr lang="en-US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endParaRPr lang="en-US" sz="2000" b="1" dirty="0" smtClean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04916" y="155073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50" y="280181"/>
            <a:ext cx="346386" cy="3463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 flipV="1">
            <a:off x="1151883" y="1451401"/>
            <a:ext cx="6736975" cy="35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425310" y="1302463"/>
            <a:ext cx="0" cy="179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504682" y="1478099"/>
            <a:ext cx="0" cy="415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908965" y="1491546"/>
            <a:ext cx="0" cy="415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1151883" y="1491546"/>
            <a:ext cx="0" cy="415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34250" y="916755"/>
            <a:ext cx="1482926" cy="4265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Analyst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634250" y="1626375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Finance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2308798" y="1630652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Weather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3983346" y="1626375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Power Generation.</a:t>
            </a:r>
            <a:endParaRPr lang="en-US" sz="1200" dirty="0"/>
          </a:p>
        </p:txBody>
      </p:sp>
      <p:cxnSp>
        <p:nvCxnSpPr>
          <p:cNvPr id="135" name="Straight Connector 134"/>
          <p:cNvCxnSpPr/>
          <p:nvPr/>
        </p:nvCxnSpPr>
        <p:spPr>
          <a:xfrm>
            <a:off x="728371" y="2104591"/>
            <a:ext cx="0" cy="1036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728371" y="2541527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731916" y="3141430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982173" y="2338830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Analytics</a:t>
            </a:r>
            <a:endParaRPr lang="en-US" sz="1200" dirty="0"/>
          </a:p>
        </p:txBody>
      </p:sp>
      <p:sp>
        <p:nvSpPr>
          <p:cNvPr id="140" name="Rectangle 139"/>
          <p:cNvSpPr/>
          <p:nvPr/>
        </p:nvSpPr>
        <p:spPr>
          <a:xfrm>
            <a:off x="982173" y="2951585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New</a:t>
            </a:r>
            <a:endParaRPr lang="en-US" sz="12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6359014" y="1451401"/>
            <a:ext cx="0" cy="415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888858" y="1451401"/>
            <a:ext cx="0" cy="415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657894" y="1630059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Mail Box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7332442" y="1626375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Quick Search</a:t>
            </a:r>
            <a:endParaRPr lang="en-US" sz="14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2400523" y="2104591"/>
            <a:ext cx="0" cy="1036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400523" y="2541527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404068" y="3141430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654325" y="2338830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Analytics</a:t>
            </a:r>
            <a:endParaRPr 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2654325" y="2951585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New</a:t>
            </a:r>
            <a:endParaRPr lang="en-US" sz="1200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4072675" y="2076179"/>
            <a:ext cx="0" cy="1036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072675" y="2513115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076220" y="3113018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326477" y="2310418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Analytics</a:t>
            </a:r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4326477" y="2923173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New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1896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738936" y="226849"/>
            <a:ext cx="8405063" cy="369332"/>
          </a:xfrm>
          <a:prstGeom prst="rect">
            <a:avLst/>
          </a:prstGeom>
          <a:solidFill>
            <a:schemeClr val="accent1"/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Information </a:t>
            </a:r>
            <a:r>
              <a:rPr lang="en-US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Architecture: </a:t>
            </a:r>
            <a:r>
              <a:rPr lang="en-US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endParaRPr lang="en-US" sz="2000" b="1" dirty="0" smtClean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04916" y="155073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50" y="280181"/>
            <a:ext cx="346386" cy="3463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 flipV="1">
            <a:off x="1151883" y="1453546"/>
            <a:ext cx="6736975" cy="33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425310" y="1302463"/>
            <a:ext cx="0" cy="179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359014" y="1451401"/>
            <a:ext cx="0" cy="415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888858" y="1451401"/>
            <a:ext cx="0" cy="415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504682" y="1478099"/>
            <a:ext cx="0" cy="415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908965" y="1491546"/>
            <a:ext cx="0" cy="415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1151883" y="1491546"/>
            <a:ext cx="0" cy="415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34250" y="916755"/>
            <a:ext cx="1482926" cy="4265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Plant Manager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634250" y="1626375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Plant </a:t>
            </a:r>
            <a:r>
              <a:rPr lang="en-US" sz="1200" dirty="0"/>
              <a:t>Operations</a:t>
            </a:r>
          </a:p>
          <a:p>
            <a:pPr algn="ctr"/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2308798" y="1630652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smtClean="0"/>
          </a:p>
          <a:p>
            <a:pPr algn="ctr"/>
            <a:r>
              <a:rPr lang="en-US" sz="1200" dirty="0" smtClean="0"/>
              <a:t>Consumer </a:t>
            </a:r>
            <a:r>
              <a:rPr lang="en-US" sz="1200" dirty="0"/>
              <a:t>Analytics</a:t>
            </a:r>
          </a:p>
          <a:p>
            <a:pPr algn="ctr"/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3983346" y="1626375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Weather analytics</a:t>
            </a:r>
            <a:endParaRPr lang="en-US" sz="1200" dirty="0"/>
          </a:p>
        </p:txBody>
      </p:sp>
      <p:sp>
        <p:nvSpPr>
          <p:cNvPr id="103" name="Rectangle 102"/>
          <p:cNvSpPr/>
          <p:nvPr/>
        </p:nvSpPr>
        <p:spPr>
          <a:xfrm>
            <a:off x="5657894" y="1630059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Mail Box</a:t>
            </a:r>
            <a:endParaRPr lang="en-US" sz="1400" dirty="0"/>
          </a:p>
        </p:txBody>
      </p:sp>
      <p:sp>
        <p:nvSpPr>
          <p:cNvPr id="104" name="Rectangle 103"/>
          <p:cNvSpPr/>
          <p:nvPr/>
        </p:nvSpPr>
        <p:spPr>
          <a:xfrm>
            <a:off x="7332442" y="1626375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Quick Search</a:t>
            </a:r>
            <a:endParaRPr lang="en-US" sz="1400" dirty="0"/>
          </a:p>
        </p:txBody>
      </p:sp>
      <p:cxnSp>
        <p:nvCxnSpPr>
          <p:cNvPr id="135" name="Straight Connector 134"/>
          <p:cNvCxnSpPr/>
          <p:nvPr/>
        </p:nvCxnSpPr>
        <p:spPr>
          <a:xfrm flipH="1">
            <a:off x="724237" y="2104591"/>
            <a:ext cx="4134" cy="2346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728371" y="2541527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731916" y="3141430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724237" y="3813951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982173" y="2338830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Power generation</a:t>
            </a:r>
            <a:endParaRPr lang="en-US" sz="1200" dirty="0"/>
          </a:p>
        </p:txBody>
      </p:sp>
      <p:sp>
        <p:nvSpPr>
          <p:cNvPr id="140" name="Rectangle 139"/>
          <p:cNvSpPr/>
          <p:nvPr/>
        </p:nvSpPr>
        <p:spPr>
          <a:xfrm>
            <a:off x="982173" y="2951585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Plant Hardware</a:t>
            </a:r>
            <a:endParaRPr lang="en-US" sz="1200" dirty="0"/>
          </a:p>
        </p:txBody>
      </p:sp>
      <p:sp>
        <p:nvSpPr>
          <p:cNvPr id="141" name="Rectangle 140"/>
          <p:cNvSpPr/>
          <p:nvPr/>
        </p:nvSpPr>
        <p:spPr>
          <a:xfrm>
            <a:off x="982173" y="3583390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Maintenance</a:t>
            </a:r>
            <a:endParaRPr lang="en-US" sz="1200" dirty="0"/>
          </a:p>
        </p:txBody>
      </p:sp>
      <p:cxnSp>
        <p:nvCxnSpPr>
          <p:cNvPr id="142" name="Straight Connector 141"/>
          <p:cNvCxnSpPr/>
          <p:nvPr/>
        </p:nvCxnSpPr>
        <p:spPr>
          <a:xfrm>
            <a:off x="736555" y="4450674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986812" y="4260829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Employee Details</a:t>
            </a:r>
            <a:endParaRPr lang="en-US" sz="1200" dirty="0"/>
          </a:p>
        </p:txBody>
      </p:sp>
      <p:cxnSp>
        <p:nvCxnSpPr>
          <p:cNvPr id="146" name="Straight Connector 145"/>
          <p:cNvCxnSpPr/>
          <p:nvPr/>
        </p:nvCxnSpPr>
        <p:spPr>
          <a:xfrm>
            <a:off x="2407636" y="2104591"/>
            <a:ext cx="0" cy="436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2407636" y="2541527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2661438" y="2338830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Analytics</a:t>
            </a:r>
            <a:endParaRPr lang="en-US" sz="1400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4073454" y="2091144"/>
            <a:ext cx="0" cy="436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073454" y="2528080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327256" y="2325383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Analytics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399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738936" y="226849"/>
            <a:ext cx="8405063" cy="369332"/>
          </a:xfrm>
          <a:prstGeom prst="rect">
            <a:avLst/>
          </a:prstGeom>
          <a:solidFill>
            <a:schemeClr val="accent1"/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Information </a:t>
            </a:r>
            <a:r>
              <a:rPr lang="en-US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Architecture: </a:t>
            </a:r>
            <a:r>
              <a:rPr lang="en-US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endParaRPr lang="en-US" sz="2000" b="1" dirty="0" smtClean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04916" y="155073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50" y="280181"/>
            <a:ext cx="346386" cy="3463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 flipV="1">
            <a:off x="1151883" y="1451401"/>
            <a:ext cx="6736975" cy="35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425310" y="1302463"/>
            <a:ext cx="0" cy="179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504682" y="1478099"/>
            <a:ext cx="0" cy="415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908965" y="1491546"/>
            <a:ext cx="0" cy="415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1151883" y="1491546"/>
            <a:ext cx="0" cy="415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34250" y="916755"/>
            <a:ext cx="1482926" cy="4265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Account Manager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634250" y="1626375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Transactions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2308798" y="1630652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Employee Account Dir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3983346" y="1626375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Reports.</a:t>
            </a:r>
            <a:endParaRPr lang="en-US" sz="1200" dirty="0"/>
          </a:p>
        </p:txBody>
      </p:sp>
      <p:cxnSp>
        <p:nvCxnSpPr>
          <p:cNvPr id="135" name="Straight Connector 134"/>
          <p:cNvCxnSpPr/>
          <p:nvPr/>
        </p:nvCxnSpPr>
        <p:spPr>
          <a:xfrm>
            <a:off x="728371" y="2104591"/>
            <a:ext cx="0" cy="1036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728371" y="2541527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731916" y="3141430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982173" y="2338830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Sales</a:t>
            </a:r>
            <a:endParaRPr lang="en-US" sz="1200" dirty="0"/>
          </a:p>
        </p:txBody>
      </p:sp>
      <p:sp>
        <p:nvSpPr>
          <p:cNvPr id="140" name="Rectangle 139"/>
          <p:cNvSpPr/>
          <p:nvPr/>
        </p:nvSpPr>
        <p:spPr>
          <a:xfrm>
            <a:off x="982173" y="2951585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Expenses</a:t>
            </a:r>
            <a:endParaRPr lang="en-US" sz="1200" dirty="0"/>
          </a:p>
        </p:txBody>
      </p:sp>
      <p:cxnSp>
        <p:nvCxnSpPr>
          <p:cNvPr id="146" name="Straight Connector 145"/>
          <p:cNvCxnSpPr/>
          <p:nvPr/>
        </p:nvCxnSpPr>
        <p:spPr>
          <a:xfrm>
            <a:off x="2407636" y="2104591"/>
            <a:ext cx="0" cy="436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2407636" y="2541527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2661438" y="2338830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Employee Details</a:t>
            </a:r>
            <a:endParaRPr lang="en-US" sz="1200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4073454" y="2091144"/>
            <a:ext cx="0" cy="436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073454" y="2528080"/>
            <a:ext cx="26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327256" y="2325383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Report List</a:t>
            </a:r>
            <a:endParaRPr lang="en-US" sz="12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6359014" y="1451401"/>
            <a:ext cx="0" cy="415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888858" y="1451401"/>
            <a:ext cx="0" cy="415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657894" y="1630059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Mail Box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7332442" y="1626375"/>
            <a:ext cx="1241226" cy="462218"/>
          </a:xfrm>
          <a:prstGeom prst="rect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Quick Search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9491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738936" y="226849"/>
            <a:ext cx="8405063" cy="369332"/>
          </a:xfrm>
          <a:prstGeom prst="rect">
            <a:avLst/>
          </a:prstGeom>
          <a:solidFill>
            <a:schemeClr val="accent1"/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Information Architecture (Conditional Flow):  </a:t>
            </a:r>
            <a:endParaRPr lang="en-US" sz="2000" b="1" dirty="0" smtClean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04916" y="155073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61" y="257961"/>
            <a:ext cx="346386" cy="3463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6" r="12705"/>
          <a:stretch/>
        </p:blipFill>
        <p:spPr>
          <a:xfrm rot="20120735">
            <a:off x="510793" y="1379640"/>
            <a:ext cx="4797455" cy="35657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3" r="33036"/>
          <a:stretch/>
        </p:blipFill>
        <p:spPr>
          <a:xfrm>
            <a:off x="964873" y="1692388"/>
            <a:ext cx="4869722" cy="48852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79"/>
          <a:stretch/>
        </p:blipFill>
        <p:spPr>
          <a:xfrm>
            <a:off x="2837495" y="1164802"/>
            <a:ext cx="4999910" cy="388881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2" r="9192"/>
          <a:stretch/>
        </p:blipFill>
        <p:spPr>
          <a:xfrm rot="1402266">
            <a:off x="2148358" y="1588360"/>
            <a:ext cx="6378185" cy="417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8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38936" y="226849"/>
            <a:ext cx="8405063" cy="369332"/>
          </a:xfrm>
          <a:prstGeom prst="rect">
            <a:avLst/>
          </a:prstGeom>
          <a:solidFill>
            <a:schemeClr val="accent1"/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Information </a:t>
            </a:r>
            <a:r>
              <a:rPr lang="en-US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Architecture: </a:t>
            </a:r>
            <a:r>
              <a:rPr lang="en-US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endParaRPr lang="en-US" sz="2000" b="1" dirty="0" smtClean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04916" y="155073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50" y="280181"/>
            <a:ext cx="346386" cy="34638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830537" y="844952"/>
            <a:ext cx="1482926" cy="37104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Home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5259326" y="2032139"/>
            <a:ext cx="1241226" cy="37104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Login</a:t>
            </a:r>
            <a:endParaRPr lang="en-US" sz="1200" dirty="0"/>
          </a:p>
        </p:txBody>
      </p:sp>
      <p:sp>
        <p:nvSpPr>
          <p:cNvPr id="2" name="Chord 1"/>
          <p:cNvSpPr/>
          <p:nvPr/>
        </p:nvSpPr>
        <p:spPr>
          <a:xfrm rot="7725927">
            <a:off x="4413279" y="1303543"/>
            <a:ext cx="317442" cy="317442"/>
          </a:xfrm>
          <a:prstGeom prst="chord">
            <a:avLst>
              <a:gd name="adj1" fmla="val 2700000"/>
              <a:gd name="adj2" fmla="val 14255178"/>
            </a:avLst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6290036" y="2882748"/>
            <a:ext cx="324091" cy="324091"/>
          </a:xfrm>
          <a:prstGeom prst="diamond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riangle 4"/>
          <p:cNvSpPr/>
          <p:nvPr/>
        </p:nvSpPr>
        <p:spPr>
          <a:xfrm>
            <a:off x="6321606" y="3374840"/>
            <a:ext cx="266218" cy="229498"/>
          </a:xfrm>
          <a:prstGeom prst="triangl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/>
          <p:cNvSpPr/>
          <p:nvPr/>
        </p:nvSpPr>
        <p:spPr>
          <a:xfrm>
            <a:off x="5408551" y="2882748"/>
            <a:ext cx="324091" cy="324091"/>
          </a:xfrm>
          <a:prstGeom prst="diamond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ctagon 8"/>
          <p:cNvSpPr/>
          <p:nvPr/>
        </p:nvSpPr>
        <p:spPr>
          <a:xfrm>
            <a:off x="1641777" y="4018863"/>
            <a:ext cx="1440528" cy="543359"/>
          </a:xfrm>
          <a:prstGeom prst="octagon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Project Manager Work Area</a:t>
            </a:r>
            <a:endParaRPr lang="en-US" sz="1200"/>
          </a:p>
        </p:txBody>
      </p:sp>
      <p:sp>
        <p:nvSpPr>
          <p:cNvPr id="48" name="Octagon 47"/>
          <p:cNvSpPr/>
          <p:nvPr/>
        </p:nvSpPr>
        <p:spPr>
          <a:xfrm>
            <a:off x="3110273" y="4018863"/>
            <a:ext cx="1440528" cy="543359"/>
          </a:xfrm>
          <a:prstGeom prst="octagon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Area Manager Work Area</a:t>
            </a:r>
            <a:endParaRPr lang="en-US" sz="1200" dirty="0"/>
          </a:p>
        </p:txBody>
      </p:sp>
      <p:sp>
        <p:nvSpPr>
          <p:cNvPr id="49" name="Octagon 48"/>
          <p:cNvSpPr/>
          <p:nvPr/>
        </p:nvSpPr>
        <p:spPr>
          <a:xfrm>
            <a:off x="4599164" y="4018863"/>
            <a:ext cx="1440528" cy="543359"/>
          </a:xfrm>
          <a:prstGeom prst="octagon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Plant Manager Work Area</a:t>
            </a:r>
            <a:endParaRPr lang="en-US" sz="1200" dirty="0"/>
          </a:p>
        </p:txBody>
      </p:sp>
      <p:sp>
        <p:nvSpPr>
          <p:cNvPr id="50" name="Octagon 49"/>
          <p:cNvSpPr/>
          <p:nvPr/>
        </p:nvSpPr>
        <p:spPr>
          <a:xfrm>
            <a:off x="6063040" y="4003369"/>
            <a:ext cx="1440528" cy="543359"/>
          </a:xfrm>
          <a:prstGeom prst="octagon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Account Manager Work Area</a:t>
            </a:r>
            <a:endParaRPr lang="en-US" sz="1200" dirty="0"/>
          </a:p>
        </p:txBody>
      </p:sp>
      <p:sp>
        <p:nvSpPr>
          <p:cNvPr id="51" name="Octagon 50"/>
          <p:cNvSpPr/>
          <p:nvPr/>
        </p:nvSpPr>
        <p:spPr>
          <a:xfrm>
            <a:off x="7531536" y="4003368"/>
            <a:ext cx="1440528" cy="543359"/>
          </a:xfrm>
          <a:prstGeom prst="octagon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Analyst Work Area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58793" y="1215999"/>
            <a:ext cx="0" cy="46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95202" y="1685402"/>
            <a:ext cx="2584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79939" y="1685402"/>
            <a:ext cx="0" cy="35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306777" y="1673827"/>
            <a:ext cx="0" cy="111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ctagon 59"/>
          <p:cNvSpPr/>
          <p:nvPr/>
        </p:nvSpPr>
        <p:spPr>
          <a:xfrm>
            <a:off x="2390716" y="2786488"/>
            <a:ext cx="1440528" cy="543359"/>
          </a:xfrm>
          <a:prstGeom prst="octagon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Register</a:t>
            </a:r>
            <a:endParaRPr lang="en-US" sz="1200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5570596" y="2567007"/>
            <a:ext cx="881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452081" y="2567007"/>
            <a:ext cx="0" cy="35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570596" y="2569587"/>
            <a:ext cx="0" cy="35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893443" y="2391783"/>
            <a:ext cx="0" cy="17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830537" y="3044793"/>
            <a:ext cx="1578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185720" y="3509659"/>
            <a:ext cx="0" cy="66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184670" y="3509659"/>
            <a:ext cx="4396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570596" y="3175126"/>
            <a:ext cx="0" cy="334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63800" y="3055594"/>
            <a:ext cx="1826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63800" y="3042220"/>
            <a:ext cx="0" cy="333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riangle 89"/>
          <p:cNvSpPr/>
          <p:nvPr/>
        </p:nvSpPr>
        <p:spPr>
          <a:xfrm>
            <a:off x="1051561" y="4178592"/>
            <a:ext cx="266218" cy="229498"/>
          </a:xfrm>
          <a:prstGeom prst="triangl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>
            <a:stCxn id="4" idx="2"/>
          </p:cNvCxnSpPr>
          <p:nvPr/>
        </p:nvCxnSpPr>
        <p:spPr>
          <a:xfrm>
            <a:off x="6452082" y="3206839"/>
            <a:ext cx="2633" cy="574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326223" y="3793325"/>
            <a:ext cx="0" cy="217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830537" y="3798328"/>
            <a:ext cx="0" cy="217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5286827" y="3789350"/>
            <a:ext cx="0" cy="217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6791141" y="3781653"/>
            <a:ext cx="0" cy="217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8235741" y="3781653"/>
            <a:ext cx="0" cy="217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326223" y="3798328"/>
            <a:ext cx="59095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ctagon 124"/>
          <p:cNvSpPr/>
          <p:nvPr/>
        </p:nvSpPr>
        <p:spPr>
          <a:xfrm>
            <a:off x="738936" y="5399561"/>
            <a:ext cx="1440528" cy="543359"/>
          </a:xfrm>
          <a:prstGeom prst="octagon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Household workplace</a:t>
            </a:r>
            <a:endParaRPr lang="en-US" sz="1200" dirty="0"/>
          </a:p>
        </p:txBody>
      </p:sp>
      <p:sp>
        <p:nvSpPr>
          <p:cNvPr id="126" name="Octagon 125"/>
          <p:cNvSpPr/>
          <p:nvPr/>
        </p:nvSpPr>
        <p:spPr>
          <a:xfrm>
            <a:off x="2495161" y="5385949"/>
            <a:ext cx="1440528" cy="543359"/>
          </a:xfrm>
          <a:prstGeom prst="octagon">
            <a:avLst/>
          </a:prstGeom>
          <a:solidFill>
            <a:srgbClr val="3B9CB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Enterprise Workplace</a:t>
            </a:r>
            <a:endParaRPr lang="en-US" sz="1200" dirty="0"/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1184670" y="4318437"/>
            <a:ext cx="364730" cy="71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341761" y="5029649"/>
            <a:ext cx="1873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3218541" y="5017918"/>
            <a:ext cx="0" cy="35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1341761" y="5032229"/>
            <a:ext cx="0" cy="35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 flipV="1">
            <a:off x="270476" y="1030475"/>
            <a:ext cx="1" cy="534119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>
            <a:off x="262554" y="6375400"/>
            <a:ext cx="798924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262553" y="1030475"/>
            <a:ext cx="3518482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8251800" y="4536937"/>
            <a:ext cx="0" cy="18347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6791141" y="4536937"/>
            <a:ext cx="0" cy="18347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5313463" y="4562222"/>
            <a:ext cx="0" cy="18347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086200" y="4562222"/>
            <a:ext cx="0" cy="18347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2362041" y="4536937"/>
            <a:ext cx="0" cy="18347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3215425" y="5929308"/>
            <a:ext cx="0" cy="44235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1344086" y="5954593"/>
            <a:ext cx="0" cy="44235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5509831" y="3206123"/>
            <a:ext cx="100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Yes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6408213" y="3192531"/>
            <a:ext cx="100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Yes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333565" y="2419528"/>
            <a:ext cx="1003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Another login attempt</a:t>
            </a:r>
            <a:endParaRPr lang="en-US" sz="1100" dirty="0">
              <a:solidFill>
                <a:schemeClr val="accent1"/>
              </a:solidFill>
            </a:endParaRPr>
          </a:p>
        </p:txBody>
      </p:sp>
      <p:cxnSp>
        <p:nvCxnSpPr>
          <p:cNvPr id="169" name="Straight Arrow Connector 168"/>
          <p:cNvCxnSpPr/>
          <p:nvPr/>
        </p:nvCxnSpPr>
        <p:spPr>
          <a:xfrm flipH="1">
            <a:off x="6500552" y="2217662"/>
            <a:ext cx="801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6614127" y="3054920"/>
            <a:ext cx="688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7321341" y="2210668"/>
            <a:ext cx="0" cy="844252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6379809" y="2559888"/>
            <a:ext cx="100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solidFill>
                  <a:schemeClr val="accent1"/>
                </a:solidFill>
              </a:rPr>
              <a:t>Employee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4644945" y="2497378"/>
            <a:ext cx="1003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Existing </a:t>
            </a:r>
          </a:p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User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4302580" y="2839386"/>
            <a:ext cx="100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No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3269958" y="1898165"/>
            <a:ext cx="100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New User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237428" y="1653444"/>
            <a:ext cx="100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Logout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30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2460811" y="3420649"/>
            <a:ext cx="4235824" cy="18211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5658704" y="3415965"/>
            <a:ext cx="13684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If the thread</a:t>
            </a:r>
          </a:p>
          <a:p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Request needs approval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38936" y="226849"/>
            <a:ext cx="8405063" cy="369332"/>
          </a:xfrm>
          <a:prstGeom prst="rect">
            <a:avLst/>
          </a:prstGeom>
          <a:solidFill>
            <a:schemeClr val="accent1"/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Information </a:t>
            </a:r>
            <a:r>
              <a:rPr lang="en-US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Architecture: </a:t>
            </a:r>
            <a:r>
              <a:rPr lang="en-US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endParaRPr lang="en-US" sz="2000" b="1" dirty="0" smtClean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04916" y="155073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50" y="280181"/>
            <a:ext cx="346386" cy="346386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3638465" y="720212"/>
            <a:ext cx="1482926" cy="6205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Entry Point: </a:t>
            </a:r>
          </a:p>
          <a:p>
            <a:pPr algn="ctr"/>
            <a:r>
              <a:rPr lang="en-US" sz="1400" i="1" dirty="0" smtClean="0"/>
              <a:t>1, 2, 3</a:t>
            </a:r>
            <a:endParaRPr lang="en-US" sz="1400" i="1" dirty="0"/>
          </a:p>
        </p:txBody>
      </p:sp>
      <p:grpSp>
        <p:nvGrpSpPr>
          <p:cNvPr id="3" name="Group 2"/>
          <p:cNvGrpSpPr/>
          <p:nvPr/>
        </p:nvGrpSpPr>
        <p:grpSpPr>
          <a:xfrm>
            <a:off x="3890325" y="1808000"/>
            <a:ext cx="1363350" cy="490242"/>
            <a:chOff x="5398279" y="2171091"/>
            <a:chExt cx="1363350" cy="490242"/>
          </a:xfrm>
          <a:solidFill>
            <a:schemeClr val="accent5">
              <a:lumMod val="75000"/>
            </a:schemeClr>
          </a:solidFill>
        </p:grpSpPr>
        <p:sp>
          <p:nvSpPr>
            <p:cNvPr id="70" name="Rectangle 69"/>
            <p:cNvSpPr/>
            <p:nvPr/>
          </p:nvSpPr>
          <p:spPr>
            <a:xfrm>
              <a:off x="5398279" y="2171091"/>
              <a:ext cx="1241226" cy="371047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462132" y="2233400"/>
              <a:ext cx="1241226" cy="371047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520403" y="2290286"/>
              <a:ext cx="1241226" cy="371047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thread</a:t>
              </a:r>
              <a:endParaRPr lang="en-US" sz="1200" dirty="0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3954178" y="2831002"/>
            <a:ext cx="1241226" cy="3710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Preview</a:t>
            </a:r>
            <a:endParaRPr lang="en-US" sz="1200" dirty="0"/>
          </a:p>
        </p:txBody>
      </p:sp>
      <p:sp>
        <p:nvSpPr>
          <p:cNvPr id="77" name="Rectangle 76"/>
          <p:cNvSpPr/>
          <p:nvPr/>
        </p:nvSpPr>
        <p:spPr>
          <a:xfrm>
            <a:off x="3954178" y="3734809"/>
            <a:ext cx="1241226" cy="3710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Approved</a:t>
            </a:r>
            <a:endParaRPr lang="en-US" sz="1200" dirty="0"/>
          </a:p>
        </p:txBody>
      </p:sp>
      <p:sp>
        <p:nvSpPr>
          <p:cNvPr id="81" name="Rectangle 80"/>
          <p:cNvSpPr/>
          <p:nvPr/>
        </p:nvSpPr>
        <p:spPr>
          <a:xfrm>
            <a:off x="3708810" y="5577728"/>
            <a:ext cx="1482926" cy="78485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Entry Point: </a:t>
            </a:r>
          </a:p>
          <a:p>
            <a:pPr algn="ctr"/>
            <a:r>
              <a:rPr lang="en-US" sz="1400" i="1" dirty="0" smtClean="0"/>
              <a:t>Project Mgr.</a:t>
            </a:r>
          </a:p>
          <a:p>
            <a:pPr algn="ctr"/>
            <a:r>
              <a:rPr lang="en-US" sz="1400" i="1" dirty="0" smtClean="0"/>
              <a:t>Home page</a:t>
            </a:r>
            <a:endParaRPr lang="en-US" sz="1400" i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406822" y="1346650"/>
            <a:ext cx="0" cy="461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417478" y="2298242"/>
            <a:ext cx="0" cy="53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417478" y="3202049"/>
            <a:ext cx="0" cy="5327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406822" y="4105856"/>
            <a:ext cx="0" cy="344389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riangle 87"/>
          <p:cNvSpPr/>
          <p:nvPr/>
        </p:nvSpPr>
        <p:spPr>
          <a:xfrm>
            <a:off x="4278711" y="4165368"/>
            <a:ext cx="266218" cy="229498"/>
          </a:xfrm>
          <a:prstGeom prst="triangl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>
            <a:off x="3420238" y="4450245"/>
            <a:ext cx="1940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420238" y="4450245"/>
            <a:ext cx="0" cy="334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347649" y="4453995"/>
            <a:ext cx="0" cy="334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420238" y="5409469"/>
            <a:ext cx="1940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420238" y="5073294"/>
            <a:ext cx="0" cy="334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347649" y="5077044"/>
            <a:ext cx="0" cy="334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ctagon 77"/>
          <p:cNvSpPr/>
          <p:nvPr/>
        </p:nvSpPr>
        <p:spPr>
          <a:xfrm>
            <a:off x="2685904" y="4611610"/>
            <a:ext cx="1440528" cy="543359"/>
          </a:xfrm>
          <a:prstGeom prst="oct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Acknowledgement to Account Manager</a:t>
            </a:r>
            <a:endParaRPr lang="en-US" sz="1100" dirty="0"/>
          </a:p>
        </p:txBody>
      </p:sp>
      <p:sp>
        <p:nvSpPr>
          <p:cNvPr id="80" name="Octagon 79"/>
          <p:cNvSpPr/>
          <p:nvPr/>
        </p:nvSpPr>
        <p:spPr>
          <a:xfrm>
            <a:off x="4697208" y="4611609"/>
            <a:ext cx="1440528" cy="543359"/>
          </a:xfrm>
          <a:prstGeom prst="oct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Acknowledgement to Account </a:t>
            </a:r>
            <a:r>
              <a:rPr lang="en-US" sz="1100" dirty="0" smtClean="0"/>
              <a:t>Requestor</a:t>
            </a:r>
            <a:endParaRPr lang="en-US" sz="1100" dirty="0"/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4417478" y="5407827"/>
            <a:ext cx="0" cy="169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33510" y="1572203"/>
            <a:ext cx="873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6957" y="1558756"/>
            <a:ext cx="0" cy="498644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3533510" y="2047704"/>
            <a:ext cx="356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5253676" y="2057400"/>
            <a:ext cx="461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716416" y="2057400"/>
            <a:ext cx="0" cy="968188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76" idx="3"/>
          </p:cNvCxnSpPr>
          <p:nvPr/>
        </p:nvCxnSpPr>
        <p:spPr>
          <a:xfrm flipV="1">
            <a:off x="5195404" y="3006927"/>
            <a:ext cx="509060" cy="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644050" y="1545633"/>
            <a:ext cx="8256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Post </a:t>
            </a:r>
          </a:p>
          <a:p>
            <a:r>
              <a:rPr lang="en-US" sz="1100" dirty="0" smtClean="0">
                <a:solidFill>
                  <a:schemeClr val="accent1"/>
                </a:solidFill>
              </a:rPr>
              <a:t>Comments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50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/>
          <p:cNvSpPr/>
          <p:nvPr/>
        </p:nvSpPr>
        <p:spPr>
          <a:xfrm>
            <a:off x="134712" y="1642896"/>
            <a:ext cx="8888264" cy="35155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38936" y="226849"/>
            <a:ext cx="8405063" cy="369332"/>
          </a:xfrm>
          <a:prstGeom prst="rect">
            <a:avLst/>
          </a:prstGeom>
          <a:solidFill>
            <a:schemeClr val="accent1"/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Information </a:t>
            </a:r>
            <a:r>
              <a:rPr lang="en-US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Architecture: </a:t>
            </a:r>
            <a:r>
              <a:rPr lang="en-US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endParaRPr lang="en-US" sz="2000" b="1" dirty="0" smtClean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04916" y="155073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50" y="280181"/>
            <a:ext cx="346386" cy="346386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3638465" y="720212"/>
            <a:ext cx="1482926" cy="6205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Entry Point: </a:t>
            </a:r>
          </a:p>
          <a:p>
            <a:pPr algn="ctr"/>
            <a:r>
              <a:rPr lang="en-US" sz="1400" i="1" dirty="0" smtClean="0"/>
              <a:t>Project Manager Login</a:t>
            </a:r>
            <a:endParaRPr lang="en-US" sz="1400" i="1" dirty="0"/>
          </a:p>
        </p:txBody>
      </p:sp>
      <p:sp>
        <p:nvSpPr>
          <p:cNvPr id="51" name="Chord 50"/>
          <p:cNvSpPr/>
          <p:nvPr/>
        </p:nvSpPr>
        <p:spPr>
          <a:xfrm rot="7725927">
            <a:off x="6201027" y="2478329"/>
            <a:ext cx="317442" cy="317442"/>
          </a:xfrm>
          <a:prstGeom prst="chord">
            <a:avLst>
              <a:gd name="adj1" fmla="val 2700000"/>
              <a:gd name="adj2" fmla="val 14255178"/>
            </a:avLst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>
            <a:off x="4131277" y="2765362"/>
            <a:ext cx="4222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131277" y="2765362"/>
            <a:ext cx="0" cy="300567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639485" y="2772961"/>
            <a:ext cx="0" cy="300567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932747" y="2772961"/>
            <a:ext cx="0" cy="300567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347719" y="2772961"/>
            <a:ext cx="0" cy="300567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359749" y="2622677"/>
            <a:ext cx="0" cy="150284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634479" y="2880789"/>
            <a:ext cx="1241226" cy="3710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Dashboard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4997114" y="2880788"/>
            <a:ext cx="1241226" cy="3710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Sales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6359749" y="2880787"/>
            <a:ext cx="1241226" cy="3710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Approvals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7722384" y="2880787"/>
            <a:ext cx="1241226" cy="3710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Analytics</a:t>
            </a:r>
            <a:endParaRPr lang="en-US" sz="1200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5633550" y="3251834"/>
            <a:ext cx="0" cy="1642895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932747" y="3224796"/>
            <a:ext cx="0" cy="1642895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347719" y="3251834"/>
            <a:ext cx="0" cy="1642895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997114" y="3443662"/>
            <a:ext cx="1241226" cy="3710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Results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6359749" y="3443661"/>
            <a:ext cx="1241226" cy="3710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List Of Approvals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7722384" y="3443661"/>
            <a:ext cx="1241226" cy="3710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Graphs</a:t>
            </a:r>
            <a:endParaRPr lang="en-US" sz="1200" dirty="0"/>
          </a:p>
        </p:txBody>
      </p:sp>
      <p:sp>
        <p:nvSpPr>
          <p:cNvPr id="2" name="Trapezoid 1"/>
          <p:cNvSpPr/>
          <p:nvPr/>
        </p:nvSpPr>
        <p:spPr>
          <a:xfrm>
            <a:off x="5181869" y="4046244"/>
            <a:ext cx="954741" cy="513020"/>
          </a:xfrm>
          <a:prstGeom prst="trapezoi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49" name="Trapezoid 48"/>
          <p:cNvSpPr/>
          <p:nvPr/>
        </p:nvSpPr>
        <p:spPr>
          <a:xfrm>
            <a:off x="6529076" y="4046244"/>
            <a:ext cx="954741" cy="513020"/>
          </a:xfrm>
          <a:prstGeom prst="trapezoi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50" name="Trapezoid 49"/>
          <p:cNvSpPr/>
          <p:nvPr/>
        </p:nvSpPr>
        <p:spPr>
          <a:xfrm>
            <a:off x="7876283" y="4048380"/>
            <a:ext cx="954741" cy="508748"/>
          </a:xfrm>
          <a:prstGeom prst="trapezoi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5633550" y="4894335"/>
            <a:ext cx="2714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932747" y="4867691"/>
            <a:ext cx="0" cy="53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255092" y="1340737"/>
            <a:ext cx="0" cy="35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48559" y="1696373"/>
            <a:ext cx="2111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359748" y="1696373"/>
            <a:ext cx="0" cy="81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ctagon 40"/>
          <p:cNvSpPr/>
          <p:nvPr/>
        </p:nvSpPr>
        <p:spPr>
          <a:xfrm>
            <a:off x="5639485" y="1828783"/>
            <a:ext cx="1440528" cy="543359"/>
          </a:xfrm>
          <a:prstGeom prst="oct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Project Manager</a:t>
            </a:r>
          </a:p>
          <a:p>
            <a:pPr algn="ctr"/>
            <a:r>
              <a:rPr lang="en-US" sz="1200" dirty="0" smtClean="0"/>
              <a:t>Home Page</a:t>
            </a:r>
            <a:endParaRPr lang="en-US" sz="1200" dirty="0"/>
          </a:p>
        </p:txBody>
      </p:sp>
      <p:cxnSp>
        <p:nvCxnSpPr>
          <p:cNvPr id="86" name="Straight Connector 85"/>
          <p:cNvCxnSpPr/>
          <p:nvPr/>
        </p:nvCxnSpPr>
        <p:spPr>
          <a:xfrm>
            <a:off x="4131277" y="3224796"/>
            <a:ext cx="0" cy="589912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421556" y="4046243"/>
            <a:ext cx="26962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435003" y="4696185"/>
            <a:ext cx="26962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117830" y="4045409"/>
            <a:ext cx="0" cy="650776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750311" y="3814708"/>
            <a:ext cx="0" cy="1201045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435003" y="4048352"/>
            <a:ext cx="0" cy="650776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2201691" y="4186081"/>
            <a:ext cx="1241226" cy="3710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To do</a:t>
            </a:r>
            <a:endParaRPr lang="en-US" sz="1200" dirty="0"/>
          </a:p>
        </p:txBody>
      </p:sp>
      <p:sp>
        <p:nvSpPr>
          <p:cNvPr id="89" name="Rectangle 88"/>
          <p:cNvSpPr/>
          <p:nvPr/>
        </p:nvSpPr>
        <p:spPr>
          <a:xfrm>
            <a:off x="3561721" y="4181736"/>
            <a:ext cx="1241226" cy="3710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Quick monitoring</a:t>
            </a:r>
            <a:endParaRPr lang="en-US" sz="1200" dirty="0"/>
          </a:p>
        </p:txBody>
      </p:sp>
      <p:sp>
        <p:nvSpPr>
          <p:cNvPr id="90" name="Rectangle 89"/>
          <p:cNvSpPr/>
          <p:nvPr/>
        </p:nvSpPr>
        <p:spPr>
          <a:xfrm>
            <a:off x="814390" y="4188217"/>
            <a:ext cx="1241226" cy="3710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Schedule</a:t>
            </a:r>
            <a:endParaRPr lang="en-US" sz="1200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2750311" y="3814708"/>
            <a:ext cx="1380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92550" y="5015753"/>
            <a:ext cx="2357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92550" y="2096638"/>
            <a:ext cx="0" cy="2919115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6249171" y="5400451"/>
            <a:ext cx="1482926" cy="6205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Continue to Thread</a:t>
            </a:r>
            <a:endParaRPr lang="en-US" sz="1400" i="1" dirty="0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392550" y="2096638"/>
            <a:ext cx="5225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85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161379" y="1320030"/>
            <a:ext cx="7202692" cy="471033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38936" y="226849"/>
            <a:ext cx="8405063" cy="369332"/>
          </a:xfrm>
          <a:prstGeom prst="rect">
            <a:avLst/>
          </a:prstGeom>
          <a:solidFill>
            <a:schemeClr val="accent1"/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Information </a:t>
            </a:r>
            <a:r>
              <a:rPr lang="en-US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Architecture: </a:t>
            </a:r>
            <a:r>
              <a:rPr lang="en-US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endParaRPr lang="en-US" sz="2000" b="1" dirty="0" smtClean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04916" y="155073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50" y="280181"/>
            <a:ext cx="346386" cy="34638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638465" y="653712"/>
            <a:ext cx="1482926" cy="6205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Entry Point</a:t>
            </a:r>
            <a:r>
              <a:rPr lang="en-US" sz="1400" i="1" smtClean="0"/>
              <a:t>: </a:t>
            </a:r>
          </a:p>
          <a:p>
            <a:pPr algn="ctr"/>
            <a:r>
              <a:rPr lang="en-US" sz="1400" i="1" dirty="0" smtClean="0"/>
              <a:t>New User</a:t>
            </a:r>
            <a:endParaRPr lang="en-US" sz="1400" i="1" dirty="0"/>
          </a:p>
        </p:txBody>
      </p:sp>
      <p:cxnSp>
        <p:nvCxnSpPr>
          <p:cNvPr id="86" name="Straight Connector 85"/>
          <p:cNvCxnSpPr/>
          <p:nvPr/>
        </p:nvCxnSpPr>
        <p:spPr>
          <a:xfrm>
            <a:off x="2781580" y="1833039"/>
            <a:ext cx="3159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riangle 89"/>
          <p:cNvSpPr/>
          <p:nvPr/>
        </p:nvSpPr>
        <p:spPr>
          <a:xfrm>
            <a:off x="4252024" y="1450896"/>
            <a:ext cx="266218" cy="229498"/>
          </a:xfrm>
          <a:prstGeom prst="triangl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872831" y="4480046"/>
            <a:ext cx="1241226" cy="3710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Acknowledgement</a:t>
            </a:r>
            <a:endParaRPr lang="en-US" sz="1050" dirty="0"/>
          </a:p>
        </p:txBody>
      </p:sp>
      <p:sp>
        <p:nvSpPr>
          <p:cNvPr id="85" name="Rectangle 84"/>
          <p:cNvSpPr/>
          <p:nvPr/>
        </p:nvSpPr>
        <p:spPr>
          <a:xfrm>
            <a:off x="3776779" y="6170975"/>
            <a:ext cx="1482926" cy="6205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Entry Point: </a:t>
            </a:r>
          </a:p>
          <a:p>
            <a:pPr algn="ctr"/>
            <a:r>
              <a:rPr lang="en-US" sz="1400" i="1" dirty="0" smtClean="0"/>
              <a:t>Home</a:t>
            </a:r>
            <a:endParaRPr lang="en-US" sz="1400" i="1" dirty="0"/>
          </a:p>
        </p:txBody>
      </p:sp>
      <p:cxnSp>
        <p:nvCxnSpPr>
          <p:cNvPr id="6" name="Straight Arrow Connector 5"/>
          <p:cNvCxnSpPr>
            <a:stCxn id="31" idx="2"/>
          </p:cNvCxnSpPr>
          <p:nvPr/>
        </p:nvCxnSpPr>
        <p:spPr>
          <a:xfrm>
            <a:off x="4379928" y="1274237"/>
            <a:ext cx="12700" cy="560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5941503" y="1825920"/>
            <a:ext cx="0" cy="13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781580" y="1822260"/>
            <a:ext cx="0" cy="15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758122" y="2083137"/>
            <a:ext cx="0" cy="36237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2777526" y="2592389"/>
            <a:ext cx="0" cy="36237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2787537" y="3087362"/>
            <a:ext cx="0" cy="36237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766570" y="3607734"/>
            <a:ext cx="0" cy="36237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2781580" y="4298860"/>
            <a:ext cx="5957" cy="168119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969443" y="2099644"/>
            <a:ext cx="0" cy="36237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986321" y="2592388"/>
            <a:ext cx="0" cy="36237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952842" y="3087361"/>
            <a:ext cx="0" cy="36237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934918" y="3586046"/>
            <a:ext cx="0" cy="36237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952842" y="4117675"/>
            <a:ext cx="0" cy="36237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2160967" y="1960057"/>
            <a:ext cx="1241226" cy="3710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Household</a:t>
            </a:r>
            <a:endParaRPr lang="en-US" sz="1200" dirty="0"/>
          </a:p>
        </p:txBody>
      </p:sp>
      <p:sp>
        <p:nvSpPr>
          <p:cNvPr id="70" name="Rectangle 69"/>
          <p:cNvSpPr/>
          <p:nvPr/>
        </p:nvSpPr>
        <p:spPr>
          <a:xfrm>
            <a:off x="2160967" y="2453877"/>
            <a:ext cx="1241226" cy="3710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Details</a:t>
            </a:r>
            <a:endParaRPr lang="en-US" sz="1200" dirty="0"/>
          </a:p>
        </p:txBody>
      </p:sp>
      <p:sp>
        <p:nvSpPr>
          <p:cNvPr id="71" name="Rectangle 70"/>
          <p:cNvSpPr/>
          <p:nvPr/>
        </p:nvSpPr>
        <p:spPr>
          <a:xfrm>
            <a:off x="2150926" y="2956908"/>
            <a:ext cx="1241226" cy="3710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Submit</a:t>
            </a:r>
            <a:endParaRPr lang="en-US" sz="1200" dirty="0"/>
          </a:p>
        </p:txBody>
      </p:sp>
      <p:sp>
        <p:nvSpPr>
          <p:cNvPr id="72" name="Rectangle 71"/>
          <p:cNvSpPr/>
          <p:nvPr/>
        </p:nvSpPr>
        <p:spPr>
          <a:xfrm>
            <a:off x="2150926" y="3449733"/>
            <a:ext cx="1241226" cy="3710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Payment</a:t>
            </a:r>
            <a:endParaRPr lang="en-US" sz="1200" dirty="0"/>
          </a:p>
        </p:txBody>
      </p:sp>
      <p:sp>
        <p:nvSpPr>
          <p:cNvPr id="73" name="Rectangle 72"/>
          <p:cNvSpPr/>
          <p:nvPr/>
        </p:nvSpPr>
        <p:spPr>
          <a:xfrm>
            <a:off x="2160967" y="3970549"/>
            <a:ext cx="1241226" cy="3710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Acknowledgement</a:t>
            </a:r>
            <a:endParaRPr lang="en-US" sz="1050" dirty="0"/>
          </a:p>
        </p:txBody>
      </p:sp>
      <p:sp>
        <p:nvSpPr>
          <p:cNvPr id="76" name="Rectangle 75"/>
          <p:cNvSpPr/>
          <p:nvPr/>
        </p:nvSpPr>
        <p:spPr>
          <a:xfrm>
            <a:off x="5323431" y="1964814"/>
            <a:ext cx="1241226" cy="3710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Expertise</a:t>
            </a:r>
            <a:endParaRPr lang="en-US" sz="1200" dirty="0"/>
          </a:p>
        </p:txBody>
      </p:sp>
      <p:sp>
        <p:nvSpPr>
          <p:cNvPr id="77" name="Rectangle 76"/>
          <p:cNvSpPr/>
          <p:nvPr/>
        </p:nvSpPr>
        <p:spPr>
          <a:xfrm>
            <a:off x="5323431" y="2459787"/>
            <a:ext cx="1241226" cy="3710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Details</a:t>
            </a:r>
            <a:endParaRPr lang="en-US" sz="1200" dirty="0"/>
          </a:p>
        </p:txBody>
      </p:sp>
      <p:sp>
        <p:nvSpPr>
          <p:cNvPr id="78" name="Rectangle 77"/>
          <p:cNvSpPr/>
          <p:nvPr/>
        </p:nvSpPr>
        <p:spPr>
          <a:xfrm>
            <a:off x="5323431" y="2954760"/>
            <a:ext cx="1241226" cy="3710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Submit</a:t>
            </a:r>
            <a:endParaRPr lang="en-US" sz="1200" dirty="0"/>
          </a:p>
        </p:txBody>
      </p:sp>
      <p:sp>
        <p:nvSpPr>
          <p:cNvPr id="80" name="Rectangle 79"/>
          <p:cNvSpPr/>
          <p:nvPr/>
        </p:nvSpPr>
        <p:spPr>
          <a:xfrm>
            <a:off x="5323431" y="3449733"/>
            <a:ext cx="1241226" cy="3710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Acknowledgement</a:t>
            </a:r>
            <a:endParaRPr lang="en-US" sz="1050" dirty="0"/>
          </a:p>
        </p:txBody>
      </p:sp>
      <p:sp>
        <p:nvSpPr>
          <p:cNvPr id="81" name="Rectangle 80"/>
          <p:cNvSpPr/>
          <p:nvPr/>
        </p:nvSpPr>
        <p:spPr>
          <a:xfrm>
            <a:off x="5323431" y="3970105"/>
            <a:ext cx="1241226" cy="3710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Area Mgr. approval</a:t>
            </a:r>
            <a:endParaRPr lang="en-US" sz="1050" dirty="0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5986321" y="4642091"/>
            <a:ext cx="0" cy="36237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6009015" y="5117104"/>
            <a:ext cx="0" cy="36237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009015" y="5617679"/>
            <a:ext cx="0" cy="36237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774995" y="5980050"/>
            <a:ext cx="3234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471316" y="5980050"/>
            <a:ext cx="0" cy="18118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6009015" y="4642091"/>
            <a:ext cx="863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mond 34"/>
          <p:cNvSpPr/>
          <p:nvPr/>
        </p:nvSpPr>
        <p:spPr>
          <a:xfrm>
            <a:off x="5807398" y="4480046"/>
            <a:ext cx="324091" cy="324091"/>
          </a:xfrm>
          <a:prstGeom prst="diamond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5348830" y="5012835"/>
            <a:ext cx="1241226" cy="3710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Payment</a:t>
            </a:r>
            <a:endParaRPr lang="en-US" sz="1050" dirty="0"/>
          </a:p>
        </p:txBody>
      </p:sp>
      <p:sp>
        <p:nvSpPr>
          <p:cNvPr id="84" name="Rectangle 83"/>
          <p:cNvSpPr/>
          <p:nvPr/>
        </p:nvSpPr>
        <p:spPr>
          <a:xfrm>
            <a:off x="5348830" y="5495184"/>
            <a:ext cx="1241226" cy="3710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Acknowledgement</a:t>
            </a:r>
            <a:endParaRPr lang="en-US" sz="1050" dirty="0"/>
          </a:p>
        </p:txBody>
      </p:sp>
      <p:sp>
        <p:nvSpPr>
          <p:cNvPr id="120" name="TextBox 119"/>
          <p:cNvSpPr txBox="1"/>
          <p:nvPr/>
        </p:nvSpPr>
        <p:spPr>
          <a:xfrm>
            <a:off x="6017062" y="4742852"/>
            <a:ext cx="100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Yes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250594" y="4411371"/>
            <a:ext cx="100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No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423862" y="1380312"/>
            <a:ext cx="10030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A verification by area manager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3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27432" y="0"/>
            <a:ext cx="9134711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9739" y="3887178"/>
            <a:ext cx="5759836" cy="377498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Paper Prototyping</a:t>
            </a:r>
            <a:endParaRPr lang="en-US" b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995718" y="3815402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863" y="3918290"/>
            <a:ext cx="346386" cy="34638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211297" y="2764637"/>
            <a:ext cx="291467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3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545484" y="5330351"/>
            <a:ext cx="281410" cy="28141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6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5298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738936" y="226849"/>
            <a:ext cx="8405063" cy="369332"/>
          </a:xfrm>
          <a:prstGeom prst="rect">
            <a:avLst/>
          </a:prstGeom>
          <a:solidFill>
            <a:schemeClr val="accent1"/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Paper Prototyping:  </a:t>
            </a:r>
            <a:endParaRPr lang="en-US" sz="2000" b="1" dirty="0" smtClean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04916" y="155073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61" y="257961"/>
            <a:ext cx="346386" cy="3463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3781">
            <a:off x="411571" y="2883319"/>
            <a:ext cx="2860585" cy="3814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0786">
            <a:off x="4883424" y="1536557"/>
            <a:ext cx="3476171" cy="4634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68594">
            <a:off x="720284" y="676732"/>
            <a:ext cx="3198586" cy="42647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36872">
            <a:off x="1139419" y="1148838"/>
            <a:ext cx="2947569" cy="39300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66472">
            <a:off x="5443065" y="1470472"/>
            <a:ext cx="3356296" cy="44750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66632">
            <a:off x="1583872" y="1560543"/>
            <a:ext cx="5976257" cy="44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6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06860" y="150708"/>
            <a:ext cx="8849968" cy="517769"/>
            <a:chOff x="306860" y="150708"/>
            <a:chExt cx="8849968" cy="517769"/>
          </a:xfrm>
        </p:grpSpPr>
        <p:sp>
          <p:nvSpPr>
            <p:cNvPr id="7" name="TextBox 6"/>
            <p:cNvSpPr txBox="1"/>
            <p:nvPr/>
          </p:nvSpPr>
          <p:spPr>
            <a:xfrm>
              <a:off x="756923" y="222484"/>
              <a:ext cx="8399905" cy="369332"/>
            </a:xfrm>
            <a:prstGeom prst="rect">
              <a:avLst/>
            </a:prstGeom>
            <a:solidFill>
              <a:srgbClr val="D91E00"/>
            </a:solidFill>
            <a:effectLst/>
          </p:spPr>
          <p:txBody>
            <a:bodyPr wrap="square" rtlCol="0" anchor="ctr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 What is the problem addressed?</a:t>
              </a:r>
              <a:endParaRPr lang="en-US" sz="2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06860" y="150708"/>
              <a:ext cx="517769" cy="517769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551" y="245430"/>
              <a:ext cx="346386" cy="346386"/>
            </a:xfrm>
            <a:prstGeom prst="rect">
              <a:avLst/>
            </a:prstGeom>
          </p:spPr>
        </p:pic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658541" y="973072"/>
            <a:ext cx="832056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charset="0"/>
              <a:buChar char="•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is hard to determine how much electrical energy a solar or wind energy can produce in a day and both of these energy system is dependent on the external weather factor.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integration of hybrid energy storage system (ESS) with renewable energy has been considered an effective solution to counteract its variant and unpredictable power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generation.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is necessary to determine the amount of electricity which will be consumed by a consumer and system has to be designed such that a consumer can best utilize the benefits of Renewable source of Energy which will help to decrease the carbon emission.</a:t>
            </a:r>
          </a:p>
        </p:txBody>
      </p:sp>
    </p:spTree>
    <p:extLst>
      <p:ext uri="{BB962C8B-B14F-4D97-AF65-F5344CB8AC3E}">
        <p14:creationId xmlns:p14="http://schemas.microsoft.com/office/powerpoint/2010/main" val="884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0" y="0"/>
            <a:ext cx="9162143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9739" y="3887178"/>
            <a:ext cx="5759836" cy="377498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Wireframes</a:t>
            </a:r>
            <a:endParaRPr lang="en-US" b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995718" y="3815402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863" y="3918290"/>
            <a:ext cx="346386" cy="34638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211297" y="2764637"/>
            <a:ext cx="291467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3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545484" y="5330351"/>
            <a:ext cx="281410" cy="28141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6"/>
                </a:solidFill>
              </a:ln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98435" y="3937594"/>
            <a:ext cx="75319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 </a:t>
            </a:r>
            <a:r>
              <a:rPr lang="en-US" sz="14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</a:t>
            </a:r>
            <a:r>
              <a:rPr lang="en-US" sz="1400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app.moqups.com</a:t>
            </a:r>
            <a:r>
              <a:rPr lang="en-US" sz="14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/jibinjohn100/</a:t>
            </a:r>
            <a:r>
              <a:rPr lang="en-US" sz="1400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dPUiaSghUr</a:t>
            </a:r>
            <a:r>
              <a:rPr lang="en-US" sz="14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/view</a:t>
            </a:r>
          </a:p>
        </p:txBody>
      </p:sp>
    </p:spTree>
    <p:extLst>
      <p:ext uri="{BB962C8B-B14F-4D97-AF65-F5344CB8AC3E}">
        <p14:creationId xmlns:p14="http://schemas.microsoft.com/office/powerpoint/2010/main" val="166716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380752" y="3887178"/>
            <a:ext cx="5759836" cy="377498"/>
          </a:xfrm>
          <a:prstGeom prst="rect">
            <a:avLst/>
          </a:prstGeom>
          <a:solidFill>
            <a:schemeClr val="accent1"/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 Thanks!</a:t>
            </a:r>
            <a:endParaRPr lang="en-US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995718" y="3815402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863" y="3918290"/>
            <a:ext cx="346386" cy="34638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211297" y="2764637"/>
            <a:ext cx="291467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3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545484" y="5330351"/>
            <a:ext cx="281410" cy="28141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6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4005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06860" y="150708"/>
            <a:ext cx="8849968" cy="517769"/>
            <a:chOff x="306860" y="150708"/>
            <a:chExt cx="8849968" cy="517769"/>
          </a:xfrm>
        </p:grpSpPr>
        <p:sp>
          <p:nvSpPr>
            <p:cNvPr id="7" name="TextBox 6"/>
            <p:cNvSpPr txBox="1"/>
            <p:nvPr/>
          </p:nvSpPr>
          <p:spPr>
            <a:xfrm>
              <a:off x="756923" y="222484"/>
              <a:ext cx="8399905" cy="369332"/>
            </a:xfrm>
            <a:prstGeom prst="rect">
              <a:avLst/>
            </a:prstGeom>
            <a:solidFill>
              <a:srgbClr val="D91E00"/>
            </a:solidFill>
            <a:effectLst/>
          </p:spPr>
          <p:txBody>
            <a:bodyPr wrap="square" rtlCol="0" anchor="ctr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The Solution</a:t>
              </a:r>
              <a:endParaRPr lang="en-US" sz="2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06860" y="150708"/>
              <a:ext cx="517769" cy="517769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551" y="245430"/>
              <a:ext cx="346386" cy="346386"/>
            </a:xfrm>
            <a:prstGeom prst="rect">
              <a:avLst/>
            </a:prstGeom>
          </p:spPr>
        </p:pic>
      </p:grp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551" y="763199"/>
            <a:ext cx="8596312" cy="417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4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60" y="740253"/>
            <a:ext cx="8615889" cy="49257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06860" y="150708"/>
            <a:ext cx="8849968" cy="517769"/>
            <a:chOff x="306860" y="150708"/>
            <a:chExt cx="8849968" cy="517769"/>
          </a:xfrm>
        </p:grpSpPr>
        <p:sp>
          <p:nvSpPr>
            <p:cNvPr id="7" name="TextBox 6"/>
            <p:cNvSpPr txBox="1"/>
            <p:nvPr/>
          </p:nvSpPr>
          <p:spPr>
            <a:xfrm>
              <a:off x="756923" y="222484"/>
              <a:ext cx="8399905" cy="369332"/>
            </a:xfrm>
            <a:prstGeom prst="rect">
              <a:avLst/>
            </a:prstGeom>
            <a:solidFill>
              <a:srgbClr val="D91E00"/>
            </a:solidFill>
            <a:effectLst/>
          </p:spPr>
          <p:txBody>
            <a:bodyPr wrap="square" rtlCol="0" anchor="ctr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The Solution</a:t>
              </a:r>
              <a:endParaRPr lang="en-US" sz="2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06860" y="150708"/>
              <a:ext cx="517769" cy="517769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551" y="245430"/>
              <a:ext cx="346386" cy="3463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441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06860" y="150708"/>
            <a:ext cx="8849968" cy="517769"/>
            <a:chOff x="306860" y="150708"/>
            <a:chExt cx="8849968" cy="517769"/>
          </a:xfrm>
        </p:grpSpPr>
        <p:sp>
          <p:nvSpPr>
            <p:cNvPr id="7" name="TextBox 6"/>
            <p:cNvSpPr txBox="1"/>
            <p:nvPr/>
          </p:nvSpPr>
          <p:spPr>
            <a:xfrm>
              <a:off x="756923" y="222484"/>
              <a:ext cx="8399905" cy="369332"/>
            </a:xfrm>
            <a:prstGeom prst="rect">
              <a:avLst/>
            </a:prstGeom>
            <a:solidFill>
              <a:srgbClr val="D91E00"/>
            </a:solidFill>
            <a:effectLst/>
          </p:spPr>
          <p:txBody>
            <a:bodyPr wrap="square" rtlCol="0" anchor="ctr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</a:rPr>
                <a:t>The Solution: Strategy Plane:</a:t>
              </a:r>
              <a:endParaRPr lang="en-US" sz="2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06860" y="150708"/>
              <a:ext cx="517769" cy="517769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551" y="245430"/>
              <a:ext cx="346386" cy="346386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738937" y="763199"/>
            <a:ext cx="8286753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535353"/>
                </a:solidFill>
                <a:latin typeface="ArialMT" charset="0"/>
              </a:rPr>
              <a:t>Product Objectives:</a:t>
            </a:r>
            <a:endParaRPr lang="en-US" b="1" dirty="0" smtClean="0">
              <a:solidFill>
                <a:srgbClr val="535353"/>
              </a:solidFill>
              <a:latin typeface="ArialM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A </a:t>
            </a:r>
            <a:r>
              <a:rPr lang="en-US" sz="1600" dirty="0"/>
              <a:t>design methodology for hybrid energy systems.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Use </a:t>
            </a:r>
            <a:r>
              <a:rPr lang="en-US" sz="1600" dirty="0"/>
              <a:t>of multiple renewable power sources alongside conventional power grid.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An </a:t>
            </a:r>
            <a:r>
              <a:rPr lang="en-US" sz="1600" dirty="0"/>
              <a:t>optimal sizing methodology integrated with the energy management strategy.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Optimization </a:t>
            </a:r>
            <a:r>
              <a:rPr lang="en-US" sz="1600" dirty="0"/>
              <a:t>based on sensors, analytics and weather prediction.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Design </a:t>
            </a:r>
            <a:r>
              <a:rPr lang="en-US" sz="1600" dirty="0"/>
              <a:t>and validation using historical climate data and load demands</a:t>
            </a:r>
            <a:r>
              <a:rPr lang="en-US" sz="1600" dirty="0" smtClean="0"/>
              <a:t>.</a:t>
            </a:r>
          </a:p>
          <a:p>
            <a:r>
              <a:rPr lang="en-US" sz="1600" b="1" dirty="0" smtClean="0">
                <a:solidFill>
                  <a:srgbClr val="535353"/>
                </a:solidFill>
                <a:latin typeface="ArialMT" charset="0"/>
              </a:rPr>
              <a:t>Business Goals:</a:t>
            </a:r>
            <a:endParaRPr lang="en-US" b="1" dirty="0" smtClean="0">
              <a:solidFill>
                <a:srgbClr val="535353"/>
              </a:solidFill>
              <a:latin typeface="ArialM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Short term goal: Convert the entire city population into the consumer base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Long term goal: expand the model to other cities and make the primary energy source of the country to Renewable energy source and main power grid line as a backup source</a:t>
            </a:r>
          </a:p>
          <a:p>
            <a:r>
              <a:rPr lang="en-US" sz="1600" b="1" dirty="0" smtClean="0">
                <a:solidFill>
                  <a:srgbClr val="535353"/>
                </a:solidFill>
                <a:latin typeface="ArialMT" charset="0"/>
              </a:rPr>
              <a:t>Success Metrics: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C</a:t>
            </a:r>
            <a:r>
              <a:rPr lang="en-US" sz="1600" dirty="0" smtClean="0"/>
              <a:t>onsumer base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Add more renewable sources into renewable energy production list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8936" y="4218975"/>
            <a:ext cx="8286753" cy="2000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535353"/>
                </a:solidFill>
                <a:latin typeface="ArialMT" charset="0"/>
              </a:rPr>
              <a:t>User Needs:</a:t>
            </a:r>
            <a:endParaRPr lang="en-US" b="1" dirty="0" smtClean="0">
              <a:solidFill>
                <a:srgbClr val="535353"/>
              </a:solidFill>
              <a:latin typeface="ArialMT" charset="0"/>
            </a:endParaRPr>
          </a:p>
          <a:p>
            <a:r>
              <a:rPr lang="en-US" sz="1600" b="1" dirty="0" smtClean="0">
                <a:solidFill>
                  <a:srgbClr val="535353"/>
                </a:solidFill>
                <a:latin typeface="ArialMT" charset="0"/>
              </a:rPr>
              <a:t>User Segmentation:</a:t>
            </a:r>
            <a:endParaRPr lang="en-US" sz="1400" b="1" dirty="0" smtClean="0">
              <a:solidFill>
                <a:srgbClr val="535353"/>
              </a:solidFill>
              <a:latin typeface="ArialM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House holds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Enterprise</a:t>
            </a:r>
          </a:p>
          <a:p>
            <a:r>
              <a:rPr lang="en-US" sz="1600" b="1" dirty="0" smtClean="0">
                <a:solidFill>
                  <a:srgbClr val="535353"/>
                </a:solidFill>
                <a:latin typeface="ArialMT" charset="0"/>
              </a:rPr>
              <a:t>Usability and User Research:</a:t>
            </a:r>
            <a:endParaRPr lang="en-US" sz="1400" b="1" dirty="0" smtClean="0">
              <a:solidFill>
                <a:srgbClr val="535353"/>
              </a:solidFill>
              <a:latin typeface="ArialM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Market research methods and Contextual Inquiry</a:t>
            </a:r>
          </a:p>
          <a:p>
            <a:r>
              <a:rPr lang="en-US" sz="1600" b="1" dirty="0" smtClean="0">
                <a:solidFill>
                  <a:srgbClr val="535353"/>
                </a:solidFill>
                <a:latin typeface="ArialMT" charset="0"/>
              </a:rPr>
              <a:t>Personas &amp; Storyboarding:</a:t>
            </a:r>
            <a:endParaRPr lang="en-US" sz="1200" b="1" dirty="0" smtClean="0">
              <a:solidFill>
                <a:srgbClr val="535353"/>
              </a:solidFill>
              <a:latin typeface="ArialMT" charset="0"/>
            </a:endParaRP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9448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06860" y="150708"/>
            <a:ext cx="8849968" cy="517769"/>
            <a:chOff x="306860" y="150708"/>
            <a:chExt cx="8849968" cy="517769"/>
          </a:xfrm>
        </p:grpSpPr>
        <p:sp>
          <p:nvSpPr>
            <p:cNvPr id="7" name="TextBox 6"/>
            <p:cNvSpPr txBox="1"/>
            <p:nvPr/>
          </p:nvSpPr>
          <p:spPr>
            <a:xfrm>
              <a:off x="756923" y="222484"/>
              <a:ext cx="8399905" cy="369332"/>
            </a:xfrm>
            <a:prstGeom prst="rect">
              <a:avLst/>
            </a:prstGeom>
            <a:solidFill>
              <a:srgbClr val="D91E00"/>
            </a:solidFill>
            <a:effectLst/>
          </p:spPr>
          <p:txBody>
            <a:bodyPr wrap="square" rtlCol="0" anchor="ctr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</a:rPr>
                <a:t>Solution highlights:</a:t>
              </a:r>
              <a:endParaRPr lang="en-US" sz="2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06860" y="150708"/>
              <a:ext cx="517769" cy="517769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551" y="245430"/>
              <a:ext cx="346386" cy="346386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738937" y="578095"/>
            <a:ext cx="7211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35353"/>
                </a:solidFill>
                <a:latin typeface="ArialMT" charset="0"/>
              </a:rPr>
              <a:t>Improved predictive maintenance for less downtime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8936" y="903141"/>
            <a:ext cx="81432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Identify maintenance tasks and make scheduled corrections to asset damage and downtime. Redundant configurations are also available to ensure maximum uptime and reduce outage risks.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8936" y="1774347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35353"/>
                </a:solidFill>
                <a:latin typeface="ArialMT" charset="0"/>
              </a:rPr>
              <a:t>Faster problem determination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51390" y="2090636"/>
            <a:ext cx="7772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Quickly pinpoint the root cause of problems using tools such as time-tagged alarms, sequence of events logs and triggered waveform capture.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8936" y="2737153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35353"/>
                </a:solidFill>
                <a:latin typeface="ArialMT" charset="0"/>
              </a:rPr>
              <a:t>Improved power quality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38936" y="3061726"/>
            <a:ext cx="76376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Identify sources of "dirty" power and take corrective action to save wear and possible damage to critical production equipment and other loads.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5513" y="3789068"/>
            <a:ext cx="2300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35353"/>
                </a:solidFill>
                <a:latin typeface="ArialMT" charset="0"/>
              </a:rPr>
              <a:t>Higher productivity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51390" y="4032630"/>
            <a:ext cx="7673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Free up maintenance and repair personnel to perform other needed duties.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5513" y="4517670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35353"/>
                </a:solidFill>
                <a:latin typeface="ArialMT" charset="0"/>
              </a:rPr>
              <a:t>Increased safety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5512" y="4780720"/>
            <a:ext cx="72253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Provide a centralized source of information, reducing the need for physical contact with equipment and reduce shop-floor or substation.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3123" y="5846956"/>
            <a:ext cx="79788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Open, comprehensive protocol and device support to easily integrate and expand existing systems and/or include a multitude of third-party devices in the system solution.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730" y="5588956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35353"/>
                </a:solidFill>
                <a:latin typeface="ArialMT" charset="0"/>
              </a:rPr>
              <a:t>Increased scalability</a:t>
            </a:r>
            <a:r>
              <a:rPr lang="en-US" dirty="0">
                <a:solidFill>
                  <a:srgbClr val="535353"/>
                </a:solidFill>
                <a:latin typeface="ArialMT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1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22412</TotalTime>
  <Words>3376</Words>
  <Application>Microsoft Macintosh PowerPoint</Application>
  <PresentationFormat>On-screen Show (4:3)</PresentationFormat>
  <Paragraphs>660</Paragraphs>
  <Slides>51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ArialMT</vt:lpstr>
      <vt:lpstr>Calibri</vt:lpstr>
      <vt:lpstr>Kailasa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Jibin Jackson</dc:creator>
  <cp:lastModifiedBy>Jibin Jackson</cp:lastModifiedBy>
  <cp:revision>788</cp:revision>
  <cp:lastPrinted>2016-02-13T01:28:15Z</cp:lastPrinted>
  <dcterms:created xsi:type="dcterms:W3CDTF">2015-07-19T20:55:56Z</dcterms:created>
  <dcterms:modified xsi:type="dcterms:W3CDTF">2016-04-26T02:23:41Z</dcterms:modified>
</cp:coreProperties>
</file>