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72" r:id="rId2"/>
    <p:sldId id="373" r:id="rId3"/>
    <p:sldId id="344" r:id="rId4"/>
    <p:sldId id="359" r:id="rId5"/>
    <p:sldId id="360" r:id="rId6"/>
    <p:sldId id="358" r:id="rId7"/>
    <p:sldId id="345" r:id="rId8"/>
    <p:sldId id="346" r:id="rId9"/>
    <p:sldId id="347" r:id="rId10"/>
    <p:sldId id="348" r:id="rId11"/>
    <p:sldId id="349" r:id="rId12"/>
    <p:sldId id="350" r:id="rId13"/>
    <p:sldId id="351" r:id="rId14"/>
    <p:sldId id="352" r:id="rId15"/>
    <p:sldId id="353" r:id="rId16"/>
    <p:sldId id="366" r:id="rId17"/>
    <p:sldId id="357" r:id="rId18"/>
    <p:sldId id="362" r:id="rId19"/>
    <p:sldId id="363" r:id="rId20"/>
    <p:sldId id="364" r:id="rId21"/>
    <p:sldId id="368" r:id="rId22"/>
    <p:sldId id="369" r:id="rId23"/>
    <p:sldId id="370" r:id="rId24"/>
    <p:sldId id="371" r:id="rId25"/>
    <p:sldId id="374" r:id="rId26"/>
    <p:sldId id="343" r:id="rId27"/>
    <p:sldId id="375" r:id="rId28"/>
    <p:sldId id="367" r:id="rId29"/>
    <p:sldId id="325" r:id="rId30"/>
    <p:sldId id="327" r:id="rId31"/>
    <p:sldId id="361" r:id="rId32"/>
    <p:sldId id="32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CB8"/>
    <a:srgbClr val="D91E00"/>
    <a:srgbClr val="E72100"/>
    <a:srgbClr val="FCC10A"/>
    <a:srgbClr val="F3F500"/>
    <a:srgbClr val="E89A4C"/>
    <a:srgbClr val="F7A552"/>
    <a:srgbClr val="ECECEC"/>
    <a:srgbClr val="61A9C8"/>
    <a:srgbClr val="FB9F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7"/>
    <p:restoredTop sz="94574"/>
  </p:normalViewPr>
  <p:slideViewPr>
    <p:cSldViewPr snapToGrid="0" snapToObjects="1">
      <p:cViewPr varScale="1">
        <p:scale>
          <a:sx n="78" d="100"/>
          <a:sy n="78" d="100"/>
        </p:scale>
        <p:origin x="15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35BD5-012D-8A45-B37F-93F3C119D370}" type="datetimeFigureOut">
              <a:rPr lang="en-US" smtClean="0"/>
              <a:t>4/25/16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826B1-7AEA-E74E-918B-511B00A86EFB}" type="slidenum">
              <a:rPr lang="en-US" smtClean="0"/>
              <a:t>‹#›</a:t>
            </a:fld>
            <a:endParaRPr lang="en-US"/>
          </a:p>
        </p:txBody>
      </p:sp>
    </p:spTree>
    <p:extLst>
      <p:ext uri="{BB962C8B-B14F-4D97-AF65-F5344CB8AC3E}">
        <p14:creationId xmlns:p14="http://schemas.microsoft.com/office/powerpoint/2010/main" val="204877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a:t>
            </a:fld>
            <a:endParaRPr lang="en-US"/>
          </a:p>
        </p:txBody>
      </p:sp>
    </p:spTree>
    <p:extLst>
      <p:ext uri="{BB962C8B-B14F-4D97-AF65-F5344CB8AC3E}">
        <p14:creationId xmlns:p14="http://schemas.microsoft.com/office/powerpoint/2010/main" val="1888064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11</a:t>
            </a:fld>
            <a:endParaRPr lang="en-US"/>
          </a:p>
        </p:txBody>
      </p:sp>
    </p:spTree>
    <p:extLst>
      <p:ext uri="{BB962C8B-B14F-4D97-AF65-F5344CB8AC3E}">
        <p14:creationId xmlns:p14="http://schemas.microsoft.com/office/powerpoint/2010/main" val="3951657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12</a:t>
            </a:fld>
            <a:endParaRPr lang="en-US"/>
          </a:p>
        </p:txBody>
      </p:sp>
    </p:spTree>
    <p:extLst>
      <p:ext uri="{BB962C8B-B14F-4D97-AF65-F5344CB8AC3E}">
        <p14:creationId xmlns:p14="http://schemas.microsoft.com/office/powerpoint/2010/main" val="3144181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13</a:t>
            </a:fld>
            <a:endParaRPr lang="en-US"/>
          </a:p>
        </p:txBody>
      </p:sp>
    </p:spTree>
    <p:extLst>
      <p:ext uri="{BB962C8B-B14F-4D97-AF65-F5344CB8AC3E}">
        <p14:creationId xmlns:p14="http://schemas.microsoft.com/office/powerpoint/2010/main" val="2248833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14</a:t>
            </a:fld>
            <a:endParaRPr lang="en-US"/>
          </a:p>
        </p:txBody>
      </p:sp>
    </p:spTree>
    <p:extLst>
      <p:ext uri="{BB962C8B-B14F-4D97-AF65-F5344CB8AC3E}">
        <p14:creationId xmlns:p14="http://schemas.microsoft.com/office/powerpoint/2010/main" val="1929970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15</a:t>
            </a:fld>
            <a:endParaRPr lang="en-US"/>
          </a:p>
        </p:txBody>
      </p:sp>
    </p:spTree>
    <p:extLst>
      <p:ext uri="{BB962C8B-B14F-4D97-AF65-F5344CB8AC3E}">
        <p14:creationId xmlns:p14="http://schemas.microsoft.com/office/powerpoint/2010/main" val="4102248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16</a:t>
            </a:fld>
            <a:endParaRPr lang="en-US"/>
          </a:p>
        </p:txBody>
      </p:sp>
    </p:spTree>
    <p:extLst>
      <p:ext uri="{BB962C8B-B14F-4D97-AF65-F5344CB8AC3E}">
        <p14:creationId xmlns:p14="http://schemas.microsoft.com/office/powerpoint/2010/main" val="109521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17</a:t>
            </a:fld>
            <a:endParaRPr lang="en-US"/>
          </a:p>
        </p:txBody>
      </p:sp>
    </p:spTree>
    <p:extLst>
      <p:ext uri="{BB962C8B-B14F-4D97-AF65-F5344CB8AC3E}">
        <p14:creationId xmlns:p14="http://schemas.microsoft.com/office/powerpoint/2010/main" val="4174588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18</a:t>
            </a:fld>
            <a:endParaRPr lang="en-US"/>
          </a:p>
        </p:txBody>
      </p:sp>
    </p:spTree>
    <p:extLst>
      <p:ext uri="{BB962C8B-B14F-4D97-AF65-F5344CB8AC3E}">
        <p14:creationId xmlns:p14="http://schemas.microsoft.com/office/powerpoint/2010/main" val="331927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19</a:t>
            </a:fld>
            <a:endParaRPr lang="en-US"/>
          </a:p>
        </p:txBody>
      </p:sp>
    </p:spTree>
    <p:extLst>
      <p:ext uri="{BB962C8B-B14F-4D97-AF65-F5344CB8AC3E}">
        <p14:creationId xmlns:p14="http://schemas.microsoft.com/office/powerpoint/2010/main" val="2514683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20</a:t>
            </a:fld>
            <a:endParaRPr lang="en-US"/>
          </a:p>
        </p:txBody>
      </p:sp>
    </p:spTree>
    <p:extLst>
      <p:ext uri="{BB962C8B-B14F-4D97-AF65-F5344CB8AC3E}">
        <p14:creationId xmlns:p14="http://schemas.microsoft.com/office/powerpoint/2010/main" val="118164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3</a:t>
            </a:fld>
            <a:endParaRPr lang="en-US"/>
          </a:p>
        </p:txBody>
      </p:sp>
    </p:spTree>
    <p:extLst>
      <p:ext uri="{BB962C8B-B14F-4D97-AF65-F5344CB8AC3E}">
        <p14:creationId xmlns:p14="http://schemas.microsoft.com/office/powerpoint/2010/main" val="4178885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21</a:t>
            </a:fld>
            <a:endParaRPr lang="en-US"/>
          </a:p>
        </p:txBody>
      </p:sp>
    </p:spTree>
    <p:extLst>
      <p:ext uri="{BB962C8B-B14F-4D97-AF65-F5344CB8AC3E}">
        <p14:creationId xmlns:p14="http://schemas.microsoft.com/office/powerpoint/2010/main" val="3609735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22</a:t>
            </a:fld>
            <a:endParaRPr lang="en-US"/>
          </a:p>
        </p:txBody>
      </p:sp>
    </p:spTree>
    <p:extLst>
      <p:ext uri="{BB962C8B-B14F-4D97-AF65-F5344CB8AC3E}">
        <p14:creationId xmlns:p14="http://schemas.microsoft.com/office/powerpoint/2010/main" val="869341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23</a:t>
            </a:fld>
            <a:endParaRPr lang="en-US"/>
          </a:p>
        </p:txBody>
      </p:sp>
    </p:spTree>
    <p:extLst>
      <p:ext uri="{BB962C8B-B14F-4D97-AF65-F5344CB8AC3E}">
        <p14:creationId xmlns:p14="http://schemas.microsoft.com/office/powerpoint/2010/main" val="2359136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24</a:t>
            </a:fld>
            <a:endParaRPr lang="en-US"/>
          </a:p>
        </p:txBody>
      </p:sp>
    </p:spTree>
    <p:extLst>
      <p:ext uri="{BB962C8B-B14F-4D97-AF65-F5344CB8AC3E}">
        <p14:creationId xmlns:p14="http://schemas.microsoft.com/office/powerpoint/2010/main" val="244338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25</a:t>
            </a:fld>
            <a:endParaRPr lang="en-US"/>
          </a:p>
        </p:txBody>
      </p:sp>
    </p:spTree>
    <p:extLst>
      <p:ext uri="{BB962C8B-B14F-4D97-AF65-F5344CB8AC3E}">
        <p14:creationId xmlns:p14="http://schemas.microsoft.com/office/powerpoint/2010/main" val="716070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26</a:t>
            </a:fld>
            <a:endParaRPr lang="en-US"/>
          </a:p>
        </p:txBody>
      </p:sp>
    </p:spTree>
    <p:extLst>
      <p:ext uri="{BB962C8B-B14F-4D97-AF65-F5344CB8AC3E}">
        <p14:creationId xmlns:p14="http://schemas.microsoft.com/office/powerpoint/2010/main" val="279295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27</a:t>
            </a:fld>
            <a:endParaRPr lang="en-US"/>
          </a:p>
        </p:txBody>
      </p:sp>
    </p:spTree>
    <p:extLst>
      <p:ext uri="{BB962C8B-B14F-4D97-AF65-F5344CB8AC3E}">
        <p14:creationId xmlns:p14="http://schemas.microsoft.com/office/powerpoint/2010/main" val="1378782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28</a:t>
            </a:fld>
            <a:endParaRPr lang="en-US"/>
          </a:p>
        </p:txBody>
      </p:sp>
    </p:spTree>
    <p:extLst>
      <p:ext uri="{BB962C8B-B14F-4D97-AF65-F5344CB8AC3E}">
        <p14:creationId xmlns:p14="http://schemas.microsoft.com/office/powerpoint/2010/main" val="534423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29</a:t>
            </a:fld>
            <a:endParaRPr lang="en-US"/>
          </a:p>
        </p:txBody>
      </p:sp>
    </p:spTree>
    <p:extLst>
      <p:ext uri="{BB962C8B-B14F-4D97-AF65-F5344CB8AC3E}">
        <p14:creationId xmlns:p14="http://schemas.microsoft.com/office/powerpoint/2010/main" val="1552767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30</a:t>
            </a:fld>
            <a:endParaRPr lang="en-US"/>
          </a:p>
        </p:txBody>
      </p:sp>
    </p:spTree>
    <p:extLst>
      <p:ext uri="{BB962C8B-B14F-4D97-AF65-F5344CB8AC3E}">
        <p14:creationId xmlns:p14="http://schemas.microsoft.com/office/powerpoint/2010/main" val="172975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4</a:t>
            </a:fld>
            <a:endParaRPr lang="en-US"/>
          </a:p>
        </p:txBody>
      </p:sp>
    </p:spTree>
    <p:extLst>
      <p:ext uri="{BB962C8B-B14F-4D97-AF65-F5344CB8AC3E}">
        <p14:creationId xmlns:p14="http://schemas.microsoft.com/office/powerpoint/2010/main" val="1228399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31</a:t>
            </a:fld>
            <a:endParaRPr lang="en-US"/>
          </a:p>
        </p:txBody>
      </p:sp>
    </p:spTree>
    <p:extLst>
      <p:ext uri="{BB962C8B-B14F-4D97-AF65-F5344CB8AC3E}">
        <p14:creationId xmlns:p14="http://schemas.microsoft.com/office/powerpoint/2010/main" val="3575964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32</a:t>
            </a:fld>
            <a:endParaRPr lang="en-US"/>
          </a:p>
        </p:txBody>
      </p:sp>
    </p:spTree>
    <p:extLst>
      <p:ext uri="{BB962C8B-B14F-4D97-AF65-F5344CB8AC3E}">
        <p14:creationId xmlns:p14="http://schemas.microsoft.com/office/powerpoint/2010/main" val="119314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5</a:t>
            </a:fld>
            <a:endParaRPr lang="en-US"/>
          </a:p>
        </p:txBody>
      </p:sp>
    </p:spTree>
    <p:extLst>
      <p:ext uri="{BB962C8B-B14F-4D97-AF65-F5344CB8AC3E}">
        <p14:creationId xmlns:p14="http://schemas.microsoft.com/office/powerpoint/2010/main" val="213666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6</a:t>
            </a:fld>
            <a:endParaRPr lang="en-US"/>
          </a:p>
        </p:txBody>
      </p:sp>
    </p:spTree>
    <p:extLst>
      <p:ext uri="{BB962C8B-B14F-4D97-AF65-F5344CB8AC3E}">
        <p14:creationId xmlns:p14="http://schemas.microsoft.com/office/powerpoint/2010/main" val="60344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7</a:t>
            </a:fld>
            <a:endParaRPr lang="en-US"/>
          </a:p>
        </p:txBody>
      </p:sp>
    </p:spTree>
    <p:extLst>
      <p:ext uri="{BB962C8B-B14F-4D97-AF65-F5344CB8AC3E}">
        <p14:creationId xmlns:p14="http://schemas.microsoft.com/office/powerpoint/2010/main" val="2064370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8</a:t>
            </a:fld>
            <a:endParaRPr lang="en-US"/>
          </a:p>
        </p:txBody>
      </p:sp>
    </p:spTree>
    <p:extLst>
      <p:ext uri="{BB962C8B-B14F-4D97-AF65-F5344CB8AC3E}">
        <p14:creationId xmlns:p14="http://schemas.microsoft.com/office/powerpoint/2010/main" val="3098992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9</a:t>
            </a:fld>
            <a:endParaRPr lang="en-US"/>
          </a:p>
        </p:txBody>
      </p:sp>
    </p:spTree>
    <p:extLst>
      <p:ext uri="{BB962C8B-B14F-4D97-AF65-F5344CB8AC3E}">
        <p14:creationId xmlns:p14="http://schemas.microsoft.com/office/powerpoint/2010/main" val="85297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6B1-7AEA-E74E-918B-511B00A86EFB}" type="slidenum">
              <a:rPr lang="en-US" smtClean="0"/>
              <a:t>10</a:t>
            </a:fld>
            <a:endParaRPr lang="en-US"/>
          </a:p>
        </p:txBody>
      </p:sp>
    </p:spTree>
    <p:extLst>
      <p:ext uri="{BB962C8B-B14F-4D97-AF65-F5344CB8AC3E}">
        <p14:creationId xmlns:p14="http://schemas.microsoft.com/office/powerpoint/2010/main" val="367509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6C3044-9831-8248-B401-EFFA96625B7F}"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62022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C3044-9831-8248-B401-EFFA96625B7F}"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62005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C3044-9831-8248-B401-EFFA96625B7F}"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176430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C3044-9831-8248-B401-EFFA96625B7F}"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89084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6C3044-9831-8248-B401-EFFA96625B7F}"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50143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6C3044-9831-8248-B401-EFFA96625B7F}"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66999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6C3044-9831-8248-B401-EFFA96625B7F}" type="datetimeFigureOut">
              <a:rPr lang="en-US" smtClean="0"/>
              <a:t>4/25/16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284045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6C3044-9831-8248-B401-EFFA96625B7F}" type="datetimeFigureOut">
              <a:rPr lang="en-US" smtClean="0"/>
              <a:t>4/25/16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252682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C3044-9831-8248-B401-EFFA96625B7F}" type="datetimeFigureOut">
              <a:rPr lang="en-US" smtClean="0"/>
              <a:t>4/25/16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399132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C3044-9831-8248-B401-EFFA96625B7F}"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291156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C3044-9831-8248-B401-EFFA96625B7F}"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42AA3-DD33-B540-8E38-EAAE185A0E63}" type="slidenum">
              <a:rPr lang="en-US" smtClean="0"/>
              <a:t>‹#›</a:t>
            </a:fld>
            <a:endParaRPr lang="en-US"/>
          </a:p>
        </p:txBody>
      </p:sp>
    </p:spTree>
    <p:extLst>
      <p:ext uri="{BB962C8B-B14F-4D97-AF65-F5344CB8AC3E}">
        <p14:creationId xmlns:p14="http://schemas.microsoft.com/office/powerpoint/2010/main" val="1662777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C3044-9831-8248-B401-EFFA96625B7F}" type="datetimeFigureOut">
              <a:rPr lang="en-US" smtClean="0"/>
              <a:t>4/25/16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42AA3-DD33-B540-8E38-EAAE185A0E63}" type="slidenum">
              <a:rPr lang="en-US" smtClean="0"/>
              <a:t>‹#›</a:t>
            </a:fld>
            <a:endParaRPr lang="en-US"/>
          </a:p>
        </p:txBody>
      </p:sp>
    </p:spTree>
    <p:extLst>
      <p:ext uri="{BB962C8B-B14F-4D97-AF65-F5344CB8AC3E}">
        <p14:creationId xmlns:p14="http://schemas.microsoft.com/office/powerpoint/2010/main" val="80813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9.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40.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41.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42.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0" name="Oval 9"/>
          <p:cNvSpPr/>
          <p:nvPr/>
        </p:nvSpPr>
        <p:spPr>
          <a:xfrm>
            <a:off x="5545484" y="5330351"/>
            <a:ext cx="281410" cy="28141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6"/>
                </a:solidFill>
              </a:ln>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0060" t="-33990" r="40308" b="24084"/>
          <a:stretch/>
        </p:blipFill>
        <p:spPr>
          <a:xfrm>
            <a:off x="3381594" y="-369457"/>
            <a:ext cx="1184925" cy="1746266"/>
          </a:xfrm>
          <a:prstGeom prst="ellipse">
            <a:avLst/>
          </a:prstGeom>
        </p:spPr>
      </p:pic>
      <p:sp>
        <p:nvSpPr>
          <p:cNvPr id="7" name="TextBox 6"/>
          <p:cNvSpPr txBox="1"/>
          <p:nvPr/>
        </p:nvSpPr>
        <p:spPr>
          <a:xfrm>
            <a:off x="4421330" y="738372"/>
            <a:ext cx="1124154" cy="461665"/>
          </a:xfrm>
          <a:prstGeom prst="rect">
            <a:avLst/>
          </a:prstGeom>
          <a:noFill/>
        </p:spPr>
        <p:txBody>
          <a:bodyPr wrap="none" rtlCol="0">
            <a:spAutoFit/>
          </a:bodyPr>
          <a:lstStyle/>
          <a:p>
            <a:r>
              <a:rPr lang="en-US" sz="2400" b="1" dirty="0" smtClean="0">
                <a:solidFill>
                  <a:schemeClr val="tx2">
                    <a:lumMod val="75000"/>
                  </a:schemeClr>
                </a:solidFill>
                <a:latin typeface="Kailasa" charset="0"/>
                <a:ea typeface="Kailasa" charset="0"/>
                <a:cs typeface="Kailasa" charset="0"/>
              </a:rPr>
              <a:t>E</a:t>
            </a:r>
            <a:r>
              <a:rPr lang="en-US" sz="2400" b="1" dirty="0" smtClean="0">
                <a:solidFill>
                  <a:srgbClr val="E72100"/>
                </a:solidFill>
                <a:latin typeface="Kailasa" charset="0"/>
                <a:ea typeface="Kailasa" charset="0"/>
                <a:cs typeface="Kailasa" charset="0"/>
              </a:rPr>
              <a:t>Range</a:t>
            </a:r>
            <a:endParaRPr lang="en-US" sz="2400" b="1" dirty="0">
              <a:solidFill>
                <a:srgbClr val="E72100"/>
              </a:solidFill>
              <a:latin typeface="Kailasa" charset="0"/>
              <a:ea typeface="Kailasa" charset="0"/>
              <a:cs typeface="Kailasa" charset="0"/>
            </a:endParaRPr>
          </a:p>
        </p:txBody>
      </p:sp>
      <p:sp>
        <p:nvSpPr>
          <p:cNvPr id="8" name="Rectangle 7"/>
          <p:cNvSpPr/>
          <p:nvPr/>
        </p:nvSpPr>
        <p:spPr>
          <a:xfrm>
            <a:off x="1883392" y="1452030"/>
            <a:ext cx="5391467" cy="712376"/>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035178" y="1497350"/>
            <a:ext cx="4961549" cy="1261884"/>
          </a:xfrm>
          <a:prstGeom prst="rect">
            <a:avLst/>
          </a:prstGeom>
          <a:noFill/>
        </p:spPr>
        <p:txBody>
          <a:bodyPr wrap="square" rtlCol="0">
            <a:spAutoFit/>
          </a:bodyPr>
          <a:lstStyle/>
          <a:p>
            <a:pPr algn="ctr"/>
            <a:r>
              <a:rPr lang="en-US" sz="1600" b="1" dirty="0" smtClean="0">
                <a:solidFill>
                  <a:schemeClr val="tx1">
                    <a:lumMod val="65000"/>
                    <a:lumOff val="35000"/>
                  </a:schemeClr>
                </a:solidFill>
              </a:rPr>
              <a:t>Post Midterm</a:t>
            </a:r>
          </a:p>
          <a:p>
            <a:pPr algn="ctr"/>
            <a:r>
              <a:rPr lang="en-US" sz="1200" b="1" dirty="0">
                <a:solidFill>
                  <a:schemeClr val="tx1">
                    <a:lumMod val="65000"/>
                    <a:lumOff val="35000"/>
                  </a:schemeClr>
                </a:solidFill>
              </a:rPr>
              <a:t>Team:  </a:t>
            </a:r>
            <a:r>
              <a:rPr lang="en-US" sz="1200" dirty="0" err="1">
                <a:solidFill>
                  <a:schemeClr val="tx1">
                    <a:lumMod val="50000"/>
                    <a:lumOff val="50000"/>
                  </a:schemeClr>
                </a:solidFill>
              </a:rPr>
              <a:t>Akhil</a:t>
            </a:r>
            <a:r>
              <a:rPr lang="en-US" sz="1200" dirty="0">
                <a:solidFill>
                  <a:schemeClr val="tx1">
                    <a:lumMod val="50000"/>
                    <a:lumOff val="50000"/>
                  </a:schemeClr>
                </a:solidFill>
              </a:rPr>
              <a:t> </a:t>
            </a:r>
            <a:r>
              <a:rPr lang="en-US" sz="1200" dirty="0" err="1">
                <a:solidFill>
                  <a:schemeClr val="tx1">
                    <a:lumMod val="50000"/>
                    <a:lumOff val="50000"/>
                  </a:schemeClr>
                </a:solidFill>
              </a:rPr>
              <a:t>Kailasam</a:t>
            </a:r>
            <a:r>
              <a:rPr lang="en-US" sz="1200" dirty="0">
                <a:solidFill>
                  <a:schemeClr val="tx1">
                    <a:lumMod val="50000"/>
                    <a:lumOff val="50000"/>
                  </a:schemeClr>
                </a:solidFill>
              </a:rPr>
              <a:t>, </a:t>
            </a:r>
            <a:r>
              <a:rPr lang="en-US" sz="1200" dirty="0" err="1">
                <a:solidFill>
                  <a:schemeClr val="tx1">
                    <a:lumMod val="50000"/>
                    <a:lumOff val="50000"/>
                  </a:schemeClr>
                </a:solidFill>
              </a:rPr>
              <a:t>Jibin</a:t>
            </a:r>
            <a:r>
              <a:rPr lang="en-US" sz="1200" dirty="0">
                <a:solidFill>
                  <a:schemeClr val="tx1">
                    <a:lumMod val="50000"/>
                    <a:lumOff val="50000"/>
                  </a:schemeClr>
                </a:solidFill>
              </a:rPr>
              <a:t> John Jackson, Aditya </a:t>
            </a:r>
            <a:r>
              <a:rPr lang="en-US" sz="1200" dirty="0" err="1">
                <a:solidFill>
                  <a:schemeClr val="tx1">
                    <a:lumMod val="50000"/>
                    <a:lumOff val="50000"/>
                  </a:schemeClr>
                </a:solidFill>
              </a:rPr>
              <a:t>Shinde</a:t>
            </a:r>
            <a:endParaRPr lang="en-US" sz="1200" dirty="0">
              <a:solidFill>
                <a:schemeClr val="tx1">
                  <a:lumMod val="50000"/>
                  <a:lumOff val="50000"/>
                </a:schemeClr>
              </a:solidFill>
            </a:endParaRPr>
          </a:p>
          <a:p>
            <a:pPr algn="ctr"/>
            <a:endParaRPr lang="en-US" sz="1600" b="1" dirty="0" smtClean="0">
              <a:solidFill>
                <a:schemeClr val="tx1">
                  <a:lumMod val="65000"/>
                  <a:lumOff val="35000"/>
                </a:schemeClr>
              </a:solidFill>
            </a:endParaRPr>
          </a:p>
          <a:p>
            <a:pPr algn="ctr"/>
            <a:endParaRPr lang="en-US" sz="1600" b="1" dirty="0" smtClean="0">
              <a:solidFill>
                <a:schemeClr val="tx1">
                  <a:lumMod val="65000"/>
                  <a:lumOff val="35000"/>
                </a:schemeClr>
              </a:solidFill>
            </a:endParaRPr>
          </a:p>
          <a:p>
            <a:pPr algn="ctr"/>
            <a:endParaRPr lang="en-US" sz="1600" dirty="0">
              <a:solidFill>
                <a:schemeClr val="tx1">
                  <a:lumMod val="50000"/>
                  <a:lumOff val="50000"/>
                </a:schemeClr>
              </a:solidFill>
            </a:endParaRPr>
          </a:p>
        </p:txBody>
      </p:sp>
      <p:sp>
        <p:nvSpPr>
          <p:cNvPr id="11" name="TextBox 10"/>
          <p:cNvSpPr txBox="1"/>
          <p:nvPr/>
        </p:nvSpPr>
        <p:spPr>
          <a:xfrm>
            <a:off x="1462695" y="1141433"/>
            <a:ext cx="6232860" cy="523220"/>
          </a:xfrm>
          <a:prstGeom prst="rect">
            <a:avLst/>
          </a:prstGeom>
          <a:noFill/>
        </p:spPr>
        <p:txBody>
          <a:bodyPr wrap="none" rtlCol="0">
            <a:spAutoFit/>
          </a:bodyPr>
          <a:lstStyle/>
          <a:p>
            <a:r>
              <a:rPr lang="en-US" sz="1400" b="1">
                <a:solidFill>
                  <a:schemeClr val="tx2">
                    <a:lumMod val="75000"/>
                  </a:schemeClr>
                </a:solidFill>
              </a:rPr>
              <a:t> Renewable power management system in an integrated power generation set-up</a:t>
            </a:r>
          </a:p>
          <a:p>
            <a:endParaRPr lang="en-US" sz="1400" b="1" dirty="0">
              <a:solidFill>
                <a:schemeClr val="tx2">
                  <a:lumMod val="75000"/>
                </a:schemeClr>
              </a:solidFill>
            </a:endParaRPr>
          </a:p>
        </p:txBody>
      </p:sp>
      <p:sp>
        <p:nvSpPr>
          <p:cNvPr id="12" name="TextBox 11"/>
          <p:cNvSpPr txBox="1"/>
          <p:nvPr/>
        </p:nvSpPr>
        <p:spPr>
          <a:xfrm>
            <a:off x="1883390" y="2710927"/>
            <a:ext cx="5391467" cy="1815882"/>
          </a:xfrm>
          <a:prstGeom prst="rect">
            <a:avLst/>
          </a:prstGeom>
          <a:solidFill>
            <a:schemeClr val="bg1">
              <a:lumMod val="95000"/>
            </a:schemeClr>
          </a:solidFill>
          <a:ln>
            <a:solidFill>
              <a:schemeClr val="accent1"/>
            </a:solidFill>
          </a:ln>
        </p:spPr>
        <p:txBody>
          <a:bodyPr wrap="square" rtlCol="0">
            <a:spAutoFit/>
          </a:bodyPr>
          <a:lstStyle/>
          <a:p>
            <a:r>
              <a:rPr lang="en-US" sz="1400" b="1" dirty="0" smtClean="0"/>
              <a:t>NOTE</a:t>
            </a:r>
            <a:r>
              <a:rPr lang="en-US" sz="1400" dirty="0" smtClean="0"/>
              <a:t>:</a:t>
            </a:r>
          </a:p>
          <a:p>
            <a:r>
              <a:rPr lang="en-US" sz="1400" dirty="0" smtClean="0"/>
              <a:t>Use </a:t>
            </a:r>
            <a:r>
              <a:rPr lang="en-US" sz="1400" dirty="0"/>
              <a:t>one of the following user names to login: </a:t>
            </a:r>
            <a:endParaRPr lang="en-US" sz="1400" dirty="0" smtClean="0"/>
          </a:p>
          <a:p>
            <a:pPr marL="285750" indent="-285750">
              <a:buFont typeface="Arial" charset="0"/>
              <a:buChar char="•"/>
            </a:pPr>
            <a:r>
              <a:rPr lang="en-US" sz="1400" dirty="0" smtClean="0"/>
              <a:t>AM(for </a:t>
            </a:r>
            <a:r>
              <a:rPr lang="en-US" sz="1400" dirty="0"/>
              <a:t>area manager</a:t>
            </a:r>
            <a:r>
              <a:rPr lang="en-US" sz="1400" dirty="0" smtClean="0"/>
              <a:t>),</a:t>
            </a:r>
          </a:p>
          <a:p>
            <a:pPr marL="285750" indent="-285750">
              <a:buFont typeface="Arial" charset="0"/>
              <a:buChar char="•"/>
            </a:pPr>
            <a:r>
              <a:rPr lang="en-US" sz="1400" dirty="0" smtClean="0"/>
              <a:t> </a:t>
            </a:r>
            <a:r>
              <a:rPr lang="en-US" sz="1400" dirty="0"/>
              <a:t>ACM(for account manager), </a:t>
            </a:r>
            <a:endParaRPr lang="en-US" sz="1400" dirty="0" smtClean="0"/>
          </a:p>
          <a:p>
            <a:pPr marL="285750" indent="-285750">
              <a:buFont typeface="Arial" charset="0"/>
              <a:buChar char="•"/>
            </a:pPr>
            <a:r>
              <a:rPr lang="en-US" sz="1400" dirty="0" smtClean="0"/>
              <a:t>DA(for </a:t>
            </a:r>
            <a:r>
              <a:rPr lang="en-US" sz="1400" dirty="0"/>
              <a:t>data analyst), </a:t>
            </a:r>
            <a:endParaRPr lang="en-US" sz="1400" dirty="0" smtClean="0"/>
          </a:p>
          <a:p>
            <a:pPr marL="285750" indent="-285750">
              <a:buFont typeface="Arial" charset="0"/>
              <a:buChar char="•"/>
            </a:pPr>
            <a:r>
              <a:rPr lang="en-US" sz="1400" dirty="0" smtClean="0"/>
              <a:t>PM(for </a:t>
            </a:r>
            <a:r>
              <a:rPr lang="en-US" sz="1400" dirty="0"/>
              <a:t>plant manager) </a:t>
            </a:r>
            <a:endParaRPr lang="en-US" sz="1400" dirty="0" smtClean="0"/>
          </a:p>
          <a:p>
            <a:pPr marL="285750" indent="-285750">
              <a:buFont typeface="Arial" charset="0"/>
              <a:buChar char="•"/>
            </a:pPr>
            <a:r>
              <a:rPr lang="en-US" sz="1400" dirty="0"/>
              <a:t>C</a:t>
            </a:r>
            <a:r>
              <a:rPr lang="en-US" sz="1400" dirty="0" smtClean="0"/>
              <a:t>ustomer</a:t>
            </a:r>
            <a:r>
              <a:rPr lang="en-US" sz="1400" dirty="0"/>
              <a:t>. </a:t>
            </a:r>
            <a:endParaRPr lang="en-US" sz="1400" dirty="0" smtClean="0"/>
          </a:p>
          <a:p>
            <a:r>
              <a:rPr lang="en-US" sz="1400" dirty="0" smtClean="0"/>
              <a:t>Password </a:t>
            </a:r>
            <a:r>
              <a:rPr lang="en-US" sz="1400" dirty="0"/>
              <a:t>can be anything.</a:t>
            </a:r>
            <a:endParaRPr lang="en-US" sz="1400" b="1" dirty="0">
              <a:solidFill>
                <a:schemeClr val="tx2">
                  <a:lumMod val="75000"/>
                </a:schemeClr>
              </a:solidFill>
            </a:endParaRPr>
          </a:p>
        </p:txBody>
      </p:sp>
      <p:sp>
        <p:nvSpPr>
          <p:cNvPr id="14" name="TextBox 13"/>
          <p:cNvSpPr txBox="1"/>
          <p:nvPr/>
        </p:nvSpPr>
        <p:spPr>
          <a:xfrm>
            <a:off x="1883391" y="2254092"/>
            <a:ext cx="5391467" cy="307777"/>
          </a:xfrm>
          <a:prstGeom prst="rect">
            <a:avLst/>
          </a:prstGeom>
          <a:solidFill>
            <a:schemeClr val="bg1">
              <a:lumMod val="95000"/>
            </a:schemeClr>
          </a:solidFill>
          <a:ln>
            <a:solidFill>
              <a:schemeClr val="accent1"/>
            </a:solidFill>
          </a:ln>
        </p:spPr>
        <p:txBody>
          <a:bodyPr wrap="square" rtlCol="0">
            <a:spAutoFit/>
          </a:bodyPr>
          <a:lstStyle/>
          <a:p>
            <a:r>
              <a:rPr lang="en-US" sz="1400" b="1" dirty="0" smtClean="0"/>
              <a:t>To open project: Go to folder “html” and click on “</a:t>
            </a:r>
            <a:r>
              <a:rPr lang="en-US" sz="1400" b="1" dirty="0" err="1" smtClean="0"/>
              <a:t>index.html</a:t>
            </a:r>
            <a:r>
              <a:rPr lang="en-US" sz="1400" b="1" dirty="0" smtClean="0"/>
              <a:t>”</a:t>
            </a:r>
            <a:endParaRPr lang="en-US" sz="1400" dirty="0" smtClean="0"/>
          </a:p>
        </p:txBody>
      </p:sp>
    </p:spTree>
    <p:extLst>
      <p:ext uri="{BB962C8B-B14F-4D97-AF65-F5344CB8AC3E}">
        <p14:creationId xmlns:p14="http://schemas.microsoft.com/office/powerpoint/2010/main" val="3934492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0"/>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Calibri" charset="0"/>
              <a:ea typeface="Calibri" charset="0"/>
              <a:cs typeface="Calibri" charset="0"/>
            </a:endParaRPr>
          </a:p>
          <a:p>
            <a:pPr algn="ctr"/>
            <a:endParaRPr lang="en-US" dirty="0">
              <a:latin typeface="Calibri" charset="0"/>
              <a:ea typeface="Calibri" charset="0"/>
              <a:cs typeface="Calibri" charset="0"/>
            </a:endParaRPr>
          </a:p>
        </p:txBody>
      </p:sp>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1016" y="5235101"/>
            <a:ext cx="9144000" cy="1622899"/>
          </a:xfrm>
          <a:prstGeom prst="rect">
            <a:avLst/>
          </a:prstGeom>
        </p:spPr>
      </p:pic>
      <p:sp>
        <p:nvSpPr>
          <p:cNvPr id="14" name="TextBox 13"/>
          <p:cNvSpPr txBox="1"/>
          <p:nvPr/>
        </p:nvSpPr>
        <p:spPr>
          <a:xfrm>
            <a:off x="738936" y="226849"/>
            <a:ext cx="8405063" cy="369332"/>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 Story Boarding: </a:t>
            </a:r>
            <a:r>
              <a:rPr lang="en-US" b="1" dirty="0">
                <a:solidFill>
                  <a:schemeClr val="accent1"/>
                </a:solidFill>
              </a:rPr>
              <a:t>Consumer (Power Usage):</a:t>
            </a:r>
            <a:endParaRPr lang="en-US" dirty="0">
              <a:solidFill>
                <a:schemeClr val="accent1"/>
              </a:solidFill>
            </a:endParaRPr>
          </a:p>
        </p:txBody>
      </p:sp>
      <p:sp>
        <p:nvSpPr>
          <p:cNvPr id="15" name="Oval 14"/>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
        <p:nvSpPr>
          <p:cNvPr id="38" name="Rectangle 37"/>
          <p:cNvSpPr/>
          <p:nvPr/>
        </p:nvSpPr>
        <p:spPr>
          <a:xfrm>
            <a:off x="203316" y="2510451"/>
            <a:ext cx="2701446" cy="938719"/>
          </a:xfrm>
          <a:prstGeom prst="rect">
            <a:avLst/>
          </a:prstGeom>
        </p:spPr>
        <p:txBody>
          <a:bodyPr wrap="square">
            <a:spAutoFit/>
          </a:bodyPr>
          <a:lstStyle/>
          <a:p>
            <a:r>
              <a:rPr lang="en-US" sz="1400" dirty="0">
                <a:solidFill>
                  <a:schemeClr val="bg1"/>
                </a:solidFill>
              </a:rPr>
              <a:t>The consumer is conscious of usage and needs to reduce on his energy bills.</a:t>
            </a:r>
            <a:endParaRPr lang="en-US" sz="1300" dirty="0">
              <a:solidFill>
                <a:schemeClr val="bg1"/>
              </a:solidFill>
              <a:latin typeface="Calibri" charset="0"/>
              <a:ea typeface="Calibri" charset="0"/>
              <a:cs typeface="Calibri" charset="0"/>
            </a:endParaRPr>
          </a:p>
          <a:p>
            <a:endParaRPr lang="en-US" sz="1300" dirty="0">
              <a:solidFill>
                <a:schemeClr val="bg1"/>
              </a:solidFill>
              <a:latin typeface="Calibri" charset="0"/>
              <a:ea typeface="Calibri" charset="0"/>
              <a:cs typeface="Calibri" charset="0"/>
            </a:endParaRPr>
          </a:p>
        </p:txBody>
      </p:sp>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11" name="Rectangle 10"/>
          <p:cNvSpPr/>
          <p:nvPr/>
        </p:nvSpPr>
        <p:spPr>
          <a:xfrm>
            <a:off x="3217959" y="2502296"/>
            <a:ext cx="2697481" cy="723275"/>
          </a:xfrm>
          <a:prstGeom prst="rect">
            <a:avLst/>
          </a:prstGeom>
        </p:spPr>
        <p:txBody>
          <a:bodyPr wrap="square">
            <a:spAutoFit/>
          </a:bodyPr>
          <a:lstStyle/>
          <a:p>
            <a:pPr lvl="0"/>
            <a:r>
              <a:rPr lang="en-US" sz="1400" dirty="0">
                <a:solidFill>
                  <a:schemeClr val="bg1"/>
                </a:solidFill>
              </a:rPr>
              <a:t>He logs in to the system and accesses his usage history.</a:t>
            </a:r>
          </a:p>
          <a:p>
            <a:endParaRPr lang="en-US" sz="1300" dirty="0">
              <a:solidFill>
                <a:schemeClr val="bg1"/>
              </a:solidFill>
              <a:latin typeface="Calibri" charset="0"/>
              <a:ea typeface="Calibri" charset="0"/>
              <a:cs typeface="Calibri" charset="0"/>
            </a:endParaRPr>
          </a:p>
        </p:txBody>
      </p:sp>
      <p:sp>
        <p:nvSpPr>
          <p:cNvPr id="17" name="Rectangle 16"/>
          <p:cNvSpPr/>
          <p:nvPr/>
        </p:nvSpPr>
        <p:spPr>
          <a:xfrm>
            <a:off x="6118864" y="2487638"/>
            <a:ext cx="2686762" cy="1138773"/>
          </a:xfrm>
          <a:prstGeom prst="rect">
            <a:avLst/>
          </a:prstGeom>
        </p:spPr>
        <p:txBody>
          <a:bodyPr wrap="square">
            <a:spAutoFit/>
          </a:bodyPr>
          <a:lstStyle/>
          <a:p>
            <a:pPr lvl="0"/>
            <a:r>
              <a:rPr lang="en-US" sz="1400" dirty="0">
                <a:solidFill>
                  <a:schemeClr val="bg1"/>
                </a:solidFill>
              </a:rPr>
              <a:t>The usage history shows him floor-wise, room-wise and device-wise usage patterns.</a:t>
            </a:r>
          </a:p>
          <a:p>
            <a:pPr lvl="0"/>
            <a:endParaRPr lang="en-US" sz="1300" dirty="0">
              <a:solidFill>
                <a:schemeClr val="bg1"/>
              </a:solidFill>
              <a:latin typeface="Calibri" charset="0"/>
              <a:ea typeface="Calibri" charset="0"/>
              <a:cs typeface="Calibri" charset="0"/>
            </a:endParaRPr>
          </a:p>
          <a:p>
            <a:endParaRPr lang="en-US" sz="1300" dirty="0">
              <a:solidFill>
                <a:schemeClr val="bg1"/>
              </a:solidFill>
              <a:latin typeface="Calibri" charset="0"/>
              <a:ea typeface="Calibri" charset="0"/>
              <a:cs typeface="Calibri" charset="0"/>
            </a:endParaRPr>
          </a:p>
        </p:txBody>
      </p:sp>
      <p:sp>
        <p:nvSpPr>
          <p:cNvPr id="21" name="Rectangle 20"/>
          <p:cNvSpPr/>
          <p:nvPr/>
        </p:nvSpPr>
        <p:spPr>
          <a:xfrm>
            <a:off x="239272" y="5361922"/>
            <a:ext cx="2839759" cy="938719"/>
          </a:xfrm>
          <a:prstGeom prst="rect">
            <a:avLst/>
          </a:prstGeom>
        </p:spPr>
        <p:txBody>
          <a:bodyPr wrap="square">
            <a:spAutoFit/>
          </a:bodyPr>
          <a:lstStyle/>
          <a:p>
            <a:pPr lvl="0"/>
            <a:r>
              <a:rPr lang="en-US" sz="1400" dirty="0">
                <a:solidFill>
                  <a:schemeClr val="bg1"/>
                </a:solidFill>
              </a:rPr>
              <a:t>Depending on these usage patterns he decides on how to better manage future energy bills.</a:t>
            </a:r>
          </a:p>
          <a:p>
            <a:endParaRPr lang="en-US" sz="1300" dirty="0">
              <a:solidFill>
                <a:schemeClr val="bg1"/>
              </a:solidFill>
              <a:latin typeface="Calibri" charset="0"/>
              <a:ea typeface="Calibri" charset="0"/>
              <a:cs typeface="Calibri" charset="0"/>
            </a:endParaRPr>
          </a:p>
        </p:txBody>
      </p:sp>
      <p:sp>
        <p:nvSpPr>
          <p:cNvPr id="19" name="Rectangle 18"/>
          <p:cNvSpPr/>
          <p:nvPr/>
        </p:nvSpPr>
        <p:spPr>
          <a:xfrm>
            <a:off x="266816" y="742069"/>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0" name="Rectangle 19"/>
          <p:cNvSpPr/>
          <p:nvPr/>
        </p:nvSpPr>
        <p:spPr>
          <a:xfrm>
            <a:off x="3252772"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2" name="Rectangle 21"/>
          <p:cNvSpPr/>
          <p:nvPr/>
        </p:nvSpPr>
        <p:spPr>
          <a:xfrm>
            <a:off x="6216259"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3" name="Rectangle 22"/>
          <p:cNvSpPr/>
          <p:nvPr/>
        </p:nvSpPr>
        <p:spPr>
          <a:xfrm>
            <a:off x="304916" y="3568393"/>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5810" y="1003551"/>
            <a:ext cx="945657" cy="1330783"/>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634" y="883220"/>
            <a:ext cx="1320318" cy="1485358"/>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2723" y="1002526"/>
            <a:ext cx="2139043" cy="1135541"/>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7199" y="3733676"/>
            <a:ext cx="1503903" cy="1531548"/>
          </a:xfrm>
          <a:prstGeom prst="rect">
            <a:avLst/>
          </a:prstGeom>
        </p:spPr>
      </p:pic>
    </p:spTree>
    <p:extLst>
      <p:ext uri="{BB962C8B-B14F-4D97-AF65-F5344CB8AC3E}">
        <p14:creationId xmlns:p14="http://schemas.microsoft.com/office/powerpoint/2010/main" val="3647324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8782"/>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Calibri" charset="0"/>
              <a:ea typeface="Calibri" charset="0"/>
              <a:cs typeface="Calibri" charset="0"/>
            </a:endParaRPr>
          </a:p>
          <a:p>
            <a:pPr algn="ctr"/>
            <a:endParaRPr lang="en-US" dirty="0">
              <a:latin typeface="Calibri" charset="0"/>
              <a:ea typeface="Calibri" charset="0"/>
              <a:cs typeface="Calibri" charset="0"/>
            </a:endParaRPr>
          </a:p>
        </p:txBody>
      </p:sp>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128016" y="5235101"/>
            <a:ext cx="9144000" cy="1622899"/>
          </a:xfrm>
          <a:prstGeom prst="rect">
            <a:avLst/>
          </a:prstGeom>
        </p:spPr>
      </p:pic>
      <p:sp>
        <p:nvSpPr>
          <p:cNvPr id="14" name="TextBox 13"/>
          <p:cNvSpPr txBox="1"/>
          <p:nvPr/>
        </p:nvSpPr>
        <p:spPr>
          <a:xfrm>
            <a:off x="738936" y="226849"/>
            <a:ext cx="8405063" cy="369332"/>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 Story Boarding: </a:t>
            </a:r>
            <a:r>
              <a:rPr lang="en-US" b="1" dirty="0">
                <a:solidFill>
                  <a:schemeClr val="accent1"/>
                </a:solidFill>
              </a:rPr>
              <a:t>Plant Manager and Project Manager(Scalability</a:t>
            </a:r>
            <a:r>
              <a:rPr lang="en-US" b="1" dirty="0" smtClean="0">
                <a:solidFill>
                  <a:schemeClr val="accent1"/>
                </a:solidFill>
              </a:rPr>
              <a:t>):</a:t>
            </a:r>
            <a:endParaRPr lang="en-US" dirty="0">
              <a:solidFill>
                <a:schemeClr val="accent1"/>
              </a:solidFill>
            </a:endParaRPr>
          </a:p>
        </p:txBody>
      </p:sp>
      <p:sp>
        <p:nvSpPr>
          <p:cNvPr id="15" name="Oval 14"/>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
        <p:nvSpPr>
          <p:cNvPr id="38" name="Rectangle 37"/>
          <p:cNvSpPr/>
          <p:nvPr/>
        </p:nvSpPr>
        <p:spPr>
          <a:xfrm>
            <a:off x="205688" y="2522279"/>
            <a:ext cx="2701446" cy="1154162"/>
          </a:xfrm>
          <a:prstGeom prst="rect">
            <a:avLst/>
          </a:prstGeom>
        </p:spPr>
        <p:txBody>
          <a:bodyPr wrap="square">
            <a:spAutoFit/>
          </a:bodyPr>
          <a:lstStyle/>
          <a:p>
            <a:pPr lvl="0"/>
            <a:r>
              <a:rPr lang="en-US" sz="1400" dirty="0">
                <a:solidFill>
                  <a:schemeClr val="bg1"/>
                </a:solidFill>
              </a:rPr>
              <a:t>The plant manager keeps a track of the new connection requests i.e. the demand and accordingly plans the scalability of the plant.</a:t>
            </a:r>
          </a:p>
          <a:p>
            <a:endParaRPr lang="en-US" sz="1300" dirty="0">
              <a:solidFill>
                <a:schemeClr val="bg1"/>
              </a:solidFill>
              <a:latin typeface="Calibri" charset="0"/>
              <a:ea typeface="Calibri" charset="0"/>
              <a:cs typeface="Calibri" charset="0"/>
            </a:endParaRPr>
          </a:p>
        </p:txBody>
      </p:sp>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11" name="Rectangle 10"/>
          <p:cNvSpPr/>
          <p:nvPr/>
        </p:nvSpPr>
        <p:spPr>
          <a:xfrm>
            <a:off x="3191871" y="2500953"/>
            <a:ext cx="2697481" cy="938719"/>
          </a:xfrm>
          <a:prstGeom prst="rect">
            <a:avLst/>
          </a:prstGeom>
        </p:spPr>
        <p:txBody>
          <a:bodyPr wrap="square">
            <a:spAutoFit/>
          </a:bodyPr>
          <a:lstStyle/>
          <a:p>
            <a:pPr lvl="0"/>
            <a:r>
              <a:rPr lang="en-US" sz="1400" dirty="0" smtClean="0">
                <a:solidFill>
                  <a:schemeClr val="bg1"/>
                </a:solidFill>
              </a:rPr>
              <a:t>If there </a:t>
            </a:r>
            <a:r>
              <a:rPr lang="en-US" sz="1400" dirty="0">
                <a:solidFill>
                  <a:schemeClr val="bg1"/>
                </a:solidFill>
              </a:rPr>
              <a:t>is a surge in demand and he decides to scale up the power equipment in the plant.</a:t>
            </a:r>
          </a:p>
          <a:p>
            <a:endParaRPr lang="en-US" sz="1300" dirty="0">
              <a:solidFill>
                <a:schemeClr val="bg1"/>
              </a:solidFill>
              <a:latin typeface="Calibri" charset="0"/>
              <a:ea typeface="Calibri" charset="0"/>
              <a:cs typeface="Calibri" charset="0"/>
            </a:endParaRPr>
          </a:p>
        </p:txBody>
      </p:sp>
      <p:sp>
        <p:nvSpPr>
          <p:cNvPr id="17" name="Rectangle 16"/>
          <p:cNvSpPr/>
          <p:nvPr/>
        </p:nvSpPr>
        <p:spPr>
          <a:xfrm>
            <a:off x="6144367" y="2491446"/>
            <a:ext cx="2686762" cy="1354217"/>
          </a:xfrm>
          <a:prstGeom prst="rect">
            <a:avLst/>
          </a:prstGeom>
        </p:spPr>
        <p:txBody>
          <a:bodyPr wrap="square">
            <a:spAutoFit/>
          </a:bodyPr>
          <a:lstStyle/>
          <a:p>
            <a:pPr lvl="0"/>
            <a:r>
              <a:rPr lang="en-US" sz="1400" dirty="0">
                <a:solidFill>
                  <a:schemeClr val="bg1"/>
                </a:solidFill>
              </a:rPr>
              <a:t>He aggregates the related data, prepares a report and sends for approval to the Accounting manger for Budget Allocation.</a:t>
            </a:r>
          </a:p>
          <a:p>
            <a:pPr lvl="0"/>
            <a:endParaRPr lang="en-US" sz="1300" dirty="0">
              <a:solidFill>
                <a:schemeClr val="bg1"/>
              </a:solidFill>
              <a:latin typeface="Calibri" charset="0"/>
              <a:ea typeface="Calibri" charset="0"/>
              <a:cs typeface="Calibri" charset="0"/>
            </a:endParaRPr>
          </a:p>
          <a:p>
            <a:endParaRPr lang="en-US" sz="1300" dirty="0">
              <a:solidFill>
                <a:schemeClr val="bg1"/>
              </a:solidFill>
              <a:latin typeface="Calibri" charset="0"/>
              <a:ea typeface="Calibri" charset="0"/>
              <a:cs typeface="Calibri" charset="0"/>
            </a:endParaRPr>
          </a:p>
        </p:txBody>
      </p:sp>
      <p:sp>
        <p:nvSpPr>
          <p:cNvPr id="20" name="Rectangle 19"/>
          <p:cNvSpPr/>
          <p:nvPr/>
        </p:nvSpPr>
        <p:spPr>
          <a:xfrm>
            <a:off x="251528" y="5488833"/>
            <a:ext cx="2839759" cy="1154162"/>
          </a:xfrm>
          <a:prstGeom prst="rect">
            <a:avLst/>
          </a:prstGeom>
        </p:spPr>
        <p:txBody>
          <a:bodyPr wrap="square">
            <a:spAutoFit/>
          </a:bodyPr>
          <a:lstStyle/>
          <a:p>
            <a:pPr lvl="0"/>
            <a:r>
              <a:rPr lang="en-US" sz="1400" dirty="0">
                <a:solidFill>
                  <a:schemeClr val="bg1"/>
                </a:solidFill>
              </a:rPr>
              <a:t>On approval from the Accounting manager, he then forwards the request to the Project manager for final approval.</a:t>
            </a:r>
          </a:p>
          <a:p>
            <a:endParaRPr lang="en-US" sz="1300" dirty="0">
              <a:solidFill>
                <a:schemeClr val="bg1"/>
              </a:solidFill>
              <a:latin typeface="Calibri" charset="0"/>
              <a:ea typeface="Calibri" charset="0"/>
              <a:cs typeface="Calibri" charset="0"/>
            </a:endParaRPr>
          </a:p>
        </p:txBody>
      </p:sp>
      <p:sp>
        <p:nvSpPr>
          <p:cNvPr id="23" name="Rectangle 22"/>
          <p:cNvSpPr/>
          <p:nvPr/>
        </p:nvSpPr>
        <p:spPr>
          <a:xfrm>
            <a:off x="3191871" y="5509286"/>
            <a:ext cx="2839759" cy="723275"/>
          </a:xfrm>
          <a:prstGeom prst="rect">
            <a:avLst/>
          </a:prstGeom>
        </p:spPr>
        <p:txBody>
          <a:bodyPr wrap="square">
            <a:spAutoFit/>
          </a:bodyPr>
          <a:lstStyle/>
          <a:p>
            <a:pPr lvl="0"/>
            <a:r>
              <a:rPr lang="en-US" sz="1400" dirty="0">
                <a:solidFill>
                  <a:schemeClr val="bg1"/>
                </a:solidFill>
              </a:rPr>
              <a:t>The Project Manager Approves the Request.</a:t>
            </a:r>
          </a:p>
          <a:p>
            <a:endParaRPr lang="en-US" sz="1300" dirty="0">
              <a:solidFill>
                <a:schemeClr val="bg1"/>
              </a:solidFill>
              <a:latin typeface="Calibri" charset="0"/>
              <a:ea typeface="Calibri" charset="0"/>
              <a:cs typeface="Calibri" charset="0"/>
            </a:endParaRPr>
          </a:p>
        </p:txBody>
      </p:sp>
      <p:sp>
        <p:nvSpPr>
          <p:cNvPr id="24" name="Rectangle 23"/>
          <p:cNvSpPr/>
          <p:nvPr/>
        </p:nvSpPr>
        <p:spPr>
          <a:xfrm>
            <a:off x="266816" y="742069"/>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5" name="Rectangle 24"/>
          <p:cNvSpPr/>
          <p:nvPr/>
        </p:nvSpPr>
        <p:spPr>
          <a:xfrm>
            <a:off x="3252772"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6" name="Rectangle 25"/>
          <p:cNvSpPr/>
          <p:nvPr/>
        </p:nvSpPr>
        <p:spPr>
          <a:xfrm>
            <a:off x="6216259"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7" name="Rectangle 26"/>
          <p:cNvSpPr/>
          <p:nvPr/>
        </p:nvSpPr>
        <p:spPr>
          <a:xfrm>
            <a:off x="304916" y="3730107"/>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8" name="Rectangle 27"/>
          <p:cNvSpPr/>
          <p:nvPr/>
        </p:nvSpPr>
        <p:spPr>
          <a:xfrm>
            <a:off x="3290872" y="3730106"/>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9" name="Rectangle 28"/>
          <p:cNvSpPr/>
          <p:nvPr/>
        </p:nvSpPr>
        <p:spPr>
          <a:xfrm>
            <a:off x="6254359" y="3730106"/>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30" name="Rectangle 29"/>
          <p:cNvSpPr/>
          <p:nvPr/>
        </p:nvSpPr>
        <p:spPr>
          <a:xfrm>
            <a:off x="6144367" y="5505175"/>
            <a:ext cx="2818338" cy="1154162"/>
          </a:xfrm>
          <a:prstGeom prst="rect">
            <a:avLst/>
          </a:prstGeom>
        </p:spPr>
        <p:txBody>
          <a:bodyPr wrap="square">
            <a:spAutoFit/>
          </a:bodyPr>
          <a:lstStyle/>
          <a:p>
            <a:pPr lvl="0"/>
            <a:r>
              <a:rPr lang="en-US" sz="1400" dirty="0">
                <a:solidFill>
                  <a:schemeClr val="bg1"/>
                </a:solidFill>
              </a:rPr>
              <a:t>The Plant manager then places the order for the equipment required. The order details are also visible to the Accounting manager.</a:t>
            </a:r>
          </a:p>
          <a:p>
            <a:endParaRPr lang="en-US" sz="1300" dirty="0">
              <a:solidFill>
                <a:schemeClr val="bg1"/>
              </a:solidFill>
              <a:latin typeface="Calibri" charset="0"/>
              <a:ea typeface="Calibri" charset="0"/>
              <a:cs typeface="Calibri"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787" y="755538"/>
            <a:ext cx="1711248" cy="1615337"/>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6738" y="863010"/>
            <a:ext cx="1287745" cy="1551447"/>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6518" y="1045608"/>
            <a:ext cx="1562100" cy="1024974"/>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3851" y="3766586"/>
            <a:ext cx="1610289" cy="1615337"/>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54344" y="3841495"/>
            <a:ext cx="1491343" cy="1502949"/>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3886" y="3785300"/>
            <a:ext cx="1711248" cy="1615337"/>
          </a:xfrm>
          <a:prstGeom prst="rect">
            <a:avLst/>
          </a:prstGeom>
        </p:spPr>
      </p:pic>
    </p:spTree>
    <p:extLst>
      <p:ext uri="{BB962C8B-B14F-4D97-AF65-F5344CB8AC3E}">
        <p14:creationId xmlns:p14="http://schemas.microsoft.com/office/powerpoint/2010/main" val="1922793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0"/>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4" name="TextBox 13"/>
          <p:cNvSpPr txBox="1"/>
          <p:nvPr/>
        </p:nvSpPr>
        <p:spPr>
          <a:xfrm>
            <a:off x="738936" y="226849"/>
            <a:ext cx="8405063" cy="369332"/>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 Story Boarding: </a:t>
            </a:r>
            <a:r>
              <a:rPr lang="en-US" b="1" dirty="0">
                <a:solidFill>
                  <a:schemeClr val="accent1"/>
                </a:solidFill>
                <a:latin typeface="Calibri" charset="0"/>
                <a:ea typeface="Calibri" charset="0"/>
                <a:cs typeface="Calibri" charset="0"/>
              </a:rPr>
              <a:t> </a:t>
            </a:r>
            <a:r>
              <a:rPr lang="en-US" b="1" dirty="0">
                <a:solidFill>
                  <a:schemeClr val="accent1"/>
                </a:solidFill>
              </a:rPr>
              <a:t>Plant Manager and Project Manager(Scalability):</a:t>
            </a:r>
            <a:endParaRPr lang="en-US" dirty="0">
              <a:solidFill>
                <a:schemeClr val="accent1"/>
              </a:solidFill>
            </a:endParaRPr>
          </a:p>
        </p:txBody>
      </p:sp>
      <p:sp>
        <p:nvSpPr>
          <p:cNvPr id="15" name="Oval 14"/>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21" name="Rectangle 20"/>
          <p:cNvSpPr/>
          <p:nvPr/>
        </p:nvSpPr>
        <p:spPr>
          <a:xfrm>
            <a:off x="201172" y="2490281"/>
            <a:ext cx="2839759" cy="938719"/>
          </a:xfrm>
          <a:prstGeom prst="rect">
            <a:avLst/>
          </a:prstGeom>
        </p:spPr>
        <p:txBody>
          <a:bodyPr wrap="square">
            <a:spAutoFit/>
          </a:bodyPr>
          <a:lstStyle/>
          <a:p>
            <a:pPr lvl="0"/>
            <a:r>
              <a:rPr lang="en-US" sz="1400" dirty="0">
                <a:solidFill>
                  <a:schemeClr val="bg1"/>
                </a:solidFill>
              </a:rPr>
              <a:t>He then deploys the on-field team to install the equipment and ensures that the installation is complete.</a:t>
            </a:r>
          </a:p>
          <a:p>
            <a:endParaRPr lang="en-US" sz="1300" dirty="0">
              <a:solidFill>
                <a:schemeClr val="bg1"/>
              </a:solidFill>
              <a:latin typeface="Calibri" charset="0"/>
              <a:ea typeface="Calibri" charset="0"/>
              <a:cs typeface="Calibri" charset="0"/>
            </a:endParaRPr>
          </a:p>
        </p:txBody>
      </p:sp>
      <p:sp>
        <p:nvSpPr>
          <p:cNvPr id="19" name="Rectangle 18"/>
          <p:cNvSpPr/>
          <p:nvPr/>
        </p:nvSpPr>
        <p:spPr>
          <a:xfrm>
            <a:off x="266816" y="742069"/>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936" y="818730"/>
            <a:ext cx="1751015" cy="1554843"/>
          </a:xfrm>
          <a:prstGeom prst="rect">
            <a:avLst/>
          </a:prstGeom>
        </p:spPr>
      </p:pic>
    </p:spTree>
    <p:extLst>
      <p:ext uri="{BB962C8B-B14F-4D97-AF65-F5344CB8AC3E}">
        <p14:creationId xmlns:p14="http://schemas.microsoft.com/office/powerpoint/2010/main" val="2489662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8782"/>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Calibri" charset="0"/>
              <a:ea typeface="Calibri" charset="0"/>
              <a:cs typeface="Calibri" charset="0"/>
            </a:endParaRPr>
          </a:p>
          <a:p>
            <a:pPr algn="ctr"/>
            <a:endParaRPr lang="en-US" dirty="0">
              <a:latin typeface="Calibri" charset="0"/>
              <a:ea typeface="Calibri" charset="0"/>
              <a:cs typeface="Calibri" charset="0"/>
            </a:endParaRPr>
          </a:p>
        </p:txBody>
      </p:sp>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128016" y="5235101"/>
            <a:ext cx="9144000" cy="1622899"/>
          </a:xfrm>
          <a:prstGeom prst="rect">
            <a:avLst/>
          </a:prstGeom>
        </p:spPr>
      </p:pic>
      <p:sp>
        <p:nvSpPr>
          <p:cNvPr id="14" name="TextBox 13"/>
          <p:cNvSpPr txBox="1"/>
          <p:nvPr/>
        </p:nvSpPr>
        <p:spPr>
          <a:xfrm>
            <a:off x="738936" y="226849"/>
            <a:ext cx="8405063" cy="369332"/>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 Story Boarding: </a:t>
            </a:r>
            <a:r>
              <a:rPr lang="en-US" b="1" dirty="0">
                <a:solidFill>
                  <a:schemeClr val="accent1"/>
                </a:solidFill>
              </a:rPr>
              <a:t>Plant Manager (Safety and Maintenance</a:t>
            </a:r>
            <a:r>
              <a:rPr lang="en-US" b="1" dirty="0" smtClean="0">
                <a:solidFill>
                  <a:schemeClr val="accent1"/>
                </a:solidFill>
              </a:rPr>
              <a:t>):</a:t>
            </a:r>
            <a:endParaRPr lang="en-US" dirty="0">
              <a:solidFill>
                <a:schemeClr val="accent1"/>
              </a:solidFill>
            </a:endParaRPr>
          </a:p>
        </p:txBody>
      </p:sp>
      <p:sp>
        <p:nvSpPr>
          <p:cNvPr id="15" name="Oval 14"/>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
        <p:nvSpPr>
          <p:cNvPr id="38" name="Rectangle 37"/>
          <p:cNvSpPr/>
          <p:nvPr/>
        </p:nvSpPr>
        <p:spPr>
          <a:xfrm>
            <a:off x="190616" y="2508127"/>
            <a:ext cx="2701446" cy="938719"/>
          </a:xfrm>
          <a:prstGeom prst="rect">
            <a:avLst/>
          </a:prstGeom>
        </p:spPr>
        <p:txBody>
          <a:bodyPr wrap="square">
            <a:spAutoFit/>
          </a:bodyPr>
          <a:lstStyle/>
          <a:p>
            <a:pPr lvl="0"/>
            <a:r>
              <a:rPr lang="en-US" sz="1400" dirty="0">
                <a:solidFill>
                  <a:schemeClr val="bg1"/>
                </a:solidFill>
              </a:rPr>
              <a:t>The plant manager needs to ensure the safety of on-field staff and equipment. </a:t>
            </a:r>
          </a:p>
          <a:p>
            <a:endParaRPr lang="en-US" sz="1300" dirty="0">
              <a:solidFill>
                <a:schemeClr val="bg1"/>
              </a:solidFill>
              <a:latin typeface="Calibri" charset="0"/>
              <a:ea typeface="Calibri" charset="0"/>
              <a:cs typeface="Calibri" charset="0"/>
            </a:endParaRPr>
          </a:p>
        </p:txBody>
      </p:sp>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11" name="Rectangle 10"/>
          <p:cNvSpPr/>
          <p:nvPr/>
        </p:nvSpPr>
        <p:spPr>
          <a:xfrm>
            <a:off x="3186209" y="2506591"/>
            <a:ext cx="2697481" cy="938719"/>
          </a:xfrm>
          <a:prstGeom prst="rect">
            <a:avLst/>
          </a:prstGeom>
        </p:spPr>
        <p:txBody>
          <a:bodyPr wrap="square">
            <a:spAutoFit/>
          </a:bodyPr>
          <a:lstStyle/>
          <a:p>
            <a:pPr lvl="0"/>
            <a:r>
              <a:rPr lang="en-US" sz="1400" dirty="0">
                <a:solidFill>
                  <a:schemeClr val="bg1"/>
                </a:solidFill>
              </a:rPr>
              <a:t>He plans, executes and keeps a track of regular safety training procedures and drills for the staff.</a:t>
            </a:r>
          </a:p>
          <a:p>
            <a:endParaRPr lang="en-US" sz="1300" dirty="0">
              <a:solidFill>
                <a:schemeClr val="bg1"/>
              </a:solidFill>
              <a:latin typeface="Calibri" charset="0"/>
              <a:ea typeface="Calibri" charset="0"/>
              <a:cs typeface="Calibri" charset="0"/>
            </a:endParaRPr>
          </a:p>
        </p:txBody>
      </p:sp>
      <p:sp>
        <p:nvSpPr>
          <p:cNvPr id="17" name="Rectangle 16"/>
          <p:cNvSpPr/>
          <p:nvPr/>
        </p:nvSpPr>
        <p:spPr>
          <a:xfrm>
            <a:off x="6138705" y="2480197"/>
            <a:ext cx="2686762" cy="1354217"/>
          </a:xfrm>
          <a:prstGeom prst="rect">
            <a:avLst/>
          </a:prstGeom>
        </p:spPr>
        <p:txBody>
          <a:bodyPr wrap="square">
            <a:spAutoFit/>
          </a:bodyPr>
          <a:lstStyle/>
          <a:p>
            <a:pPr lvl="0"/>
            <a:r>
              <a:rPr lang="en-US" sz="1400" dirty="0">
                <a:solidFill>
                  <a:schemeClr val="bg1"/>
                </a:solidFill>
              </a:rPr>
              <a:t>He also makes sure that periodic maintenance check-ups of the on field equipment is carried out and keeps a track of the same.</a:t>
            </a:r>
          </a:p>
          <a:p>
            <a:pPr lvl="0"/>
            <a:endParaRPr lang="en-US" sz="1300" dirty="0">
              <a:solidFill>
                <a:schemeClr val="bg1"/>
              </a:solidFill>
              <a:latin typeface="Calibri" charset="0"/>
              <a:ea typeface="Calibri" charset="0"/>
              <a:cs typeface="Calibri" charset="0"/>
            </a:endParaRPr>
          </a:p>
          <a:p>
            <a:endParaRPr lang="en-US" sz="1300" dirty="0">
              <a:solidFill>
                <a:schemeClr val="bg1"/>
              </a:solidFill>
              <a:latin typeface="Calibri" charset="0"/>
              <a:ea typeface="Calibri" charset="0"/>
              <a:cs typeface="Calibri" charset="0"/>
            </a:endParaRPr>
          </a:p>
        </p:txBody>
      </p:sp>
      <p:sp>
        <p:nvSpPr>
          <p:cNvPr id="21" name="Rectangle 20"/>
          <p:cNvSpPr/>
          <p:nvPr/>
        </p:nvSpPr>
        <p:spPr>
          <a:xfrm>
            <a:off x="239273" y="5478886"/>
            <a:ext cx="2774116" cy="1585049"/>
          </a:xfrm>
          <a:prstGeom prst="rect">
            <a:avLst/>
          </a:prstGeom>
        </p:spPr>
        <p:txBody>
          <a:bodyPr wrap="square">
            <a:spAutoFit/>
          </a:bodyPr>
          <a:lstStyle/>
          <a:p>
            <a:pPr lvl="0"/>
            <a:r>
              <a:rPr lang="en-US" sz="1200" dirty="0">
                <a:solidFill>
                  <a:schemeClr val="bg1"/>
                </a:solidFill>
              </a:rPr>
              <a:t>He also keeps a track of how much electricity the solar panels and/or turbines produces on the basis of the incident solar radiation/wind speed and other environmental factors, such as temperature, and humidity. Thus keeping track of any faults in equipment.</a:t>
            </a:r>
          </a:p>
          <a:p>
            <a:endParaRPr lang="en-US" sz="1200" dirty="0">
              <a:solidFill>
                <a:schemeClr val="bg1"/>
              </a:solidFill>
              <a:latin typeface="Calibri" charset="0"/>
              <a:ea typeface="Calibri" charset="0"/>
              <a:cs typeface="Calibri" charset="0"/>
            </a:endParaRPr>
          </a:p>
        </p:txBody>
      </p:sp>
      <p:sp>
        <p:nvSpPr>
          <p:cNvPr id="23" name="Rectangle 22"/>
          <p:cNvSpPr/>
          <p:nvPr/>
        </p:nvSpPr>
        <p:spPr>
          <a:xfrm>
            <a:off x="3225228" y="5474986"/>
            <a:ext cx="2839759" cy="938719"/>
          </a:xfrm>
          <a:prstGeom prst="rect">
            <a:avLst/>
          </a:prstGeom>
        </p:spPr>
        <p:txBody>
          <a:bodyPr wrap="square">
            <a:spAutoFit/>
          </a:bodyPr>
          <a:lstStyle/>
          <a:p>
            <a:pPr lvl="0"/>
            <a:r>
              <a:rPr lang="en-US" sz="1400" dirty="0" smtClean="0">
                <a:solidFill>
                  <a:schemeClr val="bg1"/>
                </a:solidFill>
              </a:rPr>
              <a:t>Deploys </a:t>
            </a:r>
            <a:r>
              <a:rPr lang="en-US" sz="1400" dirty="0">
                <a:solidFill>
                  <a:schemeClr val="bg1"/>
                </a:solidFill>
              </a:rPr>
              <a:t>team in case any discrepancies or unusual events are observed.</a:t>
            </a:r>
          </a:p>
          <a:p>
            <a:endParaRPr lang="en-US" sz="1300" dirty="0">
              <a:solidFill>
                <a:schemeClr val="bg1"/>
              </a:solidFill>
              <a:latin typeface="Calibri" charset="0"/>
              <a:ea typeface="Calibri" charset="0"/>
              <a:cs typeface="Calibri" charset="0"/>
            </a:endParaRPr>
          </a:p>
        </p:txBody>
      </p:sp>
      <p:sp>
        <p:nvSpPr>
          <p:cNvPr id="19" name="Rectangle 18"/>
          <p:cNvSpPr/>
          <p:nvPr/>
        </p:nvSpPr>
        <p:spPr>
          <a:xfrm>
            <a:off x="266816" y="742069"/>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0" name="Rectangle 19"/>
          <p:cNvSpPr/>
          <p:nvPr/>
        </p:nvSpPr>
        <p:spPr>
          <a:xfrm>
            <a:off x="3252772"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4" name="Rectangle 23"/>
          <p:cNvSpPr/>
          <p:nvPr/>
        </p:nvSpPr>
        <p:spPr>
          <a:xfrm>
            <a:off x="6216259"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5" name="Rectangle 24"/>
          <p:cNvSpPr/>
          <p:nvPr/>
        </p:nvSpPr>
        <p:spPr>
          <a:xfrm>
            <a:off x="304916" y="3730107"/>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6" name="Rectangle 25"/>
          <p:cNvSpPr/>
          <p:nvPr/>
        </p:nvSpPr>
        <p:spPr>
          <a:xfrm>
            <a:off x="3290872" y="3730106"/>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936" y="812123"/>
            <a:ext cx="1498078" cy="155434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6253" y="841068"/>
            <a:ext cx="1335604" cy="1413815"/>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5051" y="858703"/>
            <a:ext cx="1645806" cy="1451467"/>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1891" y="3762764"/>
            <a:ext cx="738552" cy="1647539"/>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203" y="4297845"/>
            <a:ext cx="1072188" cy="1112458"/>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726253" y="3955731"/>
            <a:ext cx="1072188" cy="1112458"/>
          </a:xfrm>
          <a:prstGeom prst="rect">
            <a:avLst/>
          </a:prstGeom>
        </p:spPr>
      </p:pic>
    </p:spTree>
    <p:extLst>
      <p:ext uri="{BB962C8B-B14F-4D97-AF65-F5344CB8AC3E}">
        <p14:creationId xmlns:p14="http://schemas.microsoft.com/office/powerpoint/2010/main" val="2373707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8782"/>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Calibri" charset="0"/>
              <a:ea typeface="Calibri" charset="0"/>
              <a:cs typeface="Calibri" charset="0"/>
            </a:endParaRPr>
          </a:p>
          <a:p>
            <a:pPr algn="ctr"/>
            <a:endParaRPr lang="en-US" dirty="0">
              <a:latin typeface="Calibri" charset="0"/>
              <a:ea typeface="Calibri" charset="0"/>
              <a:cs typeface="Calibri" charset="0"/>
            </a:endParaRPr>
          </a:p>
        </p:txBody>
      </p:sp>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128016" y="5235101"/>
            <a:ext cx="9144000" cy="1622899"/>
          </a:xfrm>
          <a:prstGeom prst="rect">
            <a:avLst/>
          </a:prstGeom>
        </p:spPr>
      </p:pic>
      <p:sp>
        <p:nvSpPr>
          <p:cNvPr id="14" name="TextBox 13"/>
          <p:cNvSpPr txBox="1"/>
          <p:nvPr/>
        </p:nvSpPr>
        <p:spPr>
          <a:xfrm>
            <a:off x="738936" y="226849"/>
            <a:ext cx="8405063" cy="369332"/>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 Story Boarding: </a:t>
            </a:r>
            <a:r>
              <a:rPr lang="en-US" b="1" dirty="0" smtClean="0">
                <a:solidFill>
                  <a:schemeClr val="accent1"/>
                </a:solidFill>
              </a:rPr>
              <a:t>Plant </a:t>
            </a:r>
            <a:r>
              <a:rPr lang="en-US" b="1" dirty="0">
                <a:solidFill>
                  <a:schemeClr val="accent1"/>
                </a:solidFill>
              </a:rPr>
              <a:t>Manager (Weather Forecast</a:t>
            </a:r>
            <a:r>
              <a:rPr lang="en-US" b="1" dirty="0" smtClean="0">
                <a:solidFill>
                  <a:schemeClr val="accent1"/>
                </a:solidFill>
              </a:rPr>
              <a:t>):</a:t>
            </a:r>
            <a:endParaRPr lang="en-US" dirty="0">
              <a:solidFill>
                <a:schemeClr val="accent1"/>
              </a:solidFill>
            </a:endParaRPr>
          </a:p>
        </p:txBody>
      </p:sp>
      <p:sp>
        <p:nvSpPr>
          <p:cNvPr id="15" name="Oval 14"/>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
        <p:nvSpPr>
          <p:cNvPr id="38" name="Rectangle 37"/>
          <p:cNvSpPr/>
          <p:nvPr/>
        </p:nvSpPr>
        <p:spPr>
          <a:xfrm>
            <a:off x="195043" y="2489699"/>
            <a:ext cx="2947856" cy="1585049"/>
          </a:xfrm>
          <a:prstGeom prst="rect">
            <a:avLst/>
          </a:prstGeom>
        </p:spPr>
        <p:txBody>
          <a:bodyPr wrap="square">
            <a:spAutoFit/>
          </a:bodyPr>
          <a:lstStyle/>
          <a:p>
            <a:r>
              <a:rPr lang="en-US" sz="1400" dirty="0">
                <a:solidFill>
                  <a:schemeClr val="bg1"/>
                </a:solidFill>
              </a:rPr>
              <a:t>The plant manager monitors weather patterns since planning power depends on renewable energy resources like wind, solar radiation and precipitation.</a:t>
            </a:r>
          </a:p>
          <a:p>
            <a:pPr lvl="0"/>
            <a:endParaRPr lang="en-US" sz="1400" dirty="0">
              <a:solidFill>
                <a:schemeClr val="bg1"/>
              </a:solidFill>
            </a:endParaRPr>
          </a:p>
          <a:p>
            <a:endParaRPr lang="en-US" sz="1300" dirty="0">
              <a:solidFill>
                <a:schemeClr val="bg1"/>
              </a:solidFill>
              <a:latin typeface="Calibri" charset="0"/>
              <a:ea typeface="Calibri" charset="0"/>
              <a:cs typeface="Calibri" charset="0"/>
            </a:endParaRPr>
          </a:p>
        </p:txBody>
      </p:sp>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11" name="Rectangle 10"/>
          <p:cNvSpPr/>
          <p:nvPr/>
        </p:nvSpPr>
        <p:spPr>
          <a:xfrm>
            <a:off x="3155599" y="2504095"/>
            <a:ext cx="2697481" cy="1154162"/>
          </a:xfrm>
          <a:prstGeom prst="rect">
            <a:avLst/>
          </a:prstGeom>
        </p:spPr>
        <p:txBody>
          <a:bodyPr wrap="square">
            <a:spAutoFit/>
          </a:bodyPr>
          <a:lstStyle/>
          <a:p>
            <a:pPr lvl="0"/>
            <a:r>
              <a:rPr lang="en-US" sz="1400" dirty="0">
                <a:solidFill>
                  <a:schemeClr val="bg1"/>
                </a:solidFill>
              </a:rPr>
              <a:t>The model uses forecasts for wind speed, temperature, and humidity to predict the farm’s electricity output within xyz percent.</a:t>
            </a:r>
          </a:p>
          <a:p>
            <a:endParaRPr lang="en-US" sz="1300" dirty="0">
              <a:solidFill>
                <a:schemeClr val="bg1"/>
              </a:solidFill>
              <a:latin typeface="Calibri" charset="0"/>
              <a:ea typeface="Calibri" charset="0"/>
              <a:cs typeface="Calibri" charset="0"/>
            </a:endParaRPr>
          </a:p>
        </p:txBody>
      </p:sp>
      <p:sp>
        <p:nvSpPr>
          <p:cNvPr id="17" name="Rectangle 16"/>
          <p:cNvSpPr/>
          <p:nvPr/>
        </p:nvSpPr>
        <p:spPr>
          <a:xfrm>
            <a:off x="6164230" y="2504095"/>
            <a:ext cx="2686762" cy="1354217"/>
          </a:xfrm>
          <a:prstGeom prst="rect">
            <a:avLst/>
          </a:prstGeom>
        </p:spPr>
        <p:txBody>
          <a:bodyPr wrap="square">
            <a:spAutoFit/>
          </a:bodyPr>
          <a:lstStyle/>
          <a:p>
            <a:pPr lvl="0"/>
            <a:r>
              <a:rPr lang="en-US" sz="1400" dirty="0">
                <a:solidFill>
                  <a:schemeClr val="bg1"/>
                </a:solidFill>
              </a:rPr>
              <a:t>He then decides on the number of transmission lines to be employed to counterbalance transmission losses.</a:t>
            </a:r>
          </a:p>
          <a:p>
            <a:pPr lvl="0"/>
            <a:endParaRPr lang="en-US" sz="1300" dirty="0">
              <a:solidFill>
                <a:schemeClr val="bg1"/>
              </a:solidFill>
              <a:latin typeface="Calibri" charset="0"/>
              <a:ea typeface="Calibri" charset="0"/>
              <a:cs typeface="Calibri" charset="0"/>
            </a:endParaRPr>
          </a:p>
          <a:p>
            <a:endParaRPr lang="en-US" sz="1300" dirty="0">
              <a:solidFill>
                <a:schemeClr val="bg1"/>
              </a:solidFill>
              <a:latin typeface="Calibri" charset="0"/>
              <a:ea typeface="Calibri" charset="0"/>
              <a:cs typeface="Calibri" charset="0"/>
            </a:endParaRPr>
          </a:p>
        </p:txBody>
      </p:sp>
      <p:sp>
        <p:nvSpPr>
          <p:cNvPr id="21" name="Rectangle 20"/>
          <p:cNvSpPr/>
          <p:nvPr/>
        </p:nvSpPr>
        <p:spPr>
          <a:xfrm>
            <a:off x="616839" y="4861583"/>
            <a:ext cx="2839759"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19" name="Rectangle 18"/>
          <p:cNvSpPr/>
          <p:nvPr/>
        </p:nvSpPr>
        <p:spPr>
          <a:xfrm>
            <a:off x="239272" y="5510724"/>
            <a:ext cx="2839759" cy="1369606"/>
          </a:xfrm>
          <a:prstGeom prst="rect">
            <a:avLst/>
          </a:prstGeom>
        </p:spPr>
        <p:txBody>
          <a:bodyPr wrap="square">
            <a:spAutoFit/>
          </a:bodyPr>
          <a:lstStyle/>
          <a:p>
            <a:pPr lvl="0"/>
            <a:r>
              <a:rPr lang="en-US" sz="1400" dirty="0">
                <a:solidFill>
                  <a:schemeClr val="bg1"/>
                </a:solidFill>
              </a:rPr>
              <a:t>H</a:t>
            </a:r>
            <a:r>
              <a:rPr lang="en-US" sz="1400" dirty="0" smtClean="0">
                <a:solidFill>
                  <a:schemeClr val="bg1"/>
                </a:solidFill>
              </a:rPr>
              <a:t>e </a:t>
            </a:r>
            <a:r>
              <a:rPr lang="en-US" sz="1400" dirty="0">
                <a:solidFill>
                  <a:schemeClr val="bg1"/>
                </a:solidFill>
              </a:rPr>
              <a:t>sends a report of this to the main-power grid manager. He there-by decides on the approximate back-up generation they need to keep online, and thus reduce costs.</a:t>
            </a:r>
          </a:p>
          <a:p>
            <a:endParaRPr lang="en-US" sz="1300" dirty="0">
              <a:solidFill>
                <a:schemeClr val="bg1"/>
              </a:solidFill>
              <a:latin typeface="Calibri" charset="0"/>
              <a:ea typeface="Calibri" charset="0"/>
              <a:cs typeface="Calibri" charset="0"/>
            </a:endParaRPr>
          </a:p>
        </p:txBody>
      </p:sp>
      <p:sp>
        <p:nvSpPr>
          <p:cNvPr id="20" name="Rectangle 19"/>
          <p:cNvSpPr/>
          <p:nvPr/>
        </p:nvSpPr>
        <p:spPr>
          <a:xfrm>
            <a:off x="266816" y="742069"/>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2" name="Rectangle 21"/>
          <p:cNvSpPr/>
          <p:nvPr/>
        </p:nvSpPr>
        <p:spPr>
          <a:xfrm>
            <a:off x="3252772"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3" name="Rectangle 22"/>
          <p:cNvSpPr/>
          <p:nvPr/>
        </p:nvSpPr>
        <p:spPr>
          <a:xfrm>
            <a:off x="6216259"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4" name="Rectangle 23"/>
          <p:cNvSpPr/>
          <p:nvPr/>
        </p:nvSpPr>
        <p:spPr>
          <a:xfrm>
            <a:off x="304916" y="3730107"/>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685" y="798547"/>
            <a:ext cx="993254" cy="1620013"/>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3824" y="921919"/>
            <a:ext cx="1246368" cy="1403677"/>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3052" y="1008870"/>
            <a:ext cx="1872343" cy="1199366"/>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534" y="3858313"/>
            <a:ext cx="1507451" cy="1453450"/>
          </a:xfrm>
          <a:prstGeom prst="rect">
            <a:avLst/>
          </a:prstGeom>
        </p:spPr>
      </p:pic>
    </p:spTree>
    <p:extLst>
      <p:ext uri="{BB962C8B-B14F-4D97-AF65-F5344CB8AC3E}">
        <p14:creationId xmlns:p14="http://schemas.microsoft.com/office/powerpoint/2010/main" val="194253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8782"/>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Calibri" charset="0"/>
              <a:ea typeface="Calibri" charset="0"/>
              <a:cs typeface="Calibri" charset="0"/>
            </a:endParaRPr>
          </a:p>
          <a:p>
            <a:pPr algn="ctr"/>
            <a:endParaRPr lang="en-US" dirty="0">
              <a:latin typeface="Calibri" charset="0"/>
              <a:ea typeface="Calibri" charset="0"/>
              <a:cs typeface="Calibri" charset="0"/>
            </a:endParaRPr>
          </a:p>
        </p:txBody>
      </p:sp>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128016" y="5235101"/>
            <a:ext cx="9144000" cy="1622899"/>
          </a:xfrm>
          <a:prstGeom prst="rect">
            <a:avLst/>
          </a:prstGeom>
        </p:spPr>
      </p:pic>
      <p:sp>
        <p:nvSpPr>
          <p:cNvPr id="14" name="TextBox 13"/>
          <p:cNvSpPr txBox="1"/>
          <p:nvPr/>
        </p:nvSpPr>
        <p:spPr>
          <a:xfrm>
            <a:off x="738936" y="226849"/>
            <a:ext cx="8405063" cy="369332"/>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 Story Boarding: </a:t>
            </a:r>
            <a:r>
              <a:rPr lang="en-US" b="1" dirty="0">
                <a:solidFill>
                  <a:schemeClr val="accent1"/>
                </a:solidFill>
              </a:rPr>
              <a:t>Project </a:t>
            </a:r>
            <a:r>
              <a:rPr lang="en-US" b="1" dirty="0" smtClean="0">
                <a:solidFill>
                  <a:schemeClr val="accent1"/>
                </a:solidFill>
              </a:rPr>
              <a:t>Manager:</a:t>
            </a:r>
            <a:endParaRPr lang="en-US" dirty="0">
              <a:solidFill>
                <a:schemeClr val="accent1"/>
              </a:solidFill>
            </a:endParaRPr>
          </a:p>
        </p:txBody>
      </p:sp>
      <p:sp>
        <p:nvSpPr>
          <p:cNvPr id="15" name="Oval 14"/>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
        <p:nvSpPr>
          <p:cNvPr id="38" name="Rectangle 37"/>
          <p:cNvSpPr/>
          <p:nvPr/>
        </p:nvSpPr>
        <p:spPr>
          <a:xfrm>
            <a:off x="195043" y="2479911"/>
            <a:ext cx="2780245" cy="1369606"/>
          </a:xfrm>
          <a:prstGeom prst="rect">
            <a:avLst/>
          </a:prstGeom>
        </p:spPr>
        <p:txBody>
          <a:bodyPr wrap="square">
            <a:spAutoFit/>
          </a:bodyPr>
          <a:lstStyle/>
          <a:p>
            <a:pPr lvl="0"/>
            <a:r>
              <a:rPr lang="en-US" sz="1400" dirty="0">
                <a:solidFill>
                  <a:schemeClr val="bg1"/>
                </a:solidFill>
              </a:rPr>
              <a:t>The project manager has a dashboard giving him overall analytical reports of all the business processes. </a:t>
            </a:r>
          </a:p>
          <a:p>
            <a:pPr lvl="0"/>
            <a:endParaRPr lang="en-US" sz="1400" dirty="0">
              <a:solidFill>
                <a:schemeClr val="bg1"/>
              </a:solidFill>
            </a:endParaRPr>
          </a:p>
          <a:p>
            <a:endParaRPr lang="en-US" sz="1300" dirty="0">
              <a:solidFill>
                <a:schemeClr val="bg1"/>
              </a:solidFill>
              <a:latin typeface="Calibri" charset="0"/>
              <a:ea typeface="Calibri" charset="0"/>
              <a:cs typeface="Calibri" charset="0"/>
            </a:endParaRPr>
          </a:p>
        </p:txBody>
      </p:sp>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11" name="Rectangle 10"/>
          <p:cNvSpPr/>
          <p:nvPr/>
        </p:nvSpPr>
        <p:spPr>
          <a:xfrm>
            <a:off x="3142899" y="2479911"/>
            <a:ext cx="2697481" cy="938719"/>
          </a:xfrm>
          <a:prstGeom prst="rect">
            <a:avLst/>
          </a:prstGeom>
        </p:spPr>
        <p:txBody>
          <a:bodyPr wrap="square">
            <a:spAutoFit/>
          </a:bodyPr>
          <a:lstStyle/>
          <a:p>
            <a:pPr lvl="0"/>
            <a:r>
              <a:rPr lang="en-US" sz="1400" dirty="0">
                <a:solidFill>
                  <a:schemeClr val="bg1"/>
                </a:solidFill>
              </a:rPr>
              <a:t>He looks at the financial plots and decides on the budget allocation of the project. </a:t>
            </a:r>
          </a:p>
          <a:p>
            <a:endParaRPr lang="en-US" sz="1300" dirty="0">
              <a:solidFill>
                <a:schemeClr val="bg1"/>
              </a:solidFill>
              <a:latin typeface="Calibri" charset="0"/>
              <a:ea typeface="Calibri" charset="0"/>
              <a:cs typeface="Calibri" charset="0"/>
            </a:endParaRPr>
          </a:p>
        </p:txBody>
      </p:sp>
      <p:sp>
        <p:nvSpPr>
          <p:cNvPr id="17" name="Rectangle 16"/>
          <p:cNvSpPr/>
          <p:nvPr/>
        </p:nvSpPr>
        <p:spPr>
          <a:xfrm>
            <a:off x="6157880" y="2479911"/>
            <a:ext cx="2686762" cy="1354217"/>
          </a:xfrm>
          <a:prstGeom prst="rect">
            <a:avLst/>
          </a:prstGeom>
        </p:spPr>
        <p:txBody>
          <a:bodyPr wrap="square">
            <a:spAutoFit/>
          </a:bodyPr>
          <a:lstStyle/>
          <a:p>
            <a:pPr lvl="0"/>
            <a:r>
              <a:rPr lang="en-US" sz="1400" dirty="0">
                <a:solidFill>
                  <a:schemeClr val="bg1"/>
                </a:solidFill>
              </a:rPr>
              <a:t>He looks at plots related to demographics of the consumers and decides on the target market group.</a:t>
            </a:r>
          </a:p>
          <a:p>
            <a:pPr lvl="0"/>
            <a:endParaRPr lang="en-US" sz="1300" dirty="0">
              <a:solidFill>
                <a:schemeClr val="bg1"/>
              </a:solidFill>
              <a:latin typeface="Calibri" charset="0"/>
              <a:ea typeface="Calibri" charset="0"/>
              <a:cs typeface="Calibri" charset="0"/>
            </a:endParaRPr>
          </a:p>
          <a:p>
            <a:endParaRPr lang="en-US" sz="1300" dirty="0">
              <a:solidFill>
                <a:schemeClr val="bg1"/>
              </a:solidFill>
              <a:latin typeface="Calibri" charset="0"/>
              <a:ea typeface="Calibri" charset="0"/>
              <a:cs typeface="Calibri" charset="0"/>
            </a:endParaRPr>
          </a:p>
        </p:txBody>
      </p:sp>
      <p:sp>
        <p:nvSpPr>
          <p:cNvPr id="21" name="Rectangle 20"/>
          <p:cNvSpPr/>
          <p:nvPr/>
        </p:nvSpPr>
        <p:spPr>
          <a:xfrm>
            <a:off x="616839" y="4861583"/>
            <a:ext cx="2839759"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19" name="Rectangle 18"/>
          <p:cNvSpPr/>
          <p:nvPr/>
        </p:nvSpPr>
        <p:spPr>
          <a:xfrm>
            <a:off x="239272" y="5508068"/>
            <a:ext cx="2839759" cy="1154162"/>
          </a:xfrm>
          <a:prstGeom prst="rect">
            <a:avLst/>
          </a:prstGeom>
        </p:spPr>
        <p:txBody>
          <a:bodyPr wrap="square">
            <a:spAutoFit/>
          </a:bodyPr>
          <a:lstStyle/>
          <a:p>
            <a:pPr lvl="0"/>
            <a:r>
              <a:rPr lang="en-US" sz="1400" dirty="0">
                <a:solidFill>
                  <a:schemeClr val="bg1"/>
                </a:solidFill>
              </a:rPr>
              <a:t>He will keep a check of the power generation capacity and demand statistics and decide on the pace of business expansion.</a:t>
            </a:r>
          </a:p>
          <a:p>
            <a:endParaRPr lang="en-US" sz="1300" dirty="0">
              <a:solidFill>
                <a:schemeClr val="bg1"/>
              </a:solidFill>
              <a:latin typeface="Calibri" charset="0"/>
              <a:ea typeface="Calibri" charset="0"/>
              <a:cs typeface="Calibri" charset="0"/>
            </a:endParaRPr>
          </a:p>
        </p:txBody>
      </p:sp>
      <p:sp>
        <p:nvSpPr>
          <p:cNvPr id="20" name="Rectangle 19"/>
          <p:cNvSpPr/>
          <p:nvPr/>
        </p:nvSpPr>
        <p:spPr>
          <a:xfrm>
            <a:off x="266816" y="742069"/>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2" name="Rectangle 21"/>
          <p:cNvSpPr/>
          <p:nvPr/>
        </p:nvSpPr>
        <p:spPr>
          <a:xfrm>
            <a:off x="3252772"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3" name="Rectangle 22"/>
          <p:cNvSpPr/>
          <p:nvPr/>
        </p:nvSpPr>
        <p:spPr>
          <a:xfrm>
            <a:off x="6216259"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4" name="Rectangle 23"/>
          <p:cNvSpPr/>
          <p:nvPr/>
        </p:nvSpPr>
        <p:spPr>
          <a:xfrm>
            <a:off x="304916" y="3730107"/>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447" y="831739"/>
            <a:ext cx="1499861" cy="1512572"/>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201" y="783302"/>
            <a:ext cx="1571171" cy="1584716"/>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1494" y="897855"/>
            <a:ext cx="1778001" cy="1459400"/>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4822" y="3750967"/>
            <a:ext cx="1048657" cy="1655110"/>
          </a:xfrm>
          <a:prstGeom prst="rect">
            <a:avLst/>
          </a:prstGeom>
        </p:spPr>
      </p:pic>
    </p:spTree>
    <p:extLst>
      <p:ext uri="{BB962C8B-B14F-4D97-AF65-F5344CB8AC3E}">
        <p14:creationId xmlns:p14="http://schemas.microsoft.com/office/powerpoint/2010/main" val="4288505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0"/>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4" name="TextBox 13"/>
          <p:cNvSpPr txBox="1"/>
          <p:nvPr/>
        </p:nvSpPr>
        <p:spPr>
          <a:xfrm>
            <a:off x="3429739" y="3887178"/>
            <a:ext cx="5759836" cy="377498"/>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Usability Testing:</a:t>
            </a:r>
            <a:endParaRPr lang="en-US" b="1" dirty="0">
              <a:solidFill>
                <a:schemeClr val="accent1"/>
              </a:solidFill>
              <a:latin typeface="Calibri" charset="0"/>
              <a:ea typeface="Calibri" charset="0"/>
              <a:cs typeface="Calibri" charset="0"/>
            </a:endParaRPr>
          </a:p>
        </p:txBody>
      </p:sp>
      <p:sp>
        <p:nvSpPr>
          <p:cNvPr id="15" name="Oval 14"/>
          <p:cNvSpPr/>
          <p:nvPr/>
        </p:nvSpPr>
        <p:spPr>
          <a:xfrm>
            <a:off x="2995718" y="3815402"/>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93863" y="3918290"/>
            <a:ext cx="346386" cy="346386"/>
          </a:xfrm>
          <a:prstGeom prst="rect">
            <a:avLst/>
          </a:prstGeom>
        </p:spPr>
      </p:pic>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9" name="Oval 8"/>
          <p:cNvSpPr/>
          <p:nvPr/>
        </p:nvSpPr>
        <p:spPr>
          <a:xfrm>
            <a:off x="5545484" y="5330351"/>
            <a:ext cx="281410" cy="28141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6"/>
                </a:solidFill>
              </a:ln>
            </a:endParaRPr>
          </a:p>
        </p:txBody>
      </p:sp>
    </p:spTree>
    <p:extLst>
      <p:ext uri="{BB962C8B-B14F-4D97-AF65-F5344CB8AC3E}">
        <p14:creationId xmlns:p14="http://schemas.microsoft.com/office/powerpoint/2010/main" val="875176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Usability Testing</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133570" y="1156673"/>
            <a:ext cx="6891314" cy="3693319"/>
          </a:xfrm>
          <a:prstGeom prst="rect">
            <a:avLst/>
          </a:prstGeom>
        </p:spPr>
        <p:txBody>
          <a:bodyPr wrap="square">
            <a:spAutoFit/>
          </a:bodyPr>
          <a:lstStyle/>
          <a:p>
            <a:r>
              <a:rPr lang="en-US" b="1" dirty="0" smtClean="0"/>
              <a:t>Procedure followed:</a:t>
            </a:r>
          </a:p>
          <a:p>
            <a:pPr marL="349250" indent="-349250">
              <a:buFont typeface="Arial" charset="0"/>
              <a:buChar char="•"/>
            </a:pPr>
            <a:r>
              <a:rPr lang="en-US" dirty="0" smtClean="0"/>
              <a:t>Prepared usability tasks prior performing test</a:t>
            </a:r>
          </a:p>
          <a:p>
            <a:pPr marL="349250" indent="-349250">
              <a:buFont typeface="Arial" charset="0"/>
              <a:buChar char="•"/>
            </a:pPr>
            <a:r>
              <a:rPr lang="en-US" dirty="0" smtClean="0"/>
              <a:t>Consent form</a:t>
            </a:r>
          </a:p>
          <a:p>
            <a:pPr marL="349250" indent="-349250">
              <a:buFont typeface="Arial" charset="0"/>
              <a:buChar char="•"/>
            </a:pPr>
            <a:r>
              <a:rPr lang="en-US" dirty="0" smtClean="0"/>
              <a:t>Welcome and purpose</a:t>
            </a:r>
          </a:p>
          <a:p>
            <a:pPr marL="349250" indent="-349250">
              <a:buFont typeface="Arial" charset="0"/>
              <a:buChar char="•"/>
            </a:pPr>
            <a:r>
              <a:rPr lang="en-US" dirty="0" smtClean="0"/>
              <a:t>Questions to know the subject profile and make him feel comfortable</a:t>
            </a:r>
          </a:p>
          <a:p>
            <a:pPr marL="349250" indent="-349250">
              <a:buFont typeface="Arial" charset="0"/>
              <a:buChar char="•"/>
            </a:pPr>
            <a:r>
              <a:rPr lang="en-US" dirty="0" smtClean="0"/>
              <a:t>The home page tour</a:t>
            </a:r>
          </a:p>
          <a:p>
            <a:pPr marL="349250" indent="-349250">
              <a:buFont typeface="Arial" charset="0"/>
              <a:buChar char="•"/>
            </a:pPr>
            <a:r>
              <a:rPr lang="en-US" dirty="0" smtClean="0"/>
              <a:t>Tasks</a:t>
            </a:r>
          </a:p>
          <a:p>
            <a:pPr marL="349250" indent="-349250">
              <a:buFont typeface="Arial" charset="0"/>
              <a:buChar char="•"/>
            </a:pPr>
            <a:r>
              <a:rPr lang="en-US" dirty="0" smtClean="0"/>
              <a:t>Identify top 5 usability problems</a:t>
            </a:r>
          </a:p>
          <a:p>
            <a:pPr marL="349250" indent="-349250">
              <a:buFont typeface="Arial" charset="0"/>
              <a:buChar char="•"/>
            </a:pPr>
            <a:r>
              <a:rPr lang="en-US" dirty="0" smtClean="0"/>
              <a:t>Assess impact and solution for each usability problem</a:t>
            </a: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spTree>
    <p:extLst>
      <p:ext uri="{BB962C8B-B14F-4D97-AF65-F5344CB8AC3E}">
        <p14:creationId xmlns:p14="http://schemas.microsoft.com/office/powerpoint/2010/main" val="3439982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Usability Testing</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9285" y="904522"/>
            <a:ext cx="6125430" cy="5048955"/>
          </a:xfrm>
          <a:prstGeom prst="rect">
            <a:avLst/>
          </a:prstGeom>
        </p:spPr>
      </p:pic>
    </p:spTree>
    <p:extLst>
      <p:ext uri="{BB962C8B-B14F-4D97-AF65-F5344CB8AC3E}">
        <p14:creationId xmlns:p14="http://schemas.microsoft.com/office/powerpoint/2010/main" val="314294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Usability Testing</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pic>
        <p:nvPicPr>
          <p:cNvPr id="3" name="Picture 2"/>
          <p:cNvPicPr>
            <a:picLocks noChangeAspect="1"/>
          </p:cNvPicPr>
          <p:nvPr/>
        </p:nvPicPr>
        <p:blipFill>
          <a:blip r:embed="rId5"/>
          <a:stretch>
            <a:fillRect/>
          </a:stretch>
        </p:blipFill>
        <p:spPr>
          <a:xfrm>
            <a:off x="2262187" y="971550"/>
            <a:ext cx="4619625" cy="4914900"/>
          </a:xfrm>
          <a:prstGeom prst="rect">
            <a:avLst/>
          </a:prstGeom>
        </p:spPr>
      </p:pic>
    </p:spTree>
    <p:extLst>
      <p:ext uri="{BB962C8B-B14F-4D97-AF65-F5344CB8AC3E}">
        <p14:creationId xmlns:p14="http://schemas.microsoft.com/office/powerpoint/2010/main" val="3519444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7" name="TextBox 6"/>
          <p:cNvSpPr txBox="1"/>
          <p:nvPr/>
        </p:nvSpPr>
        <p:spPr>
          <a:xfrm>
            <a:off x="1863828" y="2025639"/>
            <a:ext cx="6126480" cy="400110"/>
          </a:xfrm>
          <a:prstGeom prst="rect">
            <a:avLst/>
          </a:prstGeom>
          <a:solidFill>
            <a:srgbClr val="D91E00"/>
          </a:solidFill>
          <a:effectLst/>
        </p:spPr>
        <p:txBody>
          <a:bodyPr wrap="square" rtlCol="0" anchor="ctr">
            <a:spAutoFit/>
          </a:bodyPr>
          <a:lstStyle/>
          <a:p>
            <a:r>
              <a:rPr lang="en-US" sz="2000" b="1" dirty="0" smtClean="0">
                <a:solidFill>
                  <a:schemeClr val="bg1"/>
                </a:solidFill>
              </a:rPr>
              <a:t> We </a:t>
            </a:r>
            <a:r>
              <a:rPr lang="en-US" sz="2000" b="1" dirty="0">
                <a:solidFill>
                  <a:schemeClr val="bg1"/>
                </a:solidFill>
              </a:rPr>
              <a:t>cover this presentation in following sections</a:t>
            </a:r>
            <a:r>
              <a:rPr lang="en-US" sz="2000" b="1" dirty="0" smtClean="0">
                <a:solidFill>
                  <a:schemeClr val="bg1"/>
                </a:solidFill>
              </a:rPr>
              <a:t>:</a:t>
            </a:r>
            <a:endParaRPr lang="en-US" sz="2000" b="1" dirty="0">
              <a:solidFill>
                <a:schemeClr val="bg1"/>
              </a:solidFill>
            </a:endParaRPr>
          </a:p>
        </p:txBody>
      </p:sp>
      <p:sp>
        <p:nvSpPr>
          <p:cNvPr id="9" name="Oval 8"/>
          <p:cNvSpPr/>
          <p:nvPr/>
        </p:nvSpPr>
        <p:spPr>
          <a:xfrm>
            <a:off x="1429807" y="1969252"/>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580084" y="2485274"/>
            <a:ext cx="2711640" cy="1754326"/>
          </a:xfrm>
          <a:prstGeom prst="rect">
            <a:avLst/>
          </a:prstGeom>
        </p:spPr>
        <p:txBody>
          <a:bodyPr wrap="none">
            <a:spAutoFit/>
          </a:bodyPr>
          <a:lstStyle/>
          <a:p>
            <a:pPr marL="349250" indent="-349250">
              <a:buFont typeface="Arial" charset="0"/>
              <a:buChar char="•"/>
            </a:pPr>
            <a:r>
              <a:rPr lang="en-US" dirty="0" smtClean="0">
                <a:solidFill>
                  <a:schemeClr val="accent6">
                    <a:lumMod val="75000"/>
                  </a:schemeClr>
                </a:solidFill>
              </a:rPr>
              <a:t>User research methods</a:t>
            </a:r>
          </a:p>
          <a:p>
            <a:pPr marL="349250" indent="-349250">
              <a:buFont typeface="Arial" charset="0"/>
              <a:buChar char="•"/>
            </a:pPr>
            <a:r>
              <a:rPr lang="en-US" dirty="0" smtClean="0">
                <a:solidFill>
                  <a:schemeClr val="accent6">
                    <a:lumMod val="75000"/>
                  </a:schemeClr>
                </a:solidFill>
              </a:rPr>
              <a:t>Storyboarding</a:t>
            </a:r>
          </a:p>
          <a:p>
            <a:pPr marL="349250" indent="-349250">
              <a:buFont typeface="Arial" charset="0"/>
              <a:buChar char="•"/>
            </a:pPr>
            <a:r>
              <a:rPr lang="en-US" dirty="0" smtClean="0">
                <a:solidFill>
                  <a:schemeClr val="accent6">
                    <a:lumMod val="75000"/>
                  </a:schemeClr>
                </a:solidFill>
              </a:rPr>
              <a:t>Usability testing</a:t>
            </a:r>
          </a:p>
          <a:p>
            <a:pPr marL="349250" indent="-349250">
              <a:buFont typeface="Arial" charset="0"/>
              <a:buChar char="•"/>
            </a:pPr>
            <a:r>
              <a:rPr lang="en-US" dirty="0" smtClean="0">
                <a:solidFill>
                  <a:schemeClr val="accent6">
                    <a:lumMod val="75000"/>
                  </a:schemeClr>
                </a:solidFill>
              </a:rPr>
              <a:t>Automation Testing</a:t>
            </a:r>
          </a:p>
          <a:p>
            <a:pPr marL="349250" indent="-349250">
              <a:buFont typeface="Arial" charset="0"/>
              <a:buChar char="•"/>
            </a:pPr>
            <a:r>
              <a:rPr lang="en-US" dirty="0" smtClean="0">
                <a:solidFill>
                  <a:schemeClr val="accent6">
                    <a:lumMod val="75000"/>
                  </a:schemeClr>
                </a:solidFill>
              </a:rPr>
              <a:t>Prototype</a:t>
            </a:r>
          </a:p>
          <a:p>
            <a:pPr marL="349250" indent="-349250">
              <a:buFont typeface="Arial" charset="0"/>
              <a:buChar char="•"/>
            </a:pPr>
            <a:r>
              <a:rPr lang="en-US" dirty="0" smtClean="0">
                <a:solidFill>
                  <a:schemeClr val="accent6">
                    <a:lumMod val="75000"/>
                  </a:schemeClr>
                </a:solidFill>
              </a:rPr>
              <a:t>Feedback </a:t>
            </a:r>
          </a:p>
        </p:txBody>
      </p:sp>
      <p:pic>
        <p:nvPicPr>
          <p:cNvPr id="23" name="Picture 22"/>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508654" y="2065201"/>
            <a:ext cx="346386" cy="346386"/>
          </a:xfrm>
          <a:prstGeom prst="rect">
            <a:avLst/>
          </a:prstGeom>
        </p:spPr>
      </p:pic>
    </p:spTree>
    <p:extLst>
      <p:ext uri="{BB962C8B-B14F-4D97-AF65-F5344CB8AC3E}">
        <p14:creationId xmlns:p14="http://schemas.microsoft.com/office/powerpoint/2010/main" val="697950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Usability Testing</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pic>
        <p:nvPicPr>
          <p:cNvPr id="4" name="Picture 3"/>
          <p:cNvPicPr>
            <a:picLocks noChangeAspect="1"/>
          </p:cNvPicPr>
          <p:nvPr/>
        </p:nvPicPr>
        <p:blipFill>
          <a:blip r:embed="rId5"/>
          <a:stretch>
            <a:fillRect/>
          </a:stretch>
        </p:blipFill>
        <p:spPr>
          <a:xfrm>
            <a:off x="2595562" y="1042987"/>
            <a:ext cx="3952875" cy="4772025"/>
          </a:xfrm>
          <a:prstGeom prst="rect">
            <a:avLst/>
          </a:prstGeom>
        </p:spPr>
      </p:pic>
    </p:spTree>
    <p:extLst>
      <p:ext uri="{BB962C8B-B14F-4D97-AF65-F5344CB8AC3E}">
        <p14:creationId xmlns:p14="http://schemas.microsoft.com/office/powerpoint/2010/main" val="4130301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0" y="0"/>
            <a:ext cx="9162143"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4" name="TextBox 13"/>
          <p:cNvSpPr txBox="1"/>
          <p:nvPr/>
        </p:nvSpPr>
        <p:spPr>
          <a:xfrm>
            <a:off x="3429739" y="3887178"/>
            <a:ext cx="5759836" cy="377498"/>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Automation Testing :</a:t>
            </a:r>
            <a:endParaRPr lang="en-US" b="1" dirty="0">
              <a:solidFill>
                <a:schemeClr val="accent1"/>
              </a:solidFill>
              <a:latin typeface="Calibri" charset="0"/>
              <a:ea typeface="Calibri" charset="0"/>
              <a:cs typeface="Calibri" charset="0"/>
            </a:endParaRPr>
          </a:p>
        </p:txBody>
      </p:sp>
      <p:sp>
        <p:nvSpPr>
          <p:cNvPr id="15" name="Oval 14"/>
          <p:cNvSpPr/>
          <p:nvPr/>
        </p:nvSpPr>
        <p:spPr>
          <a:xfrm>
            <a:off x="2995718" y="3815402"/>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93863" y="3918290"/>
            <a:ext cx="346386" cy="346386"/>
          </a:xfrm>
          <a:prstGeom prst="rect">
            <a:avLst/>
          </a:prstGeom>
        </p:spPr>
      </p:pic>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9" name="Oval 8"/>
          <p:cNvSpPr/>
          <p:nvPr/>
        </p:nvSpPr>
        <p:spPr>
          <a:xfrm>
            <a:off x="5545484" y="5330351"/>
            <a:ext cx="281410" cy="28141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6"/>
                </a:solidFill>
              </a:ln>
            </a:endParaRPr>
          </a:p>
        </p:txBody>
      </p:sp>
    </p:spTree>
    <p:extLst>
      <p:ext uri="{BB962C8B-B14F-4D97-AF65-F5344CB8AC3E}">
        <p14:creationId xmlns:p14="http://schemas.microsoft.com/office/powerpoint/2010/main" val="3426750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Automation test cases:</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sp>
        <p:nvSpPr>
          <p:cNvPr id="3" name="Rectangle 2"/>
          <p:cNvSpPr/>
          <p:nvPr/>
        </p:nvSpPr>
        <p:spPr>
          <a:xfrm>
            <a:off x="1133569" y="1028343"/>
            <a:ext cx="6904961" cy="923330"/>
          </a:xfrm>
          <a:prstGeom prst="rect">
            <a:avLst/>
          </a:prstGeom>
        </p:spPr>
        <p:txBody>
          <a:bodyPr wrap="square">
            <a:spAutoFit/>
          </a:bodyPr>
          <a:lstStyle/>
          <a:p>
            <a:r>
              <a:rPr lang="en-US" dirty="0" smtClean="0"/>
              <a:t>Check </a:t>
            </a:r>
            <a:r>
              <a:rPr lang="en-US" dirty="0"/>
              <a:t>Login page functionality: Here we verify functionality of login </a:t>
            </a:r>
            <a:r>
              <a:rPr lang="en-US" dirty="0" smtClean="0"/>
              <a:t>button</a:t>
            </a:r>
            <a:r>
              <a:rPr lang="en-US" dirty="0"/>
              <a:t>, text box</a:t>
            </a:r>
          </a:p>
          <a:p>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334" y="1766571"/>
            <a:ext cx="5161127" cy="4852162"/>
          </a:xfrm>
          <a:prstGeom prst="rect">
            <a:avLst/>
          </a:prstGeom>
        </p:spPr>
      </p:pic>
    </p:spTree>
    <p:extLst>
      <p:ext uri="{BB962C8B-B14F-4D97-AF65-F5344CB8AC3E}">
        <p14:creationId xmlns:p14="http://schemas.microsoft.com/office/powerpoint/2010/main" val="641102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Automation test cases:</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sp>
        <p:nvSpPr>
          <p:cNvPr id="3" name="Rectangle 2"/>
          <p:cNvSpPr/>
          <p:nvPr/>
        </p:nvSpPr>
        <p:spPr>
          <a:xfrm>
            <a:off x="1133569" y="1028343"/>
            <a:ext cx="6904961" cy="646331"/>
          </a:xfrm>
          <a:prstGeom prst="rect">
            <a:avLst/>
          </a:prstGeom>
        </p:spPr>
        <p:txBody>
          <a:bodyPr wrap="square">
            <a:spAutoFit/>
          </a:bodyPr>
          <a:lstStyle/>
          <a:p>
            <a:r>
              <a:rPr lang="en-US" dirty="0"/>
              <a:t>Check functionality Maintenance Request: Here we test whether user </a:t>
            </a:r>
          </a:p>
          <a:p>
            <a:r>
              <a:rPr lang="en-US" dirty="0"/>
              <a:t>able to raise maintenance request</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900" y="1674674"/>
            <a:ext cx="4567263" cy="4219281"/>
          </a:xfrm>
          <a:prstGeom prst="rect">
            <a:avLst/>
          </a:prstGeom>
        </p:spPr>
      </p:pic>
    </p:spTree>
    <p:extLst>
      <p:ext uri="{BB962C8B-B14F-4D97-AF65-F5344CB8AC3E}">
        <p14:creationId xmlns:p14="http://schemas.microsoft.com/office/powerpoint/2010/main" val="4075699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Automation test cases:</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sp>
        <p:nvSpPr>
          <p:cNvPr id="3" name="Rectangle 2"/>
          <p:cNvSpPr/>
          <p:nvPr/>
        </p:nvSpPr>
        <p:spPr>
          <a:xfrm>
            <a:off x="1133569" y="1028343"/>
            <a:ext cx="6904961" cy="369332"/>
          </a:xfrm>
          <a:prstGeom prst="rect">
            <a:avLst/>
          </a:prstGeom>
        </p:spPr>
        <p:txBody>
          <a:bodyPr wrap="square">
            <a:spAutoFit/>
          </a:bodyPr>
          <a:lstStyle/>
          <a:p>
            <a:r>
              <a:rPr lang="en-US" dirty="0"/>
              <a:t>Check functionality of customer usage pattern</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634" y="1516794"/>
            <a:ext cx="5601185" cy="5174428"/>
          </a:xfrm>
          <a:prstGeom prst="rect">
            <a:avLst/>
          </a:prstGeom>
        </p:spPr>
      </p:pic>
    </p:spTree>
    <p:extLst>
      <p:ext uri="{BB962C8B-B14F-4D97-AF65-F5344CB8AC3E}">
        <p14:creationId xmlns:p14="http://schemas.microsoft.com/office/powerpoint/2010/main" val="1722756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Automation test cases:</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sp>
        <p:nvSpPr>
          <p:cNvPr id="3" name="Rectangle 2"/>
          <p:cNvSpPr/>
          <p:nvPr/>
        </p:nvSpPr>
        <p:spPr>
          <a:xfrm>
            <a:off x="1133569" y="1028343"/>
            <a:ext cx="6904961" cy="1477328"/>
          </a:xfrm>
          <a:prstGeom prst="rect">
            <a:avLst/>
          </a:prstGeom>
        </p:spPr>
        <p:txBody>
          <a:bodyPr wrap="square">
            <a:spAutoFit/>
          </a:bodyPr>
          <a:lstStyle/>
          <a:p>
            <a:r>
              <a:rPr lang="en-US" dirty="0" smtClean="0"/>
              <a:t>NOTE:</a:t>
            </a:r>
          </a:p>
          <a:p>
            <a:endParaRPr lang="en-US" dirty="0"/>
          </a:p>
          <a:p>
            <a:r>
              <a:rPr lang="en-US" dirty="0" smtClean="0"/>
              <a:t>Since we have changed the home page and certain parameters towards the end, so all test cases may not work. If needed you can contact us and arrange to show the test case demo on the old code.</a:t>
            </a:r>
            <a:endParaRPr lang="en-US" dirty="0"/>
          </a:p>
        </p:txBody>
      </p:sp>
    </p:spTree>
    <p:extLst>
      <p:ext uri="{BB962C8B-B14F-4D97-AF65-F5344CB8AC3E}">
        <p14:creationId xmlns:p14="http://schemas.microsoft.com/office/powerpoint/2010/main" val="595593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0" y="0"/>
            <a:ext cx="9162143"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4" name="TextBox 13"/>
          <p:cNvSpPr txBox="1"/>
          <p:nvPr/>
        </p:nvSpPr>
        <p:spPr>
          <a:xfrm>
            <a:off x="3429739" y="3887178"/>
            <a:ext cx="5759836" cy="377498"/>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Project Prototype</a:t>
            </a:r>
            <a:endParaRPr lang="en-US" b="1" dirty="0">
              <a:solidFill>
                <a:schemeClr val="accent1"/>
              </a:solidFill>
              <a:latin typeface="Calibri" charset="0"/>
              <a:ea typeface="Calibri" charset="0"/>
              <a:cs typeface="Calibri" charset="0"/>
            </a:endParaRPr>
          </a:p>
        </p:txBody>
      </p:sp>
      <p:sp>
        <p:nvSpPr>
          <p:cNvPr id="15" name="Oval 14"/>
          <p:cNvSpPr/>
          <p:nvPr/>
        </p:nvSpPr>
        <p:spPr>
          <a:xfrm>
            <a:off x="2995718" y="3815402"/>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93863" y="3918290"/>
            <a:ext cx="346386" cy="346386"/>
          </a:xfrm>
          <a:prstGeom prst="rect">
            <a:avLst/>
          </a:prstGeom>
        </p:spPr>
      </p:pic>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9" name="Oval 8"/>
          <p:cNvSpPr/>
          <p:nvPr/>
        </p:nvSpPr>
        <p:spPr>
          <a:xfrm>
            <a:off x="5545484" y="5330351"/>
            <a:ext cx="281410" cy="28141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6"/>
                </a:solidFill>
              </a:ln>
            </a:endParaRPr>
          </a:p>
        </p:txBody>
      </p:sp>
    </p:spTree>
    <p:extLst>
      <p:ext uri="{BB962C8B-B14F-4D97-AF65-F5344CB8AC3E}">
        <p14:creationId xmlns:p14="http://schemas.microsoft.com/office/powerpoint/2010/main" val="1195105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Prototype:</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sp>
        <p:nvSpPr>
          <p:cNvPr id="7" name="TextBox 6"/>
          <p:cNvSpPr txBox="1"/>
          <p:nvPr/>
        </p:nvSpPr>
        <p:spPr>
          <a:xfrm>
            <a:off x="1883390" y="2710927"/>
            <a:ext cx="5391467" cy="1815882"/>
          </a:xfrm>
          <a:prstGeom prst="rect">
            <a:avLst/>
          </a:prstGeom>
          <a:solidFill>
            <a:schemeClr val="bg1">
              <a:lumMod val="95000"/>
            </a:schemeClr>
          </a:solidFill>
          <a:ln>
            <a:solidFill>
              <a:schemeClr val="accent1"/>
            </a:solidFill>
          </a:ln>
        </p:spPr>
        <p:txBody>
          <a:bodyPr wrap="square" rtlCol="0">
            <a:spAutoFit/>
          </a:bodyPr>
          <a:lstStyle/>
          <a:p>
            <a:r>
              <a:rPr lang="en-US" sz="1400" b="1" dirty="0" smtClean="0"/>
              <a:t>NOTE</a:t>
            </a:r>
            <a:r>
              <a:rPr lang="en-US" sz="1400" dirty="0" smtClean="0"/>
              <a:t>:</a:t>
            </a:r>
          </a:p>
          <a:p>
            <a:r>
              <a:rPr lang="en-US" sz="1400" dirty="0" smtClean="0"/>
              <a:t>Use </a:t>
            </a:r>
            <a:r>
              <a:rPr lang="en-US" sz="1400" dirty="0"/>
              <a:t>one of the following user names to login: </a:t>
            </a:r>
            <a:endParaRPr lang="en-US" sz="1400" dirty="0" smtClean="0"/>
          </a:p>
          <a:p>
            <a:pPr marL="285750" indent="-285750">
              <a:buFont typeface="Arial" charset="0"/>
              <a:buChar char="•"/>
            </a:pPr>
            <a:r>
              <a:rPr lang="en-US" sz="1400" dirty="0" smtClean="0"/>
              <a:t>AM(for </a:t>
            </a:r>
            <a:r>
              <a:rPr lang="en-US" sz="1400" dirty="0"/>
              <a:t>area manager</a:t>
            </a:r>
            <a:r>
              <a:rPr lang="en-US" sz="1400" dirty="0" smtClean="0"/>
              <a:t>),</a:t>
            </a:r>
          </a:p>
          <a:p>
            <a:pPr marL="285750" indent="-285750">
              <a:buFont typeface="Arial" charset="0"/>
              <a:buChar char="•"/>
            </a:pPr>
            <a:r>
              <a:rPr lang="en-US" sz="1400" dirty="0" smtClean="0"/>
              <a:t> </a:t>
            </a:r>
            <a:r>
              <a:rPr lang="en-US" sz="1400" dirty="0"/>
              <a:t>ACM(for account manager), </a:t>
            </a:r>
            <a:endParaRPr lang="en-US" sz="1400" dirty="0" smtClean="0"/>
          </a:p>
          <a:p>
            <a:pPr marL="285750" indent="-285750">
              <a:buFont typeface="Arial" charset="0"/>
              <a:buChar char="•"/>
            </a:pPr>
            <a:r>
              <a:rPr lang="en-US" sz="1400" dirty="0" smtClean="0"/>
              <a:t>DA(for </a:t>
            </a:r>
            <a:r>
              <a:rPr lang="en-US" sz="1400" dirty="0"/>
              <a:t>data analyst), </a:t>
            </a:r>
            <a:endParaRPr lang="en-US" sz="1400" dirty="0" smtClean="0"/>
          </a:p>
          <a:p>
            <a:pPr marL="285750" indent="-285750">
              <a:buFont typeface="Arial" charset="0"/>
              <a:buChar char="•"/>
            </a:pPr>
            <a:r>
              <a:rPr lang="en-US" sz="1400" dirty="0" smtClean="0"/>
              <a:t>PM(for </a:t>
            </a:r>
            <a:r>
              <a:rPr lang="en-US" sz="1400" dirty="0"/>
              <a:t>plant manager) </a:t>
            </a:r>
            <a:endParaRPr lang="en-US" sz="1400" dirty="0" smtClean="0"/>
          </a:p>
          <a:p>
            <a:pPr marL="285750" indent="-285750">
              <a:buFont typeface="Arial" charset="0"/>
              <a:buChar char="•"/>
            </a:pPr>
            <a:r>
              <a:rPr lang="en-US" sz="1400" dirty="0"/>
              <a:t>C</a:t>
            </a:r>
            <a:r>
              <a:rPr lang="en-US" sz="1400" dirty="0" smtClean="0"/>
              <a:t>ustomer</a:t>
            </a:r>
            <a:r>
              <a:rPr lang="en-US" sz="1400" dirty="0"/>
              <a:t>. </a:t>
            </a:r>
            <a:endParaRPr lang="en-US" sz="1400" dirty="0" smtClean="0"/>
          </a:p>
          <a:p>
            <a:r>
              <a:rPr lang="en-US" sz="1400" dirty="0" smtClean="0"/>
              <a:t>Password </a:t>
            </a:r>
            <a:r>
              <a:rPr lang="en-US" sz="1400" dirty="0"/>
              <a:t>can be anything.</a:t>
            </a:r>
            <a:endParaRPr lang="en-US" sz="1400" b="1" dirty="0">
              <a:solidFill>
                <a:schemeClr val="tx2">
                  <a:lumMod val="75000"/>
                </a:schemeClr>
              </a:solidFill>
            </a:endParaRPr>
          </a:p>
        </p:txBody>
      </p:sp>
      <p:sp>
        <p:nvSpPr>
          <p:cNvPr id="8" name="TextBox 7"/>
          <p:cNvSpPr txBox="1"/>
          <p:nvPr/>
        </p:nvSpPr>
        <p:spPr>
          <a:xfrm>
            <a:off x="1883391" y="2254092"/>
            <a:ext cx="5391467" cy="307777"/>
          </a:xfrm>
          <a:prstGeom prst="rect">
            <a:avLst/>
          </a:prstGeom>
          <a:solidFill>
            <a:schemeClr val="bg1">
              <a:lumMod val="95000"/>
            </a:schemeClr>
          </a:solidFill>
          <a:ln>
            <a:solidFill>
              <a:schemeClr val="accent1"/>
            </a:solidFill>
          </a:ln>
        </p:spPr>
        <p:txBody>
          <a:bodyPr wrap="square" rtlCol="0">
            <a:spAutoFit/>
          </a:bodyPr>
          <a:lstStyle/>
          <a:p>
            <a:r>
              <a:rPr lang="en-US" sz="1400" b="1" dirty="0" smtClean="0"/>
              <a:t>To open project: Go to folder “html” and click on “</a:t>
            </a:r>
            <a:r>
              <a:rPr lang="en-US" sz="1400" b="1" dirty="0" err="1" smtClean="0"/>
              <a:t>index.html</a:t>
            </a:r>
            <a:r>
              <a:rPr lang="en-US" sz="1400" b="1" dirty="0" smtClean="0"/>
              <a:t>”</a:t>
            </a:r>
            <a:endParaRPr lang="en-US" sz="1400" dirty="0" smtClean="0"/>
          </a:p>
        </p:txBody>
      </p:sp>
    </p:spTree>
    <p:extLst>
      <p:ext uri="{BB962C8B-B14F-4D97-AF65-F5344CB8AC3E}">
        <p14:creationId xmlns:p14="http://schemas.microsoft.com/office/powerpoint/2010/main" val="704878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a:t>
            </a:r>
            <a:r>
              <a:rPr lang="en-US" b="1" dirty="0" smtClean="0">
                <a:solidFill>
                  <a:schemeClr val="bg1"/>
                </a:solidFill>
              </a:rPr>
              <a:t>User </a:t>
            </a:r>
            <a:r>
              <a:rPr lang="en-US" b="1" dirty="0" smtClean="0">
                <a:solidFill>
                  <a:schemeClr val="bg1"/>
                </a:solidFill>
              </a:rPr>
              <a:t>Experience	</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133570" y="1156673"/>
            <a:ext cx="6386346" cy="6093976"/>
          </a:xfrm>
          <a:prstGeom prst="rect">
            <a:avLst/>
          </a:prstGeom>
        </p:spPr>
        <p:txBody>
          <a:bodyPr wrap="square">
            <a:spAutoFit/>
          </a:bodyPr>
          <a:lstStyle/>
          <a:p>
            <a:pPr marL="342900" lvl="1" indent="-342900">
              <a:buFont typeface="Wingdings" panose="05000000000000000000" pitchFamily="2" charset="2"/>
              <a:buChar char="ü"/>
            </a:pPr>
            <a:r>
              <a:rPr lang="en-US" altLang="en-US" sz="1600" dirty="0" smtClean="0"/>
              <a:t>Ease </a:t>
            </a:r>
            <a:r>
              <a:rPr lang="en-US" altLang="en-US" sz="1600" dirty="0"/>
              <a:t>of use</a:t>
            </a:r>
          </a:p>
          <a:p>
            <a:pPr marL="342900" lvl="1" indent="-342900">
              <a:buFont typeface="Wingdings" panose="05000000000000000000" pitchFamily="2" charset="2"/>
              <a:buChar char="ü"/>
            </a:pPr>
            <a:r>
              <a:rPr lang="en-US" altLang="en-US" sz="1600" dirty="0"/>
              <a:t>interacting / user engagement</a:t>
            </a:r>
          </a:p>
          <a:p>
            <a:pPr marL="342900" lvl="1" indent="-342900">
              <a:buFont typeface="Wingdings" panose="05000000000000000000" pitchFamily="2" charset="2"/>
              <a:buChar char="ü"/>
            </a:pPr>
            <a:r>
              <a:rPr lang="en-US" altLang="en-US" sz="1600" dirty="0"/>
              <a:t>look and feel of application (UI)</a:t>
            </a:r>
          </a:p>
          <a:p>
            <a:pPr marL="342900" lvl="1" indent="-342900">
              <a:buFont typeface="Wingdings" panose="05000000000000000000" pitchFamily="2" charset="2"/>
              <a:buChar char="ü"/>
            </a:pPr>
            <a:r>
              <a:rPr lang="en-US" altLang="en-US" sz="1600" dirty="0"/>
              <a:t>3 click rule</a:t>
            </a:r>
          </a:p>
          <a:p>
            <a:pPr marL="342900" lvl="1" indent="-342900">
              <a:buFont typeface="Wingdings" panose="05000000000000000000" pitchFamily="2" charset="2"/>
              <a:buChar char="ü"/>
            </a:pPr>
            <a:r>
              <a:rPr lang="en-US" altLang="en-US" sz="1600" dirty="0"/>
              <a:t>user satisfaction</a:t>
            </a:r>
          </a:p>
          <a:p>
            <a:pPr marL="342900" lvl="1" indent="-342900">
              <a:buFont typeface="Wingdings" panose="05000000000000000000" pitchFamily="2" charset="2"/>
              <a:buChar char="ü"/>
            </a:pPr>
            <a:r>
              <a:rPr lang="en-US" altLang="en-US" sz="1600" dirty="0"/>
              <a:t>persona (beginner, advance, new/returning, on-boarding)</a:t>
            </a:r>
          </a:p>
          <a:p>
            <a:pPr marL="342900" lvl="1" indent="-342900">
              <a:buFont typeface="Wingdings" panose="05000000000000000000" pitchFamily="2" charset="2"/>
              <a:buChar char="ü"/>
            </a:pPr>
            <a:r>
              <a:rPr lang="en-US" altLang="en-US" sz="1600" dirty="0"/>
              <a:t>control / User control</a:t>
            </a:r>
          </a:p>
          <a:p>
            <a:pPr marL="342900" lvl="1" indent="-342900">
              <a:buFont typeface="Wingdings" panose="05000000000000000000" pitchFamily="2" charset="2"/>
              <a:buChar char="ü"/>
            </a:pPr>
            <a:r>
              <a:rPr lang="en-US" altLang="en-US" sz="1600" dirty="0" smtClean="0"/>
              <a:t>fun </a:t>
            </a:r>
            <a:r>
              <a:rPr lang="en-US" altLang="en-US" sz="1600" dirty="0"/>
              <a:t>interacting with website</a:t>
            </a:r>
          </a:p>
          <a:p>
            <a:pPr marL="342900" lvl="1" indent="-342900">
              <a:buFont typeface="Wingdings" panose="05000000000000000000" pitchFamily="2" charset="2"/>
              <a:buChar char="ü"/>
            </a:pPr>
            <a:r>
              <a:rPr lang="en-US" altLang="en-US" sz="1600" dirty="0"/>
              <a:t>less time / effort</a:t>
            </a:r>
          </a:p>
          <a:p>
            <a:pPr marL="342900" lvl="1" indent="-342900">
              <a:buFont typeface="Wingdings" panose="05000000000000000000" pitchFamily="2" charset="2"/>
              <a:buChar char="ü"/>
            </a:pPr>
            <a:r>
              <a:rPr lang="en-US" altLang="en-US" sz="1600" dirty="0"/>
              <a:t>stability / operation / fault tolerance / traffic management</a:t>
            </a:r>
          </a:p>
          <a:p>
            <a:pPr marL="342900" lvl="1" indent="-342900">
              <a:buFont typeface="Wingdings" panose="05000000000000000000" pitchFamily="2" charset="2"/>
              <a:buChar char="ü"/>
            </a:pPr>
            <a:r>
              <a:rPr lang="en-US" altLang="en-US" sz="1600" dirty="0"/>
              <a:t>consistency / </a:t>
            </a:r>
            <a:r>
              <a:rPr lang="en-US" altLang="en-US" sz="1600" dirty="0" smtClean="0"/>
              <a:t>standardization</a:t>
            </a:r>
            <a:endParaRPr lang="en-US" altLang="en-US" sz="1600" dirty="0"/>
          </a:p>
          <a:p>
            <a:pPr marL="342900" lvl="1" indent="-342900">
              <a:buFont typeface="Wingdings" panose="05000000000000000000" pitchFamily="2" charset="2"/>
              <a:buChar char="ü"/>
            </a:pPr>
            <a:r>
              <a:rPr lang="en-US" altLang="en-US" sz="1600" dirty="0" smtClean="0"/>
              <a:t>what </a:t>
            </a:r>
            <a:r>
              <a:rPr lang="en-US" altLang="en-US" sz="1600" dirty="0"/>
              <a:t>next for users action</a:t>
            </a:r>
          </a:p>
          <a:p>
            <a:pPr marL="342900" lvl="1" indent="-342900">
              <a:buFont typeface="Wingdings" panose="05000000000000000000" pitchFamily="2" charset="2"/>
              <a:buChar char="ü"/>
            </a:pPr>
            <a:r>
              <a:rPr lang="en-US" altLang="en-US" sz="1600" dirty="0"/>
              <a:t>color </a:t>
            </a:r>
            <a:r>
              <a:rPr lang="en-US" altLang="en-US" sz="1600" dirty="0" smtClean="0"/>
              <a:t>choices</a:t>
            </a:r>
            <a:endParaRPr lang="en-US" altLang="en-US" sz="1600" dirty="0"/>
          </a:p>
          <a:p>
            <a:pPr marL="342900" lvl="1" indent="-342900">
              <a:buFont typeface="Wingdings" panose="05000000000000000000" pitchFamily="2" charset="2"/>
              <a:buChar char="ü"/>
            </a:pPr>
            <a:r>
              <a:rPr lang="en-US" altLang="en-US" sz="1600" dirty="0"/>
              <a:t>features</a:t>
            </a:r>
          </a:p>
          <a:p>
            <a:pPr marL="342900" lvl="1" indent="-342900">
              <a:buFont typeface="Wingdings" panose="05000000000000000000" pitchFamily="2" charset="2"/>
              <a:buChar char="ü"/>
            </a:pPr>
            <a:r>
              <a:rPr lang="en-US" altLang="en-US" sz="1600" dirty="0" smtClean="0"/>
              <a:t>accessibility</a:t>
            </a:r>
          </a:p>
          <a:p>
            <a:pPr marL="342900" lvl="1" indent="-342900">
              <a:buFont typeface="Wingdings" panose="05000000000000000000" pitchFamily="2" charset="2"/>
              <a:buChar char="ü"/>
            </a:pPr>
            <a:r>
              <a:rPr lang="en-US" altLang="en-US" sz="1600" dirty="0" smtClean="0"/>
              <a:t>Graphs - lazy loading</a:t>
            </a:r>
            <a:endParaRPr lang="en-US" altLang="en-US" sz="1600" dirty="0"/>
          </a:p>
          <a:p>
            <a:pPr marL="342900" lvl="1" indent="-342900">
              <a:buFont typeface="Wingdings" panose="05000000000000000000" pitchFamily="2" charset="2"/>
              <a:buChar char="ü"/>
            </a:pPr>
            <a:r>
              <a:rPr lang="en-US" altLang="en-US" sz="1600" dirty="0" smtClean="0"/>
              <a:t>screen </a:t>
            </a:r>
            <a:r>
              <a:rPr lang="en-US" altLang="en-US" sz="1600" dirty="0"/>
              <a:t>resolution / responsive </a:t>
            </a:r>
            <a:r>
              <a:rPr lang="en-US" altLang="en-US" sz="1600" dirty="0" smtClean="0"/>
              <a:t>design - Bootstrap</a:t>
            </a:r>
            <a:endParaRPr lang="en-US" altLang="en-US" sz="1600" dirty="0"/>
          </a:p>
          <a:p>
            <a:pPr marL="342900" lvl="1" indent="-342900">
              <a:buFont typeface="Wingdings" panose="05000000000000000000" pitchFamily="2" charset="2"/>
              <a:buChar char="ü"/>
            </a:pPr>
            <a:r>
              <a:rPr lang="en-US" altLang="en-US" sz="1600" dirty="0"/>
              <a:t>font </a:t>
            </a:r>
            <a:r>
              <a:rPr lang="en-US" altLang="en-US" sz="1600" dirty="0" smtClean="0"/>
              <a:t>sizes</a:t>
            </a:r>
          </a:p>
          <a:p>
            <a:pPr marL="342900" lvl="1" indent="-342900">
              <a:buFont typeface="Wingdings" panose="05000000000000000000" pitchFamily="2" charset="2"/>
              <a:buChar char="ü"/>
            </a:pPr>
            <a:r>
              <a:rPr lang="en-US" altLang="en-US" sz="1600" dirty="0" smtClean="0"/>
              <a:t>right balance</a:t>
            </a:r>
          </a:p>
          <a:p>
            <a:pPr marL="342900" lvl="1" indent="-342900">
              <a:buFont typeface="Wingdings" panose="05000000000000000000" pitchFamily="2" charset="2"/>
              <a:buChar char="ü"/>
            </a:pPr>
            <a:r>
              <a:rPr lang="en-US" altLang="en-US" sz="1600" dirty="0" smtClean="0"/>
              <a:t>Maintain trust of the user – Consistent info</a:t>
            </a:r>
          </a:p>
          <a:p>
            <a:pPr marL="342900" lvl="1" indent="-342900">
              <a:buFont typeface="Wingdings" panose="05000000000000000000" pitchFamily="2" charset="2"/>
              <a:buChar char="ü"/>
            </a:pPr>
            <a:r>
              <a:rPr lang="en-US" altLang="en-US" sz="1600" dirty="0" smtClean="0"/>
              <a:t>visual analytics</a:t>
            </a:r>
            <a:endParaRPr lang="en-US" altLang="en-US" sz="1600" dirty="0"/>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endParaRPr lang="en-US" dirty="0"/>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spTree>
    <p:extLst>
      <p:ext uri="{BB962C8B-B14F-4D97-AF65-F5344CB8AC3E}">
        <p14:creationId xmlns:p14="http://schemas.microsoft.com/office/powerpoint/2010/main" val="921941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0" y="0"/>
            <a:ext cx="9162143"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4" name="TextBox 13"/>
          <p:cNvSpPr txBox="1"/>
          <p:nvPr/>
        </p:nvSpPr>
        <p:spPr>
          <a:xfrm>
            <a:off x="3429739" y="3887178"/>
            <a:ext cx="5759836" cy="377498"/>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Work Distribution</a:t>
            </a:r>
            <a:endParaRPr lang="en-US" b="1" dirty="0">
              <a:solidFill>
                <a:schemeClr val="accent1"/>
              </a:solidFill>
              <a:latin typeface="Calibri" charset="0"/>
              <a:ea typeface="Calibri" charset="0"/>
              <a:cs typeface="Calibri" charset="0"/>
            </a:endParaRPr>
          </a:p>
        </p:txBody>
      </p:sp>
      <p:sp>
        <p:nvSpPr>
          <p:cNvPr id="15" name="Oval 14"/>
          <p:cNvSpPr/>
          <p:nvPr/>
        </p:nvSpPr>
        <p:spPr>
          <a:xfrm>
            <a:off x="2995718" y="3815402"/>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93863" y="3918290"/>
            <a:ext cx="346386" cy="346386"/>
          </a:xfrm>
          <a:prstGeom prst="rect">
            <a:avLst/>
          </a:prstGeom>
        </p:spPr>
      </p:pic>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9" name="Oval 8"/>
          <p:cNvSpPr/>
          <p:nvPr/>
        </p:nvSpPr>
        <p:spPr>
          <a:xfrm>
            <a:off x="5545484" y="5330351"/>
            <a:ext cx="281410" cy="28141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6"/>
                </a:solidFill>
              </a:ln>
            </a:endParaRPr>
          </a:p>
        </p:txBody>
      </p:sp>
    </p:spTree>
    <p:extLst>
      <p:ext uri="{BB962C8B-B14F-4D97-AF65-F5344CB8AC3E}">
        <p14:creationId xmlns:p14="http://schemas.microsoft.com/office/powerpoint/2010/main" val="475536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0"/>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4" name="TextBox 13"/>
          <p:cNvSpPr txBox="1"/>
          <p:nvPr/>
        </p:nvSpPr>
        <p:spPr>
          <a:xfrm>
            <a:off x="3429739" y="3887178"/>
            <a:ext cx="5759836" cy="377498"/>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User Research methods:</a:t>
            </a:r>
            <a:endParaRPr lang="en-US" b="1" dirty="0">
              <a:solidFill>
                <a:schemeClr val="accent1"/>
              </a:solidFill>
              <a:latin typeface="Calibri" charset="0"/>
              <a:ea typeface="Calibri" charset="0"/>
              <a:cs typeface="Calibri" charset="0"/>
            </a:endParaRPr>
          </a:p>
        </p:txBody>
      </p:sp>
      <p:sp>
        <p:nvSpPr>
          <p:cNvPr id="15" name="Oval 14"/>
          <p:cNvSpPr/>
          <p:nvPr/>
        </p:nvSpPr>
        <p:spPr>
          <a:xfrm>
            <a:off x="2995718" y="3815402"/>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93863" y="3918290"/>
            <a:ext cx="346386" cy="346386"/>
          </a:xfrm>
          <a:prstGeom prst="rect">
            <a:avLst/>
          </a:prstGeom>
        </p:spPr>
      </p:pic>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9" name="Oval 8"/>
          <p:cNvSpPr/>
          <p:nvPr/>
        </p:nvSpPr>
        <p:spPr>
          <a:xfrm>
            <a:off x="5545484" y="5330351"/>
            <a:ext cx="281410" cy="28141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6"/>
                </a:solidFill>
              </a:ln>
            </a:endParaRPr>
          </a:p>
        </p:txBody>
      </p:sp>
    </p:spTree>
    <p:extLst>
      <p:ext uri="{BB962C8B-B14F-4D97-AF65-F5344CB8AC3E}">
        <p14:creationId xmlns:p14="http://schemas.microsoft.com/office/powerpoint/2010/main" val="3042922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9" name="Oval 8"/>
          <p:cNvSpPr/>
          <p:nvPr/>
        </p:nvSpPr>
        <p:spPr>
          <a:xfrm>
            <a:off x="5545484" y="5330351"/>
            <a:ext cx="281410" cy="28141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6"/>
                </a:solidFill>
              </a:ln>
            </a:endParaRPr>
          </a:p>
        </p:txBody>
      </p:sp>
      <p:sp>
        <p:nvSpPr>
          <p:cNvPr id="11" name="TextBox 10"/>
          <p:cNvSpPr txBox="1"/>
          <p:nvPr/>
        </p:nvSpPr>
        <p:spPr>
          <a:xfrm>
            <a:off x="365329" y="823780"/>
            <a:ext cx="2200512" cy="369332"/>
          </a:xfrm>
          <a:prstGeom prst="rect">
            <a:avLst/>
          </a:prstGeom>
          <a:solidFill>
            <a:schemeClr val="accent1"/>
          </a:solidFill>
          <a:effectLst/>
        </p:spPr>
        <p:txBody>
          <a:bodyPr wrap="square" rtlCol="0" anchor="ctr">
            <a:spAutoFit/>
          </a:bodyPr>
          <a:lstStyle/>
          <a:p>
            <a:r>
              <a:rPr lang="en-US" b="1" dirty="0" err="1" smtClean="0">
                <a:solidFill>
                  <a:schemeClr val="bg1"/>
                </a:solidFill>
              </a:rPr>
              <a:t>Akhil</a:t>
            </a:r>
            <a:r>
              <a:rPr lang="en-US" b="1" dirty="0" smtClean="0">
                <a:solidFill>
                  <a:schemeClr val="bg1"/>
                </a:solidFill>
              </a:rPr>
              <a:t> </a:t>
            </a:r>
            <a:r>
              <a:rPr lang="en-US" b="1" dirty="0" err="1" smtClean="0">
                <a:solidFill>
                  <a:schemeClr val="bg1"/>
                </a:solidFill>
              </a:rPr>
              <a:t>Kailasam</a:t>
            </a:r>
            <a:endParaRPr lang="en-US" b="1" dirty="0" smtClean="0">
              <a:solidFill>
                <a:schemeClr val="bg1"/>
              </a:solidFill>
            </a:endParaRPr>
          </a:p>
        </p:txBody>
      </p:sp>
      <p:sp>
        <p:nvSpPr>
          <p:cNvPr id="12" name="Rectangle 11"/>
          <p:cNvSpPr/>
          <p:nvPr/>
        </p:nvSpPr>
        <p:spPr>
          <a:xfrm>
            <a:off x="281427" y="2403341"/>
            <a:ext cx="1950149" cy="923330"/>
          </a:xfrm>
          <a:prstGeom prst="rect">
            <a:avLst/>
          </a:prstGeom>
        </p:spPr>
        <p:txBody>
          <a:bodyPr wrap="none">
            <a:spAutoFit/>
          </a:bodyPr>
          <a:lstStyle/>
          <a:p>
            <a:r>
              <a:rPr lang="en-US" dirty="0" smtClean="0">
                <a:solidFill>
                  <a:schemeClr val="accent1"/>
                </a:solidFill>
              </a:rPr>
              <a:t>-Need Finding </a:t>
            </a:r>
            <a:endParaRPr lang="en-US" dirty="0">
              <a:solidFill>
                <a:schemeClr val="accent1"/>
              </a:solidFill>
            </a:endParaRPr>
          </a:p>
          <a:p>
            <a:r>
              <a:rPr lang="en-US" dirty="0" smtClean="0">
                <a:solidFill>
                  <a:schemeClr val="accent1"/>
                </a:solidFill>
              </a:rPr>
              <a:t>-Brain Storming</a:t>
            </a:r>
          </a:p>
          <a:p>
            <a:r>
              <a:rPr lang="en-US" dirty="0" smtClean="0">
                <a:solidFill>
                  <a:schemeClr val="accent1"/>
                </a:solidFill>
              </a:rPr>
              <a:t>-Paper Prototyping</a:t>
            </a:r>
          </a:p>
        </p:txBody>
      </p:sp>
      <p:sp>
        <p:nvSpPr>
          <p:cNvPr id="13" name="TextBox 12"/>
          <p:cNvSpPr txBox="1"/>
          <p:nvPr/>
        </p:nvSpPr>
        <p:spPr>
          <a:xfrm>
            <a:off x="3485678" y="823780"/>
            <a:ext cx="2200511" cy="369332"/>
          </a:xfrm>
          <a:prstGeom prst="rect">
            <a:avLst/>
          </a:prstGeom>
          <a:solidFill>
            <a:schemeClr val="accent1"/>
          </a:solidFill>
          <a:effectLst/>
        </p:spPr>
        <p:txBody>
          <a:bodyPr wrap="square" rtlCol="0" anchor="ctr">
            <a:spAutoFit/>
          </a:bodyPr>
          <a:lstStyle/>
          <a:p>
            <a:r>
              <a:rPr lang="en-US" b="1" dirty="0" smtClean="0">
                <a:solidFill>
                  <a:schemeClr val="bg1"/>
                </a:solidFill>
              </a:rPr>
              <a:t>Jibin Jackson</a:t>
            </a:r>
            <a:endParaRPr lang="en-US" sz="2000" b="1" dirty="0" smtClean="0">
              <a:solidFill>
                <a:schemeClr val="bg1"/>
              </a:solidFill>
            </a:endParaRPr>
          </a:p>
        </p:txBody>
      </p:sp>
      <p:sp>
        <p:nvSpPr>
          <p:cNvPr id="17" name="TextBox 16"/>
          <p:cNvSpPr txBox="1"/>
          <p:nvPr/>
        </p:nvSpPr>
        <p:spPr>
          <a:xfrm>
            <a:off x="6502616" y="823780"/>
            <a:ext cx="2200511" cy="369332"/>
          </a:xfrm>
          <a:prstGeom prst="rect">
            <a:avLst/>
          </a:prstGeom>
          <a:solidFill>
            <a:schemeClr val="accent1"/>
          </a:solidFill>
          <a:effectLst/>
        </p:spPr>
        <p:txBody>
          <a:bodyPr wrap="square" rtlCol="0" anchor="ctr">
            <a:spAutoFit/>
          </a:bodyPr>
          <a:lstStyle/>
          <a:p>
            <a:r>
              <a:rPr lang="en-US" b="1" dirty="0" smtClean="0">
                <a:solidFill>
                  <a:schemeClr val="bg1"/>
                </a:solidFill>
              </a:rPr>
              <a:t>Aditya </a:t>
            </a:r>
            <a:r>
              <a:rPr lang="en-US" b="1" dirty="0" err="1" smtClean="0">
                <a:solidFill>
                  <a:schemeClr val="bg1"/>
                </a:solidFill>
              </a:rPr>
              <a:t>Shinde</a:t>
            </a:r>
            <a:r>
              <a:rPr lang="en-US" b="1" dirty="0" smtClean="0">
                <a:solidFill>
                  <a:schemeClr val="bg1"/>
                </a:solidFill>
              </a:rPr>
              <a:t> </a:t>
            </a:r>
          </a:p>
        </p:txBody>
      </p:sp>
      <p:sp>
        <p:nvSpPr>
          <p:cNvPr id="18" name="Rectangle 17"/>
          <p:cNvSpPr/>
          <p:nvPr/>
        </p:nvSpPr>
        <p:spPr>
          <a:xfrm>
            <a:off x="6435776" y="1241710"/>
            <a:ext cx="2497479" cy="1477328"/>
          </a:xfrm>
          <a:prstGeom prst="rect">
            <a:avLst/>
          </a:prstGeom>
        </p:spPr>
        <p:txBody>
          <a:bodyPr wrap="none">
            <a:spAutoFit/>
          </a:bodyPr>
          <a:lstStyle/>
          <a:p>
            <a:r>
              <a:rPr lang="en-US" dirty="0" smtClean="0">
                <a:solidFill>
                  <a:schemeClr val="accent6">
                    <a:lumMod val="75000"/>
                  </a:schemeClr>
                </a:solidFill>
              </a:rPr>
              <a:t>-The Gist</a:t>
            </a:r>
            <a:endParaRPr lang="en-US" dirty="0">
              <a:solidFill>
                <a:schemeClr val="accent6">
                  <a:lumMod val="75000"/>
                </a:schemeClr>
              </a:solidFill>
            </a:endParaRPr>
          </a:p>
          <a:p>
            <a:r>
              <a:rPr lang="en-US" dirty="0" smtClean="0">
                <a:solidFill>
                  <a:schemeClr val="accent6">
                    <a:lumMod val="75000"/>
                  </a:schemeClr>
                </a:solidFill>
              </a:rPr>
              <a:t>-The Problem Addressed</a:t>
            </a:r>
          </a:p>
          <a:p>
            <a:r>
              <a:rPr lang="en-US" dirty="0" smtClean="0">
                <a:solidFill>
                  <a:schemeClr val="accent6">
                    <a:lumMod val="75000"/>
                  </a:schemeClr>
                </a:solidFill>
              </a:rPr>
              <a:t>-The Solution</a:t>
            </a:r>
          </a:p>
          <a:p>
            <a:r>
              <a:rPr lang="en-US" dirty="0" smtClean="0">
                <a:solidFill>
                  <a:schemeClr val="accent6">
                    <a:lumMod val="75000"/>
                  </a:schemeClr>
                </a:solidFill>
              </a:rPr>
              <a:t>-Solution Highlights</a:t>
            </a:r>
          </a:p>
          <a:p>
            <a:endParaRPr lang="en-US" dirty="0" smtClean="0">
              <a:solidFill>
                <a:schemeClr val="accent6">
                  <a:lumMod val="75000"/>
                </a:schemeClr>
              </a:solidFill>
            </a:endParaRPr>
          </a:p>
        </p:txBody>
      </p:sp>
      <p:sp>
        <p:nvSpPr>
          <p:cNvPr id="19" name="Rectangle 18"/>
          <p:cNvSpPr/>
          <p:nvPr/>
        </p:nvSpPr>
        <p:spPr>
          <a:xfrm>
            <a:off x="281427" y="1241710"/>
            <a:ext cx="2497479" cy="1477328"/>
          </a:xfrm>
          <a:prstGeom prst="rect">
            <a:avLst/>
          </a:prstGeom>
        </p:spPr>
        <p:txBody>
          <a:bodyPr wrap="none">
            <a:spAutoFit/>
          </a:bodyPr>
          <a:lstStyle/>
          <a:p>
            <a:r>
              <a:rPr lang="en-US" dirty="0" smtClean="0">
                <a:solidFill>
                  <a:schemeClr val="accent6">
                    <a:lumMod val="75000"/>
                  </a:schemeClr>
                </a:solidFill>
              </a:rPr>
              <a:t>-The Gist</a:t>
            </a:r>
            <a:endParaRPr lang="en-US" dirty="0">
              <a:solidFill>
                <a:schemeClr val="accent6">
                  <a:lumMod val="75000"/>
                </a:schemeClr>
              </a:solidFill>
            </a:endParaRPr>
          </a:p>
          <a:p>
            <a:r>
              <a:rPr lang="en-US" dirty="0" smtClean="0">
                <a:solidFill>
                  <a:schemeClr val="accent6">
                    <a:lumMod val="75000"/>
                  </a:schemeClr>
                </a:solidFill>
              </a:rPr>
              <a:t>-The Problem Addressed</a:t>
            </a:r>
          </a:p>
          <a:p>
            <a:r>
              <a:rPr lang="en-US" dirty="0" smtClean="0">
                <a:solidFill>
                  <a:schemeClr val="accent6">
                    <a:lumMod val="75000"/>
                  </a:schemeClr>
                </a:solidFill>
              </a:rPr>
              <a:t>-The Solution</a:t>
            </a:r>
          </a:p>
          <a:p>
            <a:r>
              <a:rPr lang="en-US" dirty="0" smtClean="0">
                <a:solidFill>
                  <a:schemeClr val="accent6">
                    <a:lumMod val="75000"/>
                  </a:schemeClr>
                </a:solidFill>
              </a:rPr>
              <a:t>-Solution Highlights</a:t>
            </a:r>
          </a:p>
          <a:p>
            <a:endParaRPr lang="en-US" dirty="0" smtClean="0">
              <a:solidFill>
                <a:schemeClr val="accent6">
                  <a:lumMod val="75000"/>
                </a:schemeClr>
              </a:solidFill>
            </a:endParaRPr>
          </a:p>
        </p:txBody>
      </p:sp>
      <p:sp>
        <p:nvSpPr>
          <p:cNvPr id="20" name="Rectangle 19"/>
          <p:cNvSpPr/>
          <p:nvPr/>
        </p:nvSpPr>
        <p:spPr>
          <a:xfrm>
            <a:off x="3444210" y="1260453"/>
            <a:ext cx="2497479" cy="1477328"/>
          </a:xfrm>
          <a:prstGeom prst="rect">
            <a:avLst/>
          </a:prstGeom>
        </p:spPr>
        <p:txBody>
          <a:bodyPr wrap="none">
            <a:spAutoFit/>
          </a:bodyPr>
          <a:lstStyle/>
          <a:p>
            <a:r>
              <a:rPr lang="en-US" dirty="0" smtClean="0">
                <a:solidFill>
                  <a:schemeClr val="accent6">
                    <a:lumMod val="75000"/>
                  </a:schemeClr>
                </a:solidFill>
              </a:rPr>
              <a:t>-The Gist</a:t>
            </a:r>
            <a:endParaRPr lang="en-US" dirty="0">
              <a:solidFill>
                <a:schemeClr val="accent6">
                  <a:lumMod val="75000"/>
                </a:schemeClr>
              </a:solidFill>
            </a:endParaRPr>
          </a:p>
          <a:p>
            <a:r>
              <a:rPr lang="en-US" dirty="0" smtClean="0">
                <a:solidFill>
                  <a:schemeClr val="accent6">
                    <a:lumMod val="75000"/>
                  </a:schemeClr>
                </a:solidFill>
              </a:rPr>
              <a:t>-The Problem Addressed</a:t>
            </a:r>
          </a:p>
          <a:p>
            <a:r>
              <a:rPr lang="en-US" dirty="0" smtClean="0">
                <a:solidFill>
                  <a:schemeClr val="accent6">
                    <a:lumMod val="75000"/>
                  </a:schemeClr>
                </a:solidFill>
              </a:rPr>
              <a:t>-The Solution</a:t>
            </a:r>
          </a:p>
          <a:p>
            <a:r>
              <a:rPr lang="en-US" dirty="0" smtClean="0">
                <a:solidFill>
                  <a:schemeClr val="accent6">
                    <a:lumMod val="75000"/>
                  </a:schemeClr>
                </a:solidFill>
              </a:rPr>
              <a:t>-Solution Highlights</a:t>
            </a:r>
          </a:p>
          <a:p>
            <a:endParaRPr lang="en-US" dirty="0" smtClean="0">
              <a:solidFill>
                <a:schemeClr val="accent6">
                  <a:lumMod val="75000"/>
                </a:schemeClr>
              </a:solidFill>
            </a:endParaRPr>
          </a:p>
        </p:txBody>
      </p:sp>
      <p:sp>
        <p:nvSpPr>
          <p:cNvPr id="21" name="Rectangle 20"/>
          <p:cNvSpPr/>
          <p:nvPr/>
        </p:nvSpPr>
        <p:spPr>
          <a:xfrm>
            <a:off x="281427" y="3245684"/>
            <a:ext cx="2853986" cy="2862322"/>
          </a:xfrm>
          <a:prstGeom prst="rect">
            <a:avLst/>
          </a:prstGeom>
        </p:spPr>
        <p:txBody>
          <a:bodyPr wrap="none">
            <a:spAutoFit/>
          </a:bodyPr>
          <a:lstStyle/>
          <a:p>
            <a:r>
              <a:rPr lang="en-US" dirty="0">
                <a:solidFill>
                  <a:schemeClr val="accent1"/>
                </a:solidFill>
              </a:rPr>
              <a:t>-Personas</a:t>
            </a:r>
          </a:p>
          <a:p>
            <a:r>
              <a:rPr lang="en-US" dirty="0">
                <a:solidFill>
                  <a:schemeClr val="accent1"/>
                </a:solidFill>
              </a:rPr>
              <a:t>-Story-Boarding</a:t>
            </a:r>
          </a:p>
          <a:p>
            <a:r>
              <a:rPr lang="en-US" dirty="0">
                <a:solidFill>
                  <a:schemeClr val="accent1"/>
                </a:solidFill>
              </a:rPr>
              <a:t>-Information </a:t>
            </a:r>
            <a:r>
              <a:rPr lang="en-US" dirty="0" smtClean="0">
                <a:solidFill>
                  <a:schemeClr val="accent1"/>
                </a:solidFill>
              </a:rPr>
              <a:t>Architecture</a:t>
            </a:r>
          </a:p>
          <a:p>
            <a:r>
              <a:rPr lang="en-US" dirty="0" smtClean="0">
                <a:solidFill>
                  <a:schemeClr val="accent1"/>
                </a:solidFill>
              </a:rPr>
              <a:t>-Wire-framing(Data Analyst, </a:t>
            </a:r>
          </a:p>
          <a:p>
            <a:r>
              <a:rPr lang="en-US" dirty="0" smtClean="0">
                <a:solidFill>
                  <a:schemeClr val="accent1"/>
                </a:solidFill>
              </a:rPr>
              <a:t>Project Manager)</a:t>
            </a:r>
          </a:p>
          <a:p>
            <a:endParaRPr lang="en-US" dirty="0" smtClean="0">
              <a:solidFill>
                <a:schemeClr val="accent1"/>
              </a:solidFill>
            </a:endParaRPr>
          </a:p>
          <a:p>
            <a:pPr marL="349250" indent="-349250">
              <a:buFont typeface="Arial" charset="0"/>
              <a:buChar char="•"/>
            </a:pPr>
            <a:endParaRPr lang="en-US" dirty="0">
              <a:solidFill>
                <a:schemeClr val="accent1"/>
              </a:solidFill>
            </a:endParaRPr>
          </a:p>
          <a:p>
            <a:pPr marL="285750" indent="-285750">
              <a:buFont typeface="Arial" charset="0"/>
              <a:buChar char="•"/>
            </a:pPr>
            <a:endParaRPr lang="en-US" dirty="0">
              <a:solidFill>
                <a:schemeClr val="accent1"/>
              </a:solidFill>
            </a:endParaRPr>
          </a:p>
          <a:p>
            <a:pPr marL="285750" indent="-285750">
              <a:buFont typeface="Arial" charset="0"/>
              <a:buChar char="•"/>
            </a:pPr>
            <a:endParaRPr lang="en-US" dirty="0">
              <a:solidFill>
                <a:schemeClr val="accent1"/>
              </a:solidFill>
            </a:endParaRPr>
          </a:p>
          <a:p>
            <a:pPr marL="285750" indent="-285750">
              <a:buFont typeface="Arial" charset="0"/>
              <a:buChar char="•"/>
            </a:pPr>
            <a:endParaRPr lang="en-US" dirty="0">
              <a:solidFill>
                <a:schemeClr val="accent1"/>
              </a:solidFill>
            </a:endParaRPr>
          </a:p>
        </p:txBody>
      </p:sp>
      <p:sp>
        <p:nvSpPr>
          <p:cNvPr id="22" name="Rectangle 21"/>
          <p:cNvSpPr/>
          <p:nvPr/>
        </p:nvSpPr>
        <p:spPr>
          <a:xfrm>
            <a:off x="3444210" y="2435999"/>
            <a:ext cx="1950149" cy="923330"/>
          </a:xfrm>
          <a:prstGeom prst="rect">
            <a:avLst/>
          </a:prstGeom>
        </p:spPr>
        <p:txBody>
          <a:bodyPr wrap="none">
            <a:spAutoFit/>
          </a:bodyPr>
          <a:lstStyle/>
          <a:p>
            <a:r>
              <a:rPr lang="en-US" dirty="0" smtClean="0">
                <a:solidFill>
                  <a:schemeClr val="accent1"/>
                </a:solidFill>
              </a:rPr>
              <a:t>-Need Finding </a:t>
            </a:r>
            <a:endParaRPr lang="en-US" dirty="0">
              <a:solidFill>
                <a:schemeClr val="accent1"/>
              </a:solidFill>
            </a:endParaRPr>
          </a:p>
          <a:p>
            <a:r>
              <a:rPr lang="en-US" dirty="0" smtClean="0">
                <a:solidFill>
                  <a:schemeClr val="accent1"/>
                </a:solidFill>
              </a:rPr>
              <a:t>-Brain Storming</a:t>
            </a:r>
          </a:p>
          <a:p>
            <a:r>
              <a:rPr lang="en-US" dirty="0" smtClean="0">
                <a:solidFill>
                  <a:schemeClr val="accent1"/>
                </a:solidFill>
              </a:rPr>
              <a:t>-Paper Prototyping</a:t>
            </a:r>
          </a:p>
        </p:txBody>
      </p:sp>
      <p:sp>
        <p:nvSpPr>
          <p:cNvPr id="23" name="Rectangle 22"/>
          <p:cNvSpPr/>
          <p:nvPr/>
        </p:nvSpPr>
        <p:spPr>
          <a:xfrm>
            <a:off x="6435776" y="2408914"/>
            <a:ext cx="1950149" cy="923330"/>
          </a:xfrm>
          <a:prstGeom prst="rect">
            <a:avLst/>
          </a:prstGeom>
        </p:spPr>
        <p:txBody>
          <a:bodyPr wrap="none">
            <a:spAutoFit/>
          </a:bodyPr>
          <a:lstStyle/>
          <a:p>
            <a:r>
              <a:rPr lang="en-US" dirty="0" smtClean="0">
                <a:solidFill>
                  <a:schemeClr val="accent1"/>
                </a:solidFill>
              </a:rPr>
              <a:t>-Need Finding </a:t>
            </a:r>
            <a:endParaRPr lang="en-US" dirty="0">
              <a:solidFill>
                <a:schemeClr val="accent1"/>
              </a:solidFill>
            </a:endParaRPr>
          </a:p>
          <a:p>
            <a:r>
              <a:rPr lang="en-US" dirty="0" smtClean="0">
                <a:solidFill>
                  <a:schemeClr val="accent1"/>
                </a:solidFill>
              </a:rPr>
              <a:t>-Brain Storming</a:t>
            </a:r>
          </a:p>
          <a:p>
            <a:r>
              <a:rPr lang="en-US" dirty="0" smtClean="0">
                <a:solidFill>
                  <a:schemeClr val="accent1"/>
                </a:solidFill>
              </a:rPr>
              <a:t>-Paper Prototyping</a:t>
            </a:r>
          </a:p>
        </p:txBody>
      </p:sp>
      <p:sp>
        <p:nvSpPr>
          <p:cNvPr id="26" name="Rectangle 25"/>
          <p:cNvSpPr/>
          <p:nvPr/>
        </p:nvSpPr>
        <p:spPr>
          <a:xfrm>
            <a:off x="3444210" y="3239907"/>
            <a:ext cx="2939907" cy="2585323"/>
          </a:xfrm>
          <a:prstGeom prst="rect">
            <a:avLst/>
          </a:prstGeom>
        </p:spPr>
        <p:txBody>
          <a:bodyPr wrap="none">
            <a:spAutoFit/>
          </a:bodyPr>
          <a:lstStyle/>
          <a:p>
            <a:r>
              <a:rPr lang="en-US" dirty="0">
                <a:solidFill>
                  <a:schemeClr val="accent1"/>
                </a:solidFill>
              </a:rPr>
              <a:t>-Personas</a:t>
            </a:r>
          </a:p>
          <a:p>
            <a:r>
              <a:rPr lang="en-US" dirty="0">
                <a:solidFill>
                  <a:schemeClr val="accent1"/>
                </a:solidFill>
              </a:rPr>
              <a:t>-Story-Boarding</a:t>
            </a:r>
          </a:p>
          <a:p>
            <a:r>
              <a:rPr lang="en-US" dirty="0">
                <a:solidFill>
                  <a:schemeClr val="accent1"/>
                </a:solidFill>
              </a:rPr>
              <a:t>-Information </a:t>
            </a:r>
            <a:r>
              <a:rPr lang="en-US" dirty="0" smtClean="0">
                <a:solidFill>
                  <a:schemeClr val="accent1"/>
                </a:solidFill>
              </a:rPr>
              <a:t>Architecture</a:t>
            </a:r>
          </a:p>
          <a:p>
            <a:r>
              <a:rPr lang="en-US" dirty="0" smtClean="0">
                <a:solidFill>
                  <a:schemeClr val="accent1"/>
                </a:solidFill>
              </a:rPr>
              <a:t>-Wire-framing(Area Manager,</a:t>
            </a:r>
          </a:p>
          <a:p>
            <a:r>
              <a:rPr lang="en-US" dirty="0" smtClean="0">
                <a:solidFill>
                  <a:schemeClr val="accent1"/>
                </a:solidFill>
              </a:rPr>
              <a:t>Plant Manager)</a:t>
            </a:r>
          </a:p>
          <a:p>
            <a:pPr marL="349250" indent="-349250">
              <a:buFont typeface="Arial" charset="0"/>
              <a:buChar char="•"/>
            </a:pPr>
            <a:endParaRPr lang="en-US" dirty="0">
              <a:solidFill>
                <a:schemeClr val="accent1"/>
              </a:solidFill>
            </a:endParaRPr>
          </a:p>
          <a:p>
            <a:pPr marL="285750" indent="-285750">
              <a:buFont typeface="Arial" charset="0"/>
              <a:buChar char="•"/>
            </a:pPr>
            <a:endParaRPr lang="en-US" dirty="0">
              <a:solidFill>
                <a:schemeClr val="accent1"/>
              </a:solidFill>
            </a:endParaRPr>
          </a:p>
          <a:p>
            <a:pPr marL="285750" indent="-285750">
              <a:buFont typeface="Arial" charset="0"/>
              <a:buChar char="•"/>
            </a:pPr>
            <a:endParaRPr lang="en-US" dirty="0">
              <a:solidFill>
                <a:schemeClr val="accent1"/>
              </a:solidFill>
            </a:endParaRPr>
          </a:p>
          <a:p>
            <a:pPr marL="285750" indent="-285750">
              <a:buFont typeface="Arial" charset="0"/>
              <a:buChar char="•"/>
            </a:pPr>
            <a:endParaRPr lang="en-US" dirty="0">
              <a:solidFill>
                <a:schemeClr val="accent1"/>
              </a:solidFill>
            </a:endParaRPr>
          </a:p>
        </p:txBody>
      </p:sp>
      <p:sp>
        <p:nvSpPr>
          <p:cNvPr id="27" name="Rectangle 26"/>
          <p:cNvSpPr/>
          <p:nvPr/>
        </p:nvSpPr>
        <p:spPr>
          <a:xfrm>
            <a:off x="6430697" y="3278342"/>
            <a:ext cx="2967736" cy="2585323"/>
          </a:xfrm>
          <a:prstGeom prst="rect">
            <a:avLst/>
          </a:prstGeom>
        </p:spPr>
        <p:txBody>
          <a:bodyPr wrap="none">
            <a:spAutoFit/>
          </a:bodyPr>
          <a:lstStyle/>
          <a:p>
            <a:r>
              <a:rPr lang="en-US" dirty="0">
                <a:solidFill>
                  <a:schemeClr val="accent1"/>
                </a:solidFill>
              </a:rPr>
              <a:t>-Personas</a:t>
            </a:r>
          </a:p>
          <a:p>
            <a:r>
              <a:rPr lang="en-US" dirty="0" smtClean="0">
                <a:solidFill>
                  <a:schemeClr val="accent1"/>
                </a:solidFill>
              </a:rPr>
              <a:t>-</a:t>
            </a:r>
            <a:r>
              <a:rPr lang="en-US" dirty="0">
                <a:solidFill>
                  <a:schemeClr val="accent1"/>
                </a:solidFill>
              </a:rPr>
              <a:t>Information </a:t>
            </a:r>
            <a:r>
              <a:rPr lang="en-US" dirty="0" smtClean="0">
                <a:solidFill>
                  <a:schemeClr val="accent1"/>
                </a:solidFill>
              </a:rPr>
              <a:t>Architecture</a:t>
            </a:r>
          </a:p>
          <a:p>
            <a:r>
              <a:rPr lang="en-US" dirty="0" smtClean="0">
                <a:solidFill>
                  <a:schemeClr val="accent1"/>
                </a:solidFill>
              </a:rPr>
              <a:t>-Wire-framing(Home Page, </a:t>
            </a:r>
          </a:p>
          <a:p>
            <a:r>
              <a:rPr lang="en-US" dirty="0" smtClean="0">
                <a:solidFill>
                  <a:schemeClr val="accent1"/>
                </a:solidFill>
              </a:rPr>
              <a:t>Consumer, Account Manager)</a:t>
            </a:r>
          </a:p>
          <a:p>
            <a:endParaRPr lang="en-US" dirty="0" smtClean="0">
              <a:solidFill>
                <a:schemeClr val="accent1"/>
              </a:solidFill>
            </a:endParaRPr>
          </a:p>
          <a:p>
            <a:pPr marL="349250" indent="-349250">
              <a:buFont typeface="Arial" charset="0"/>
              <a:buChar char="•"/>
            </a:pPr>
            <a:endParaRPr lang="en-US" dirty="0">
              <a:solidFill>
                <a:schemeClr val="accent1"/>
              </a:solidFill>
            </a:endParaRPr>
          </a:p>
          <a:p>
            <a:pPr marL="285750" indent="-285750">
              <a:buFont typeface="Arial" charset="0"/>
              <a:buChar char="•"/>
            </a:pPr>
            <a:endParaRPr lang="en-US" dirty="0">
              <a:solidFill>
                <a:schemeClr val="accent1"/>
              </a:solidFill>
            </a:endParaRPr>
          </a:p>
          <a:p>
            <a:pPr marL="285750" indent="-285750">
              <a:buFont typeface="Arial" charset="0"/>
              <a:buChar char="•"/>
            </a:pPr>
            <a:endParaRPr lang="en-US" dirty="0">
              <a:solidFill>
                <a:schemeClr val="accent1"/>
              </a:solidFill>
            </a:endParaRPr>
          </a:p>
          <a:p>
            <a:pPr marL="285750" indent="-285750">
              <a:buFont typeface="Arial" charset="0"/>
              <a:buChar char="•"/>
            </a:pPr>
            <a:endParaRPr lang="en-US" dirty="0">
              <a:solidFill>
                <a:schemeClr val="accent1"/>
              </a:solidFill>
            </a:endParaRPr>
          </a:p>
        </p:txBody>
      </p:sp>
      <p:sp>
        <p:nvSpPr>
          <p:cNvPr id="29" name="TextBox 28"/>
          <p:cNvSpPr txBox="1"/>
          <p:nvPr/>
        </p:nvSpPr>
        <p:spPr>
          <a:xfrm>
            <a:off x="738936" y="226849"/>
            <a:ext cx="8405063" cy="369332"/>
          </a:xfrm>
          <a:prstGeom prst="rect">
            <a:avLst/>
          </a:prstGeom>
          <a:solidFill>
            <a:schemeClr val="accent1"/>
          </a:solidFill>
          <a:effectLst/>
        </p:spPr>
        <p:txBody>
          <a:bodyPr wrap="square" rtlCol="0" anchor="ctr">
            <a:spAutoFit/>
          </a:bodyPr>
          <a:lstStyle/>
          <a:p>
            <a:r>
              <a:rPr lang="en-US" b="1" dirty="0" smtClean="0">
                <a:solidFill>
                  <a:schemeClr val="bg1"/>
                </a:solidFill>
                <a:latin typeface="Calibri" charset="0"/>
                <a:ea typeface="Calibri" charset="0"/>
                <a:cs typeface="Calibri" charset="0"/>
              </a:rPr>
              <a:t>Work Distribution - Midterm</a:t>
            </a:r>
            <a:endParaRPr lang="en-US" sz="2000" b="1" dirty="0" smtClean="0">
              <a:solidFill>
                <a:schemeClr val="bg1"/>
              </a:solidFill>
              <a:latin typeface="Calibri" charset="0"/>
              <a:ea typeface="Calibri" charset="0"/>
              <a:cs typeface="Calibri" charset="0"/>
            </a:endParaRPr>
          </a:p>
        </p:txBody>
      </p:sp>
      <p:sp>
        <p:nvSpPr>
          <p:cNvPr id="30" name="Oval 29"/>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31" name="Picture 30"/>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Tree>
    <p:extLst>
      <p:ext uri="{BB962C8B-B14F-4D97-AF65-F5344CB8AC3E}">
        <p14:creationId xmlns:p14="http://schemas.microsoft.com/office/powerpoint/2010/main" val="879565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9" name="Oval 8"/>
          <p:cNvSpPr/>
          <p:nvPr/>
        </p:nvSpPr>
        <p:spPr>
          <a:xfrm>
            <a:off x="5545484" y="5330351"/>
            <a:ext cx="281410" cy="28141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6"/>
                </a:solidFill>
              </a:ln>
            </a:endParaRPr>
          </a:p>
        </p:txBody>
      </p:sp>
      <p:sp>
        <p:nvSpPr>
          <p:cNvPr id="11" name="TextBox 10"/>
          <p:cNvSpPr txBox="1"/>
          <p:nvPr/>
        </p:nvSpPr>
        <p:spPr>
          <a:xfrm>
            <a:off x="365329" y="823780"/>
            <a:ext cx="2200512" cy="369332"/>
          </a:xfrm>
          <a:prstGeom prst="rect">
            <a:avLst/>
          </a:prstGeom>
          <a:solidFill>
            <a:schemeClr val="accent1"/>
          </a:solidFill>
          <a:effectLst/>
        </p:spPr>
        <p:txBody>
          <a:bodyPr wrap="square" rtlCol="0" anchor="ctr">
            <a:spAutoFit/>
          </a:bodyPr>
          <a:lstStyle/>
          <a:p>
            <a:r>
              <a:rPr lang="en-US" b="1" dirty="0" err="1" smtClean="0">
                <a:solidFill>
                  <a:schemeClr val="bg1"/>
                </a:solidFill>
              </a:rPr>
              <a:t>Akhil</a:t>
            </a:r>
            <a:r>
              <a:rPr lang="en-US" b="1" dirty="0" smtClean="0">
                <a:solidFill>
                  <a:schemeClr val="bg1"/>
                </a:solidFill>
              </a:rPr>
              <a:t> </a:t>
            </a:r>
            <a:r>
              <a:rPr lang="en-US" b="1" dirty="0" err="1" smtClean="0">
                <a:solidFill>
                  <a:schemeClr val="bg1"/>
                </a:solidFill>
              </a:rPr>
              <a:t>Kailasam</a:t>
            </a:r>
            <a:endParaRPr lang="en-US" b="1" dirty="0" smtClean="0">
              <a:solidFill>
                <a:schemeClr val="bg1"/>
              </a:solidFill>
            </a:endParaRPr>
          </a:p>
        </p:txBody>
      </p:sp>
      <p:sp>
        <p:nvSpPr>
          <p:cNvPr id="13" name="TextBox 12"/>
          <p:cNvSpPr txBox="1"/>
          <p:nvPr/>
        </p:nvSpPr>
        <p:spPr>
          <a:xfrm>
            <a:off x="3485678" y="823780"/>
            <a:ext cx="2200511" cy="369332"/>
          </a:xfrm>
          <a:prstGeom prst="rect">
            <a:avLst/>
          </a:prstGeom>
          <a:solidFill>
            <a:schemeClr val="accent1"/>
          </a:solidFill>
          <a:effectLst/>
        </p:spPr>
        <p:txBody>
          <a:bodyPr wrap="square" rtlCol="0" anchor="ctr">
            <a:spAutoFit/>
          </a:bodyPr>
          <a:lstStyle/>
          <a:p>
            <a:r>
              <a:rPr lang="en-US" b="1" dirty="0" smtClean="0">
                <a:solidFill>
                  <a:schemeClr val="bg1"/>
                </a:solidFill>
              </a:rPr>
              <a:t>Jibin Jackson</a:t>
            </a:r>
            <a:endParaRPr lang="en-US" sz="2000" b="1" dirty="0" smtClean="0">
              <a:solidFill>
                <a:schemeClr val="bg1"/>
              </a:solidFill>
            </a:endParaRPr>
          </a:p>
        </p:txBody>
      </p:sp>
      <p:sp>
        <p:nvSpPr>
          <p:cNvPr id="17" name="TextBox 16"/>
          <p:cNvSpPr txBox="1"/>
          <p:nvPr/>
        </p:nvSpPr>
        <p:spPr>
          <a:xfrm>
            <a:off x="6502616" y="823780"/>
            <a:ext cx="2200511" cy="369332"/>
          </a:xfrm>
          <a:prstGeom prst="rect">
            <a:avLst/>
          </a:prstGeom>
          <a:solidFill>
            <a:schemeClr val="accent1"/>
          </a:solidFill>
          <a:effectLst/>
        </p:spPr>
        <p:txBody>
          <a:bodyPr wrap="square" rtlCol="0" anchor="ctr">
            <a:spAutoFit/>
          </a:bodyPr>
          <a:lstStyle/>
          <a:p>
            <a:r>
              <a:rPr lang="en-US" b="1" dirty="0" smtClean="0">
                <a:solidFill>
                  <a:schemeClr val="bg1"/>
                </a:solidFill>
              </a:rPr>
              <a:t>Aditya </a:t>
            </a:r>
            <a:r>
              <a:rPr lang="en-US" b="1" dirty="0" err="1" smtClean="0">
                <a:solidFill>
                  <a:schemeClr val="bg1"/>
                </a:solidFill>
              </a:rPr>
              <a:t>Shinde</a:t>
            </a:r>
            <a:r>
              <a:rPr lang="en-US" b="1" dirty="0" smtClean="0">
                <a:solidFill>
                  <a:schemeClr val="bg1"/>
                </a:solidFill>
              </a:rPr>
              <a:t> </a:t>
            </a:r>
          </a:p>
        </p:txBody>
      </p:sp>
      <p:sp>
        <p:nvSpPr>
          <p:cNvPr id="18" name="Rectangle 17"/>
          <p:cNvSpPr/>
          <p:nvPr/>
        </p:nvSpPr>
        <p:spPr>
          <a:xfrm>
            <a:off x="6435776" y="1241710"/>
            <a:ext cx="2358723" cy="1200329"/>
          </a:xfrm>
          <a:prstGeom prst="rect">
            <a:avLst/>
          </a:prstGeom>
        </p:spPr>
        <p:txBody>
          <a:bodyPr wrap="none">
            <a:spAutoFit/>
          </a:bodyPr>
          <a:lstStyle/>
          <a:p>
            <a:r>
              <a:rPr lang="en-US" dirty="0">
                <a:solidFill>
                  <a:schemeClr val="accent6">
                    <a:lumMod val="75000"/>
                  </a:schemeClr>
                </a:solidFill>
              </a:rPr>
              <a:t>Prototype </a:t>
            </a:r>
            <a:r>
              <a:rPr lang="en-US" dirty="0" smtClean="0">
                <a:solidFill>
                  <a:schemeClr val="accent6">
                    <a:lumMod val="75000"/>
                  </a:schemeClr>
                </a:solidFill>
              </a:rPr>
              <a:t>coding</a:t>
            </a:r>
          </a:p>
          <a:p>
            <a:r>
              <a:rPr lang="en-US" dirty="0">
                <a:solidFill>
                  <a:schemeClr val="accent6">
                    <a:lumMod val="75000"/>
                  </a:schemeClr>
                </a:solidFill>
              </a:rPr>
              <a:t>User research </a:t>
            </a:r>
            <a:r>
              <a:rPr lang="en-US" dirty="0" smtClean="0">
                <a:solidFill>
                  <a:schemeClr val="accent6">
                    <a:lumMod val="75000"/>
                  </a:schemeClr>
                </a:solidFill>
              </a:rPr>
              <a:t>methods</a:t>
            </a:r>
          </a:p>
          <a:p>
            <a:r>
              <a:rPr lang="en-US" dirty="0">
                <a:solidFill>
                  <a:schemeClr val="accent6">
                    <a:lumMod val="75000"/>
                  </a:schemeClr>
                </a:solidFill>
              </a:rPr>
              <a:t>Automation testing</a:t>
            </a:r>
          </a:p>
          <a:p>
            <a:endParaRPr lang="en-US" dirty="0" smtClean="0">
              <a:solidFill>
                <a:schemeClr val="accent6">
                  <a:lumMod val="75000"/>
                </a:schemeClr>
              </a:solidFill>
            </a:endParaRPr>
          </a:p>
        </p:txBody>
      </p:sp>
      <p:sp>
        <p:nvSpPr>
          <p:cNvPr id="19" name="Rectangle 18"/>
          <p:cNvSpPr/>
          <p:nvPr/>
        </p:nvSpPr>
        <p:spPr>
          <a:xfrm>
            <a:off x="281427" y="1241710"/>
            <a:ext cx="2358723" cy="1200329"/>
          </a:xfrm>
          <a:prstGeom prst="rect">
            <a:avLst/>
          </a:prstGeom>
        </p:spPr>
        <p:txBody>
          <a:bodyPr wrap="none">
            <a:spAutoFit/>
          </a:bodyPr>
          <a:lstStyle/>
          <a:p>
            <a:r>
              <a:rPr lang="en-US" dirty="0" smtClean="0">
                <a:solidFill>
                  <a:schemeClr val="accent6">
                    <a:lumMod val="75000"/>
                  </a:schemeClr>
                </a:solidFill>
              </a:rPr>
              <a:t>Prototype coding</a:t>
            </a:r>
          </a:p>
          <a:p>
            <a:r>
              <a:rPr lang="en-US" dirty="0" smtClean="0">
                <a:solidFill>
                  <a:schemeClr val="accent6">
                    <a:lumMod val="75000"/>
                  </a:schemeClr>
                </a:solidFill>
              </a:rPr>
              <a:t>User research methods</a:t>
            </a:r>
          </a:p>
          <a:p>
            <a:r>
              <a:rPr lang="en-US" dirty="0" smtClean="0">
                <a:solidFill>
                  <a:schemeClr val="accent6">
                    <a:lumMod val="75000"/>
                  </a:schemeClr>
                </a:solidFill>
              </a:rPr>
              <a:t>Usability Testing</a:t>
            </a:r>
          </a:p>
          <a:p>
            <a:endParaRPr lang="en-US" dirty="0" smtClean="0">
              <a:solidFill>
                <a:schemeClr val="accent6">
                  <a:lumMod val="75000"/>
                </a:schemeClr>
              </a:solidFill>
            </a:endParaRPr>
          </a:p>
        </p:txBody>
      </p:sp>
      <p:sp>
        <p:nvSpPr>
          <p:cNvPr id="20" name="Rectangle 19"/>
          <p:cNvSpPr/>
          <p:nvPr/>
        </p:nvSpPr>
        <p:spPr>
          <a:xfrm>
            <a:off x="3444210" y="1260453"/>
            <a:ext cx="2358723" cy="1477328"/>
          </a:xfrm>
          <a:prstGeom prst="rect">
            <a:avLst/>
          </a:prstGeom>
        </p:spPr>
        <p:txBody>
          <a:bodyPr wrap="none">
            <a:spAutoFit/>
          </a:bodyPr>
          <a:lstStyle/>
          <a:p>
            <a:r>
              <a:rPr lang="en-US" dirty="0">
                <a:solidFill>
                  <a:schemeClr val="accent6">
                    <a:lumMod val="75000"/>
                  </a:schemeClr>
                </a:solidFill>
              </a:rPr>
              <a:t>Prototype </a:t>
            </a:r>
            <a:r>
              <a:rPr lang="en-US" dirty="0" smtClean="0">
                <a:solidFill>
                  <a:schemeClr val="accent6">
                    <a:lumMod val="75000"/>
                  </a:schemeClr>
                </a:solidFill>
              </a:rPr>
              <a:t>coding</a:t>
            </a:r>
            <a:endParaRPr lang="en-US" dirty="0">
              <a:solidFill>
                <a:schemeClr val="accent6">
                  <a:lumMod val="75000"/>
                </a:schemeClr>
              </a:solidFill>
            </a:endParaRPr>
          </a:p>
          <a:p>
            <a:r>
              <a:rPr lang="en-US" dirty="0">
                <a:solidFill>
                  <a:schemeClr val="accent6">
                    <a:lumMod val="75000"/>
                  </a:schemeClr>
                </a:solidFill>
              </a:rPr>
              <a:t>User research </a:t>
            </a:r>
            <a:r>
              <a:rPr lang="en-US" dirty="0" smtClean="0">
                <a:solidFill>
                  <a:schemeClr val="accent6">
                    <a:lumMod val="75000"/>
                  </a:schemeClr>
                </a:solidFill>
              </a:rPr>
              <a:t>methods</a:t>
            </a:r>
          </a:p>
          <a:p>
            <a:r>
              <a:rPr lang="en-US" dirty="0" smtClean="0">
                <a:solidFill>
                  <a:schemeClr val="accent6">
                    <a:lumMod val="75000"/>
                  </a:schemeClr>
                </a:solidFill>
              </a:rPr>
              <a:t>Usability Testing</a:t>
            </a:r>
          </a:p>
          <a:p>
            <a:endParaRPr lang="en-US" dirty="0">
              <a:solidFill>
                <a:schemeClr val="accent6">
                  <a:lumMod val="75000"/>
                </a:schemeClr>
              </a:solidFill>
            </a:endParaRPr>
          </a:p>
          <a:p>
            <a:endParaRPr lang="en-US" dirty="0" smtClean="0">
              <a:solidFill>
                <a:schemeClr val="accent6">
                  <a:lumMod val="75000"/>
                </a:schemeClr>
              </a:solidFill>
            </a:endParaRPr>
          </a:p>
        </p:txBody>
      </p:sp>
      <p:sp>
        <p:nvSpPr>
          <p:cNvPr id="29" name="TextBox 28"/>
          <p:cNvSpPr txBox="1"/>
          <p:nvPr/>
        </p:nvSpPr>
        <p:spPr>
          <a:xfrm>
            <a:off x="738936" y="226849"/>
            <a:ext cx="8405063" cy="369332"/>
          </a:xfrm>
          <a:prstGeom prst="rect">
            <a:avLst/>
          </a:prstGeom>
          <a:solidFill>
            <a:schemeClr val="accent1"/>
          </a:solidFill>
          <a:effectLst/>
        </p:spPr>
        <p:txBody>
          <a:bodyPr wrap="square" rtlCol="0" anchor="ctr">
            <a:spAutoFit/>
          </a:bodyPr>
          <a:lstStyle/>
          <a:p>
            <a:r>
              <a:rPr lang="en-US" b="1" dirty="0" smtClean="0">
                <a:solidFill>
                  <a:schemeClr val="bg1"/>
                </a:solidFill>
                <a:latin typeface="Calibri" charset="0"/>
                <a:ea typeface="Calibri" charset="0"/>
                <a:cs typeface="Calibri" charset="0"/>
              </a:rPr>
              <a:t>Work Distribution -Final</a:t>
            </a:r>
            <a:endParaRPr lang="en-US" sz="2000" b="1" dirty="0" smtClean="0">
              <a:solidFill>
                <a:schemeClr val="bg1"/>
              </a:solidFill>
              <a:latin typeface="Calibri" charset="0"/>
              <a:ea typeface="Calibri" charset="0"/>
              <a:cs typeface="Calibri" charset="0"/>
            </a:endParaRPr>
          </a:p>
        </p:txBody>
      </p:sp>
      <p:sp>
        <p:nvSpPr>
          <p:cNvPr id="30" name="Oval 29"/>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31" name="Picture 30"/>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Tree>
    <p:extLst>
      <p:ext uri="{BB962C8B-B14F-4D97-AF65-F5344CB8AC3E}">
        <p14:creationId xmlns:p14="http://schemas.microsoft.com/office/powerpoint/2010/main" val="4021465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380752" y="3887178"/>
            <a:ext cx="5759836" cy="377498"/>
          </a:xfrm>
          <a:prstGeom prst="rect">
            <a:avLst/>
          </a:prstGeom>
          <a:solidFill>
            <a:schemeClr val="accent1"/>
          </a:solidFill>
          <a:effectLst/>
        </p:spPr>
        <p:txBody>
          <a:bodyPr wrap="square" rtlCol="0" anchor="ctr">
            <a:spAutoFit/>
          </a:bodyPr>
          <a:lstStyle/>
          <a:p>
            <a:r>
              <a:rPr lang="en-US" b="1" dirty="0" smtClean="0">
                <a:solidFill>
                  <a:schemeClr val="bg1"/>
                </a:solidFill>
                <a:latin typeface="Calibri" charset="0"/>
                <a:ea typeface="Calibri" charset="0"/>
                <a:cs typeface="Calibri" charset="0"/>
              </a:rPr>
              <a:t>  Thanks!</a:t>
            </a:r>
            <a:endParaRPr lang="en-US" b="1" dirty="0">
              <a:solidFill>
                <a:schemeClr val="bg1"/>
              </a:solidFill>
              <a:latin typeface="Calibri" charset="0"/>
              <a:ea typeface="Calibri" charset="0"/>
              <a:cs typeface="Calibri" charset="0"/>
            </a:endParaRPr>
          </a:p>
        </p:txBody>
      </p:sp>
      <p:sp>
        <p:nvSpPr>
          <p:cNvPr id="15" name="Oval 14"/>
          <p:cNvSpPr/>
          <p:nvPr/>
        </p:nvSpPr>
        <p:spPr>
          <a:xfrm>
            <a:off x="2995718" y="3815402"/>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93863" y="3918290"/>
            <a:ext cx="346386" cy="346386"/>
          </a:xfrm>
          <a:prstGeom prst="rect">
            <a:avLst/>
          </a:prstGeom>
        </p:spPr>
      </p:pic>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9" name="Oval 8"/>
          <p:cNvSpPr/>
          <p:nvPr/>
        </p:nvSpPr>
        <p:spPr>
          <a:xfrm>
            <a:off x="5545484" y="5330351"/>
            <a:ext cx="281410" cy="28141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6"/>
                </a:solidFill>
              </a:ln>
            </a:endParaRPr>
          </a:p>
        </p:txBody>
      </p:sp>
    </p:spTree>
    <p:extLst>
      <p:ext uri="{BB962C8B-B14F-4D97-AF65-F5344CB8AC3E}">
        <p14:creationId xmlns:p14="http://schemas.microsoft.com/office/powerpoint/2010/main" val="84005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User Research Methods:</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133570" y="859412"/>
            <a:ext cx="6891314" cy="3970318"/>
          </a:xfrm>
          <a:prstGeom prst="rect">
            <a:avLst/>
          </a:prstGeom>
        </p:spPr>
        <p:txBody>
          <a:bodyPr wrap="square">
            <a:spAutoFit/>
          </a:bodyPr>
          <a:lstStyle/>
          <a:p>
            <a:endParaRPr lang="en-US" b="1" dirty="0" smtClean="0"/>
          </a:p>
          <a:p>
            <a:r>
              <a:rPr lang="en-US" b="1" dirty="0" smtClean="0"/>
              <a:t>Dimension prioritized:</a:t>
            </a:r>
          </a:p>
          <a:p>
            <a:pPr marL="349250" indent="-349250">
              <a:buFont typeface="Arial" charset="0"/>
              <a:buChar char="•"/>
            </a:pPr>
            <a:r>
              <a:rPr lang="en-US" dirty="0" smtClean="0"/>
              <a:t>Behavioral &gt; Attitudinal</a:t>
            </a:r>
          </a:p>
          <a:p>
            <a:pPr marL="349250" indent="-349250">
              <a:buFont typeface="Arial" charset="0"/>
              <a:buChar char="•"/>
            </a:pPr>
            <a:r>
              <a:rPr lang="en-US" dirty="0" smtClean="0"/>
              <a:t>Qualitative &gt; Quantitative</a:t>
            </a:r>
          </a:p>
          <a:p>
            <a:pPr marL="349250" indent="-349250">
              <a:buFont typeface="Arial" charset="0"/>
              <a:buChar char="•"/>
            </a:pPr>
            <a:r>
              <a:rPr lang="en-US" dirty="0" smtClean="0"/>
              <a:t>Context of use: non-product user</a:t>
            </a:r>
          </a:p>
          <a:p>
            <a:pPr marL="349250" indent="-349250">
              <a:buFont typeface="Arial" charset="0"/>
              <a:buChar char="•"/>
            </a:pPr>
            <a:endParaRPr lang="en-US" dirty="0" smtClean="0"/>
          </a:p>
          <a:p>
            <a:pPr marL="349250" indent="-349250">
              <a:buFont typeface="Arial" charset="0"/>
              <a:buChar char="•"/>
            </a:pPr>
            <a:endParaRPr lang="en-US" dirty="0"/>
          </a:p>
          <a:p>
            <a:r>
              <a:rPr lang="en-US" b="1" dirty="0" smtClean="0"/>
              <a:t>Methods used:</a:t>
            </a:r>
          </a:p>
          <a:p>
            <a:pPr marL="349250" indent="-349250">
              <a:buFont typeface="Arial" charset="0"/>
              <a:buChar char="•"/>
            </a:pPr>
            <a:r>
              <a:rPr lang="en-US" dirty="0" smtClean="0"/>
              <a:t>Phone Interviews</a:t>
            </a:r>
          </a:p>
          <a:p>
            <a:pPr marL="349250" indent="-349250">
              <a:buFont typeface="Arial" charset="0"/>
              <a:buChar char="•"/>
            </a:pPr>
            <a:r>
              <a:rPr lang="en-US" dirty="0" smtClean="0"/>
              <a:t>Card sorting </a:t>
            </a:r>
          </a:p>
          <a:p>
            <a:pPr marL="349250" indent="-349250">
              <a:buFont typeface="Arial" charset="0"/>
              <a:buChar char="•"/>
            </a:pPr>
            <a:r>
              <a:rPr lang="en-US" dirty="0" smtClean="0"/>
              <a:t>Customer Feedback</a:t>
            </a:r>
          </a:p>
          <a:p>
            <a:pPr marL="349250" indent="-349250">
              <a:buFont typeface="Arial" charset="0"/>
              <a:buChar char="•"/>
            </a:pPr>
            <a:r>
              <a:rPr lang="en-US" dirty="0" smtClean="0"/>
              <a:t>Surveys</a:t>
            </a:r>
          </a:p>
          <a:p>
            <a:pPr marL="349250" indent="-349250">
              <a:buFont typeface="Arial" charset="0"/>
              <a:buChar char="•"/>
            </a:pPr>
            <a:endParaRPr lang="en-US" dirty="0" smtClean="0"/>
          </a:p>
          <a:p>
            <a:pPr marL="285750" indent="-285750">
              <a:buFont typeface="Arial" charset="0"/>
              <a:buChar char="•"/>
            </a:pPr>
            <a:endParaRPr lang="en-US" dirty="0"/>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spTree>
    <p:extLst>
      <p:ext uri="{BB962C8B-B14F-4D97-AF65-F5344CB8AC3E}">
        <p14:creationId xmlns:p14="http://schemas.microsoft.com/office/powerpoint/2010/main" val="3070927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1" name="TextBox 10"/>
          <p:cNvSpPr txBox="1"/>
          <p:nvPr/>
        </p:nvSpPr>
        <p:spPr>
          <a:xfrm>
            <a:off x="1049822" y="539892"/>
            <a:ext cx="7288960" cy="369332"/>
          </a:xfrm>
          <a:prstGeom prst="rect">
            <a:avLst/>
          </a:prstGeom>
          <a:solidFill>
            <a:schemeClr val="accent1"/>
          </a:solidFill>
          <a:effectLst/>
        </p:spPr>
        <p:txBody>
          <a:bodyPr wrap="square" rtlCol="0" anchor="ctr">
            <a:spAutoFit/>
          </a:bodyPr>
          <a:lstStyle/>
          <a:p>
            <a:r>
              <a:rPr lang="en-US" b="1" dirty="0" smtClean="0">
                <a:solidFill>
                  <a:schemeClr val="bg1"/>
                </a:solidFill>
              </a:rPr>
              <a:t> User Research Methods:</a:t>
            </a:r>
            <a:endParaRPr lang="en-US" sz="2000" b="1" dirty="0" smtClean="0">
              <a:solidFill>
                <a:schemeClr val="bg1"/>
              </a:solidFill>
            </a:endParaRPr>
          </a:p>
        </p:txBody>
      </p:sp>
      <p:sp>
        <p:nvSpPr>
          <p:cNvPr id="14" name="Oval 13"/>
          <p:cNvSpPr/>
          <p:nvPr/>
        </p:nvSpPr>
        <p:spPr>
          <a:xfrm>
            <a:off x="615801" y="468116"/>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133570" y="1156673"/>
            <a:ext cx="6891314" cy="3693319"/>
          </a:xfrm>
          <a:prstGeom prst="rect">
            <a:avLst/>
          </a:prstGeom>
        </p:spPr>
        <p:txBody>
          <a:bodyPr wrap="square">
            <a:spAutoFit/>
          </a:bodyPr>
          <a:lstStyle/>
          <a:p>
            <a:r>
              <a:rPr lang="en-US" b="1" dirty="0" smtClean="0"/>
              <a:t>Phases of product development team:</a:t>
            </a:r>
          </a:p>
          <a:p>
            <a:endParaRPr lang="en-US" b="1" dirty="0" smtClean="0"/>
          </a:p>
          <a:p>
            <a:pPr marL="342900" indent="-342900">
              <a:buAutoNum type="arabicPeriod"/>
            </a:pPr>
            <a:r>
              <a:rPr lang="en-US" b="1" dirty="0" smtClean="0"/>
              <a:t>Strategize</a:t>
            </a:r>
            <a:r>
              <a:rPr lang="en-US" dirty="0" smtClean="0"/>
              <a:t> - Inspire and explore</a:t>
            </a:r>
          </a:p>
          <a:p>
            <a:r>
              <a:rPr lang="en-US" dirty="0"/>
              <a:t>	</a:t>
            </a:r>
            <a:r>
              <a:rPr lang="en-US" dirty="0" smtClean="0"/>
              <a:t>Methods used – Surveys, Reference sites</a:t>
            </a:r>
          </a:p>
          <a:p>
            <a:endParaRPr lang="en-US" dirty="0" smtClean="0"/>
          </a:p>
          <a:p>
            <a:pPr marL="342900" indent="-342900">
              <a:buAutoNum type="arabicPeriod" startAt="2"/>
            </a:pPr>
            <a:r>
              <a:rPr lang="en-US" b="1" dirty="0" smtClean="0"/>
              <a:t>Execute</a:t>
            </a:r>
            <a:r>
              <a:rPr lang="en-US" dirty="0" smtClean="0"/>
              <a:t> – Optimize design</a:t>
            </a:r>
          </a:p>
          <a:p>
            <a:pPr marL="0" lvl="1"/>
            <a:r>
              <a:rPr lang="en-US" dirty="0"/>
              <a:t>	Methods used – Card Sorting, Paper </a:t>
            </a:r>
            <a:r>
              <a:rPr lang="en-US" dirty="0" smtClean="0"/>
              <a:t>prototype</a:t>
            </a:r>
          </a:p>
          <a:p>
            <a:pPr marL="0" lvl="1"/>
            <a:endParaRPr lang="en-US" dirty="0" smtClean="0"/>
          </a:p>
          <a:p>
            <a:pPr marL="342900" indent="-342900">
              <a:buAutoNum type="arabicPeriod" startAt="2"/>
            </a:pPr>
            <a:r>
              <a:rPr lang="en-US" b="1" dirty="0" smtClean="0"/>
              <a:t>Assess</a:t>
            </a:r>
            <a:r>
              <a:rPr lang="en-US" dirty="0" smtClean="0"/>
              <a:t> – Surveys, online assessments</a:t>
            </a:r>
          </a:p>
          <a:p>
            <a:pPr lvl="1"/>
            <a:r>
              <a:rPr lang="en-US" dirty="0"/>
              <a:t>Methods used – </a:t>
            </a:r>
            <a:r>
              <a:rPr lang="en-US" dirty="0" smtClean="0"/>
              <a:t>Online assessments, Surveys</a:t>
            </a:r>
            <a:endParaRPr lang="en-US" dirty="0"/>
          </a:p>
          <a:p>
            <a:pPr lvl="1"/>
            <a:endParaRPr lang="en-US" dirty="0"/>
          </a:p>
          <a:p>
            <a:pPr marL="285750" indent="-285750">
              <a:buFont typeface="Arial" charset="0"/>
              <a:buChar char="•"/>
            </a:pPr>
            <a:endParaRPr lang="en-US" dirty="0"/>
          </a:p>
          <a:p>
            <a:pPr marL="285750" indent="-285750">
              <a:buFont typeface="Arial" charset="0"/>
              <a:buChar char="•"/>
            </a:pPr>
            <a:endParaRPr lang="en-US" dirty="0"/>
          </a:p>
        </p:txBody>
      </p:sp>
      <p:pic>
        <p:nvPicPr>
          <p:cNvPr id="2" name="Pictur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3946" y="571004"/>
            <a:ext cx="346386" cy="346386"/>
          </a:xfrm>
          <a:prstGeom prst="rect">
            <a:avLst/>
          </a:prstGeom>
        </p:spPr>
      </p:pic>
    </p:spTree>
    <p:extLst>
      <p:ext uri="{BB962C8B-B14F-4D97-AF65-F5344CB8AC3E}">
        <p14:creationId xmlns:p14="http://schemas.microsoft.com/office/powerpoint/2010/main" val="2865461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0"/>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4" name="TextBox 13"/>
          <p:cNvSpPr txBox="1"/>
          <p:nvPr/>
        </p:nvSpPr>
        <p:spPr>
          <a:xfrm>
            <a:off x="3429739" y="3887178"/>
            <a:ext cx="5759836" cy="377498"/>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Story Boarding</a:t>
            </a:r>
            <a:endParaRPr lang="en-US" b="1" dirty="0">
              <a:solidFill>
                <a:schemeClr val="accent1"/>
              </a:solidFill>
              <a:latin typeface="Calibri" charset="0"/>
              <a:ea typeface="Calibri" charset="0"/>
              <a:cs typeface="Calibri" charset="0"/>
            </a:endParaRPr>
          </a:p>
        </p:txBody>
      </p:sp>
      <p:sp>
        <p:nvSpPr>
          <p:cNvPr id="15" name="Oval 14"/>
          <p:cNvSpPr/>
          <p:nvPr/>
        </p:nvSpPr>
        <p:spPr>
          <a:xfrm>
            <a:off x="2995718" y="3815402"/>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93863" y="3918290"/>
            <a:ext cx="346386" cy="346386"/>
          </a:xfrm>
          <a:prstGeom prst="rect">
            <a:avLst/>
          </a:prstGeom>
        </p:spPr>
      </p:pic>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9" name="Oval 8"/>
          <p:cNvSpPr/>
          <p:nvPr/>
        </p:nvSpPr>
        <p:spPr>
          <a:xfrm>
            <a:off x="5545484" y="5330351"/>
            <a:ext cx="281410" cy="28141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6"/>
                </a:solidFill>
              </a:ln>
            </a:endParaRPr>
          </a:p>
        </p:txBody>
      </p:sp>
    </p:spTree>
    <p:extLst>
      <p:ext uri="{BB962C8B-B14F-4D97-AF65-F5344CB8AC3E}">
        <p14:creationId xmlns:p14="http://schemas.microsoft.com/office/powerpoint/2010/main" val="833062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0"/>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49" name="Rectangle 48"/>
          <p:cNvSpPr/>
          <p:nvPr/>
        </p:nvSpPr>
        <p:spPr>
          <a:xfrm>
            <a:off x="266816" y="742069"/>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14" name="TextBox 13"/>
          <p:cNvSpPr txBox="1"/>
          <p:nvPr/>
        </p:nvSpPr>
        <p:spPr>
          <a:xfrm>
            <a:off x="738936" y="226849"/>
            <a:ext cx="8405063" cy="369332"/>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 Story Boarding: Consumer </a:t>
            </a:r>
            <a:r>
              <a:rPr lang="en-US" b="1" dirty="0">
                <a:solidFill>
                  <a:schemeClr val="accent1"/>
                </a:solidFill>
                <a:latin typeface="Calibri" charset="0"/>
                <a:ea typeface="Calibri" charset="0"/>
                <a:cs typeface="Calibri" charset="0"/>
              </a:rPr>
              <a:t>and the Area Manager (New System Installation</a:t>
            </a:r>
            <a:r>
              <a:rPr lang="en-US" b="1" dirty="0" smtClean="0">
                <a:solidFill>
                  <a:schemeClr val="accent1"/>
                </a:solidFill>
                <a:latin typeface="Calibri" charset="0"/>
                <a:ea typeface="Calibri" charset="0"/>
                <a:cs typeface="Calibri" charset="0"/>
              </a:rPr>
              <a:t>):</a:t>
            </a:r>
            <a:endParaRPr lang="en-US" b="1" dirty="0">
              <a:solidFill>
                <a:schemeClr val="accent1"/>
              </a:solidFill>
              <a:latin typeface="Calibri" charset="0"/>
              <a:ea typeface="Calibri" charset="0"/>
              <a:cs typeface="Calibri" charset="0"/>
            </a:endParaRPr>
          </a:p>
        </p:txBody>
      </p:sp>
      <p:sp>
        <p:nvSpPr>
          <p:cNvPr id="15" name="Oval 14"/>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
        <p:nvSpPr>
          <p:cNvPr id="38" name="Rectangle 37"/>
          <p:cNvSpPr/>
          <p:nvPr/>
        </p:nvSpPr>
        <p:spPr>
          <a:xfrm>
            <a:off x="226531" y="2511155"/>
            <a:ext cx="2786857" cy="938719"/>
          </a:xfrm>
          <a:prstGeom prst="rect">
            <a:avLst/>
          </a:prstGeom>
        </p:spPr>
        <p:txBody>
          <a:bodyPr wrap="square">
            <a:spAutoFit/>
          </a:bodyPr>
          <a:lstStyle/>
          <a:p>
            <a:pPr lvl="0"/>
            <a:r>
              <a:rPr lang="en-US" sz="1400" dirty="0">
                <a:solidFill>
                  <a:schemeClr val="bg1"/>
                </a:solidFill>
              </a:rPr>
              <a:t>Decides to take up an alternative power source and looks out for options</a:t>
            </a:r>
            <a:r>
              <a:rPr lang="en-US" sz="1400" dirty="0" smtClean="0">
                <a:solidFill>
                  <a:schemeClr val="bg1"/>
                </a:solidFill>
              </a:rPr>
              <a:t>.</a:t>
            </a:r>
            <a:endParaRPr lang="en-US" sz="1300" dirty="0">
              <a:solidFill>
                <a:schemeClr val="bg1"/>
              </a:solidFill>
              <a:latin typeface="Calibri" charset="0"/>
              <a:ea typeface="Calibri" charset="0"/>
              <a:cs typeface="Calibri" charset="0"/>
            </a:endParaRPr>
          </a:p>
          <a:p>
            <a:endParaRPr lang="en-US" sz="1300" dirty="0">
              <a:solidFill>
                <a:schemeClr val="bg1"/>
              </a:solidFill>
              <a:latin typeface="Calibri" charset="0"/>
              <a:ea typeface="Calibri" charset="0"/>
              <a:cs typeface="Calibri" charset="0"/>
            </a:endParaRPr>
          </a:p>
        </p:txBody>
      </p:sp>
      <p:sp>
        <p:nvSpPr>
          <p:cNvPr id="10" name="Rectangle 9"/>
          <p:cNvSpPr/>
          <p:nvPr/>
        </p:nvSpPr>
        <p:spPr>
          <a:xfrm>
            <a:off x="5211297" y="2637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11" name="Rectangle 10"/>
          <p:cNvSpPr/>
          <p:nvPr/>
        </p:nvSpPr>
        <p:spPr>
          <a:xfrm>
            <a:off x="3196077" y="2523212"/>
            <a:ext cx="2858969" cy="1369606"/>
          </a:xfrm>
          <a:prstGeom prst="rect">
            <a:avLst/>
          </a:prstGeom>
        </p:spPr>
        <p:txBody>
          <a:bodyPr wrap="square">
            <a:spAutoFit/>
          </a:bodyPr>
          <a:lstStyle/>
          <a:p>
            <a:pPr lvl="0"/>
            <a:r>
              <a:rPr lang="en-US" sz="1400" dirty="0">
                <a:solidFill>
                  <a:schemeClr val="bg1"/>
                </a:solidFill>
              </a:rPr>
              <a:t>Learns about integrated power service, visits the online portal and reads about the monitory and environmental benefits of opting for the service.</a:t>
            </a:r>
          </a:p>
          <a:p>
            <a:endParaRPr lang="en-US" sz="1300" dirty="0">
              <a:solidFill>
                <a:schemeClr val="bg1"/>
              </a:solidFill>
              <a:latin typeface="Calibri" charset="0"/>
              <a:ea typeface="Calibri" charset="0"/>
              <a:cs typeface="Calibri" charset="0"/>
            </a:endParaRPr>
          </a:p>
        </p:txBody>
      </p:sp>
      <p:sp>
        <p:nvSpPr>
          <p:cNvPr id="17" name="Rectangle 16"/>
          <p:cNvSpPr/>
          <p:nvPr/>
        </p:nvSpPr>
        <p:spPr>
          <a:xfrm>
            <a:off x="6140059" y="2527466"/>
            <a:ext cx="2759914" cy="1569660"/>
          </a:xfrm>
          <a:prstGeom prst="rect">
            <a:avLst/>
          </a:prstGeom>
        </p:spPr>
        <p:txBody>
          <a:bodyPr wrap="square">
            <a:spAutoFit/>
          </a:bodyPr>
          <a:lstStyle/>
          <a:p>
            <a:r>
              <a:rPr lang="en-US" sz="1400" dirty="0">
                <a:solidFill>
                  <a:schemeClr val="bg1"/>
                </a:solidFill>
              </a:rPr>
              <a:t>Gets clarity on all doubts regarding safety among other things through FAQs and online chat support. Then submits an online application for a new connection.</a:t>
            </a:r>
          </a:p>
          <a:p>
            <a:pPr lvl="0"/>
            <a:endParaRPr lang="en-US" sz="1300" dirty="0">
              <a:solidFill>
                <a:schemeClr val="bg1"/>
              </a:solidFill>
              <a:latin typeface="Calibri" charset="0"/>
              <a:ea typeface="Calibri" charset="0"/>
              <a:cs typeface="Calibri" charset="0"/>
            </a:endParaRPr>
          </a:p>
          <a:p>
            <a:endParaRPr lang="en-US" sz="1300" dirty="0">
              <a:solidFill>
                <a:schemeClr val="bg1"/>
              </a:solidFill>
              <a:latin typeface="Calibri" charset="0"/>
              <a:ea typeface="Calibri" charset="0"/>
              <a:cs typeface="Calibri" charset="0"/>
            </a:endParaRPr>
          </a:p>
        </p:txBody>
      </p:sp>
      <p:sp>
        <p:nvSpPr>
          <p:cNvPr id="21" name="Rectangle 20"/>
          <p:cNvSpPr/>
          <p:nvPr/>
        </p:nvSpPr>
        <p:spPr>
          <a:xfrm>
            <a:off x="226531" y="5510948"/>
            <a:ext cx="3064341" cy="1369606"/>
          </a:xfrm>
          <a:prstGeom prst="rect">
            <a:avLst/>
          </a:prstGeom>
        </p:spPr>
        <p:txBody>
          <a:bodyPr wrap="square">
            <a:spAutoFit/>
          </a:bodyPr>
          <a:lstStyle/>
          <a:p>
            <a:pPr lvl="0"/>
            <a:r>
              <a:rPr lang="en-US" sz="1400" dirty="0">
                <a:solidFill>
                  <a:schemeClr val="bg1"/>
                </a:solidFill>
              </a:rPr>
              <a:t>The system auto-checks the availability of home-equipment and plant capacity </a:t>
            </a:r>
          </a:p>
          <a:p>
            <a:r>
              <a:rPr lang="en-US" sz="1400" dirty="0">
                <a:solidFill>
                  <a:schemeClr val="bg1"/>
                </a:solidFill>
              </a:rPr>
              <a:t>(a)redirects user to payment.</a:t>
            </a:r>
          </a:p>
          <a:p>
            <a:r>
              <a:rPr lang="en-US" sz="1400" dirty="0">
                <a:solidFill>
                  <a:schemeClr val="bg1"/>
                </a:solidFill>
              </a:rPr>
              <a:t>(b)sends for approval to the Area Manager.</a:t>
            </a:r>
          </a:p>
          <a:p>
            <a:endParaRPr lang="en-US" sz="1300" dirty="0">
              <a:solidFill>
                <a:schemeClr val="bg1"/>
              </a:solidFill>
              <a:latin typeface="Calibri" charset="0"/>
              <a:ea typeface="Calibri" charset="0"/>
              <a:cs typeface="Calibri" charset="0"/>
            </a:endParaRPr>
          </a:p>
        </p:txBody>
      </p:sp>
      <p:sp>
        <p:nvSpPr>
          <p:cNvPr id="23" name="Rectangle 22"/>
          <p:cNvSpPr/>
          <p:nvPr/>
        </p:nvSpPr>
        <p:spPr>
          <a:xfrm>
            <a:off x="3207908" y="5463519"/>
            <a:ext cx="2728183" cy="1369606"/>
          </a:xfrm>
          <a:prstGeom prst="rect">
            <a:avLst/>
          </a:prstGeom>
        </p:spPr>
        <p:txBody>
          <a:bodyPr wrap="square">
            <a:spAutoFit/>
          </a:bodyPr>
          <a:lstStyle/>
          <a:p>
            <a:pPr lvl="0"/>
            <a:r>
              <a:rPr lang="en-US" sz="1400" dirty="0">
                <a:solidFill>
                  <a:schemeClr val="bg1"/>
                </a:solidFill>
              </a:rPr>
              <a:t>The Area manager then checks the application details and verifies user information. She then grants the final approval for the service provision.</a:t>
            </a:r>
          </a:p>
          <a:p>
            <a:endParaRPr lang="en-US" sz="1300" dirty="0">
              <a:solidFill>
                <a:schemeClr val="bg1"/>
              </a:solidFill>
              <a:latin typeface="Calibri" charset="0"/>
              <a:ea typeface="Calibri" charset="0"/>
              <a:cs typeface="Calibri" charset="0"/>
            </a:endParaRPr>
          </a:p>
        </p:txBody>
      </p:sp>
      <p:sp>
        <p:nvSpPr>
          <p:cNvPr id="29" name="Rectangle 28"/>
          <p:cNvSpPr/>
          <p:nvPr/>
        </p:nvSpPr>
        <p:spPr>
          <a:xfrm>
            <a:off x="3252772"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30" name="Rectangle 29"/>
          <p:cNvSpPr/>
          <p:nvPr/>
        </p:nvSpPr>
        <p:spPr>
          <a:xfrm>
            <a:off x="6216259"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31" name="Rectangle 30"/>
          <p:cNvSpPr/>
          <p:nvPr/>
        </p:nvSpPr>
        <p:spPr>
          <a:xfrm>
            <a:off x="304916" y="3730107"/>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32" name="Rectangle 31"/>
          <p:cNvSpPr/>
          <p:nvPr/>
        </p:nvSpPr>
        <p:spPr>
          <a:xfrm>
            <a:off x="3290872" y="3730106"/>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33" name="Rectangle 32"/>
          <p:cNvSpPr/>
          <p:nvPr/>
        </p:nvSpPr>
        <p:spPr>
          <a:xfrm>
            <a:off x="6254359" y="3730106"/>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34" name="Rectangle 33"/>
          <p:cNvSpPr/>
          <p:nvPr/>
        </p:nvSpPr>
        <p:spPr>
          <a:xfrm>
            <a:off x="6178406" y="5439637"/>
            <a:ext cx="2771725" cy="938719"/>
          </a:xfrm>
          <a:prstGeom prst="rect">
            <a:avLst/>
          </a:prstGeom>
        </p:spPr>
        <p:txBody>
          <a:bodyPr wrap="square">
            <a:spAutoFit/>
          </a:bodyPr>
          <a:lstStyle/>
          <a:p>
            <a:pPr lvl="0"/>
            <a:r>
              <a:rPr lang="en-US" sz="1400" dirty="0">
                <a:solidFill>
                  <a:schemeClr val="bg1"/>
                </a:solidFill>
              </a:rPr>
              <a:t>She also updates the system so that the plant manager is notified regarding new installations.</a:t>
            </a:r>
          </a:p>
          <a:p>
            <a:endParaRPr lang="en-US" sz="1300" dirty="0">
              <a:solidFill>
                <a:schemeClr val="bg1"/>
              </a:solidFill>
              <a:latin typeface="Calibri" charset="0"/>
              <a:ea typeface="Calibri" charset="0"/>
              <a:cs typeface="Calibri"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447" y="850699"/>
            <a:ext cx="1415370" cy="1528149"/>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0158" y="778842"/>
            <a:ext cx="1565729" cy="1583726"/>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0671" y="794203"/>
            <a:ext cx="1598690" cy="1646771"/>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492" y="3812087"/>
            <a:ext cx="2086531" cy="1551523"/>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83479" y="3832754"/>
            <a:ext cx="1323258" cy="1510187"/>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2116" y="3902457"/>
            <a:ext cx="1567867" cy="1502539"/>
          </a:xfrm>
          <a:prstGeom prst="rect">
            <a:avLst/>
          </a:prstGeom>
        </p:spPr>
      </p:pic>
    </p:spTree>
    <p:extLst>
      <p:ext uri="{BB962C8B-B14F-4D97-AF65-F5344CB8AC3E}">
        <p14:creationId xmlns:p14="http://schemas.microsoft.com/office/powerpoint/2010/main" val="2093403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0"/>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0" y="5235101"/>
            <a:ext cx="9144000" cy="1622899"/>
          </a:xfrm>
          <a:prstGeom prst="rect">
            <a:avLst/>
          </a:prstGeom>
        </p:spPr>
      </p:pic>
      <p:sp>
        <p:nvSpPr>
          <p:cNvPr id="14" name="TextBox 13"/>
          <p:cNvSpPr txBox="1"/>
          <p:nvPr/>
        </p:nvSpPr>
        <p:spPr>
          <a:xfrm>
            <a:off x="738936" y="226849"/>
            <a:ext cx="8405063" cy="369332"/>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 Story Boarding: Consumer </a:t>
            </a:r>
            <a:r>
              <a:rPr lang="en-US" b="1" dirty="0">
                <a:solidFill>
                  <a:schemeClr val="accent1"/>
                </a:solidFill>
                <a:latin typeface="Calibri" charset="0"/>
                <a:ea typeface="Calibri" charset="0"/>
                <a:cs typeface="Calibri" charset="0"/>
              </a:rPr>
              <a:t>and the Area Manager (New System Installation</a:t>
            </a:r>
            <a:r>
              <a:rPr lang="en-US" b="1" dirty="0" smtClean="0">
                <a:solidFill>
                  <a:schemeClr val="accent1"/>
                </a:solidFill>
                <a:latin typeface="Calibri" charset="0"/>
                <a:ea typeface="Calibri" charset="0"/>
                <a:cs typeface="Calibri" charset="0"/>
              </a:rPr>
              <a:t>):</a:t>
            </a:r>
            <a:endParaRPr lang="en-US" b="1" dirty="0">
              <a:solidFill>
                <a:schemeClr val="accent1"/>
              </a:solidFill>
              <a:latin typeface="Calibri" charset="0"/>
              <a:ea typeface="Calibri" charset="0"/>
              <a:cs typeface="Calibri" charset="0"/>
            </a:endParaRPr>
          </a:p>
        </p:txBody>
      </p:sp>
      <p:sp>
        <p:nvSpPr>
          <p:cNvPr id="15" name="Oval 14"/>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21" name="Rectangle 20"/>
          <p:cNvSpPr/>
          <p:nvPr/>
        </p:nvSpPr>
        <p:spPr>
          <a:xfrm>
            <a:off x="201172" y="2438900"/>
            <a:ext cx="2910328" cy="1585049"/>
          </a:xfrm>
          <a:prstGeom prst="rect">
            <a:avLst/>
          </a:prstGeom>
        </p:spPr>
        <p:txBody>
          <a:bodyPr wrap="square">
            <a:spAutoFit/>
          </a:bodyPr>
          <a:lstStyle/>
          <a:p>
            <a:pPr lvl="0"/>
            <a:r>
              <a:rPr lang="en-US" sz="1400" dirty="0">
                <a:solidFill>
                  <a:schemeClr val="bg1"/>
                </a:solidFill>
              </a:rPr>
              <a:t>Once the home equipment is deployed and the connection is established the on-field team updates the system status and the customer is moved to the permanent consumer database.</a:t>
            </a:r>
          </a:p>
          <a:p>
            <a:endParaRPr lang="en-US" sz="1300" dirty="0">
              <a:solidFill>
                <a:schemeClr val="bg1"/>
              </a:solidFill>
              <a:latin typeface="Calibri" charset="0"/>
              <a:ea typeface="Calibri" charset="0"/>
              <a:cs typeface="Calibri" charset="0"/>
            </a:endParaRPr>
          </a:p>
        </p:txBody>
      </p:sp>
      <p:sp>
        <p:nvSpPr>
          <p:cNvPr id="13" name="Rectangle 12"/>
          <p:cNvSpPr/>
          <p:nvPr/>
        </p:nvSpPr>
        <p:spPr>
          <a:xfrm>
            <a:off x="266816" y="742069"/>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936" y="806440"/>
            <a:ext cx="1503903" cy="1531548"/>
          </a:xfrm>
          <a:prstGeom prst="rect">
            <a:avLst/>
          </a:prstGeom>
        </p:spPr>
      </p:pic>
    </p:spTree>
    <p:extLst>
      <p:ext uri="{BB962C8B-B14F-4D97-AF65-F5344CB8AC3E}">
        <p14:creationId xmlns:p14="http://schemas.microsoft.com/office/powerpoint/2010/main" val="1795379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432" y="0"/>
            <a:ext cx="9134711" cy="685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Calibri" charset="0"/>
              <a:ea typeface="Calibri" charset="0"/>
              <a:cs typeface="Calibri" charset="0"/>
            </a:endParaRPr>
          </a:p>
          <a:p>
            <a:pPr algn="ctr"/>
            <a:endParaRPr lang="en-US" dirty="0">
              <a:latin typeface="Calibri" charset="0"/>
              <a:ea typeface="Calibri" charset="0"/>
              <a:cs typeface="Calibri" charset="0"/>
            </a:endParaRPr>
          </a:p>
        </p:txBody>
      </p:sp>
      <p:pic>
        <p:nvPicPr>
          <p:cNvPr id="12" name="Picture 11"/>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128016" y="5235101"/>
            <a:ext cx="9144000" cy="1622899"/>
          </a:xfrm>
          <a:prstGeom prst="rect">
            <a:avLst/>
          </a:prstGeom>
        </p:spPr>
      </p:pic>
      <p:sp>
        <p:nvSpPr>
          <p:cNvPr id="14" name="TextBox 13"/>
          <p:cNvSpPr txBox="1"/>
          <p:nvPr/>
        </p:nvSpPr>
        <p:spPr>
          <a:xfrm>
            <a:off x="738936" y="226849"/>
            <a:ext cx="8405063" cy="369332"/>
          </a:xfrm>
          <a:prstGeom prst="rect">
            <a:avLst/>
          </a:prstGeom>
          <a:solidFill>
            <a:schemeClr val="bg1"/>
          </a:solidFill>
          <a:effectLst/>
        </p:spPr>
        <p:txBody>
          <a:bodyPr wrap="square" rtlCol="0" anchor="ctr">
            <a:spAutoFit/>
          </a:bodyPr>
          <a:lstStyle/>
          <a:p>
            <a:r>
              <a:rPr lang="en-US" b="1" dirty="0" smtClean="0">
                <a:solidFill>
                  <a:schemeClr val="accent1"/>
                </a:solidFill>
                <a:latin typeface="Calibri" charset="0"/>
                <a:ea typeface="Calibri" charset="0"/>
                <a:cs typeface="Calibri" charset="0"/>
              </a:rPr>
              <a:t> Story Boarding: </a:t>
            </a:r>
            <a:r>
              <a:rPr lang="en-US" b="1" dirty="0">
                <a:solidFill>
                  <a:schemeClr val="accent1"/>
                </a:solidFill>
              </a:rPr>
              <a:t>Consumer and the Area Manager (Maintenance/Billing Installation):</a:t>
            </a:r>
            <a:endParaRPr lang="en-US" dirty="0">
              <a:solidFill>
                <a:schemeClr val="accent1"/>
              </a:solidFill>
            </a:endParaRPr>
          </a:p>
        </p:txBody>
      </p:sp>
      <p:sp>
        <p:nvSpPr>
          <p:cNvPr id="15" name="Oval 14"/>
          <p:cNvSpPr/>
          <p:nvPr/>
        </p:nvSpPr>
        <p:spPr>
          <a:xfrm>
            <a:off x="304916" y="155073"/>
            <a:ext cx="517769" cy="517769"/>
          </a:xfrm>
          <a:prstGeom prst="ellipse">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16" name="Picture 1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3061" y="257961"/>
            <a:ext cx="346386" cy="346386"/>
          </a:xfrm>
          <a:prstGeom prst="rect">
            <a:avLst/>
          </a:prstGeom>
        </p:spPr>
      </p:pic>
      <p:sp>
        <p:nvSpPr>
          <p:cNvPr id="38" name="Rectangle 37"/>
          <p:cNvSpPr/>
          <p:nvPr/>
        </p:nvSpPr>
        <p:spPr>
          <a:xfrm>
            <a:off x="196390" y="2502266"/>
            <a:ext cx="2887186" cy="1785104"/>
          </a:xfrm>
          <a:prstGeom prst="rect">
            <a:avLst/>
          </a:prstGeom>
        </p:spPr>
        <p:txBody>
          <a:bodyPr wrap="square">
            <a:spAutoFit/>
          </a:bodyPr>
          <a:lstStyle/>
          <a:p>
            <a:r>
              <a:rPr lang="en-US" sz="1400" dirty="0">
                <a:solidFill>
                  <a:schemeClr val="bg1"/>
                </a:solidFill>
              </a:rPr>
              <a:t>The consumer can view and pay their bills online. They can also set up auto-payment options for hassle free payments. They can view their usage history/patterns and billing details on their dashboard.</a:t>
            </a:r>
          </a:p>
          <a:p>
            <a:pPr lvl="0"/>
            <a:endParaRPr lang="en-US" sz="1300" dirty="0">
              <a:solidFill>
                <a:schemeClr val="bg1"/>
              </a:solidFill>
              <a:latin typeface="Calibri" charset="0"/>
              <a:ea typeface="Calibri" charset="0"/>
              <a:cs typeface="Calibri" charset="0"/>
            </a:endParaRPr>
          </a:p>
          <a:p>
            <a:endParaRPr lang="en-US" sz="1300" dirty="0">
              <a:solidFill>
                <a:schemeClr val="bg1"/>
              </a:solidFill>
              <a:latin typeface="Calibri" charset="0"/>
              <a:ea typeface="Calibri" charset="0"/>
              <a:cs typeface="Calibri" charset="0"/>
            </a:endParaRPr>
          </a:p>
        </p:txBody>
      </p:sp>
      <p:sp>
        <p:nvSpPr>
          <p:cNvPr id="10" name="Rectangle 9"/>
          <p:cNvSpPr/>
          <p:nvPr/>
        </p:nvSpPr>
        <p:spPr>
          <a:xfrm>
            <a:off x="5211297" y="2764637"/>
            <a:ext cx="2914671" cy="292388"/>
          </a:xfrm>
          <a:prstGeom prst="rect">
            <a:avLst/>
          </a:prstGeom>
        </p:spPr>
        <p:txBody>
          <a:bodyPr wrap="square">
            <a:spAutoFit/>
          </a:bodyPr>
          <a:lstStyle/>
          <a:p>
            <a:endParaRPr lang="en-US" sz="1300" dirty="0">
              <a:solidFill>
                <a:schemeClr val="bg1"/>
              </a:solidFill>
              <a:latin typeface="Calibri" charset="0"/>
              <a:ea typeface="Calibri" charset="0"/>
              <a:cs typeface="Calibri" charset="0"/>
            </a:endParaRPr>
          </a:p>
        </p:txBody>
      </p:sp>
      <p:sp>
        <p:nvSpPr>
          <p:cNvPr id="11" name="Rectangle 10"/>
          <p:cNvSpPr/>
          <p:nvPr/>
        </p:nvSpPr>
        <p:spPr>
          <a:xfrm>
            <a:off x="3204560" y="2502266"/>
            <a:ext cx="2697481" cy="938719"/>
          </a:xfrm>
          <a:prstGeom prst="rect">
            <a:avLst/>
          </a:prstGeom>
        </p:spPr>
        <p:txBody>
          <a:bodyPr wrap="square">
            <a:spAutoFit/>
          </a:bodyPr>
          <a:lstStyle/>
          <a:p>
            <a:pPr lvl="0"/>
            <a:r>
              <a:rPr lang="en-US" sz="1400" dirty="0">
                <a:solidFill>
                  <a:schemeClr val="bg1"/>
                </a:solidFill>
              </a:rPr>
              <a:t>In case of any maintenance or other issues, the consumer logs in to the portal and logs a complaint.</a:t>
            </a:r>
          </a:p>
          <a:p>
            <a:endParaRPr lang="en-US" sz="1300" dirty="0">
              <a:solidFill>
                <a:schemeClr val="bg1"/>
              </a:solidFill>
              <a:latin typeface="Calibri" charset="0"/>
              <a:ea typeface="Calibri" charset="0"/>
              <a:cs typeface="Calibri" charset="0"/>
            </a:endParaRPr>
          </a:p>
        </p:txBody>
      </p:sp>
      <p:sp>
        <p:nvSpPr>
          <p:cNvPr id="17" name="Rectangle 16"/>
          <p:cNvSpPr/>
          <p:nvPr/>
        </p:nvSpPr>
        <p:spPr>
          <a:xfrm>
            <a:off x="6144485" y="2502266"/>
            <a:ext cx="2780245" cy="1785104"/>
          </a:xfrm>
          <a:prstGeom prst="rect">
            <a:avLst/>
          </a:prstGeom>
        </p:spPr>
        <p:txBody>
          <a:bodyPr wrap="square">
            <a:spAutoFit/>
          </a:bodyPr>
          <a:lstStyle/>
          <a:p>
            <a:pPr lvl="0"/>
            <a:r>
              <a:rPr lang="en-US" sz="1400" dirty="0">
                <a:solidFill>
                  <a:schemeClr val="bg1"/>
                </a:solidFill>
              </a:rPr>
              <a:t>The Area manger attends to those issues either with the help of the on-field team for equipment related issues or collaborates with the accountant in case there is a billing issue.</a:t>
            </a:r>
          </a:p>
          <a:p>
            <a:pPr lvl="0"/>
            <a:endParaRPr lang="en-US" sz="1300" dirty="0">
              <a:solidFill>
                <a:schemeClr val="bg1"/>
              </a:solidFill>
              <a:latin typeface="Calibri" charset="0"/>
              <a:ea typeface="Calibri" charset="0"/>
              <a:cs typeface="Calibri" charset="0"/>
            </a:endParaRPr>
          </a:p>
          <a:p>
            <a:endParaRPr lang="en-US" sz="1300" dirty="0">
              <a:solidFill>
                <a:schemeClr val="bg1"/>
              </a:solidFill>
              <a:latin typeface="Calibri" charset="0"/>
              <a:ea typeface="Calibri" charset="0"/>
              <a:cs typeface="Calibri" charset="0"/>
            </a:endParaRPr>
          </a:p>
        </p:txBody>
      </p:sp>
      <p:sp>
        <p:nvSpPr>
          <p:cNvPr id="21" name="Rectangle 20"/>
          <p:cNvSpPr/>
          <p:nvPr/>
        </p:nvSpPr>
        <p:spPr>
          <a:xfrm>
            <a:off x="196390" y="5898819"/>
            <a:ext cx="2839759" cy="938719"/>
          </a:xfrm>
          <a:prstGeom prst="rect">
            <a:avLst/>
          </a:prstGeom>
        </p:spPr>
        <p:txBody>
          <a:bodyPr wrap="square">
            <a:spAutoFit/>
          </a:bodyPr>
          <a:lstStyle/>
          <a:p>
            <a:pPr lvl="0"/>
            <a:r>
              <a:rPr lang="en-US" sz="1400" dirty="0">
                <a:solidFill>
                  <a:schemeClr val="bg1"/>
                </a:solidFill>
              </a:rPr>
              <a:t>She also keeps a track of billing defaulters and notifies them of the consequences.</a:t>
            </a:r>
          </a:p>
          <a:p>
            <a:endParaRPr lang="en-US" sz="1300" dirty="0">
              <a:solidFill>
                <a:schemeClr val="bg1"/>
              </a:solidFill>
              <a:latin typeface="Calibri" charset="0"/>
              <a:ea typeface="Calibri" charset="0"/>
              <a:cs typeface="Calibri" charset="0"/>
            </a:endParaRPr>
          </a:p>
        </p:txBody>
      </p:sp>
      <p:sp>
        <p:nvSpPr>
          <p:cNvPr id="23" name="Rectangle 22"/>
          <p:cNvSpPr/>
          <p:nvPr/>
        </p:nvSpPr>
        <p:spPr>
          <a:xfrm>
            <a:off x="3218358" y="5873419"/>
            <a:ext cx="2619083" cy="938719"/>
          </a:xfrm>
          <a:prstGeom prst="rect">
            <a:avLst/>
          </a:prstGeom>
        </p:spPr>
        <p:txBody>
          <a:bodyPr wrap="square">
            <a:spAutoFit/>
          </a:bodyPr>
          <a:lstStyle/>
          <a:p>
            <a:pPr lvl="0"/>
            <a:r>
              <a:rPr lang="en-US" sz="1400" smtClean="0">
                <a:solidFill>
                  <a:schemeClr val="bg1"/>
                </a:solidFill>
              </a:rPr>
              <a:t>She </a:t>
            </a:r>
            <a:r>
              <a:rPr lang="en-US" sz="1400" dirty="0">
                <a:solidFill>
                  <a:schemeClr val="bg1"/>
                </a:solidFill>
              </a:rPr>
              <a:t>also keeps track of the periodic home-equipment check-ups by the on-field team.</a:t>
            </a:r>
          </a:p>
          <a:p>
            <a:endParaRPr lang="en-US" sz="1300" dirty="0">
              <a:solidFill>
                <a:schemeClr val="bg1"/>
              </a:solidFill>
              <a:latin typeface="Calibri" charset="0"/>
              <a:ea typeface="Calibri" charset="0"/>
              <a:cs typeface="Calibri" charset="0"/>
            </a:endParaRPr>
          </a:p>
        </p:txBody>
      </p:sp>
      <p:sp>
        <p:nvSpPr>
          <p:cNvPr id="20" name="Rectangle 19"/>
          <p:cNvSpPr/>
          <p:nvPr/>
        </p:nvSpPr>
        <p:spPr>
          <a:xfrm>
            <a:off x="266816" y="742069"/>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2" name="Rectangle 21"/>
          <p:cNvSpPr/>
          <p:nvPr/>
        </p:nvSpPr>
        <p:spPr>
          <a:xfrm>
            <a:off x="3252772"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4" name="Rectangle 23"/>
          <p:cNvSpPr/>
          <p:nvPr/>
        </p:nvSpPr>
        <p:spPr>
          <a:xfrm>
            <a:off x="6216259" y="742068"/>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5" name="Rectangle 24"/>
          <p:cNvSpPr/>
          <p:nvPr/>
        </p:nvSpPr>
        <p:spPr>
          <a:xfrm>
            <a:off x="304916" y="4136507"/>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sp>
        <p:nvSpPr>
          <p:cNvPr id="26" name="Rectangle 25"/>
          <p:cNvSpPr/>
          <p:nvPr/>
        </p:nvSpPr>
        <p:spPr>
          <a:xfrm>
            <a:off x="3290872" y="4136506"/>
            <a:ext cx="2708472" cy="169683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charset="0"/>
              <a:ea typeface="Calibri" charset="0"/>
              <a:cs typeface="Calibri"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684" y="774568"/>
            <a:ext cx="1463315" cy="1562067"/>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0984" y="858552"/>
            <a:ext cx="1633830" cy="1568072"/>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8216" y="865306"/>
            <a:ext cx="1684558" cy="1564232"/>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9398" y="4213159"/>
            <a:ext cx="1917002" cy="1570628"/>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682" y="4264426"/>
            <a:ext cx="1567867" cy="1502539"/>
          </a:xfrm>
          <a:prstGeom prst="rect">
            <a:avLst/>
          </a:prstGeom>
        </p:spPr>
      </p:pic>
    </p:spTree>
    <p:extLst>
      <p:ext uri="{BB962C8B-B14F-4D97-AF65-F5344CB8AC3E}">
        <p14:creationId xmlns:p14="http://schemas.microsoft.com/office/powerpoint/2010/main" val="1138253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22418</TotalTime>
  <Words>1482</Words>
  <Application>Microsoft Macintosh PowerPoint</Application>
  <PresentationFormat>On-screen Show (4:3)</PresentationFormat>
  <Paragraphs>249</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Kailasa</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Jibin Jackson</dc:creator>
  <cp:lastModifiedBy>Jibin Jackson</cp:lastModifiedBy>
  <cp:revision>791</cp:revision>
  <cp:lastPrinted>2016-02-13T01:28:15Z</cp:lastPrinted>
  <dcterms:created xsi:type="dcterms:W3CDTF">2015-07-19T20:55:56Z</dcterms:created>
  <dcterms:modified xsi:type="dcterms:W3CDTF">2016-04-26T02:29:13Z</dcterms:modified>
</cp:coreProperties>
</file>