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2" r:id="rId6"/>
    <p:sldId id="260" r:id="rId7"/>
    <p:sldId id="261" r:id="rId8"/>
    <p:sldId id="263" r:id="rId9"/>
    <p:sldId id="264" r:id="rId10"/>
    <p:sldId id="273" r:id="rId11"/>
    <p:sldId id="265" r:id="rId12"/>
    <p:sldId id="267" r:id="rId13"/>
    <p:sldId id="268" r:id="rId14"/>
    <p:sldId id="269" r:id="rId15"/>
    <p:sldId id="271" r:id="rId16"/>
    <p:sldId id="270" r:id="rId17"/>
    <p:sldId id="266" r:id="rId18"/>
    <p:sldId id="279" r:id="rId19"/>
    <p:sldId id="280" r:id="rId20"/>
    <p:sldId id="276" r:id="rId21"/>
    <p:sldId id="272" r:id="rId22"/>
    <p:sldId id="274" r:id="rId23"/>
    <p:sldId id="275"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4660"/>
  </p:normalViewPr>
  <p:slideViewPr>
    <p:cSldViewPr snapToGrid="0">
      <p:cViewPr varScale="1">
        <p:scale>
          <a:sx n="86" d="100"/>
          <a:sy n="86" d="100"/>
        </p:scale>
        <p:origin x="70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82021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52561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4982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33925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2207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836202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625822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8588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45625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A060-F72D-47AD-ABB7-CFCC5800813B}"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63106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AA060-F72D-47AD-ABB7-CFCC5800813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70822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AA060-F72D-47AD-ABB7-CFCC5800813B}"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46140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AA060-F72D-47AD-ABB7-CFCC5800813B}"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380751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AA060-F72D-47AD-ABB7-CFCC5800813B}"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414518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1AA060-F72D-47AD-ABB7-CFCC5800813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272220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AA060-F72D-47AD-ABB7-CFCC5800813B}"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6D95CE-9959-4D88-98B6-54771327FECB}" type="slidenum">
              <a:rPr lang="en-IN" smtClean="0"/>
              <a:t>‹#›</a:t>
            </a:fld>
            <a:endParaRPr lang="en-IN"/>
          </a:p>
        </p:txBody>
      </p:sp>
    </p:spTree>
    <p:extLst>
      <p:ext uri="{BB962C8B-B14F-4D97-AF65-F5344CB8AC3E}">
        <p14:creationId xmlns:p14="http://schemas.microsoft.com/office/powerpoint/2010/main" val="1019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1AA060-F72D-47AD-ABB7-CFCC5800813B}" type="datetimeFigureOut">
              <a:rPr lang="en-IN" smtClean="0"/>
              <a:t>05-12-2022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6D95CE-9959-4D88-98B6-54771327FECB}" type="slidenum">
              <a:rPr lang="en-IN" smtClean="0"/>
              <a:t>‹#›</a:t>
            </a:fld>
            <a:endParaRPr lang="en-IN"/>
          </a:p>
        </p:txBody>
      </p:sp>
    </p:spTree>
    <p:extLst>
      <p:ext uri="{BB962C8B-B14F-4D97-AF65-F5344CB8AC3E}">
        <p14:creationId xmlns:p14="http://schemas.microsoft.com/office/powerpoint/2010/main" val="417449474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anchester_Motor_Company" TargetMode="External"/><Relationship Id="rId3" Type="http://schemas.openxmlformats.org/officeDocument/2006/relationships/hyperlink" Target="https://en.wikipedia.org/wiki/Ford_Motor_Company" TargetMode="External"/><Relationship Id="rId7" Type="http://schemas.openxmlformats.org/officeDocument/2006/relationships/hyperlink" Target="https://en.wikipedia.org/wiki/Daimler_Company" TargetMode="External"/><Relationship Id="rId2" Type="http://schemas.openxmlformats.org/officeDocument/2006/relationships/hyperlink" Target="https://en.wikipedia.org/wiki/British_Leyland" TargetMode="External"/><Relationship Id="rId1" Type="http://schemas.openxmlformats.org/officeDocument/2006/relationships/slideLayout" Target="../slideLayouts/slideLayout2.xml"/><Relationship Id="rId6" Type="http://schemas.openxmlformats.org/officeDocument/2006/relationships/hyperlink" Target="https://en.wikipedia.org/wiki/Tata_Group" TargetMode="External"/><Relationship Id="rId5" Type="http://schemas.openxmlformats.org/officeDocument/2006/relationships/hyperlink" Target="https://en.wikipedia.org/wiki/Tata_Motors" TargetMode="External"/><Relationship Id="rId4" Type="http://schemas.openxmlformats.org/officeDocument/2006/relationships/hyperlink" Target="https://en.wikipedia.org/wiki/Rover_(marq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1A7D-0262-FC96-3567-B4E111D7F649}"/>
              </a:ext>
            </a:extLst>
          </p:cNvPr>
          <p:cNvSpPr>
            <a:spLocks noGrp="1"/>
          </p:cNvSpPr>
          <p:nvPr>
            <p:ph type="ctrTitle"/>
          </p:nvPr>
        </p:nvSpPr>
        <p:spPr>
          <a:xfrm>
            <a:off x="645459" y="640787"/>
            <a:ext cx="8866094" cy="893006"/>
          </a:xfrm>
        </p:spPr>
        <p:txBody>
          <a:bodyPr/>
          <a:lstStyle/>
          <a:p>
            <a:r>
              <a:rPr lang="en-IN" sz="4400" b="1" dirty="0">
                <a:latin typeface="Arial Rounded MT Bold" panose="020F0704030504030204" pitchFamily="34" charset="0"/>
              </a:rPr>
              <a:t>Jaguar Land Rover Case Study</a:t>
            </a:r>
          </a:p>
        </p:txBody>
      </p:sp>
      <p:sp>
        <p:nvSpPr>
          <p:cNvPr id="3" name="Subtitle 2">
            <a:extLst>
              <a:ext uri="{FF2B5EF4-FFF2-40B4-BE49-F238E27FC236}">
                <a16:creationId xmlns:a16="http://schemas.microsoft.com/office/drawing/2014/main" id="{D6539602-790F-DD04-45DA-5CD3A8F928BB}"/>
              </a:ext>
            </a:extLst>
          </p:cNvPr>
          <p:cNvSpPr>
            <a:spLocks noGrp="1"/>
          </p:cNvSpPr>
          <p:nvPr>
            <p:ph type="subTitle" idx="1"/>
          </p:nvPr>
        </p:nvSpPr>
        <p:spPr>
          <a:xfrm>
            <a:off x="2027752" y="2197085"/>
            <a:ext cx="7766936" cy="3573625"/>
          </a:xfrm>
        </p:spPr>
        <p:txBody>
          <a:bodyPr>
            <a:normAutofit/>
          </a:bodyPr>
          <a:lstStyle/>
          <a:p>
            <a:pPr lvl="8"/>
            <a:r>
              <a:rPr lang="en-IN" sz="2200" b="1" dirty="0">
                <a:solidFill>
                  <a:schemeClr val="accent1"/>
                </a:solidFill>
              </a:rPr>
              <a:t>                </a:t>
            </a:r>
          </a:p>
          <a:p>
            <a:pPr lvl="8"/>
            <a:endParaRPr lang="en-IN" sz="2200" b="1" dirty="0">
              <a:solidFill>
                <a:schemeClr val="accent1"/>
              </a:solidFill>
            </a:endParaRPr>
          </a:p>
          <a:p>
            <a:pPr lvl="8"/>
            <a:endParaRPr lang="en-IN" sz="2200" b="1" dirty="0">
              <a:solidFill>
                <a:schemeClr val="accent1"/>
              </a:solidFill>
            </a:endParaRPr>
          </a:p>
          <a:p>
            <a:pPr lvl="8"/>
            <a:r>
              <a:rPr lang="en-IN" sz="2200" b="1" dirty="0">
                <a:solidFill>
                  <a:schemeClr val="accent1"/>
                </a:solidFill>
              </a:rPr>
              <a:t>                     Team Members:-</a:t>
            </a:r>
          </a:p>
          <a:p>
            <a:r>
              <a:rPr lang="en-US" sz="2000" b="1" dirty="0">
                <a:solidFill>
                  <a:schemeClr val="tx2"/>
                </a:solidFill>
              </a:rPr>
              <a:t>Aditya Shrivastava</a:t>
            </a:r>
            <a:endParaRPr lang="en-IN" sz="2000" b="1" dirty="0">
              <a:solidFill>
                <a:schemeClr val="tx2"/>
              </a:solidFill>
            </a:endParaRPr>
          </a:p>
          <a:p>
            <a:r>
              <a:rPr lang="en-IN" sz="2000" b="1" dirty="0" err="1">
                <a:solidFill>
                  <a:schemeClr val="tx2"/>
                </a:solidFill>
              </a:rPr>
              <a:t>Sumit</a:t>
            </a:r>
            <a:r>
              <a:rPr lang="en-IN" sz="2000" b="1" dirty="0">
                <a:solidFill>
                  <a:schemeClr val="tx2"/>
                </a:solidFill>
              </a:rPr>
              <a:t> Singh Rajpoot</a:t>
            </a:r>
          </a:p>
          <a:p>
            <a:r>
              <a:rPr lang="en-IN" sz="2000" b="1" dirty="0">
                <a:solidFill>
                  <a:schemeClr val="tx2"/>
                </a:solidFill>
              </a:rPr>
              <a:t>Sunil </a:t>
            </a:r>
            <a:r>
              <a:rPr lang="en-IN" sz="2000" b="1" dirty="0" err="1">
                <a:solidFill>
                  <a:schemeClr val="tx2"/>
                </a:solidFill>
              </a:rPr>
              <a:t>SIngh</a:t>
            </a:r>
            <a:endParaRPr lang="en-IN" sz="2000" b="1" dirty="0">
              <a:solidFill>
                <a:schemeClr val="tx2"/>
              </a:solidFill>
            </a:endParaRPr>
          </a:p>
        </p:txBody>
      </p:sp>
    </p:spTree>
    <p:extLst>
      <p:ext uri="{BB962C8B-B14F-4D97-AF65-F5344CB8AC3E}">
        <p14:creationId xmlns:p14="http://schemas.microsoft.com/office/powerpoint/2010/main" val="90559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A811-D0A9-DD1E-DC82-6FF9BF43DE90}"/>
              </a:ext>
            </a:extLst>
          </p:cNvPr>
          <p:cNvSpPr>
            <a:spLocks noGrp="1"/>
          </p:cNvSpPr>
          <p:nvPr>
            <p:ph type="title"/>
          </p:nvPr>
        </p:nvSpPr>
        <p:spPr>
          <a:xfrm>
            <a:off x="1181188" y="2391747"/>
            <a:ext cx="8596668" cy="1320800"/>
          </a:xfrm>
        </p:spPr>
        <p:txBody>
          <a:bodyPr/>
          <a:lstStyle/>
          <a:p>
            <a:r>
              <a:rPr lang="en-IN" dirty="0"/>
              <a:t>IF JLR Start manufacturing in India</a:t>
            </a:r>
          </a:p>
        </p:txBody>
      </p:sp>
    </p:spTree>
    <p:extLst>
      <p:ext uri="{BB962C8B-B14F-4D97-AF65-F5344CB8AC3E}">
        <p14:creationId xmlns:p14="http://schemas.microsoft.com/office/powerpoint/2010/main" val="217564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a:xfrm>
            <a:off x="181529" y="0"/>
            <a:ext cx="9614333" cy="1110343"/>
          </a:xfrm>
        </p:spPr>
        <p:txBody>
          <a:bodyPr>
            <a:normAutofit/>
          </a:bodyPr>
          <a:lstStyle/>
          <a:p>
            <a:r>
              <a:rPr lang="en-IN" b="1" dirty="0">
                <a:solidFill>
                  <a:srgbClr val="3494BA"/>
                </a:solidFill>
              </a:rPr>
              <a:t>Market Size of Luxury in India </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250136" y="781027"/>
            <a:ext cx="11275181" cy="5993363"/>
          </a:xfrm>
        </p:spPr>
        <p:txBody>
          <a:bodyPr>
            <a:normAutofit fontScale="32500" lnSpcReduction="20000"/>
          </a:bodyPr>
          <a:lstStyle/>
          <a:p>
            <a:pPr marL="0" indent="0">
              <a:buNone/>
            </a:pPr>
            <a:r>
              <a:rPr lang="en-IN" sz="3700" b="1" dirty="0">
                <a:solidFill>
                  <a:schemeClr val="tx2"/>
                </a:solidFill>
              </a:rPr>
              <a:t>Currently Indian Users of JLR:-(Approximate)</a:t>
            </a:r>
          </a:p>
          <a:p>
            <a:pPr>
              <a:lnSpc>
                <a:spcPct val="107000"/>
              </a:lnSpc>
              <a:spcAft>
                <a:spcPts val="800"/>
              </a:spcAft>
            </a:pPr>
            <a:r>
              <a:rPr lang="en-IN" sz="37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Population of India = 1.4B</a:t>
            </a:r>
          </a:p>
          <a:p>
            <a:pPr>
              <a:lnSpc>
                <a:spcPct val="107000"/>
              </a:lnSpc>
              <a:spcAft>
                <a:spcPts val="800"/>
              </a:spcAft>
            </a:pPr>
            <a:r>
              <a:rPr lang="en-IN" sz="3700" dirty="0">
                <a:solidFill>
                  <a:srgbClr val="333333"/>
                </a:solidFill>
                <a:latin typeface="Poppins" panose="00000500000000000000" pitchFamily="2" charset="0"/>
                <a:ea typeface="Calibri" panose="020F0502020204030204" pitchFamily="34" charset="0"/>
                <a:cs typeface="Times New Roman" panose="02020603050405020304" pitchFamily="18" charset="0"/>
              </a:rPr>
              <a:t>Rural-70%, =98cr</a:t>
            </a:r>
          </a:p>
          <a:p>
            <a:pPr>
              <a:lnSpc>
                <a:spcPct val="107000"/>
              </a:lnSpc>
              <a:spcAft>
                <a:spcPts val="800"/>
              </a:spcAft>
            </a:pPr>
            <a:r>
              <a:rPr lang="en-IN" sz="37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Urban-30%,=42cr</a:t>
            </a:r>
          </a:p>
          <a:p>
            <a:pPr>
              <a:lnSpc>
                <a:spcPct val="107000"/>
              </a:lnSpc>
              <a:spcAft>
                <a:spcPts val="800"/>
              </a:spcAft>
            </a:pPr>
            <a:r>
              <a:rPr lang="en-IN" sz="3700" b="1" dirty="0">
                <a:effectLst/>
                <a:latin typeface="Calibri" panose="020F0502020204030204" pitchFamily="34" charset="0"/>
                <a:ea typeface="Calibri" panose="020F0502020204030204" pitchFamily="34" charset="0"/>
                <a:cs typeface="Times New Roman" panose="02020603050405020304" pitchFamily="18" charset="0"/>
              </a:rPr>
              <a:t>In rural-</a:t>
            </a:r>
          </a:p>
          <a:p>
            <a:pPr>
              <a:lnSpc>
                <a:spcPct val="107000"/>
              </a:lnSpc>
              <a:spcAft>
                <a:spcPts val="800"/>
              </a:spcAft>
            </a:pPr>
            <a:r>
              <a:rPr lang="en-IN" sz="37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BPL = 20%=19.6 cr</a:t>
            </a:r>
            <a:endParaRPr lang="en-IN" sz="3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7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LOW = 45%=44.1cr</a:t>
            </a:r>
            <a:endParaRPr lang="en-IN" sz="3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7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Lower middle =30 %=29.4cr</a:t>
            </a:r>
            <a:endParaRPr lang="en-IN" sz="3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7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Upper middle = 5%=4.9 cr in the upper middle 5% of th</a:t>
            </a:r>
            <a:r>
              <a:rPr lang="en-IN" sz="3700" dirty="0">
                <a:solidFill>
                  <a:srgbClr val="333333"/>
                </a:solidFill>
                <a:latin typeface="Poppins" panose="00000500000000000000" pitchFamily="2" charset="0"/>
                <a:ea typeface="Calibri" panose="020F0502020204030204" pitchFamily="34" charset="0"/>
                <a:cs typeface="Times New Roman" panose="02020603050405020304" pitchFamily="18" charset="0"/>
              </a:rPr>
              <a:t>e population can afford luxury car= 2.5m(approx.)</a:t>
            </a:r>
          </a:p>
          <a:p>
            <a:pPr>
              <a:lnSpc>
                <a:spcPct val="107000"/>
              </a:lnSpc>
              <a:spcAft>
                <a:spcPts val="800"/>
              </a:spcAft>
            </a:pPr>
            <a:r>
              <a:rPr lang="en-IN" sz="3700" dirty="0">
                <a:solidFill>
                  <a:srgbClr val="333333"/>
                </a:solidFill>
                <a:latin typeface="Poppins" panose="00000500000000000000" pitchFamily="2" charset="0"/>
                <a:ea typeface="Calibri" panose="020F0502020204030204" pitchFamily="34" charset="0"/>
                <a:cs typeface="Times New Roman" panose="02020603050405020304" pitchFamily="18" charset="0"/>
              </a:rPr>
              <a:t>  </a:t>
            </a:r>
            <a:r>
              <a:rPr lang="en-IN" sz="3700" b="1" dirty="0">
                <a:solidFill>
                  <a:srgbClr val="333333"/>
                </a:solidFill>
                <a:latin typeface="Poppins" panose="00000500000000000000" pitchFamily="2" charset="0"/>
                <a:ea typeface="Calibri" panose="020F0502020204030204" pitchFamily="34" charset="0"/>
                <a:cs typeface="Times New Roman" panose="02020603050405020304" pitchFamily="18" charset="0"/>
              </a:rPr>
              <a:t>assume 5 members in a family  =2.5m/5=.5m(approx.)</a:t>
            </a:r>
          </a:p>
          <a:p>
            <a:pPr marL="0" indent="0">
              <a:lnSpc>
                <a:spcPct val="107000"/>
              </a:lnSpc>
              <a:spcAft>
                <a:spcPts val="800"/>
              </a:spcAft>
              <a:buNone/>
            </a:pPr>
            <a:r>
              <a:rPr lang="en-IN" sz="3700" dirty="0">
                <a:solidFill>
                  <a:srgbClr val="333333"/>
                </a:solidFill>
                <a:latin typeface="Poppins" panose="00000500000000000000" pitchFamily="2" charset="0"/>
                <a:ea typeface="Calibri" panose="020F0502020204030204" pitchFamily="34" charset="0"/>
                <a:cs typeface="Times New Roman" panose="02020603050405020304" pitchFamily="18" charset="0"/>
              </a:rPr>
              <a:t>	</a:t>
            </a:r>
            <a:r>
              <a:rPr lang="en-IN" sz="3700" b="1" dirty="0">
                <a:solidFill>
                  <a:srgbClr val="333333"/>
                </a:solidFill>
                <a:latin typeface="Poppins" panose="00000500000000000000" pitchFamily="2" charset="0"/>
                <a:ea typeface="Calibri" panose="020F0502020204030204" pitchFamily="34" charset="0"/>
                <a:cs typeface="Times New Roman" panose="02020603050405020304" pitchFamily="18" charset="0"/>
              </a:rPr>
              <a:t>In urban-</a:t>
            </a:r>
            <a:endParaRPr lang="en-IN" sz="37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700" dirty="0">
                <a:solidFill>
                  <a:srgbClr val="333333"/>
                </a:solidFill>
                <a:latin typeface="Poppins" panose="00000500000000000000" pitchFamily="2" charset="0"/>
                <a:ea typeface="Calibri" panose="020F0502020204030204" pitchFamily="34" charset="0"/>
                <a:cs typeface="Times New Roman" panose="02020603050405020304" pitchFamily="18" charset="0"/>
              </a:rPr>
              <a:t>lower</a:t>
            </a:r>
            <a:r>
              <a:rPr lang="en-IN" sz="37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 - 35%=14.7cr</a:t>
            </a:r>
          </a:p>
          <a:p>
            <a:pPr>
              <a:lnSpc>
                <a:spcPct val="107000"/>
              </a:lnSpc>
              <a:spcAft>
                <a:spcPts val="800"/>
              </a:spcAft>
            </a:pPr>
            <a:r>
              <a:rPr lang="en-IN" sz="3700" dirty="0">
                <a:solidFill>
                  <a:srgbClr val="333333"/>
                </a:solidFill>
                <a:latin typeface="Poppins" panose="00000500000000000000" pitchFamily="2" charset="0"/>
                <a:ea typeface="Calibri" panose="020F0502020204030204" pitchFamily="34" charset="0"/>
                <a:cs typeface="Times New Roman" panose="02020603050405020304" pitchFamily="18" charset="0"/>
              </a:rPr>
              <a:t>Middle -55%=23.1 cr</a:t>
            </a:r>
          </a:p>
          <a:p>
            <a:pPr>
              <a:lnSpc>
                <a:spcPct val="107000"/>
              </a:lnSpc>
              <a:spcAft>
                <a:spcPts val="800"/>
              </a:spcAft>
            </a:pPr>
            <a:r>
              <a:rPr lang="en-IN" sz="3700" dirty="0">
                <a:solidFill>
                  <a:srgbClr val="333333"/>
                </a:solidFill>
                <a:latin typeface="Poppins" panose="00000500000000000000" pitchFamily="2" charset="0"/>
                <a:ea typeface="Calibri" panose="020F0502020204030204" pitchFamily="34" charset="0"/>
                <a:cs typeface="Times New Roman" panose="02020603050405020304" pitchFamily="18" charset="0"/>
              </a:rPr>
              <a:t>High</a:t>
            </a:r>
            <a:r>
              <a:rPr lang="en-IN" sz="3700" dirty="0">
                <a:solidFill>
                  <a:srgbClr val="333333"/>
                </a:solidFill>
                <a:effectLst/>
                <a:latin typeface="Poppins" panose="00000500000000000000" pitchFamily="2" charset="0"/>
                <a:ea typeface="Calibri" panose="020F0502020204030204" pitchFamily="34" charset="0"/>
                <a:cs typeface="Times New Roman" panose="02020603050405020304" pitchFamily="18" charset="0"/>
              </a:rPr>
              <a:t>-10%=4.2 cr</a:t>
            </a:r>
            <a:r>
              <a:rPr lang="en-IN" sz="3700" b="1" dirty="0">
                <a:solidFill>
                  <a:srgbClr val="333333"/>
                </a:solidFill>
                <a:latin typeface="Poppins" panose="00000500000000000000" pitchFamily="2" charset="0"/>
                <a:ea typeface="Calibri" panose="020F0502020204030204" pitchFamily="34" charset="0"/>
                <a:cs typeface="Times New Roman" panose="02020603050405020304" pitchFamily="18" charset="0"/>
              </a:rPr>
              <a:t> *70%=2.94cr/5=5.5m(approx.)</a:t>
            </a:r>
            <a:endParaRPr lang="en-IN" sz="37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30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Indian market for luxury cars =.5+5.5=6m(approx.)</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5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spTree>
    <p:extLst>
      <p:ext uri="{BB962C8B-B14F-4D97-AF65-F5344CB8AC3E}">
        <p14:creationId xmlns:p14="http://schemas.microsoft.com/office/powerpoint/2010/main" val="376680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a:xfrm>
            <a:off x="70842" y="0"/>
            <a:ext cx="10043541" cy="1110343"/>
          </a:xfrm>
        </p:spPr>
        <p:txBody>
          <a:bodyPr>
            <a:normAutofit/>
          </a:bodyPr>
          <a:lstStyle/>
          <a:p>
            <a:r>
              <a:rPr lang="en-IN" sz="4000" b="1" dirty="0">
                <a:solidFill>
                  <a:srgbClr val="3494BA"/>
                </a:solidFill>
              </a:rPr>
              <a:t>Customer Demands in Luxury Cars </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70842" y="789992"/>
            <a:ext cx="11275181" cy="5993363"/>
          </a:xfrm>
        </p:spPr>
        <p:txBody>
          <a:bodyPr>
            <a:normAutofit/>
          </a:bodyPr>
          <a:lstStyle/>
          <a:p>
            <a:pPr>
              <a:lnSpc>
                <a:spcPct val="107000"/>
              </a:lnSpc>
              <a:spcAft>
                <a:spcPts val="800"/>
              </a:spcAft>
            </a:pPr>
            <a:r>
              <a:rPr lang="en-IN" sz="1800" b="1" dirty="0">
                <a:solidFill>
                  <a:srgbClr val="666666"/>
                </a:solidFill>
                <a:effectLst/>
                <a:latin typeface="Poppins" panose="00000500000000000000" pitchFamily="2" charset="0"/>
                <a:ea typeface="Times New Roman" panose="02020603050405020304" pitchFamily="18" charset="0"/>
              </a:rPr>
              <a:t>5 Key Drivers That Accelerate Customer Experience:</a:t>
            </a:r>
          </a:p>
          <a:p>
            <a:pPr>
              <a:lnSpc>
                <a:spcPct val="107000"/>
              </a:lnSpc>
              <a:spcAft>
                <a:spcPts val="800"/>
              </a:spcAft>
            </a:pPr>
            <a:r>
              <a:rPr lang="en-IN" b="1" dirty="0">
                <a:solidFill>
                  <a:srgbClr val="666666"/>
                </a:solidFill>
                <a:latin typeface="Poppins" panose="00000500000000000000" pitchFamily="2" charset="0"/>
                <a:ea typeface="Times New Roman" panose="02020603050405020304" pitchFamily="18" charset="0"/>
              </a:rPr>
              <a:t>Looks </a:t>
            </a:r>
          </a:p>
          <a:p>
            <a:pPr>
              <a:lnSpc>
                <a:spcPct val="107000"/>
              </a:lnSpc>
              <a:spcAft>
                <a:spcPts val="800"/>
              </a:spcAft>
            </a:pPr>
            <a:r>
              <a:rPr lang="en-IN" sz="1800" b="1" dirty="0">
                <a:solidFill>
                  <a:srgbClr val="666666"/>
                </a:solidFill>
                <a:effectLst/>
                <a:latin typeface="Poppins" panose="00000500000000000000" pitchFamily="2" charset="0"/>
                <a:ea typeface="Times New Roman" panose="02020603050405020304" pitchFamily="18" charset="0"/>
              </a:rPr>
              <a:t>Driveability</a:t>
            </a:r>
          </a:p>
          <a:p>
            <a:pPr>
              <a:lnSpc>
                <a:spcPct val="107000"/>
              </a:lnSpc>
              <a:spcAft>
                <a:spcPts val="800"/>
              </a:spcAft>
            </a:pPr>
            <a:r>
              <a:rPr lang="en-IN" b="1" dirty="0">
                <a:solidFill>
                  <a:srgbClr val="666666"/>
                </a:solidFill>
                <a:latin typeface="Poppins" panose="00000500000000000000" pitchFamily="2" charset="0"/>
                <a:ea typeface="Times New Roman" panose="02020603050405020304" pitchFamily="18" charset="0"/>
              </a:rPr>
              <a:t>Premium Features(AI,etc)</a:t>
            </a:r>
          </a:p>
          <a:p>
            <a:pPr>
              <a:lnSpc>
                <a:spcPct val="107000"/>
              </a:lnSpc>
              <a:spcAft>
                <a:spcPts val="800"/>
              </a:spcAft>
            </a:pPr>
            <a:r>
              <a:rPr lang="en-IN" b="1" dirty="0">
                <a:solidFill>
                  <a:srgbClr val="666666"/>
                </a:solidFill>
                <a:latin typeface="Poppins" panose="00000500000000000000" pitchFamily="2" charset="0"/>
                <a:ea typeface="Times New Roman" panose="02020603050405020304" pitchFamily="18" charset="0"/>
              </a:rPr>
              <a:t>Service </a:t>
            </a:r>
          </a:p>
          <a:p>
            <a:pPr>
              <a:lnSpc>
                <a:spcPct val="107000"/>
              </a:lnSpc>
              <a:spcAft>
                <a:spcPts val="800"/>
              </a:spcAft>
            </a:pPr>
            <a:r>
              <a:rPr lang="en-IN" b="1" dirty="0">
                <a:solidFill>
                  <a:srgbClr val="666666"/>
                </a:solidFill>
                <a:latin typeface="Poppins" panose="00000500000000000000" pitchFamily="2" charset="0"/>
                <a:ea typeface="Times New Roman" panose="02020603050405020304" pitchFamily="18" charset="0"/>
              </a:rPr>
              <a:t>Engine</a:t>
            </a:r>
          </a:p>
          <a:p>
            <a:pPr>
              <a:lnSpc>
                <a:spcPct val="107000"/>
              </a:lnSpc>
              <a:spcAft>
                <a:spcPts val="800"/>
              </a:spcAft>
            </a:pPr>
            <a:endParaRPr lang="en-IN" b="1" dirty="0">
              <a:solidFill>
                <a:srgbClr val="666666"/>
              </a:solidFill>
              <a:latin typeface="Poppins" panose="00000500000000000000" pitchFamily="2" charset="0"/>
              <a:ea typeface="Times New Roman" panose="02020603050405020304" pitchFamily="18" charset="0"/>
            </a:endParaRPr>
          </a:p>
          <a:p>
            <a:pPr marL="0" indent="0">
              <a:lnSpc>
                <a:spcPct val="107000"/>
              </a:lnSpc>
              <a:spcAft>
                <a:spcPts val="800"/>
              </a:spcAft>
              <a:buNone/>
            </a:pPr>
            <a:endParaRPr lang="en-IN" b="1" dirty="0">
              <a:solidFill>
                <a:srgbClr val="666666"/>
              </a:solidFill>
              <a:latin typeface="Poppins" panose="00000500000000000000" pitchFamily="2" charset="0"/>
              <a:ea typeface="Times New Roman" panose="02020603050405020304" pitchFamily="18" charset="0"/>
            </a:endParaRPr>
          </a:p>
          <a:p>
            <a:pPr>
              <a:lnSpc>
                <a:spcPct val="107000"/>
              </a:lnSpc>
              <a:spcAft>
                <a:spcPts val="800"/>
              </a:spcAft>
            </a:pPr>
            <a:endParaRPr lang="en-IN" sz="1800" b="1" dirty="0">
              <a:solidFill>
                <a:srgbClr val="666666"/>
              </a:solidFill>
              <a:effectLst/>
              <a:latin typeface="Poppins" panose="00000500000000000000" pitchFamily="2" charset="0"/>
              <a:ea typeface="Times New Roman" panose="02020603050405020304" pitchFamily="18" charset="0"/>
            </a:endParaRPr>
          </a:p>
          <a:p>
            <a:pPr>
              <a:lnSpc>
                <a:spcPct val="107000"/>
              </a:lnSpc>
              <a:spcAft>
                <a:spcPts val="800"/>
              </a:spcAft>
            </a:pP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5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pic>
        <p:nvPicPr>
          <p:cNvPr id="4" name="Picture 3">
            <a:extLst>
              <a:ext uri="{FF2B5EF4-FFF2-40B4-BE49-F238E27FC236}">
                <a16:creationId xmlns:a16="http://schemas.microsoft.com/office/drawing/2014/main" id="{58DA83AC-69E8-B19C-C903-DADF0B7A28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525" y="2925147"/>
            <a:ext cx="6719017" cy="3494314"/>
          </a:xfrm>
          <a:prstGeom prst="rect">
            <a:avLst/>
          </a:prstGeom>
          <a:noFill/>
          <a:ln>
            <a:noFill/>
          </a:ln>
        </p:spPr>
      </p:pic>
    </p:spTree>
    <p:extLst>
      <p:ext uri="{BB962C8B-B14F-4D97-AF65-F5344CB8AC3E}">
        <p14:creationId xmlns:p14="http://schemas.microsoft.com/office/powerpoint/2010/main" val="40206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a:xfrm>
            <a:off x="257454" y="66819"/>
            <a:ext cx="10043541" cy="1110343"/>
          </a:xfrm>
        </p:spPr>
        <p:txBody>
          <a:bodyPr>
            <a:normAutofit/>
          </a:bodyPr>
          <a:lstStyle/>
          <a:p>
            <a:r>
              <a:rPr lang="en-IN" sz="4000" b="1" dirty="0">
                <a:solidFill>
                  <a:srgbClr val="3494BA"/>
                </a:solidFill>
              </a:rPr>
              <a:t>Competitors</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70842" y="789992"/>
            <a:ext cx="11275181" cy="5993363"/>
          </a:xfrm>
        </p:spPr>
        <p:txBody>
          <a:bodyPr>
            <a:normAutofit/>
          </a:bodyPr>
          <a:lstStyle/>
          <a:p>
            <a:pPr>
              <a:lnSpc>
                <a:spcPct val="107000"/>
              </a:lnSpc>
              <a:spcAft>
                <a:spcPts val="800"/>
              </a:spcAft>
            </a:pPr>
            <a:endParaRPr lang="en-IN" sz="1800" b="1"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b="1" dirty="0">
              <a:solidFill>
                <a:srgbClr val="666666"/>
              </a:solidFill>
              <a:latin typeface="Poppins" panose="00000500000000000000" pitchFamily="2" charset="0"/>
              <a:ea typeface="Times New Roman" panose="02020603050405020304" pitchFamily="18" charset="0"/>
            </a:endParaRPr>
          </a:p>
          <a:p>
            <a:pPr marL="0" indent="0">
              <a:lnSpc>
                <a:spcPct val="107000"/>
              </a:lnSpc>
              <a:spcAft>
                <a:spcPts val="800"/>
              </a:spcAft>
              <a:buNone/>
            </a:pPr>
            <a:endParaRPr lang="en-IN" b="1" dirty="0">
              <a:solidFill>
                <a:srgbClr val="666666"/>
              </a:solidFill>
              <a:latin typeface="Poppins" panose="00000500000000000000" pitchFamily="2" charset="0"/>
              <a:ea typeface="Times New Roman" panose="02020603050405020304" pitchFamily="18" charset="0"/>
            </a:endParaRPr>
          </a:p>
          <a:p>
            <a:pPr>
              <a:lnSpc>
                <a:spcPct val="107000"/>
              </a:lnSpc>
              <a:spcAft>
                <a:spcPts val="800"/>
              </a:spcAft>
            </a:pPr>
            <a:endParaRPr lang="en-IN" sz="1800" b="1" dirty="0">
              <a:solidFill>
                <a:srgbClr val="666666"/>
              </a:solidFill>
              <a:effectLst/>
              <a:latin typeface="Poppins" panose="00000500000000000000" pitchFamily="2" charset="0"/>
              <a:ea typeface="Times New Roman" panose="02020603050405020304" pitchFamily="18" charset="0"/>
            </a:endParaRPr>
          </a:p>
          <a:p>
            <a:pPr>
              <a:lnSpc>
                <a:spcPct val="107000"/>
              </a:lnSpc>
              <a:spcAft>
                <a:spcPts val="800"/>
              </a:spcAft>
            </a:pP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5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b="1" dirty="0">
              <a:solidFill>
                <a:schemeClr val="accent6"/>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graphicFrame>
        <p:nvGraphicFramePr>
          <p:cNvPr id="5" name="Table 5">
            <a:extLst>
              <a:ext uri="{FF2B5EF4-FFF2-40B4-BE49-F238E27FC236}">
                <a16:creationId xmlns:a16="http://schemas.microsoft.com/office/drawing/2014/main" id="{D0AE66C9-39D0-6F9D-F334-787C0857E96E}"/>
              </a:ext>
            </a:extLst>
          </p:cNvPr>
          <p:cNvGraphicFramePr>
            <a:graphicFrameLocks noGrp="1"/>
          </p:cNvGraphicFramePr>
          <p:nvPr>
            <p:extLst>
              <p:ext uri="{D42A27DB-BD31-4B8C-83A1-F6EECF244321}">
                <p14:modId xmlns:p14="http://schemas.microsoft.com/office/powerpoint/2010/main" val="827654276"/>
              </p:ext>
            </p:extLst>
          </p:nvPr>
        </p:nvGraphicFramePr>
        <p:xfrm>
          <a:off x="257454" y="1564332"/>
          <a:ext cx="9179080" cy="3131875"/>
        </p:xfrm>
        <a:graphic>
          <a:graphicData uri="http://schemas.openxmlformats.org/drawingml/2006/table">
            <a:tbl>
              <a:tblPr firstRow="1" bandRow="1">
                <a:tableStyleId>{5C22544A-7EE6-4342-B048-85BDC9FD1C3A}</a:tableStyleId>
              </a:tblPr>
              <a:tblGrid>
                <a:gridCol w="1289180">
                  <a:extLst>
                    <a:ext uri="{9D8B030D-6E8A-4147-A177-3AD203B41FA5}">
                      <a16:colId xmlns:a16="http://schemas.microsoft.com/office/drawing/2014/main" val="3930456149"/>
                    </a:ext>
                  </a:extLst>
                </a:gridCol>
                <a:gridCol w="868726">
                  <a:extLst>
                    <a:ext uri="{9D8B030D-6E8A-4147-A177-3AD203B41FA5}">
                      <a16:colId xmlns:a16="http://schemas.microsoft.com/office/drawing/2014/main" val="470212989"/>
                    </a:ext>
                  </a:extLst>
                </a:gridCol>
                <a:gridCol w="1430499">
                  <a:extLst>
                    <a:ext uri="{9D8B030D-6E8A-4147-A177-3AD203B41FA5}">
                      <a16:colId xmlns:a16="http://schemas.microsoft.com/office/drawing/2014/main" val="1511119468"/>
                    </a:ext>
                  </a:extLst>
                </a:gridCol>
                <a:gridCol w="1165412">
                  <a:extLst>
                    <a:ext uri="{9D8B030D-6E8A-4147-A177-3AD203B41FA5}">
                      <a16:colId xmlns:a16="http://schemas.microsoft.com/office/drawing/2014/main" val="2737653759"/>
                    </a:ext>
                  </a:extLst>
                </a:gridCol>
                <a:gridCol w="1147482">
                  <a:extLst>
                    <a:ext uri="{9D8B030D-6E8A-4147-A177-3AD203B41FA5}">
                      <a16:colId xmlns:a16="http://schemas.microsoft.com/office/drawing/2014/main" val="2032962620"/>
                    </a:ext>
                  </a:extLst>
                </a:gridCol>
                <a:gridCol w="1326776">
                  <a:extLst>
                    <a:ext uri="{9D8B030D-6E8A-4147-A177-3AD203B41FA5}">
                      <a16:colId xmlns:a16="http://schemas.microsoft.com/office/drawing/2014/main" val="3178181347"/>
                    </a:ext>
                  </a:extLst>
                </a:gridCol>
                <a:gridCol w="959224">
                  <a:extLst>
                    <a:ext uri="{9D8B030D-6E8A-4147-A177-3AD203B41FA5}">
                      <a16:colId xmlns:a16="http://schemas.microsoft.com/office/drawing/2014/main" val="3775884111"/>
                    </a:ext>
                  </a:extLst>
                </a:gridCol>
                <a:gridCol w="991781">
                  <a:extLst>
                    <a:ext uri="{9D8B030D-6E8A-4147-A177-3AD203B41FA5}">
                      <a16:colId xmlns:a16="http://schemas.microsoft.com/office/drawing/2014/main" val="2458018344"/>
                    </a:ext>
                  </a:extLst>
                </a:gridCol>
              </a:tblGrid>
              <a:tr h="1104891">
                <a:tc>
                  <a:txBody>
                    <a:bodyPr/>
                    <a:lstStyle/>
                    <a:p>
                      <a:r>
                        <a:rPr lang="en-IN" dirty="0"/>
                        <a:t>Brand</a:t>
                      </a:r>
                    </a:p>
                  </a:txBody>
                  <a:tcPr/>
                </a:tc>
                <a:tc>
                  <a:txBody>
                    <a:bodyPr/>
                    <a:lstStyle/>
                    <a:p>
                      <a:r>
                        <a:rPr lang="en-IN" dirty="0"/>
                        <a:t>Looks</a:t>
                      </a:r>
                    </a:p>
                  </a:txBody>
                  <a:tcPr/>
                </a:tc>
                <a:tc>
                  <a:txBody>
                    <a:bodyPr/>
                    <a:lstStyle/>
                    <a:p>
                      <a:r>
                        <a:rPr lang="en-IN" dirty="0"/>
                        <a:t>Driveability</a:t>
                      </a:r>
                    </a:p>
                  </a:txBody>
                  <a:tcPr/>
                </a:tc>
                <a:tc>
                  <a:txBody>
                    <a:bodyPr/>
                    <a:lstStyle/>
                    <a:p>
                      <a:r>
                        <a:rPr lang="en-IN" dirty="0"/>
                        <a:t>Features</a:t>
                      </a:r>
                    </a:p>
                  </a:txBody>
                  <a:tcPr/>
                </a:tc>
                <a:tc>
                  <a:txBody>
                    <a:bodyPr/>
                    <a:lstStyle/>
                    <a:p>
                      <a:r>
                        <a:rPr lang="en-IN" dirty="0"/>
                        <a:t>Service</a:t>
                      </a:r>
                    </a:p>
                  </a:txBody>
                  <a:tcPr/>
                </a:tc>
                <a:tc>
                  <a:txBody>
                    <a:bodyPr/>
                    <a:lstStyle/>
                    <a:p>
                      <a:r>
                        <a:rPr lang="en-IN" dirty="0"/>
                        <a:t>Engine</a:t>
                      </a:r>
                    </a:p>
                  </a:txBody>
                  <a:tcPr/>
                </a:tc>
                <a:tc>
                  <a:txBody>
                    <a:bodyPr/>
                    <a:lstStyle/>
                    <a:p>
                      <a:r>
                        <a:rPr lang="en-IN" dirty="0"/>
                        <a:t>Market Cost</a:t>
                      </a:r>
                    </a:p>
                  </a:txBody>
                  <a:tcPr/>
                </a:tc>
                <a:tc>
                  <a:txBody>
                    <a:bodyPr/>
                    <a:lstStyle/>
                    <a:p>
                      <a:r>
                        <a:rPr lang="en-IN" dirty="0"/>
                        <a:t>AVG cost</a:t>
                      </a:r>
                    </a:p>
                  </a:txBody>
                  <a:tcPr/>
                </a:tc>
                <a:extLst>
                  <a:ext uri="{0D108BD9-81ED-4DB2-BD59-A6C34878D82A}">
                    <a16:rowId xmlns:a16="http://schemas.microsoft.com/office/drawing/2014/main" val="4033364630"/>
                  </a:ext>
                </a:extLst>
              </a:tr>
              <a:tr h="448095">
                <a:tc>
                  <a:txBody>
                    <a:bodyPr/>
                    <a:lstStyle/>
                    <a:p>
                      <a:r>
                        <a:rPr lang="en-IN" dirty="0"/>
                        <a:t>BMW</a:t>
                      </a:r>
                    </a:p>
                  </a:txBody>
                  <a:tcPr/>
                </a:tc>
                <a:tc>
                  <a:txBody>
                    <a:bodyPr/>
                    <a:lstStyle/>
                    <a:p>
                      <a:r>
                        <a:rPr lang="en-IN" dirty="0"/>
                        <a:t>High</a:t>
                      </a:r>
                    </a:p>
                  </a:txBody>
                  <a:tcPr/>
                </a:tc>
                <a:tc>
                  <a:txBody>
                    <a:bodyPr/>
                    <a:lstStyle/>
                    <a:p>
                      <a:r>
                        <a:rPr lang="en-IN" dirty="0"/>
                        <a:t>High</a:t>
                      </a:r>
                    </a:p>
                  </a:txBody>
                  <a:tcPr/>
                </a:tc>
                <a:tc>
                  <a:txBody>
                    <a:bodyPr/>
                    <a:lstStyle/>
                    <a:p>
                      <a:r>
                        <a:rPr lang="en-IN" dirty="0"/>
                        <a:t>High</a:t>
                      </a:r>
                    </a:p>
                  </a:txBody>
                  <a:tcPr/>
                </a:tc>
                <a:tc>
                  <a:txBody>
                    <a:bodyPr/>
                    <a:lstStyle/>
                    <a:p>
                      <a:r>
                        <a:rPr lang="en-IN" dirty="0"/>
                        <a:t>High</a:t>
                      </a:r>
                    </a:p>
                  </a:txBody>
                  <a:tcPr/>
                </a:tc>
                <a:tc>
                  <a:txBody>
                    <a:bodyPr/>
                    <a:lstStyle/>
                    <a:p>
                      <a:r>
                        <a:rPr lang="en-IN" dirty="0"/>
                        <a:t>High</a:t>
                      </a:r>
                    </a:p>
                  </a:txBody>
                  <a:tcPr/>
                </a:tc>
                <a:tc>
                  <a:txBody>
                    <a:bodyPr/>
                    <a:lstStyle/>
                    <a:p>
                      <a:r>
                        <a:rPr lang="en-IN" dirty="0"/>
                        <a:t>34%</a:t>
                      </a:r>
                    </a:p>
                  </a:txBody>
                  <a:tcPr/>
                </a:tc>
                <a:tc>
                  <a:txBody>
                    <a:bodyPr/>
                    <a:lstStyle/>
                    <a:p>
                      <a:r>
                        <a:rPr lang="en-IN" dirty="0"/>
                        <a:t>80L</a:t>
                      </a:r>
                    </a:p>
                  </a:txBody>
                  <a:tcPr/>
                </a:tc>
                <a:extLst>
                  <a:ext uri="{0D108BD9-81ED-4DB2-BD59-A6C34878D82A}">
                    <a16:rowId xmlns:a16="http://schemas.microsoft.com/office/drawing/2014/main" val="198648706"/>
                  </a:ext>
                </a:extLst>
              </a:tr>
              <a:tr h="448095">
                <a:tc>
                  <a:txBody>
                    <a:bodyPr/>
                    <a:lstStyle/>
                    <a:p>
                      <a:r>
                        <a:rPr lang="en-IN" dirty="0"/>
                        <a:t>Mercedes</a:t>
                      </a:r>
                    </a:p>
                  </a:txBody>
                  <a:tcPr/>
                </a:tc>
                <a:tc>
                  <a:txBody>
                    <a:bodyPr/>
                    <a:lstStyle/>
                    <a:p>
                      <a:r>
                        <a:rPr lang="en-IN" dirty="0"/>
                        <a:t>High</a:t>
                      </a:r>
                    </a:p>
                  </a:txBody>
                  <a:tcPr/>
                </a:tc>
                <a:tc>
                  <a:txBody>
                    <a:bodyPr/>
                    <a:lstStyle/>
                    <a:p>
                      <a:r>
                        <a:rPr lang="en-IN" dirty="0"/>
                        <a:t>High</a:t>
                      </a:r>
                    </a:p>
                  </a:txBody>
                  <a:tcPr/>
                </a:tc>
                <a:tc>
                  <a:txBody>
                    <a:bodyPr/>
                    <a:lstStyle/>
                    <a:p>
                      <a:r>
                        <a:rPr lang="en-IN" dirty="0"/>
                        <a:t>High</a:t>
                      </a:r>
                    </a:p>
                  </a:txBody>
                  <a:tcPr/>
                </a:tc>
                <a:tc>
                  <a:txBody>
                    <a:bodyPr/>
                    <a:lstStyle/>
                    <a:p>
                      <a:r>
                        <a:rPr lang="en-IN" dirty="0"/>
                        <a:t>Low</a:t>
                      </a:r>
                    </a:p>
                  </a:txBody>
                  <a:tcPr/>
                </a:tc>
                <a:tc>
                  <a:txBody>
                    <a:bodyPr/>
                    <a:lstStyle/>
                    <a:p>
                      <a:r>
                        <a:rPr lang="en-IN" dirty="0"/>
                        <a:t>High</a:t>
                      </a:r>
                    </a:p>
                  </a:txBody>
                  <a:tcPr/>
                </a:tc>
                <a:tc>
                  <a:txBody>
                    <a:bodyPr/>
                    <a:lstStyle/>
                    <a:p>
                      <a:r>
                        <a:rPr lang="en-IN" dirty="0"/>
                        <a:t>42%</a:t>
                      </a:r>
                    </a:p>
                  </a:txBody>
                  <a:tcPr/>
                </a:tc>
                <a:tc>
                  <a:txBody>
                    <a:bodyPr/>
                    <a:lstStyle/>
                    <a:p>
                      <a:r>
                        <a:rPr lang="en-IN" dirty="0"/>
                        <a:t>70L</a:t>
                      </a:r>
                    </a:p>
                  </a:txBody>
                  <a:tcPr/>
                </a:tc>
                <a:extLst>
                  <a:ext uri="{0D108BD9-81ED-4DB2-BD59-A6C34878D82A}">
                    <a16:rowId xmlns:a16="http://schemas.microsoft.com/office/drawing/2014/main" val="3043230458"/>
                  </a:ext>
                </a:extLst>
              </a:tr>
              <a:tr h="565397">
                <a:tc>
                  <a:txBody>
                    <a:bodyPr/>
                    <a:lstStyle/>
                    <a:p>
                      <a:r>
                        <a:rPr lang="en-IN" dirty="0"/>
                        <a:t>Volvo</a:t>
                      </a:r>
                    </a:p>
                  </a:txBody>
                  <a:tcPr/>
                </a:tc>
                <a:tc>
                  <a:txBody>
                    <a:bodyPr/>
                    <a:lstStyle/>
                    <a:p>
                      <a:r>
                        <a:rPr lang="en-IN" dirty="0"/>
                        <a:t>High</a:t>
                      </a:r>
                    </a:p>
                  </a:txBody>
                  <a:tcPr/>
                </a:tc>
                <a:tc>
                  <a:txBody>
                    <a:bodyPr/>
                    <a:lstStyle/>
                    <a:p>
                      <a:r>
                        <a:rPr lang="en-IN" dirty="0"/>
                        <a:t>High</a:t>
                      </a:r>
                    </a:p>
                  </a:txBody>
                  <a:tcPr/>
                </a:tc>
                <a:tc>
                  <a:txBody>
                    <a:bodyPr/>
                    <a:lstStyle/>
                    <a:p>
                      <a:r>
                        <a:rPr lang="en-IN" dirty="0"/>
                        <a:t>Moderate</a:t>
                      </a:r>
                    </a:p>
                  </a:txBody>
                  <a:tcPr/>
                </a:tc>
                <a:tc>
                  <a:txBody>
                    <a:bodyPr/>
                    <a:lstStyle/>
                    <a:p>
                      <a:r>
                        <a:rPr lang="en-IN" dirty="0"/>
                        <a:t>Moderate</a:t>
                      </a:r>
                    </a:p>
                  </a:txBody>
                  <a:tcPr/>
                </a:tc>
                <a:tc>
                  <a:txBody>
                    <a:bodyPr/>
                    <a:lstStyle/>
                    <a:p>
                      <a:r>
                        <a:rPr lang="en-IN" dirty="0"/>
                        <a:t>High</a:t>
                      </a:r>
                    </a:p>
                  </a:txBody>
                  <a:tcPr/>
                </a:tc>
                <a:tc>
                  <a:txBody>
                    <a:bodyPr/>
                    <a:lstStyle/>
                    <a:p>
                      <a:r>
                        <a:rPr lang="en-IN" dirty="0"/>
                        <a:t>5%</a:t>
                      </a:r>
                    </a:p>
                  </a:txBody>
                  <a:tcPr/>
                </a:tc>
                <a:tc>
                  <a:txBody>
                    <a:bodyPr/>
                    <a:lstStyle/>
                    <a:p>
                      <a:r>
                        <a:rPr lang="en-IN" dirty="0"/>
                        <a:t>70L</a:t>
                      </a:r>
                    </a:p>
                  </a:txBody>
                  <a:tcPr/>
                </a:tc>
                <a:extLst>
                  <a:ext uri="{0D108BD9-81ED-4DB2-BD59-A6C34878D82A}">
                    <a16:rowId xmlns:a16="http://schemas.microsoft.com/office/drawing/2014/main" val="2543130525"/>
                  </a:ext>
                </a:extLst>
              </a:tr>
              <a:tr h="565397">
                <a:tc>
                  <a:txBody>
                    <a:bodyPr/>
                    <a:lstStyle/>
                    <a:p>
                      <a:r>
                        <a:rPr lang="en-IN" dirty="0"/>
                        <a:t>Audi</a:t>
                      </a:r>
                    </a:p>
                  </a:txBody>
                  <a:tcPr/>
                </a:tc>
                <a:tc>
                  <a:txBody>
                    <a:bodyPr/>
                    <a:lstStyle/>
                    <a:p>
                      <a:r>
                        <a:rPr lang="en-IN" dirty="0"/>
                        <a:t>High</a:t>
                      </a:r>
                    </a:p>
                  </a:txBody>
                  <a:tcPr/>
                </a:tc>
                <a:tc>
                  <a:txBody>
                    <a:bodyPr/>
                    <a:lstStyle/>
                    <a:p>
                      <a:r>
                        <a:rPr lang="en-IN" dirty="0"/>
                        <a:t>Moderate</a:t>
                      </a:r>
                    </a:p>
                  </a:txBody>
                  <a:tcPr/>
                </a:tc>
                <a:tc>
                  <a:txBody>
                    <a:bodyPr/>
                    <a:lstStyle/>
                    <a:p>
                      <a:r>
                        <a:rPr lang="en-IN" dirty="0"/>
                        <a:t>High</a:t>
                      </a:r>
                    </a:p>
                  </a:txBody>
                  <a:tcPr/>
                </a:tc>
                <a:tc>
                  <a:txBody>
                    <a:bodyPr/>
                    <a:lstStyle/>
                    <a:p>
                      <a:r>
                        <a:rPr lang="en-IN" dirty="0"/>
                        <a:t>High</a:t>
                      </a:r>
                    </a:p>
                  </a:txBody>
                  <a:tcPr/>
                </a:tc>
                <a:tc>
                  <a:txBody>
                    <a:bodyPr/>
                    <a:lstStyle/>
                    <a:p>
                      <a:r>
                        <a:rPr lang="en-IN" dirty="0"/>
                        <a:t>Moderate</a:t>
                      </a:r>
                    </a:p>
                  </a:txBody>
                  <a:tcPr/>
                </a:tc>
                <a:tc>
                  <a:txBody>
                    <a:bodyPr/>
                    <a:lstStyle/>
                    <a:p>
                      <a:r>
                        <a:rPr lang="en-IN" dirty="0"/>
                        <a:t>12%</a:t>
                      </a:r>
                    </a:p>
                  </a:txBody>
                  <a:tcPr/>
                </a:tc>
                <a:tc>
                  <a:txBody>
                    <a:bodyPr/>
                    <a:lstStyle/>
                    <a:p>
                      <a:r>
                        <a:rPr lang="en-IN" dirty="0"/>
                        <a:t>60L</a:t>
                      </a:r>
                    </a:p>
                  </a:txBody>
                  <a:tcPr/>
                </a:tc>
                <a:extLst>
                  <a:ext uri="{0D108BD9-81ED-4DB2-BD59-A6C34878D82A}">
                    <a16:rowId xmlns:a16="http://schemas.microsoft.com/office/drawing/2014/main" val="1913898935"/>
                  </a:ext>
                </a:extLst>
              </a:tr>
            </a:tbl>
          </a:graphicData>
        </a:graphic>
      </p:graphicFrame>
    </p:spTree>
    <p:extLst>
      <p:ext uri="{BB962C8B-B14F-4D97-AF65-F5344CB8AC3E}">
        <p14:creationId xmlns:p14="http://schemas.microsoft.com/office/powerpoint/2010/main" val="194416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0515-8628-098A-7DCE-8DC30937D366}"/>
              </a:ext>
            </a:extLst>
          </p:cNvPr>
          <p:cNvSpPr>
            <a:spLocks noGrp="1"/>
          </p:cNvSpPr>
          <p:nvPr>
            <p:ph type="title"/>
          </p:nvPr>
        </p:nvSpPr>
        <p:spPr>
          <a:xfrm>
            <a:off x="761310" y="195667"/>
            <a:ext cx="8596668" cy="1320800"/>
          </a:xfrm>
        </p:spPr>
        <p:txBody>
          <a:bodyPr>
            <a:normAutofit/>
          </a:bodyPr>
          <a:lstStyle/>
          <a:p>
            <a:r>
              <a:rPr lang="en-IN" sz="4800" dirty="0"/>
              <a:t>JLR </a:t>
            </a:r>
          </a:p>
        </p:txBody>
      </p:sp>
      <p:sp>
        <p:nvSpPr>
          <p:cNvPr id="3" name="Content Placeholder 2">
            <a:extLst>
              <a:ext uri="{FF2B5EF4-FFF2-40B4-BE49-F238E27FC236}">
                <a16:creationId xmlns:a16="http://schemas.microsoft.com/office/drawing/2014/main" id="{04C02B84-944C-FC26-3DDE-010CB9BA34AC}"/>
              </a:ext>
            </a:extLst>
          </p:cNvPr>
          <p:cNvSpPr>
            <a:spLocks noGrp="1"/>
          </p:cNvSpPr>
          <p:nvPr>
            <p:ph idx="1"/>
          </p:nvPr>
        </p:nvSpPr>
        <p:spPr>
          <a:xfrm>
            <a:off x="677334" y="1054360"/>
            <a:ext cx="9228666" cy="4756814"/>
          </a:xfrm>
        </p:spPr>
        <p:txBody>
          <a:bodyPr/>
          <a:lstStyle/>
          <a:p>
            <a:endParaRPr lang="en-IN" dirty="0"/>
          </a:p>
          <a:p>
            <a:endParaRPr lang="en-IN" dirty="0"/>
          </a:p>
          <a:p>
            <a:endParaRPr lang="en-IN" dirty="0"/>
          </a:p>
          <a:p>
            <a:endParaRPr lang="en-IN" dirty="0"/>
          </a:p>
          <a:p>
            <a:endParaRPr lang="en-IN" dirty="0"/>
          </a:p>
          <a:p>
            <a:endParaRPr lang="en-IN" dirty="0"/>
          </a:p>
        </p:txBody>
      </p:sp>
      <p:graphicFrame>
        <p:nvGraphicFramePr>
          <p:cNvPr id="4" name="Table 4">
            <a:extLst>
              <a:ext uri="{FF2B5EF4-FFF2-40B4-BE49-F238E27FC236}">
                <a16:creationId xmlns:a16="http://schemas.microsoft.com/office/drawing/2014/main" id="{8525674A-F1DC-EB66-98A0-A4BC84234BAD}"/>
              </a:ext>
            </a:extLst>
          </p:cNvPr>
          <p:cNvGraphicFramePr>
            <a:graphicFrameLocks noGrp="1"/>
          </p:cNvGraphicFramePr>
          <p:nvPr>
            <p:extLst>
              <p:ext uri="{D42A27DB-BD31-4B8C-83A1-F6EECF244321}">
                <p14:modId xmlns:p14="http://schemas.microsoft.com/office/powerpoint/2010/main" val="3520342458"/>
              </p:ext>
            </p:extLst>
          </p:nvPr>
        </p:nvGraphicFramePr>
        <p:xfrm>
          <a:off x="677334" y="2195560"/>
          <a:ext cx="9021831" cy="1620659"/>
        </p:xfrm>
        <a:graphic>
          <a:graphicData uri="http://schemas.openxmlformats.org/drawingml/2006/table">
            <a:tbl>
              <a:tblPr firstRow="1" bandRow="1">
                <a:tableStyleId>{5C22544A-7EE6-4342-B048-85BDC9FD1C3A}</a:tableStyleId>
              </a:tblPr>
              <a:tblGrid>
                <a:gridCol w="1288833">
                  <a:extLst>
                    <a:ext uri="{9D8B030D-6E8A-4147-A177-3AD203B41FA5}">
                      <a16:colId xmlns:a16="http://schemas.microsoft.com/office/drawing/2014/main" val="4205904802"/>
                    </a:ext>
                  </a:extLst>
                </a:gridCol>
                <a:gridCol w="1422492">
                  <a:extLst>
                    <a:ext uri="{9D8B030D-6E8A-4147-A177-3AD203B41FA5}">
                      <a16:colId xmlns:a16="http://schemas.microsoft.com/office/drawing/2014/main" val="1492037224"/>
                    </a:ext>
                  </a:extLst>
                </a:gridCol>
                <a:gridCol w="1155174">
                  <a:extLst>
                    <a:ext uri="{9D8B030D-6E8A-4147-A177-3AD203B41FA5}">
                      <a16:colId xmlns:a16="http://schemas.microsoft.com/office/drawing/2014/main" val="2053344115"/>
                    </a:ext>
                  </a:extLst>
                </a:gridCol>
                <a:gridCol w="1288833">
                  <a:extLst>
                    <a:ext uri="{9D8B030D-6E8A-4147-A177-3AD203B41FA5}">
                      <a16:colId xmlns:a16="http://schemas.microsoft.com/office/drawing/2014/main" val="685545825"/>
                    </a:ext>
                  </a:extLst>
                </a:gridCol>
                <a:gridCol w="1288833">
                  <a:extLst>
                    <a:ext uri="{9D8B030D-6E8A-4147-A177-3AD203B41FA5}">
                      <a16:colId xmlns:a16="http://schemas.microsoft.com/office/drawing/2014/main" val="738181342"/>
                    </a:ext>
                  </a:extLst>
                </a:gridCol>
                <a:gridCol w="1288833">
                  <a:extLst>
                    <a:ext uri="{9D8B030D-6E8A-4147-A177-3AD203B41FA5}">
                      <a16:colId xmlns:a16="http://schemas.microsoft.com/office/drawing/2014/main" val="248270479"/>
                    </a:ext>
                  </a:extLst>
                </a:gridCol>
                <a:gridCol w="1288833">
                  <a:extLst>
                    <a:ext uri="{9D8B030D-6E8A-4147-A177-3AD203B41FA5}">
                      <a16:colId xmlns:a16="http://schemas.microsoft.com/office/drawing/2014/main" val="868346015"/>
                    </a:ext>
                  </a:extLst>
                </a:gridCol>
              </a:tblGrid>
              <a:tr h="1026146">
                <a:tc>
                  <a:txBody>
                    <a:bodyPr/>
                    <a:lstStyle/>
                    <a:p>
                      <a:r>
                        <a:rPr lang="en-IN" dirty="0"/>
                        <a:t>Looks</a:t>
                      </a:r>
                    </a:p>
                  </a:txBody>
                  <a:tcPr/>
                </a:tc>
                <a:tc>
                  <a:txBody>
                    <a:bodyPr/>
                    <a:lstStyle/>
                    <a:p>
                      <a:r>
                        <a:rPr lang="en-IN" dirty="0"/>
                        <a:t>Driveability</a:t>
                      </a:r>
                    </a:p>
                  </a:txBody>
                  <a:tcPr/>
                </a:tc>
                <a:tc>
                  <a:txBody>
                    <a:bodyPr/>
                    <a:lstStyle/>
                    <a:p>
                      <a:r>
                        <a:rPr lang="en-IN" dirty="0"/>
                        <a:t>Features</a:t>
                      </a:r>
                    </a:p>
                  </a:txBody>
                  <a:tcPr/>
                </a:tc>
                <a:tc>
                  <a:txBody>
                    <a:bodyPr/>
                    <a:lstStyle/>
                    <a:p>
                      <a:r>
                        <a:rPr lang="en-IN" dirty="0"/>
                        <a:t>Services</a:t>
                      </a:r>
                    </a:p>
                  </a:txBody>
                  <a:tcPr/>
                </a:tc>
                <a:tc>
                  <a:txBody>
                    <a:bodyPr/>
                    <a:lstStyle/>
                    <a:p>
                      <a:r>
                        <a:rPr lang="en-IN" dirty="0"/>
                        <a:t>Engine</a:t>
                      </a:r>
                    </a:p>
                  </a:txBody>
                  <a:tcPr/>
                </a:tc>
                <a:tc>
                  <a:txBody>
                    <a:bodyPr/>
                    <a:lstStyle/>
                    <a:p>
                      <a:r>
                        <a:rPr lang="en-IN" dirty="0"/>
                        <a:t>Market Share</a:t>
                      </a:r>
                    </a:p>
                  </a:txBody>
                  <a:tcPr/>
                </a:tc>
                <a:tc>
                  <a:txBody>
                    <a:bodyPr/>
                    <a:lstStyle/>
                    <a:p>
                      <a:r>
                        <a:rPr lang="en-IN" dirty="0"/>
                        <a:t>Avg Cost</a:t>
                      </a:r>
                    </a:p>
                  </a:txBody>
                  <a:tcPr/>
                </a:tc>
                <a:extLst>
                  <a:ext uri="{0D108BD9-81ED-4DB2-BD59-A6C34878D82A}">
                    <a16:rowId xmlns:a16="http://schemas.microsoft.com/office/drawing/2014/main" val="1405561207"/>
                  </a:ext>
                </a:extLst>
              </a:tr>
              <a:tr h="594513">
                <a:tc>
                  <a:txBody>
                    <a:bodyPr/>
                    <a:lstStyle/>
                    <a:p>
                      <a:r>
                        <a:rPr lang="en-IN" dirty="0"/>
                        <a:t>High</a:t>
                      </a:r>
                    </a:p>
                  </a:txBody>
                  <a:tcPr/>
                </a:tc>
                <a:tc>
                  <a:txBody>
                    <a:bodyPr/>
                    <a:lstStyle/>
                    <a:p>
                      <a:r>
                        <a:rPr lang="en-IN" dirty="0"/>
                        <a:t>High</a:t>
                      </a:r>
                    </a:p>
                  </a:txBody>
                  <a:tcPr/>
                </a:tc>
                <a:tc>
                  <a:txBody>
                    <a:bodyPr/>
                    <a:lstStyle/>
                    <a:p>
                      <a:r>
                        <a:rPr lang="en-IN" dirty="0"/>
                        <a:t>Moderate</a:t>
                      </a:r>
                    </a:p>
                  </a:txBody>
                  <a:tcPr/>
                </a:tc>
                <a:tc>
                  <a:txBody>
                    <a:bodyPr/>
                    <a:lstStyle/>
                    <a:p>
                      <a:r>
                        <a:rPr lang="en-IN" dirty="0"/>
                        <a:t>Moderate</a:t>
                      </a:r>
                    </a:p>
                  </a:txBody>
                  <a:tcPr/>
                </a:tc>
                <a:tc>
                  <a:txBody>
                    <a:bodyPr/>
                    <a:lstStyle/>
                    <a:p>
                      <a:r>
                        <a:rPr lang="en-IN" dirty="0"/>
                        <a:t>High</a:t>
                      </a:r>
                    </a:p>
                  </a:txBody>
                  <a:tcPr/>
                </a:tc>
                <a:tc>
                  <a:txBody>
                    <a:bodyPr/>
                    <a:lstStyle/>
                    <a:p>
                      <a:endParaRPr lang="en-IN" dirty="0"/>
                    </a:p>
                  </a:txBody>
                  <a:tcPr/>
                </a:tc>
                <a:tc>
                  <a:txBody>
                    <a:bodyPr/>
                    <a:lstStyle/>
                    <a:p>
                      <a:r>
                        <a:rPr lang="en-IN" dirty="0"/>
                        <a:t>95L</a:t>
                      </a:r>
                    </a:p>
                  </a:txBody>
                  <a:tcPr/>
                </a:tc>
                <a:extLst>
                  <a:ext uri="{0D108BD9-81ED-4DB2-BD59-A6C34878D82A}">
                    <a16:rowId xmlns:a16="http://schemas.microsoft.com/office/drawing/2014/main" val="3803796058"/>
                  </a:ext>
                </a:extLst>
              </a:tr>
            </a:tbl>
          </a:graphicData>
        </a:graphic>
      </p:graphicFrame>
    </p:spTree>
    <p:extLst>
      <p:ext uri="{BB962C8B-B14F-4D97-AF65-F5344CB8AC3E}">
        <p14:creationId xmlns:p14="http://schemas.microsoft.com/office/powerpoint/2010/main" val="82226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7354-1377-F144-B0B4-8AD1FCD64AC8}"/>
              </a:ext>
            </a:extLst>
          </p:cNvPr>
          <p:cNvSpPr>
            <a:spLocks noGrp="1"/>
          </p:cNvSpPr>
          <p:nvPr>
            <p:ph type="title"/>
          </p:nvPr>
        </p:nvSpPr>
        <p:spPr/>
        <p:txBody>
          <a:bodyPr/>
          <a:lstStyle/>
          <a:p>
            <a:r>
              <a:rPr lang="en-IN" b="1" dirty="0"/>
              <a:t>Failure Mode Analysis</a:t>
            </a:r>
          </a:p>
        </p:txBody>
      </p:sp>
      <p:sp>
        <p:nvSpPr>
          <p:cNvPr id="3" name="Content Placeholder 2">
            <a:extLst>
              <a:ext uri="{FF2B5EF4-FFF2-40B4-BE49-F238E27FC236}">
                <a16:creationId xmlns:a16="http://schemas.microsoft.com/office/drawing/2014/main" id="{D379B244-880C-E96F-4FCE-C00B50422445}"/>
              </a:ext>
            </a:extLst>
          </p:cNvPr>
          <p:cNvSpPr>
            <a:spLocks noGrp="1"/>
          </p:cNvSpPr>
          <p:nvPr>
            <p:ph idx="1"/>
          </p:nvPr>
        </p:nvSpPr>
        <p:spPr>
          <a:xfrm>
            <a:off x="677334" y="1344801"/>
            <a:ext cx="9101148" cy="2364757"/>
          </a:xfrm>
        </p:spPr>
        <p:txBody>
          <a:bodyPr/>
          <a:lstStyle/>
          <a:p>
            <a:endParaRPr lang="en-IN" dirty="0"/>
          </a:p>
          <a:p>
            <a:r>
              <a:rPr lang="en-IN" dirty="0"/>
              <a:t>Reasons for failure, If JLR enters in Indian Market</a:t>
            </a:r>
          </a:p>
          <a:p>
            <a:r>
              <a:rPr lang="en-IN" dirty="0"/>
              <a:t>JLR Lags behind its competitors in Service, Features, and Cost factors</a:t>
            </a:r>
          </a:p>
          <a:p>
            <a:r>
              <a:rPr lang="en-IN" dirty="0"/>
              <a:t>If JLR Start manufacturing in India # of unit sold will be less</a:t>
            </a:r>
          </a:p>
          <a:p>
            <a:endParaRPr lang="en-IN" dirty="0"/>
          </a:p>
          <a:p>
            <a:endParaRPr lang="en-IN" dirty="0"/>
          </a:p>
        </p:txBody>
      </p:sp>
    </p:spTree>
    <p:extLst>
      <p:ext uri="{BB962C8B-B14F-4D97-AF65-F5344CB8AC3E}">
        <p14:creationId xmlns:p14="http://schemas.microsoft.com/office/powerpoint/2010/main" val="189366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E534-7BA3-C68D-230C-09BBC98F5500}"/>
              </a:ext>
            </a:extLst>
          </p:cNvPr>
          <p:cNvSpPr>
            <a:spLocks noGrp="1"/>
          </p:cNvSpPr>
          <p:nvPr>
            <p:ph type="title"/>
          </p:nvPr>
        </p:nvSpPr>
        <p:spPr/>
        <p:txBody>
          <a:bodyPr/>
          <a:lstStyle/>
          <a:p>
            <a:r>
              <a:rPr lang="en-IN" dirty="0"/>
              <a:t>SWOT Analysis</a:t>
            </a:r>
          </a:p>
        </p:txBody>
      </p:sp>
      <p:pic>
        <p:nvPicPr>
          <p:cNvPr id="4" name="Content Placeholder 3" descr="Thorough SWOT Analysis of Land Rover - 2022 | IIDE">
            <a:extLst>
              <a:ext uri="{FF2B5EF4-FFF2-40B4-BE49-F238E27FC236}">
                <a16:creationId xmlns:a16="http://schemas.microsoft.com/office/drawing/2014/main" id="{E30E206E-B0B5-F53E-4D7B-F3364D7D2E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839"/>
          <a:stretch/>
        </p:blipFill>
        <p:spPr bwMode="auto">
          <a:xfrm>
            <a:off x="363570" y="1413678"/>
            <a:ext cx="10335033" cy="4478694"/>
          </a:xfrm>
          <a:prstGeom prst="rect">
            <a:avLst/>
          </a:prstGeom>
          <a:noFill/>
          <a:ln>
            <a:noFill/>
          </a:ln>
        </p:spPr>
      </p:pic>
    </p:spTree>
    <p:extLst>
      <p:ext uri="{BB962C8B-B14F-4D97-AF65-F5344CB8AC3E}">
        <p14:creationId xmlns:p14="http://schemas.microsoft.com/office/powerpoint/2010/main" val="62357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a:xfrm>
            <a:off x="1013235" y="699248"/>
            <a:ext cx="8596668" cy="1320800"/>
          </a:xfrm>
        </p:spPr>
        <p:txBody>
          <a:bodyPr>
            <a:normAutofit fontScale="90000"/>
          </a:bodyPr>
          <a:lstStyle/>
          <a:p>
            <a:r>
              <a:rPr lang="en-IN" sz="4800" b="1" dirty="0">
                <a:solidFill>
                  <a:srgbClr val="3494BA"/>
                </a:solidFill>
                <a:effectLst/>
                <a:latin typeface="Times New Roman" panose="02020603050405020304" pitchFamily="18" charset="0"/>
                <a:ea typeface="Times New Roman" panose="02020603050405020304" pitchFamily="18" charset="0"/>
              </a:rPr>
              <a:t>Cost Estimation of Plant</a:t>
            </a:r>
            <a:br>
              <a:rPr lang="en-IN" sz="4800" b="1" dirty="0">
                <a:solidFill>
                  <a:srgbClr val="3494BA"/>
                </a:solidFill>
                <a:effectLst/>
                <a:latin typeface="Times New Roman" panose="02020603050405020304" pitchFamily="18" charset="0"/>
                <a:ea typeface="Times New Roman" panose="02020603050405020304" pitchFamily="18" charset="0"/>
              </a:rPr>
            </a:br>
            <a:endParaRPr lang="en-IN" sz="4800" b="1" dirty="0">
              <a:solidFill>
                <a:srgbClr val="3494BA"/>
              </a:solidFill>
            </a:endParaRP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5"/>
            <a:ext cx="10584716" cy="3353803"/>
          </a:xfrm>
        </p:spPr>
        <p:txBody>
          <a:bodyPr>
            <a:normAutofit/>
          </a:bodyPr>
          <a:lstStyle/>
          <a:p>
            <a:pPr marL="0" indent="0">
              <a:spcAft>
                <a:spcPts val="1200"/>
              </a:spcAft>
              <a:buNone/>
            </a:pPr>
            <a:r>
              <a:rPr lang="en-IN" sz="1800" b="1" dirty="0">
                <a:solidFill>
                  <a:srgbClr val="666666"/>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graphicFrame>
        <p:nvGraphicFramePr>
          <p:cNvPr id="4" name="Table 3">
            <a:extLst>
              <a:ext uri="{FF2B5EF4-FFF2-40B4-BE49-F238E27FC236}">
                <a16:creationId xmlns:a16="http://schemas.microsoft.com/office/drawing/2014/main" id="{FC15F426-EF78-9A87-958C-B09C95A2E1F7}"/>
              </a:ext>
            </a:extLst>
          </p:cNvPr>
          <p:cNvGraphicFramePr>
            <a:graphicFrameLocks noGrp="1"/>
          </p:cNvGraphicFramePr>
          <p:nvPr>
            <p:extLst>
              <p:ext uri="{D42A27DB-BD31-4B8C-83A1-F6EECF244321}">
                <p14:modId xmlns:p14="http://schemas.microsoft.com/office/powerpoint/2010/main" val="2206072554"/>
              </p:ext>
            </p:extLst>
          </p:nvPr>
        </p:nvGraphicFramePr>
        <p:xfrm>
          <a:off x="1013235" y="1537227"/>
          <a:ext cx="7169712" cy="4380433"/>
        </p:xfrm>
        <a:graphic>
          <a:graphicData uri="http://schemas.openxmlformats.org/drawingml/2006/table">
            <a:tbl>
              <a:tblPr firstRow="1" firstCol="1" bandRow="1">
                <a:tableStyleId>{5C22544A-7EE6-4342-B048-85BDC9FD1C3A}</a:tableStyleId>
              </a:tblPr>
              <a:tblGrid>
                <a:gridCol w="3584856">
                  <a:extLst>
                    <a:ext uri="{9D8B030D-6E8A-4147-A177-3AD203B41FA5}">
                      <a16:colId xmlns:a16="http://schemas.microsoft.com/office/drawing/2014/main" val="2868698312"/>
                    </a:ext>
                  </a:extLst>
                </a:gridCol>
                <a:gridCol w="3584856">
                  <a:extLst>
                    <a:ext uri="{9D8B030D-6E8A-4147-A177-3AD203B41FA5}">
                      <a16:colId xmlns:a16="http://schemas.microsoft.com/office/drawing/2014/main" val="2335628737"/>
                    </a:ext>
                  </a:extLst>
                </a:gridCol>
              </a:tblGrid>
              <a:tr h="689540">
                <a:tc>
                  <a:txBody>
                    <a:bodyPr/>
                    <a:lstStyle/>
                    <a:p>
                      <a:pPr algn="l">
                        <a:lnSpc>
                          <a:spcPct val="107000"/>
                        </a:lnSpc>
                        <a:spcAft>
                          <a:spcPts val="1800"/>
                        </a:spcAft>
                      </a:pPr>
                      <a:r>
                        <a:rPr lang="en-IN" sz="1400" dirty="0">
                          <a:effectLst/>
                        </a:rPr>
                        <a:t>Cost sections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800"/>
                        </a:spcAft>
                      </a:pPr>
                      <a:r>
                        <a:rPr lang="en-IN" sz="1400" dirty="0">
                          <a:effectLst/>
                        </a:rPr>
                        <a:t>Percentage of cost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600991164"/>
                  </a:ext>
                </a:extLst>
              </a:tr>
              <a:tr h="689540">
                <a:tc>
                  <a:txBody>
                    <a:bodyPr/>
                    <a:lstStyle/>
                    <a:p>
                      <a:pPr algn="l">
                        <a:lnSpc>
                          <a:spcPct val="107000"/>
                        </a:lnSpc>
                        <a:spcAft>
                          <a:spcPts val="1800"/>
                        </a:spcAft>
                      </a:pPr>
                      <a:r>
                        <a:rPr lang="en-IN" sz="1400">
                          <a:effectLst/>
                        </a:rPr>
                        <a:t>Research &amp; development 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800"/>
                        </a:spcAft>
                      </a:pPr>
                      <a:r>
                        <a:rPr lang="en-IN" sz="1400" dirty="0">
                          <a:effectLst/>
                        </a:rPr>
                        <a:t>12-16%  = </a:t>
                      </a:r>
                      <a:r>
                        <a:rPr lang="en-IN" sz="1400" b="0" kern="1200" dirty="0">
                          <a:solidFill>
                            <a:schemeClr val="dk1"/>
                          </a:solidFill>
                          <a:effectLst/>
                          <a:latin typeface="+mn-lt"/>
                          <a:ea typeface="+mn-ea"/>
                          <a:cs typeface="+mn-cs"/>
                        </a:rPr>
                        <a:t>50M</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15962748"/>
                  </a:ext>
                </a:extLst>
              </a:tr>
              <a:tr h="689540">
                <a:tc>
                  <a:txBody>
                    <a:bodyPr/>
                    <a:lstStyle/>
                    <a:p>
                      <a:pPr algn="l">
                        <a:lnSpc>
                          <a:spcPct val="107000"/>
                        </a:lnSpc>
                        <a:spcAft>
                          <a:spcPts val="1800"/>
                        </a:spcAft>
                      </a:pPr>
                      <a:r>
                        <a:rPr lang="en-IN" sz="1400">
                          <a:effectLst/>
                        </a:rPr>
                        <a:t>Fixed 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800"/>
                        </a:spcAft>
                      </a:pPr>
                      <a:r>
                        <a:rPr lang="en-IN" sz="1400" dirty="0">
                          <a:effectLst/>
                        </a:rPr>
                        <a:t>50-57% = 56.5B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005103834"/>
                  </a:ext>
                </a:extLst>
              </a:tr>
              <a:tr h="697593">
                <a:tc>
                  <a:txBody>
                    <a:bodyPr/>
                    <a:lstStyle/>
                    <a:p>
                      <a:pPr algn="l">
                        <a:lnSpc>
                          <a:spcPct val="107000"/>
                        </a:lnSpc>
                        <a:spcAft>
                          <a:spcPts val="1800"/>
                        </a:spcAft>
                      </a:pPr>
                      <a:r>
                        <a:rPr lang="en-IN" sz="1400">
                          <a:effectLst/>
                        </a:rPr>
                        <a:t>Variable 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800"/>
                        </a:spcAft>
                      </a:pPr>
                      <a:r>
                        <a:rPr lang="en-IN" sz="1400" dirty="0">
                          <a:effectLst/>
                        </a:rPr>
                        <a:t>10-15% = 14B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686889033"/>
                  </a:ext>
                </a:extLst>
              </a:tr>
              <a:tr h="621074">
                <a:tc>
                  <a:txBody>
                    <a:bodyPr/>
                    <a:lstStyle/>
                    <a:p>
                      <a:pPr algn="l">
                        <a:lnSpc>
                          <a:spcPct val="107000"/>
                        </a:lnSpc>
                        <a:spcAft>
                          <a:spcPts val="1800"/>
                        </a:spcAft>
                      </a:pPr>
                      <a:r>
                        <a:rPr lang="en-IN" sz="1400" dirty="0">
                          <a:effectLst/>
                        </a:rPr>
                        <a:t>Marketing cost</a:t>
                      </a:r>
                    </a:p>
                    <a:p>
                      <a:pPr algn="l">
                        <a:lnSpc>
                          <a:spcPct val="107000"/>
                        </a:lnSpc>
                        <a:spcAft>
                          <a:spcPts val="1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800"/>
                        </a:spcAft>
                      </a:pPr>
                      <a:r>
                        <a:rPr lang="en-IN" sz="1400" dirty="0">
                          <a:effectLst/>
                        </a:rPr>
                        <a:t>8-10%  = 50M</a:t>
                      </a:r>
                    </a:p>
                    <a:p>
                      <a:pPr algn="l">
                        <a:lnSpc>
                          <a:spcPct val="107000"/>
                        </a:lnSpc>
                        <a:spcAft>
                          <a:spcPts val="1800"/>
                        </a:spcAft>
                      </a:pPr>
                      <a:r>
                        <a:rPr lang="en-IN" sz="14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61167678"/>
                  </a:ext>
                </a:extLst>
              </a:tr>
              <a:tr h="788085">
                <a:tc>
                  <a:txBody>
                    <a:bodyPr/>
                    <a:lstStyle/>
                    <a:p>
                      <a:pPr algn="l">
                        <a:lnSpc>
                          <a:spcPct val="107000"/>
                        </a:lnSpc>
                        <a:spcAft>
                          <a:spcPts val="1800"/>
                        </a:spcAft>
                      </a:pPr>
                      <a:r>
                        <a:rPr lang="en-IN" sz="1400" dirty="0">
                          <a:effectLst/>
                          <a:latin typeface="+mn-lt"/>
                          <a:ea typeface="Calibri" panose="020F0502020204030204" pitchFamily="34" charset="0"/>
                          <a:cs typeface="Times New Roman" panose="02020603050405020304" pitchFamily="18" charset="0"/>
                        </a:rPr>
                        <a:t>Total Cost</a:t>
                      </a:r>
                    </a:p>
                  </a:txBody>
                  <a:tcPr marL="76200" marR="76200" marT="76200" marB="76200" anchor="ctr"/>
                </a:tc>
                <a:tc>
                  <a:txBody>
                    <a:bodyPr/>
                    <a:lstStyle/>
                    <a:p>
                      <a:pPr algn="l">
                        <a:lnSpc>
                          <a:spcPct val="107000"/>
                        </a:lnSpc>
                        <a:spcAft>
                          <a:spcPts val="1800"/>
                        </a:spcAft>
                      </a:pPr>
                      <a:r>
                        <a:rPr lang="en-IN" sz="1400" b="1" dirty="0">
                          <a:effectLst/>
                          <a:latin typeface="+mn-lt"/>
                          <a:ea typeface="Calibri" panose="020F0502020204030204" pitchFamily="34" charset="0"/>
                          <a:cs typeface="Times New Roman" panose="02020603050405020304" pitchFamily="18" charset="0"/>
                        </a:rPr>
                        <a:t>      </a:t>
                      </a:r>
                      <a:r>
                        <a:rPr lang="en-IN" sz="1400" b="0" dirty="0">
                          <a:effectLst/>
                          <a:latin typeface="+mn-lt"/>
                          <a:ea typeface="Calibri" panose="020F0502020204030204" pitchFamily="34" charset="0"/>
                          <a:cs typeface="Times New Roman" panose="02020603050405020304" pitchFamily="18" charset="0"/>
                        </a:rPr>
                        <a:t>70.6 B</a:t>
                      </a:r>
                    </a:p>
                  </a:txBody>
                  <a:tcPr marL="76200" marR="76200" marT="76200" marB="76200" anchor="ctr"/>
                </a:tc>
                <a:extLst>
                  <a:ext uri="{0D108BD9-81ED-4DB2-BD59-A6C34878D82A}">
                    <a16:rowId xmlns:a16="http://schemas.microsoft.com/office/drawing/2014/main" val="157418651"/>
                  </a:ext>
                </a:extLst>
              </a:tr>
            </a:tbl>
          </a:graphicData>
        </a:graphic>
      </p:graphicFrame>
    </p:spTree>
    <p:extLst>
      <p:ext uri="{BB962C8B-B14F-4D97-AF65-F5344CB8AC3E}">
        <p14:creationId xmlns:p14="http://schemas.microsoft.com/office/powerpoint/2010/main" val="187807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65AC-9456-83F1-9E4B-980F395718DD}"/>
              </a:ext>
            </a:extLst>
          </p:cNvPr>
          <p:cNvSpPr>
            <a:spLocks noGrp="1"/>
          </p:cNvSpPr>
          <p:nvPr>
            <p:ph type="title"/>
          </p:nvPr>
        </p:nvSpPr>
        <p:spPr>
          <a:xfrm>
            <a:off x="555812" y="89647"/>
            <a:ext cx="8596668" cy="696686"/>
          </a:xfrm>
        </p:spPr>
        <p:txBody>
          <a:bodyPr>
            <a:noAutofit/>
          </a:bodyPr>
          <a:lstStyle/>
          <a:p>
            <a:r>
              <a:rPr lang="en-IN" sz="4400" dirty="0"/>
              <a:t>Pricing of car </a:t>
            </a:r>
          </a:p>
        </p:txBody>
      </p:sp>
      <p:sp>
        <p:nvSpPr>
          <p:cNvPr id="3" name="Content Placeholder 2">
            <a:extLst>
              <a:ext uri="{FF2B5EF4-FFF2-40B4-BE49-F238E27FC236}">
                <a16:creationId xmlns:a16="http://schemas.microsoft.com/office/drawing/2014/main" id="{331157ED-7D4A-C02E-0766-856952B53778}"/>
              </a:ext>
            </a:extLst>
          </p:cNvPr>
          <p:cNvSpPr>
            <a:spLocks noGrp="1"/>
          </p:cNvSpPr>
          <p:nvPr>
            <p:ph idx="1"/>
          </p:nvPr>
        </p:nvSpPr>
        <p:spPr>
          <a:xfrm>
            <a:off x="555812" y="858050"/>
            <a:ext cx="9550705" cy="5910303"/>
          </a:xfrm>
        </p:spPr>
        <p:txBody>
          <a:bodyPr>
            <a:normAutofit fontScale="25000" lnSpcReduction="20000"/>
          </a:bodyPr>
          <a:lstStyle/>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It is very difficult to calculate the total production cost of a car because of many variables. </a:t>
            </a:r>
          </a:p>
          <a:p>
            <a:pPr marL="0" indent="0">
              <a:spcAft>
                <a:spcPts val="1800"/>
              </a:spcAft>
              <a:buNone/>
            </a:pPr>
            <a:r>
              <a:rPr lang="en-IN" sz="11200" dirty="0">
                <a:solidFill>
                  <a:srgbClr val="222222"/>
                </a:solidFill>
                <a:effectLst/>
                <a:latin typeface="Segoe UI" panose="020B0502040204020203" pitchFamily="34" charset="0"/>
                <a:ea typeface="Times New Roman" panose="02020603050405020304" pitchFamily="18" charset="0"/>
              </a:rPr>
              <a:t>Cost Value Chain</a:t>
            </a:r>
            <a:endParaRPr lang="en-IN" sz="112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Raw material</a:t>
            </a:r>
            <a:endParaRPr lang="en-IN" sz="6400" dirty="0">
              <a:latin typeface="Times New Roman" panose="02020603050405020304" pitchFamily="18" charset="0"/>
              <a:ea typeface="Times New Roman" panose="02020603050405020304" pitchFamily="18" charset="0"/>
            </a:endParaRPr>
          </a:p>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Transportation</a:t>
            </a:r>
            <a:endParaRPr lang="en-IN" sz="64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Storage</a:t>
            </a:r>
            <a:endParaRPr lang="en-IN" sz="64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Production</a:t>
            </a:r>
            <a:endParaRPr lang="en-IN" sz="64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Distribution/Marketing</a:t>
            </a:r>
            <a:endParaRPr lang="en-IN" sz="64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After Sales Cost</a:t>
            </a:r>
            <a:endParaRPr lang="en-IN" sz="64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Other Cost</a:t>
            </a:r>
            <a:endParaRPr lang="en-IN" sz="64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6400" dirty="0">
                <a:solidFill>
                  <a:srgbClr val="222222"/>
                </a:solidFill>
                <a:effectLst/>
                <a:latin typeface="Segoe UI" panose="020B0502040204020203" pitchFamily="34" charset="0"/>
                <a:ea typeface="Times New Roman" panose="02020603050405020304" pitchFamily="18" charset="0"/>
              </a:rPr>
              <a:t>Suppose the cost of the car </a:t>
            </a:r>
            <a:r>
              <a:rPr lang="en-IN" sz="6400" b="1" dirty="0">
                <a:solidFill>
                  <a:srgbClr val="222222"/>
                </a:solidFill>
                <a:effectLst/>
                <a:latin typeface="Segoe UI" panose="020B0502040204020203" pitchFamily="34" charset="0"/>
                <a:ea typeface="Times New Roman" panose="02020603050405020304" pitchFamily="18" charset="0"/>
              </a:rPr>
              <a:t>40</a:t>
            </a:r>
            <a:r>
              <a:rPr lang="en-IN" sz="1800" b="1" dirty="0">
                <a:solidFill>
                  <a:srgbClr val="222222"/>
                </a:solidFill>
                <a:effectLst/>
                <a:latin typeface="Segoe UI" panose="020B0502040204020203" pitchFamily="34" charset="0"/>
                <a:ea typeface="Times New Roman" panose="02020603050405020304" pitchFamily="18" charset="0"/>
              </a:rPr>
              <a:t>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2964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4B4C1-8894-2BBE-C283-74F48EC05AC6}"/>
              </a:ext>
            </a:extLst>
          </p:cNvPr>
          <p:cNvSpPr txBox="1"/>
          <p:nvPr/>
        </p:nvSpPr>
        <p:spPr>
          <a:xfrm>
            <a:off x="662473" y="475861"/>
            <a:ext cx="8584164" cy="3739485"/>
          </a:xfrm>
          <a:prstGeom prst="rect">
            <a:avLst/>
          </a:prstGeom>
          <a:noFill/>
        </p:spPr>
        <p:txBody>
          <a:bodyPr wrap="square" rtlCol="0">
            <a:spAutoFit/>
          </a:bodyPr>
          <a:lstStyle/>
          <a:p>
            <a:pPr>
              <a:spcAft>
                <a:spcPts val="1800"/>
              </a:spcAft>
            </a:pPr>
            <a:r>
              <a:rPr lang="en-IN" sz="3600" dirty="0">
                <a:solidFill>
                  <a:srgbClr val="3494BA"/>
                </a:solidFill>
                <a:effectLst/>
                <a:latin typeface="Segoe UI" panose="020B0502040204020203" pitchFamily="34" charset="0"/>
                <a:ea typeface="Times New Roman" panose="02020603050405020304" pitchFamily="18" charset="0"/>
              </a:rPr>
              <a:t>The selling price of a car</a:t>
            </a:r>
            <a:endParaRPr lang="en-IN" sz="3600" dirty="0">
              <a:solidFill>
                <a:srgbClr val="3494BA"/>
              </a:solidFill>
              <a:effectLst/>
              <a:latin typeface="Times New Roman" panose="02020603050405020304" pitchFamily="18" charset="0"/>
              <a:ea typeface="Times New Roman" panose="02020603050405020304" pitchFamily="18" charset="0"/>
            </a:endParaRPr>
          </a:p>
          <a:p>
            <a:pPr>
              <a:spcAft>
                <a:spcPts val="1800"/>
              </a:spcAft>
            </a:pPr>
            <a:r>
              <a:rPr lang="en-IN" sz="1800" dirty="0">
                <a:solidFill>
                  <a:srgbClr val="222222"/>
                </a:solidFill>
                <a:effectLst/>
                <a:latin typeface="Segoe UI" panose="020B0502040204020203" pitchFamily="34" charset="0"/>
                <a:ea typeface="Times New Roman" panose="02020603050405020304" pitchFamily="18" charset="0"/>
              </a:rPr>
              <a:t>To determine the selling price of a car, you have to add a fixed profit percentage to the total cost. </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solidFill>
                  <a:srgbClr val="222222"/>
                </a:solidFill>
                <a:effectLst/>
                <a:latin typeface="Segoe UI" panose="020B0502040204020203" pitchFamily="34" charset="0"/>
                <a:ea typeface="Times New Roman" panose="02020603050405020304" pitchFamily="18" charset="0"/>
              </a:rPr>
              <a:t>For example, you spent 40L to construct a car and you want to profit 20% on construction costs. So  </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solidFill>
                  <a:srgbClr val="222222"/>
                </a:solidFill>
                <a:effectLst/>
                <a:latin typeface="Segoe UI" panose="020B0502040204020203" pitchFamily="34" charset="0"/>
                <a:ea typeface="Times New Roman" panose="02020603050405020304" pitchFamily="18" charset="0"/>
              </a:rPr>
              <a:t>Sales price = 4000000 + 20% </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solidFill>
                  <a:srgbClr val="222222"/>
                </a:solidFill>
                <a:effectLst/>
                <a:latin typeface="Segoe UI" panose="020B0502040204020203" pitchFamily="34" charset="0"/>
                <a:ea typeface="Times New Roman" panose="02020603050405020304" pitchFamily="18" charset="0"/>
              </a:rPr>
              <a:t>                   = </a:t>
            </a:r>
            <a:r>
              <a:rPr lang="en-IN" sz="1800" b="1" dirty="0">
                <a:solidFill>
                  <a:srgbClr val="222222"/>
                </a:solidFill>
                <a:effectLst/>
                <a:latin typeface="Segoe UI" panose="020B0502040204020203" pitchFamily="34" charset="0"/>
                <a:ea typeface="Times New Roman" panose="02020603050405020304" pitchFamily="18" charset="0"/>
              </a:rPr>
              <a:t>4.8M</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8566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p:txBody>
          <a:bodyPr>
            <a:normAutofit/>
          </a:bodyPr>
          <a:lstStyle/>
          <a:p>
            <a:r>
              <a:rPr lang="en-IN" sz="4800" b="1" dirty="0">
                <a:solidFill>
                  <a:srgbClr val="3494BA"/>
                </a:solidFill>
              </a:rPr>
              <a:t>About Jaguar Land Rover:-</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677333" y="2160589"/>
            <a:ext cx="9483703" cy="3880773"/>
          </a:xfrm>
        </p:spPr>
        <p:txBody>
          <a:bodyPr>
            <a:normAutofit lnSpcReduction="10000"/>
          </a:bodyPr>
          <a:lstStyle/>
          <a:p>
            <a:pPr algn="just"/>
            <a:r>
              <a:rPr lang="en-IN" b="1" dirty="0">
                <a:solidFill>
                  <a:schemeClr val="tx2"/>
                </a:solidFill>
              </a:rPr>
              <a:t>History of Jaguar Land Rover:-</a:t>
            </a:r>
          </a:p>
          <a:p>
            <a:pPr algn="just">
              <a:lnSpc>
                <a:spcPct val="107000"/>
              </a:lnSpc>
              <a:spcBef>
                <a:spcPts val="600"/>
              </a:spcBef>
              <a:spcAft>
                <a:spcPts val="6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Both Companies have been part of </a:t>
            </a:r>
            <a:r>
              <a:rPr lang="en-IN" sz="1800" u="sng"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hlinkClick r:id="rId2" tooltip="British Leyland">
                  <a:extLst>
                    <a:ext uri="{A12FA001-AC4F-418D-AE19-62706E023703}">
                      <ahyp:hlinkClr xmlns:ahyp="http://schemas.microsoft.com/office/drawing/2018/hyperlinkcolor" val="tx"/>
                    </a:ext>
                  </a:extLst>
                </a:hlinkClick>
              </a:rPr>
              <a:t>British Leyland</a:t>
            </a:r>
            <a:r>
              <a:rPr lang="en-IN" sz="1800"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parts of their history until 1984, Jaguar Cars and Land Rover were eventually reunited into the same group by the </a:t>
            </a:r>
            <a:r>
              <a:rPr lang="en-IN" sz="1800" u="sng"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hlinkClick r:id="rId3" tooltip="Ford Motor Company">
                  <a:extLst>
                    <a:ext uri="{A12FA001-AC4F-418D-AE19-62706E023703}">
                      <ahyp:hlinkClr xmlns:ahyp="http://schemas.microsoft.com/office/drawing/2018/hyperlinkcolor" val="tx"/>
                    </a:ext>
                  </a:extLst>
                </a:hlinkClick>
              </a:rPr>
              <a:t>Ford Motor Company</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2002. Ford acquired Jaguar Cars in 1989 and then Land Rover from BMW in 2000. In 2006, Ford purchased the </a:t>
            </a:r>
            <a:r>
              <a:rPr lang="en-IN" sz="1800" u="sng"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hlinkClick r:id="rId4" tooltip="Rover (marque)">
                  <a:extLst>
                    <a:ext uri="{A12FA001-AC4F-418D-AE19-62706E023703}">
                      <ahyp:hlinkClr xmlns:ahyp="http://schemas.microsoft.com/office/drawing/2018/hyperlinkcolor" val="tx"/>
                    </a:ext>
                  </a:extLst>
                </a:hlinkClick>
              </a:rPr>
              <a:t>Rover brand name</a:t>
            </a:r>
            <a:r>
              <a:rPr lang="en-IN" sz="1800"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BMW for around £6 million. This reunited the Rover and Land Rover brands for the first time since the Rover group was broken up by BMW in 2000.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6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18 January 2008, </a:t>
            </a:r>
            <a:r>
              <a:rPr lang="en-IN" sz="1800" u="sng"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hlinkClick r:id="rId5" tooltip="Tata Motors">
                  <a:extLst>
                    <a:ext uri="{A12FA001-AC4F-418D-AE19-62706E023703}">
                      <ahyp:hlinkClr xmlns:ahyp="http://schemas.microsoft.com/office/drawing/2018/hyperlinkcolor" val="tx"/>
                    </a:ext>
                  </a:extLst>
                </a:hlinkClick>
              </a:rPr>
              <a:t>Tata Motors</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 part of the </a:t>
            </a:r>
            <a:r>
              <a:rPr lang="en-IN" sz="1800" u="sng"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hlinkClick r:id="rId6" tooltip="Tata Group">
                  <a:extLst>
                    <a:ext uri="{A12FA001-AC4F-418D-AE19-62706E023703}">
                      <ahyp:hlinkClr xmlns:ahyp="http://schemas.microsoft.com/office/drawing/2018/hyperlinkcolor" val="tx"/>
                    </a:ext>
                  </a:extLst>
                </a:hlinkClick>
              </a:rPr>
              <a:t>Tata Group</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established Jaguar Land Rover Limited as a British-registered and wholly-owned subsidiary. The new company was to be used as a holding company for the acquisition from Ford of the two businesses – Jaguar Cars Limited and Land Rover for US$2.23 billion. That acquisition was completed on 2 June 2008. Included in the deal to buy Land Rover and Jaguar Cars were the rights to three other British brands: the </a:t>
            </a:r>
            <a:r>
              <a:rPr lang="en-IN" sz="1800" u="sng"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hlinkClick r:id="rId7" tooltip="Daimler Company">
                  <a:extLst>
                    <a:ext uri="{A12FA001-AC4F-418D-AE19-62706E023703}">
                      <ahyp:hlinkClr xmlns:ahyp="http://schemas.microsoft.com/office/drawing/2018/hyperlinkcolor" val="tx"/>
                    </a:ext>
                  </a:extLst>
                </a:hlinkClick>
              </a:rPr>
              <a:t>Daimler marque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as well as two dormant brands </a:t>
            </a:r>
            <a:r>
              <a:rPr lang="en-IN" sz="1800" u="sng"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hlinkClick r:id="rId8" tooltip="Lanchester Motor Company">
                  <a:extLst>
                    <a:ext uri="{A12FA001-AC4F-418D-AE19-62706E023703}">
                      <ahyp:hlinkClr xmlns:ahyp="http://schemas.microsoft.com/office/drawing/2018/hyperlinkcolor" val="tx"/>
                    </a:ext>
                  </a:extLst>
                </a:hlinkClick>
              </a:rPr>
              <a:t>Lanchester</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IN" sz="1800" u="sng" dirty="0">
                <a:solidFill>
                  <a:srgbClr val="3494BA"/>
                </a:solidFill>
                <a:effectLst/>
                <a:latin typeface="Calibri" panose="020F0502020204030204" pitchFamily="34" charset="0"/>
                <a:ea typeface="Times New Roman" panose="02020603050405020304" pitchFamily="18" charset="0"/>
                <a:cs typeface="Calibri" panose="020F0502020204030204" pitchFamily="34" charset="0"/>
                <a:hlinkClick r:id="rId4" tooltip="Rover (marque)">
                  <a:extLst>
                    <a:ext uri="{A12FA001-AC4F-418D-AE19-62706E023703}">
                      <ahyp:hlinkClr xmlns:ahyp="http://schemas.microsoft.com/office/drawing/2018/hyperlinkcolor" val="tx"/>
                    </a:ext>
                  </a:extLst>
                </a:hlinkClick>
              </a:rPr>
              <a:t>Rover</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3388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CC4E-F587-6EE1-B182-17C2A40B5A2C}"/>
              </a:ext>
            </a:extLst>
          </p:cNvPr>
          <p:cNvSpPr>
            <a:spLocks noGrp="1"/>
          </p:cNvSpPr>
          <p:nvPr>
            <p:ph type="title"/>
          </p:nvPr>
        </p:nvSpPr>
        <p:spPr>
          <a:xfrm>
            <a:off x="677334" y="609600"/>
            <a:ext cx="8596668" cy="845976"/>
          </a:xfrm>
        </p:spPr>
        <p:txBody>
          <a:bodyPr/>
          <a:lstStyle/>
          <a:p>
            <a:r>
              <a:rPr lang="en-IN" dirty="0"/>
              <a:t>Break Even Point</a:t>
            </a:r>
          </a:p>
        </p:txBody>
      </p:sp>
      <p:sp>
        <p:nvSpPr>
          <p:cNvPr id="3" name="Content Placeholder 2">
            <a:extLst>
              <a:ext uri="{FF2B5EF4-FFF2-40B4-BE49-F238E27FC236}">
                <a16:creationId xmlns:a16="http://schemas.microsoft.com/office/drawing/2014/main" id="{9BA8412D-F607-0BBA-FE0D-3BFA7E96E690}"/>
              </a:ext>
            </a:extLst>
          </p:cNvPr>
          <p:cNvSpPr>
            <a:spLocks noGrp="1"/>
          </p:cNvSpPr>
          <p:nvPr>
            <p:ph idx="1"/>
          </p:nvPr>
        </p:nvSpPr>
        <p:spPr>
          <a:xfrm>
            <a:off x="677334" y="1716833"/>
            <a:ext cx="8596668" cy="4324529"/>
          </a:xfrm>
        </p:spPr>
        <p:txBody>
          <a:bodyPr/>
          <a:lstStyle/>
          <a:p>
            <a:pPr marL="0" indent="0">
              <a:spcAft>
                <a:spcPts val="1800"/>
              </a:spcAft>
              <a:buNone/>
            </a:pPr>
            <a:r>
              <a:rPr lang="en-IN" sz="1800" dirty="0">
                <a:solidFill>
                  <a:srgbClr val="222222"/>
                </a:solidFill>
                <a:effectLst/>
                <a:latin typeface="Segoe UI" panose="020B0502040204020203" pitchFamily="34" charset="0"/>
                <a:ea typeface="Times New Roman" panose="02020603050405020304" pitchFamily="18" charset="0"/>
              </a:rPr>
              <a:t>If 2 years take for complete construction after that </a:t>
            </a:r>
            <a:endParaRPr lang="en-IN" dirty="0">
              <a:latin typeface="Times New Roman" panose="02020603050405020304" pitchFamily="18" charset="0"/>
              <a:ea typeface="Times New Roman" panose="02020603050405020304" pitchFamily="18" charset="0"/>
            </a:endParaRPr>
          </a:p>
          <a:p>
            <a:pPr marL="0" indent="0">
              <a:spcAft>
                <a:spcPts val="1800"/>
              </a:spcAft>
              <a:buNone/>
            </a:pPr>
            <a:r>
              <a:rPr lang="en-IN" sz="1800" dirty="0">
                <a:solidFill>
                  <a:srgbClr val="222222"/>
                </a:solidFill>
                <a:effectLst/>
                <a:latin typeface="Segoe UI" panose="020B0502040204020203" pitchFamily="34" charset="0"/>
                <a:ea typeface="Times New Roman" panose="02020603050405020304" pitchFamily="18" charset="0"/>
              </a:rPr>
              <a:t>You can start manufacturing cars if you sell 500 cars in a month</a:t>
            </a:r>
            <a:endParaRPr lang="en-IN" sz="18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1800" dirty="0">
                <a:solidFill>
                  <a:srgbClr val="222222"/>
                </a:solidFill>
                <a:effectLst/>
                <a:latin typeface="Segoe UI" panose="020B0502040204020203" pitchFamily="34" charset="0"/>
                <a:ea typeface="Times New Roman" panose="02020603050405020304" pitchFamily="18" charset="0"/>
              </a:rPr>
              <a:t>500*4.8M = 2.4B</a:t>
            </a:r>
            <a:endParaRPr lang="en-IN" sz="1800" dirty="0">
              <a:effectLst/>
              <a:latin typeface="Times New Roman" panose="02020603050405020304" pitchFamily="18" charset="0"/>
              <a:ea typeface="Times New Roman" panose="02020603050405020304" pitchFamily="18" charset="0"/>
            </a:endParaRPr>
          </a:p>
          <a:p>
            <a:pPr marL="0" indent="0">
              <a:spcAft>
                <a:spcPts val="1800"/>
              </a:spcAft>
              <a:buNone/>
            </a:pPr>
            <a:r>
              <a:rPr lang="en-IN" sz="1800" dirty="0">
                <a:solidFill>
                  <a:srgbClr val="222222"/>
                </a:solidFill>
                <a:effectLst/>
                <a:latin typeface="Segoe UI" panose="020B0502040204020203" pitchFamily="34" charset="0"/>
                <a:ea typeface="Times New Roman" panose="02020603050405020304" pitchFamily="18" charset="0"/>
              </a:rPr>
              <a:t>Break-even = 70/2.4+24 = 53.2 Month = 4.5 year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3998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2E-9FC2-1BCE-6AAA-775070E17915}"/>
              </a:ext>
            </a:extLst>
          </p:cNvPr>
          <p:cNvSpPr>
            <a:spLocks noGrp="1"/>
          </p:cNvSpPr>
          <p:nvPr>
            <p:ph type="title"/>
          </p:nvPr>
        </p:nvSpPr>
        <p:spPr>
          <a:xfrm>
            <a:off x="485050" y="184386"/>
            <a:ext cx="8596668" cy="758589"/>
          </a:xfrm>
        </p:spPr>
        <p:txBody>
          <a:bodyPr/>
          <a:lstStyle/>
          <a:p>
            <a:r>
              <a:rPr lang="en-IN" dirty="0"/>
              <a:t>Profitability framework</a:t>
            </a:r>
          </a:p>
        </p:txBody>
      </p:sp>
      <p:pic>
        <p:nvPicPr>
          <p:cNvPr id="6" name="Content Placeholder 5">
            <a:extLst>
              <a:ext uri="{FF2B5EF4-FFF2-40B4-BE49-F238E27FC236}">
                <a16:creationId xmlns:a16="http://schemas.microsoft.com/office/drawing/2014/main" id="{6B82C929-4F45-4D7A-B675-9C0CC3231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530" y="1152525"/>
            <a:ext cx="6777403" cy="4762500"/>
          </a:xfrm>
        </p:spPr>
      </p:pic>
    </p:spTree>
    <p:extLst>
      <p:ext uri="{BB962C8B-B14F-4D97-AF65-F5344CB8AC3E}">
        <p14:creationId xmlns:p14="http://schemas.microsoft.com/office/powerpoint/2010/main" val="388665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FD4A-6EEC-412F-5CD2-314B8697A62B}"/>
              </a:ext>
            </a:extLst>
          </p:cNvPr>
          <p:cNvSpPr>
            <a:spLocks noGrp="1"/>
          </p:cNvSpPr>
          <p:nvPr>
            <p:ph type="title"/>
          </p:nvPr>
        </p:nvSpPr>
        <p:spPr>
          <a:xfrm>
            <a:off x="677334" y="609600"/>
            <a:ext cx="8596668" cy="967273"/>
          </a:xfrm>
        </p:spPr>
        <p:txBody>
          <a:bodyPr>
            <a:normAutofit fontScale="90000"/>
          </a:bodyPr>
          <a:lstStyle/>
          <a:p>
            <a:r>
              <a:rPr lang="en-IN" sz="4800" dirty="0">
                <a:effectLst/>
                <a:latin typeface="Calibri" panose="020F0502020204030204" pitchFamily="34" charset="0"/>
                <a:ea typeface="Calibri" panose="020F0502020204030204" pitchFamily="34" charset="0"/>
                <a:cs typeface="Times New Roman" panose="02020603050405020304" pitchFamily="18" charset="0"/>
              </a:rPr>
              <a:t>Synthesis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71B518-E6A3-44B2-3569-72DA064B860B}"/>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are few key points JLR can take in order to attract customer and improve sales.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Hire High-qualified problem solvers/Engineers to Solve Reliability issues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Convert Diesel Car into Petrol or EVs because most customer demands are EV and the </a:t>
            </a:r>
            <a:r>
              <a:rPr lang="en-IN" dirty="0">
                <a:latin typeface="Calibri" panose="020F0502020204030204" pitchFamily="34" charset="0"/>
                <a:ea typeface="Calibri" panose="020F0502020204030204" pitchFamily="34" charset="0"/>
                <a:cs typeface="Times New Roman" panose="02020603050405020304" pitchFamily="18" charset="0"/>
              </a:rPr>
              <a:t>Euro</a:t>
            </a:r>
            <a:r>
              <a:rPr lang="en-IN" sz="1800" dirty="0">
                <a:effectLst/>
                <a:latin typeface="Calibri" panose="020F0502020204030204" pitchFamily="34" charset="0"/>
                <a:ea typeface="Calibri" panose="020F0502020204030204" pitchFamily="34" charset="0"/>
                <a:cs typeface="Times New Roman" panose="02020603050405020304" pitchFamily="18" charset="0"/>
              </a:rPr>
              <a:t>pean government want to ban Diesel car due to high Carbon Emission.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Car cost as compared to other luxury brands is high e.g. – BMW, Mercedes, and Audi our cost should be comparable.</a:t>
            </a:r>
          </a:p>
          <a:p>
            <a:endParaRPr lang="en-IN" dirty="0"/>
          </a:p>
        </p:txBody>
      </p:sp>
    </p:spTree>
    <p:extLst>
      <p:ext uri="{BB962C8B-B14F-4D97-AF65-F5344CB8AC3E}">
        <p14:creationId xmlns:p14="http://schemas.microsoft.com/office/powerpoint/2010/main" val="1044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9D1B-B990-186B-DEF7-5399936BE28D}"/>
              </a:ext>
            </a:extLst>
          </p:cNvPr>
          <p:cNvSpPr>
            <a:spLocks noGrp="1"/>
          </p:cNvSpPr>
          <p:nvPr>
            <p:ph type="title"/>
          </p:nvPr>
        </p:nvSpPr>
        <p:spPr/>
        <p:txBody>
          <a:bodyPr/>
          <a:lstStyle/>
          <a:p>
            <a:r>
              <a:rPr lang="en-IN" dirty="0"/>
              <a:t>Benefits In India </a:t>
            </a:r>
          </a:p>
        </p:txBody>
      </p:sp>
      <p:sp>
        <p:nvSpPr>
          <p:cNvPr id="3" name="Content Placeholder 2">
            <a:extLst>
              <a:ext uri="{FF2B5EF4-FFF2-40B4-BE49-F238E27FC236}">
                <a16:creationId xmlns:a16="http://schemas.microsoft.com/office/drawing/2014/main" id="{2A853B48-0909-E166-3F7E-E07856AD1720}"/>
              </a:ext>
            </a:extLst>
          </p:cNvPr>
          <p:cNvSpPr>
            <a:spLocks noGrp="1"/>
          </p:cNvSpPr>
          <p:nvPr>
            <p:ph idx="1"/>
          </p:nvPr>
        </p:nvSpPr>
        <p:spPr>
          <a:xfrm>
            <a:off x="677334" y="1407554"/>
            <a:ext cx="7542935" cy="1268411"/>
          </a:xfrm>
        </p:spPr>
        <p:txBody>
          <a:bodyPr>
            <a:normAutofit/>
          </a:bodyPr>
          <a:lstStyle/>
          <a:p>
            <a:pPr marL="0" indent="0">
              <a:buNone/>
            </a:pPr>
            <a:r>
              <a:rPr lang="en-IN" dirty="0"/>
              <a:t>IF JLR manufactures Cars in India and Export them to other Countries It will benefit JLR. Because  manufacturing cost is less in India e.g. – Labour cost, Land, and Infrastructure.</a:t>
            </a:r>
          </a:p>
        </p:txBody>
      </p:sp>
      <p:sp>
        <p:nvSpPr>
          <p:cNvPr id="4" name="Title 1">
            <a:extLst>
              <a:ext uri="{FF2B5EF4-FFF2-40B4-BE49-F238E27FC236}">
                <a16:creationId xmlns:a16="http://schemas.microsoft.com/office/drawing/2014/main" id="{34076CBB-3AE6-4EB7-9360-C27439DB8787}"/>
              </a:ext>
            </a:extLst>
          </p:cNvPr>
          <p:cNvSpPr txBox="1">
            <a:spLocks/>
          </p:cNvSpPr>
          <p:nvPr/>
        </p:nvSpPr>
        <p:spPr>
          <a:xfrm>
            <a:off x="677334" y="3272118"/>
            <a:ext cx="3051984" cy="6006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t>Challenges faced:</a:t>
            </a:r>
          </a:p>
        </p:txBody>
      </p:sp>
      <p:sp>
        <p:nvSpPr>
          <p:cNvPr id="5" name="Content Placeholder 2">
            <a:extLst>
              <a:ext uri="{FF2B5EF4-FFF2-40B4-BE49-F238E27FC236}">
                <a16:creationId xmlns:a16="http://schemas.microsoft.com/office/drawing/2014/main" id="{13D3056F-2F94-4BB8-A773-CAD6DA199863}"/>
              </a:ext>
            </a:extLst>
          </p:cNvPr>
          <p:cNvSpPr txBox="1">
            <a:spLocks/>
          </p:cNvSpPr>
          <p:nvPr/>
        </p:nvSpPr>
        <p:spPr>
          <a:xfrm>
            <a:off x="677334" y="3834700"/>
            <a:ext cx="8143937" cy="161574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Firstly to find out how big is Indian market for luxury cars.</a:t>
            </a:r>
          </a:p>
          <a:p>
            <a:pPr marL="0" indent="0">
              <a:buFont typeface="Wingdings 3" charset="2"/>
              <a:buNone/>
            </a:pPr>
            <a:r>
              <a:rPr lang="en-US" dirty="0"/>
              <a:t>Whether JLR can benefited or not if it starts manufacturing in India.</a:t>
            </a:r>
          </a:p>
          <a:p>
            <a:pPr marL="0" indent="0">
              <a:buFont typeface="Wingdings 3" charset="2"/>
              <a:buNone/>
            </a:pPr>
            <a:r>
              <a:rPr lang="en-US" dirty="0"/>
              <a:t>As our team members are working professional to get everybody on a particular time initially challenging but we managed to overcome and managed time accordingly.</a:t>
            </a:r>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IN" dirty="0"/>
          </a:p>
        </p:txBody>
      </p:sp>
    </p:spTree>
    <p:extLst>
      <p:ext uri="{BB962C8B-B14F-4D97-AF65-F5344CB8AC3E}">
        <p14:creationId xmlns:p14="http://schemas.microsoft.com/office/powerpoint/2010/main" val="88982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02D6-62B9-524D-4B80-8B25DFF455A8}"/>
              </a:ext>
            </a:extLst>
          </p:cNvPr>
          <p:cNvSpPr>
            <a:spLocks noGrp="1"/>
          </p:cNvSpPr>
          <p:nvPr>
            <p:ph type="title"/>
          </p:nvPr>
        </p:nvSpPr>
        <p:spPr>
          <a:xfrm>
            <a:off x="4017694" y="2662334"/>
            <a:ext cx="4454503" cy="1320800"/>
          </a:xfrm>
        </p:spPr>
        <p:txBody>
          <a:bodyPr>
            <a:normAutofit/>
          </a:bodyPr>
          <a:lstStyle/>
          <a:p>
            <a:r>
              <a:rPr lang="en-IN" sz="5400" dirty="0"/>
              <a:t>Thank you</a:t>
            </a:r>
          </a:p>
        </p:txBody>
      </p:sp>
    </p:spTree>
    <p:extLst>
      <p:ext uri="{BB962C8B-B14F-4D97-AF65-F5344CB8AC3E}">
        <p14:creationId xmlns:p14="http://schemas.microsoft.com/office/powerpoint/2010/main" val="2700134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8D8A-656F-9E84-20F1-4A9D79806F4E}"/>
              </a:ext>
            </a:extLst>
          </p:cNvPr>
          <p:cNvSpPr>
            <a:spLocks noGrp="1"/>
          </p:cNvSpPr>
          <p:nvPr>
            <p:ph type="title"/>
          </p:nvPr>
        </p:nvSpPr>
        <p:spPr>
          <a:xfrm>
            <a:off x="3918857" y="2955212"/>
            <a:ext cx="4086807" cy="1320800"/>
          </a:xfrm>
        </p:spPr>
        <p:txBody>
          <a:bodyPr>
            <a:normAutofit/>
          </a:bodyPr>
          <a:lstStyle/>
          <a:p>
            <a:r>
              <a:rPr lang="en-IN" sz="4400" dirty="0"/>
              <a:t>Any Question </a:t>
            </a:r>
          </a:p>
        </p:txBody>
      </p:sp>
    </p:spTree>
    <p:extLst>
      <p:ext uri="{BB962C8B-B14F-4D97-AF65-F5344CB8AC3E}">
        <p14:creationId xmlns:p14="http://schemas.microsoft.com/office/powerpoint/2010/main" val="143435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p:txBody>
          <a:bodyPr>
            <a:normAutofit/>
          </a:bodyPr>
          <a:lstStyle/>
          <a:p>
            <a:r>
              <a:rPr lang="en-IN" sz="4800" b="1" dirty="0">
                <a:solidFill>
                  <a:srgbClr val="3494BA"/>
                </a:solidFill>
              </a:rPr>
              <a:t>About Jaguar Land Rover:-</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5"/>
            <a:ext cx="10584716" cy="4087811"/>
          </a:xfrm>
        </p:spPr>
        <p:txBody>
          <a:bodyPr>
            <a:normAutofit/>
          </a:bodyPr>
          <a:lstStyle/>
          <a:p>
            <a:pPr algn="just"/>
            <a:r>
              <a:rPr lang="en-IN" b="1" dirty="0">
                <a:solidFill>
                  <a:schemeClr val="tx2"/>
                </a:solidFill>
              </a:rPr>
              <a:t>What was Jaguar Land Rover?</a:t>
            </a:r>
          </a:p>
          <a:p>
            <a:pPr marL="0" indent="0" algn="just">
              <a:buNone/>
            </a:pPr>
            <a:r>
              <a:rPr lang="en-US" sz="1800" dirty="0"/>
              <a:t>Jaguar Land Rover Automotive PLC is the holding company of Jaguar Land Rover Limited and is a British multinational automobile manufacturer which produces luxury vehicles and sport utility vehicles. Jaguar Land Rover is a subsidiary of Tata Motors Limited and has its head office in Whitley, Coventry, UK</a:t>
            </a:r>
            <a:r>
              <a:rPr lang="en-US" dirty="0"/>
              <a:t>.</a:t>
            </a:r>
          </a:p>
          <a:p>
            <a:pPr algn="just"/>
            <a:r>
              <a:rPr lang="en-US" b="1" dirty="0"/>
              <a:t>Company Size-</a:t>
            </a:r>
          </a:p>
          <a:p>
            <a:pPr marL="285750" indent="-285750" algn="just">
              <a:buFont typeface="Wingdings" pitchFamily="2" charset="2"/>
              <a:buChar char="ü"/>
            </a:pPr>
            <a:r>
              <a:rPr lang="en-US" sz="1800" dirty="0"/>
              <a:t>Jaguar Land Rover has been a wholly-owned subsidiary of Tata Motors. </a:t>
            </a:r>
          </a:p>
          <a:p>
            <a:pPr marL="285750" indent="-285750" algn="just">
              <a:buFont typeface="Wingdings" pitchFamily="2" charset="2"/>
              <a:buChar char="ü"/>
            </a:pPr>
            <a:r>
              <a:rPr lang="en-US" sz="1800" dirty="0"/>
              <a:t> The company employs almost 38,000 people globally and supports around 275,000 more through our retailers, suppliers, and local businesses.</a:t>
            </a:r>
          </a:p>
          <a:p>
            <a:pPr marL="285750" indent="-285750" algn="just">
              <a:buFont typeface="Wingdings" pitchFamily="2" charset="2"/>
              <a:buChar char="ü"/>
            </a:pPr>
            <a:r>
              <a:rPr lang="en-US" sz="1800" dirty="0"/>
              <a:t> JLR’s operating revenues range is Over INR 500 cr for the financial year ending on 31 March 2021. Its EBITDA has increased by 1,239.65 % over the previous year. At the same time, its book net worth has increased by 19.85 %</a:t>
            </a:r>
          </a:p>
          <a:p>
            <a:pPr algn="just"/>
            <a:endParaRPr lang="en-US" b="1" dirty="0"/>
          </a:p>
          <a:p>
            <a:endParaRPr lang="en-IN" dirty="0"/>
          </a:p>
        </p:txBody>
      </p:sp>
    </p:spTree>
    <p:extLst>
      <p:ext uri="{BB962C8B-B14F-4D97-AF65-F5344CB8AC3E}">
        <p14:creationId xmlns:p14="http://schemas.microsoft.com/office/powerpoint/2010/main" val="127657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p:txBody>
          <a:bodyPr>
            <a:normAutofit/>
          </a:bodyPr>
          <a:lstStyle/>
          <a:p>
            <a:r>
              <a:rPr lang="en-IN" sz="4800" b="1" dirty="0">
                <a:solidFill>
                  <a:srgbClr val="3494BA"/>
                </a:solidFill>
              </a:rPr>
              <a:t>About Jaguar Land Rover:-</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5"/>
            <a:ext cx="10584716" cy="4087811"/>
          </a:xfrm>
        </p:spPr>
        <p:txBody>
          <a:bodyPr>
            <a:normAutofit/>
          </a:bodyPr>
          <a:lstStyle/>
          <a:p>
            <a:pPr marL="0" indent="0">
              <a:buNone/>
            </a:pPr>
            <a:r>
              <a:rPr lang="en-IN" b="1" dirty="0">
                <a:solidFill>
                  <a:schemeClr val="tx2"/>
                </a:solidFill>
              </a:rPr>
              <a:t>YOY analysis of Revenue:-</a:t>
            </a:r>
          </a:p>
          <a:p>
            <a:endParaRPr lang="en-IN" b="1" dirty="0">
              <a:solidFill>
                <a:schemeClr val="tx2"/>
              </a:solidFill>
            </a:endParaRPr>
          </a:p>
          <a:p>
            <a:endParaRPr lang="en-US" b="1" dirty="0"/>
          </a:p>
          <a:p>
            <a:endParaRPr lang="en-IN" dirty="0"/>
          </a:p>
        </p:txBody>
      </p:sp>
      <p:pic>
        <p:nvPicPr>
          <p:cNvPr id="6" name="Picture 5">
            <a:extLst>
              <a:ext uri="{FF2B5EF4-FFF2-40B4-BE49-F238E27FC236}">
                <a16:creationId xmlns:a16="http://schemas.microsoft.com/office/drawing/2014/main" id="{C1C14F99-0A70-1D72-B01B-50A87FDDABA1}"/>
              </a:ext>
            </a:extLst>
          </p:cNvPr>
          <p:cNvPicPr>
            <a:picLocks noChangeAspect="1"/>
          </p:cNvPicPr>
          <p:nvPr/>
        </p:nvPicPr>
        <p:blipFill rotWithShape="1">
          <a:blip r:embed="rId2">
            <a:extLst>
              <a:ext uri="{28A0092B-C50C-407E-A947-70E740481C1C}">
                <a14:useLocalDpi xmlns:a14="http://schemas.microsoft.com/office/drawing/2010/main" val="0"/>
              </a:ext>
            </a:extLst>
          </a:blip>
          <a:srcRect t="24616" r="38422" b="15221"/>
          <a:stretch/>
        </p:blipFill>
        <p:spPr>
          <a:xfrm>
            <a:off x="1" y="2360645"/>
            <a:ext cx="8882742" cy="3554963"/>
          </a:xfrm>
          <a:prstGeom prst="rect">
            <a:avLst/>
          </a:prstGeom>
        </p:spPr>
      </p:pic>
    </p:spTree>
    <p:extLst>
      <p:ext uri="{BB962C8B-B14F-4D97-AF65-F5344CB8AC3E}">
        <p14:creationId xmlns:p14="http://schemas.microsoft.com/office/powerpoint/2010/main" val="399425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p:txBody>
          <a:bodyPr>
            <a:normAutofit/>
          </a:bodyPr>
          <a:lstStyle/>
          <a:p>
            <a:r>
              <a:rPr lang="en-IN" sz="4800" b="1" dirty="0">
                <a:solidFill>
                  <a:srgbClr val="3494BA"/>
                </a:solidFill>
              </a:rPr>
              <a:t>About Jaguar Land Rover:-</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5"/>
            <a:ext cx="9409059" cy="4087811"/>
          </a:xfrm>
        </p:spPr>
        <p:txBody>
          <a:bodyPr>
            <a:normAutofit/>
          </a:bodyPr>
          <a:lstStyle/>
          <a:p>
            <a:r>
              <a:rPr lang="en-IN" b="1" dirty="0">
                <a:solidFill>
                  <a:schemeClr val="tx2"/>
                </a:solidFill>
              </a:rPr>
              <a:t>Annual report 2022:-</a:t>
            </a:r>
          </a:p>
          <a:p>
            <a:r>
              <a:rPr lang="en-IN" b="1" dirty="0">
                <a:solidFill>
                  <a:schemeClr val="tx2"/>
                </a:solidFill>
              </a:rPr>
              <a:t>11</a:t>
            </a:r>
          </a:p>
          <a:p>
            <a:endParaRPr lang="en-IN" b="1" dirty="0">
              <a:solidFill>
                <a:schemeClr val="tx2"/>
              </a:solidFill>
            </a:endParaRPr>
          </a:p>
          <a:p>
            <a:endParaRPr lang="en-US" b="1" dirty="0"/>
          </a:p>
          <a:p>
            <a:endParaRPr lang="en-IN" dirty="0"/>
          </a:p>
        </p:txBody>
      </p:sp>
      <p:pic>
        <p:nvPicPr>
          <p:cNvPr id="5" name="Picture 4">
            <a:extLst>
              <a:ext uri="{FF2B5EF4-FFF2-40B4-BE49-F238E27FC236}">
                <a16:creationId xmlns:a16="http://schemas.microsoft.com/office/drawing/2014/main" id="{DC1BD761-F82F-9A88-E7EE-1B7B982923E7}"/>
              </a:ext>
            </a:extLst>
          </p:cNvPr>
          <p:cNvPicPr>
            <a:picLocks noChangeAspect="1"/>
          </p:cNvPicPr>
          <p:nvPr/>
        </p:nvPicPr>
        <p:blipFill rotWithShape="1">
          <a:blip r:embed="rId2">
            <a:extLst>
              <a:ext uri="{28A0092B-C50C-407E-A947-70E740481C1C}">
                <a14:useLocalDpi xmlns:a14="http://schemas.microsoft.com/office/drawing/2010/main" val="0"/>
              </a:ext>
            </a:extLst>
          </a:blip>
          <a:srcRect l="2416" t="11342" r="7395" b="14738"/>
          <a:stretch/>
        </p:blipFill>
        <p:spPr>
          <a:xfrm>
            <a:off x="0" y="2160589"/>
            <a:ext cx="9409059" cy="4087811"/>
          </a:xfrm>
          <a:prstGeom prst="rect">
            <a:avLst/>
          </a:prstGeom>
        </p:spPr>
      </p:pic>
    </p:spTree>
    <p:extLst>
      <p:ext uri="{BB962C8B-B14F-4D97-AF65-F5344CB8AC3E}">
        <p14:creationId xmlns:p14="http://schemas.microsoft.com/office/powerpoint/2010/main" val="238279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p:txBody>
          <a:bodyPr>
            <a:normAutofit/>
          </a:bodyPr>
          <a:lstStyle/>
          <a:p>
            <a:r>
              <a:rPr lang="en-IN" sz="4800" b="1" dirty="0">
                <a:solidFill>
                  <a:srgbClr val="3494BA"/>
                </a:solidFill>
              </a:rPr>
              <a:t>About Current Scenario</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5"/>
            <a:ext cx="10584716" cy="4582335"/>
          </a:xfrm>
        </p:spPr>
        <p:txBody>
          <a:bodyPr>
            <a:normAutofit/>
          </a:bodyPr>
          <a:lstStyle/>
          <a:p>
            <a:pPr algn="just"/>
            <a:r>
              <a:rPr lang="en-IN" b="1" dirty="0">
                <a:solidFill>
                  <a:schemeClr val="tx2"/>
                </a:solidFill>
              </a:rPr>
              <a:t>Current Manufacturing Strategy:-</a:t>
            </a:r>
          </a:p>
          <a:p>
            <a:pPr marL="0" indent="0" algn="just">
              <a:buNone/>
            </a:pPr>
            <a:r>
              <a:rPr lang="en-US" sz="1600" i="0" dirty="0">
                <a:solidFill>
                  <a:schemeClr val="tx2"/>
                </a:solidFill>
                <a:effectLst/>
                <a:latin typeface="+mj-lt"/>
              </a:rPr>
              <a:t>Jaguar Land Rover Using Aerospace Technology To Develop Future Lightweight Vehicles</a:t>
            </a:r>
          </a:p>
          <a:p>
            <a:pPr algn="just">
              <a:buFont typeface="Arial" panose="020B0604020202020204" pitchFamily="34" charset="0"/>
              <a:buChar char="•"/>
            </a:pPr>
            <a:r>
              <a:rPr lang="en-US" sz="1600" b="0" i="0" dirty="0">
                <a:solidFill>
                  <a:srgbClr val="414042"/>
                </a:solidFill>
                <a:effectLst/>
                <a:latin typeface="jlr_emeric_extralight"/>
              </a:rPr>
              <a:t>Technology developed for aerospace is repurposed to accelerate Jaguar Land Rover’s testing and development programs</a:t>
            </a:r>
          </a:p>
          <a:p>
            <a:pPr algn="just">
              <a:buFont typeface="Arial" panose="020B0604020202020204" pitchFamily="34" charset="0"/>
              <a:buChar char="•"/>
            </a:pPr>
            <a:r>
              <a:rPr lang="en-US" sz="1600" b="0" i="0" dirty="0">
                <a:solidFill>
                  <a:srgbClr val="414042"/>
                </a:solidFill>
                <a:effectLst/>
                <a:latin typeface="jlr_emeric_extralight"/>
              </a:rPr>
              <a:t>Jaguar Land Rover to take part in pioneering all-weather, all-terrain tests of new metals and composites</a:t>
            </a:r>
          </a:p>
          <a:p>
            <a:pPr algn="just">
              <a:buFont typeface="Arial" panose="020B0604020202020204" pitchFamily="34" charset="0"/>
              <a:buChar char="•"/>
            </a:pPr>
            <a:r>
              <a:rPr lang="en-US" sz="1600" b="0" i="0" dirty="0">
                <a:solidFill>
                  <a:srgbClr val="414042"/>
                </a:solidFill>
                <a:effectLst/>
                <a:latin typeface="jlr_emeric_extralight"/>
              </a:rPr>
              <a:t>Two-year project will ensure new body materials deliver a longer-lasting, high-quality finish</a:t>
            </a:r>
          </a:p>
          <a:p>
            <a:pPr marL="0" indent="0" algn="just">
              <a:buNone/>
            </a:pPr>
            <a:endParaRPr lang="en-US" sz="1600" i="0" dirty="0">
              <a:solidFill>
                <a:schemeClr val="tx2"/>
              </a:solidFill>
              <a:effectLst/>
              <a:latin typeface="+mj-lt"/>
            </a:endParaRPr>
          </a:p>
          <a:p>
            <a:pPr marL="0" indent="0" algn="just">
              <a:buNone/>
            </a:pPr>
            <a:r>
              <a:rPr lang="en-IN" sz="1800" b="1" dirty="0">
                <a:solidFill>
                  <a:schemeClr val="tx2"/>
                </a:solidFill>
                <a:effectLst/>
                <a:latin typeface="+mj-lt"/>
                <a:ea typeface="Calibri" panose="020F0502020204030204" pitchFamily="34" charset="0"/>
                <a:cs typeface="Times New Roman" panose="02020603050405020304" pitchFamily="18" charset="0"/>
              </a:rPr>
              <a:t>Jaguar LandRover Announces Partnership With NVIDIA</a:t>
            </a:r>
          </a:p>
          <a:p>
            <a:pPr marL="0" indent="0" algn="just">
              <a:buNone/>
            </a:pPr>
            <a:r>
              <a:rPr lang="en-IN" sz="1400" dirty="0">
                <a:solidFill>
                  <a:srgbClr val="444444"/>
                </a:solidFill>
                <a:effectLst/>
                <a:latin typeface="+mj-lt"/>
                <a:ea typeface="Calibri" panose="020F0502020204030204" pitchFamily="34" charset="0"/>
              </a:rPr>
              <a:t>Jaguar Land Rover has formed a multi-year strategic partnership with NVIDIA, the leader in artificial intelligence (AI) and computing, to jointly develop and deliver next-generation automated driving systems plus AI-enabled services and experiences for its customers.</a:t>
            </a:r>
            <a:br>
              <a:rPr lang="en-IN" sz="1400" dirty="0">
                <a:solidFill>
                  <a:srgbClr val="444444"/>
                </a:solidFill>
                <a:effectLst/>
                <a:latin typeface="+mj-lt"/>
                <a:ea typeface="Calibri" panose="020F0502020204030204" pitchFamily="34" charset="0"/>
              </a:rPr>
            </a:br>
            <a:br>
              <a:rPr lang="en-IN" sz="1400" dirty="0">
                <a:solidFill>
                  <a:srgbClr val="444444"/>
                </a:solidFill>
                <a:effectLst/>
                <a:latin typeface="+mj-lt"/>
                <a:ea typeface="Calibri" panose="020F0502020204030204" pitchFamily="34" charset="0"/>
              </a:rPr>
            </a:br>
            <a:r>
              <a:rPr lang="en-IN" sz="1400" dirty="0">
                <a:solidFill>
                  <a:srgbClr val="444444"/>
                </a:solidFill>
                <a:effectLst/>
                <a:latin typeface="+mj-lt"/>
                <a:ea typeface="Calibri" panose="020F0502020204030204" pitchFamily="34" charset="0"/>
              </a:rPr>
              <a:t>Starting in 2025, all new Jaguar and Land Rover vehicles will be built on the NVIDIA DRIVE software-defined platform—delivering a wide spectrum of active safety, automated driving, and parking systems as well as driver assistance systems</a:t>
            </a:r>
            <a:endParaRPr lang="en-IN" sz="1400" dirty="0">
              <a:solidFill>
                <a:schemeClr val="tx2"/>
              </a:solidFill>
              <a:effectLst/>
              <a:latin typeface="+mj-lt"/>
              <a:ea typeface="Calibri" panose="020F0502020204030204" pitchFamily="34" charset="0"/>
              <a:cs typeface="Times New Roman" panose="02020603050405020304" pitchFamily="18" charset="0"/>
            </a:endParaRPr>
          </a:p>
          <a:p>
            <a:pPr marL="0" indent="0" algn="just">
              <a:buNone/>
            </a:pPr>
            <a:endParaRPr lang="en-IN" sz="1800" b="1" dirty="0">
              <a:solidFill>
                <a:schemeClr val="tx2"/>
              </a:solidFill>
              <a:effectLst/>
              <a:latin typeface="+mj-lt"/>
              <a:ea typeface="Calibri" panose="020F0502020204030204" pitchFamily="34" charset="0"/>
              <a:cs typeface="Times New Roman" panose="02020603050405020304" pitchFamily="18" charset="0"/>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spTree>
    <p:extLst>
      <p:ext uri="{BB962C8B-B14F-4D97-AF65-F5344CB8AC3E}">
        <p14:creationId xmlns:p14="http://schemas.microsoft.com/office/powerpoint/2010/main" val="178743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p:txBody>
          <a:bodyPr>
            <a:normAutofit/>
          </a:bodyPr>
          <a:lstStyle/>
          <a:p>
            <a:r>
              <a:rPr lang="en-IN" sz="4800" b="1" dirty="0">
                <a:solidFill>
                  <a:srgbClr val="3494BA"/>
                </a:solidFill>
              </a:rPr>
              <a:t>About Current Scenario</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6"/>
            <a:ext cx="10584716" cy="3064554"/>
          </a:xfrm>
        </p:spPr>
        <p:txBody>
          <a:bodyPr>
            <a:normAutofit/>
          </a:bodyPr>
          <a:lstStyle/>
          <a:p>
            <a:pPr algn="just"/>
            <a:r>
              <a:rPr lang="en-IN" b="1" dirty="0">
                <a:solidFill>
                  <a:schemeClr val="tx2"/>
                </a:solidFill>
              </a:rPr>
              <a:t>Current Manufacturing Strategy:-</a:t>
            </a:r>
          </a:p>
          <a:p>
            <a:pPr marL="0" indent="0" algn="just">
              <a:buNone/>
            </a:pPr>
            <a:r>
              <a:rPr lang="en-US" b="0" i="0" dirty="0">
                <a:solidFill>
                  <a:srgbClr val="202124"/>
                </a:solidFill>
                <a:effectLst/>
                <a:latin typeface="+mj-lt"/>
              </a:rPr>
              <a:t>Switched to "Open Innovation strategy", to accelerate next-generation technology and sustainability to support its modern luxury vision for the business, its partners, and customers</a:t>
            </a:r>
          </a:p>
          <a:p>
            <a:pPr marL="0" indent="0" algn="just">
              <a:buNone/>
            </a:pPr>
            <a:endParaRPr lang="en-US" b="0" i="0" dirty="0">
              <a:solidFill>
                <a:srgbClr val="202124"/>
              </a:solidFill>
              <a:effectLst/>
              <a:latin typeface="+mj-lt"/>
            </a:endParaRPr>
          </a:p>
          <a:p>
            <a:pPr marL="0" indent="0" algn="just">
              <a:buNone/>
            </a:pPr>
            <a:r>
              <a:rPr lang="en-US" b="0" i="0" dirty="0">
                <a:solidFill>
                  <a:srgbClr val="202124"/>
                </a:solidFill>
                <a:effectLst/>
                <a:latin typeface="Roboto" panose="02000000000000000000" pitchFamily="2" charset="0"/>
              </a:rPr>
              <a:t>With the launch of the Open Innovation platform, JLR is looking at the entire mobility and sustainability ecosystem to offer an unparalleled customer experience, shaping the future of our industry, and paving the way to the future</a:t>
            </a:r>
            <a:endParaRPr lang="en-IN" sz="1800" b="1" dirty="0">
              <a:solidFill>
                <a:schemeClr val="tx2"/>
              </a:solidFill>
              <a:effectLst/>
              <a:latin typeface="+mj-lt"/>
              <a:ea typeface="Calibri" panose="020F0502020204030204" pitchFamily="34" charset="0"/>
              <a:cs typeface="Times New Roman" panose="02020603050405020304" pitchFamily="18" charset="0"/>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spTree>
    <p:extLst>
      <p:ext uri="{BB962C8B-B14F-4D97-AF65-F5344CB8AC3E}">
        <p14:creationId xmlns:p14="http://schemas.microsoft.com/office/powerpoint/2010/main" val="193264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p:txBody>
          <a:bodyPr>
            <a:normAutofit/>
          </a:bodyPr>
          <a:lstStyle/>
          <a:p>
            <a:r>
              <a:rPr lang="en-IN" sz="4800" b="1" dirty="0">
                <a:solidFill>
                  <a:srgbClr val="3494BA"/>
                </a:solidFill>
              </a:rPr>
              <a:t>About Current Scenario</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6"/>
            <a:ext cx="10584716" cy="3064554"/>
          </a:xfrm>
        </p:spPr>
        <p:txBody>
          <a:bodyPr>
            <a:normAutofit/>
          </a:bodyPr>
          <a:lstStyle/>
          <a:p>
            <a:pPr marL="0" indent="0">
              <a:buNone/>
            </a:pPr>
            <a:r>
              <a:rPr lang="en-IN" b="1" dirty="0">
                <a:solidFill>
                  <a:schemeClr val="tx2"/>
                </a:solidFill>
              </a:rPr>
              <a:t>Global Market Presence</a:t>
            </a:r>
          </a:p>
          <a:p>
            <a:pPr marL="0" indent="0">
              <a:buNone/>
            </a:pPr>
            <a:endParaRPr lang="en-IN" b="1" dirty="0">
              <a:solidFill>
                <a:schemeClr val="tx2"/>
              </a:solidFill>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pic>
        <p:nvPicPr>
          <p:cNvPr id="4" name="Picture 2">
            <a:extLst>
              <a:ext uri="{FF2B5EF4-FFF2-40B4-BE49-F238E27FC236}">
                <a16:creationId xmlns:a16="http://schemas.microsoft.com/office/drawing/2014/main" id="{27BB4E52-1CFF-F1D8-3AC6-1F83DB2D31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66" t="19293" r="20290" b="13467"/>
          <a:stretch/>
        </p:blipFill>
        <p:spPr bwMode="auto">
          <a:xfrm>
            <a:off x="326571" y="2062065"/>
            <a:ext cx="9573209" cy="3725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15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5944-1727-DCA6-A7E7-DFE5A5F6504F}"/>
              </a:ext>
            </a:extLst>
          </p:cNvPr>
          <p:cNvSpPr>
            <a:spLocks noGrp="1"/>
          </p:cNvSpPr>
          <p:nvPr>
            <p:ph type="title"/>
          </p:nvPr>
        </p:nvSpPr>
        <p:spPr>
          <a:xfrm>
            <a:off x="360092" y="609600"/>
            <a:ext cx="8317377" cy="873968"/>
          </a:xfrm>
        </p:spPr>
        <p:txBody>
          <a:bodyPr>
            <a:normAutofit/>
          </a:bodyPr>
          <a:lstStyle/>
          <a:p>
            <a:r>
              <a:rPr lang="en-IN" sz="4800" b="1" dirty="0">
                <a:solidFill>
                  <a:srgbClr val="3494BA"/>
                </a:solidFill>
              </a:rPr>
              <a:t>JLR performance in India</a:t>
            </a:r>
          </a:p>
        </p:txBody>
      </p:sp>
      <p:sp>
        <p:nvSpPr>
          <p:cNvPr id="3" name="Content Placeholder 2">
            <a:extLst>
              <a:ext uri="{FF2B5EF4-FFF2-40B4-BE49-F238E27FC236}">
                <a16:creationId xmlns:a16="http://schemas.microsoft.com/office/drawing/2014/main" id="{728277AF-AFC2-D042-B6CB-5C3489F78F1E}"/>
              </a:ext>
            </a:extLst>
          </p:cNvPr>
          <p:cNvSpPr>
            <a:spLocks noGrp="1"/>
          </p:cNvSpPr>
          <p:nvPr>
            <p:ph idx="1"/>
          </p:nvPr>
        </p:nvSpPr>
        <p:spPr>
          <a:xfrm>
            <a:off x="360092" y="1666066"/>
            <a:ext cx="10584716" cy="3064554"/>
          </a:xfrm>
        </p:spPr>
        <p:txBody>
          <a:bodyPr>
            <a:normAutofit/>
          </a:bodyPr>
          <a:lstStyle/>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IN" b="1" dirty="0">
              <a:solidFill>
                <a:schemeClr val="tx2"/>
              </a:solidFill>
            </a:endParaRPr>
          </a:p>
          <a:p>
            <a:pPr marL="0" indent="0">
              <a:buNone/>
            </a:pPr>
            <a:endParaRPr lang="en-US" sz="1600" i="0" dirty="0">
              <a:solidFill>
                <a:schemeClr val="tx2"/>
              </a:solidFill>
              <a:effectLst/>
              <a:latin typeface="+mj-lt"/>
            </a:endParaRPr>
          </a:p>
          <a:p>
            <a:endParaRPr lang="en-IN" b="1" dirty="0">
              <a:solidFill>
                <a:schemeClr val="tx2"/>
              </a:solidFill>
            </a:endParaRPr>
          </a:p>
          <a:p>
            <a:endParaRPr lang="en-US" b="1" dirty="0"/>
          </a:p>
          <a:p>
            <a:endParaRPr lang="en-IN" dirty="0"/>
          </a:p>
        </p:txBody>
      </p:sp>
      <p:pic>
        <p:nvPicPr>
          <p:cNvPr id="5" name="Picture 4">
            <a:extLst>
              <a:ext uri="{FF2B5EF4-FFF2-40B4-BE49-F238E27FC236}">
                <a16:creationId xmlns:a16="http://schemas.microsoft.com/office/drawing/2014/main" id="{7CE4D650-545C-B7FB-2C91-346E6D9400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925" y="2094099"/>
            <a:ext cx="9778483" cy="3868161"/>
          </a:xfrm>
          <a:prstGeom prst="rect">
            <a:avLst/>
          </a:prstGeom>
          <a:noFill/>
          <a:ln>
            <a:noFill/>
          </a:ln>
        </p:spPr>
      </p:pic>
    </p:spTree>
    <p:extLst>
      <p:ext uri="{BB962C8B-B14F-4D97-AF65-F5344CB8AC3E}">
        <p14:creationId xmlns:p14="http://schemas.microsoft.com/office/powerpoint/2010/main" val="82025556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805</TotalTime>
  <Words>1300</Words>
  <Application>Microsoft Office PowerPoint</Application>
  <PresentationFormat>Widescreen</PresentationFormat>
  <Paragraphs>236</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Arial Rounded MT Bold</vt:lpstr>
      <vt:lpstr>Calibri</vt:lpstr>
      <vt:lpstr>jlr_emeric_extralight</vt:lpstr>
      <vt:lpstr>Poppins</vt:lpstr>
      <vt:lpstr>Roboto</vt:lpstr>
      <vt:lpstr>Segoe UI</vt:lpstr>
      <vt:lpstr>Times New Roman</vt:lpstr>
      <vt:lpstr>Trebuchet MS</vt:lpstr>
      <vt:lpstr>Wingdings</vt:lpstr>
      <vt:lpstr>Wingdings 3</vt:lpstr>
      <vt:lpstr>Facet</vt:lpstr>
      <vt:lpstr>Jaguar Land Rover Case Study</vt:lpstr>
      <vt:lpstr>About Jaguar Land Rover:-</vt:lpstr>
      <vt:lpstr>About Jaguar Land Rover:-</vt:lpstr>
      <vt:lpstr>About Jaguar Land Rover:-</vt:lpstr>
      <vt:lpstr>About Jaguar Land Rover:-</vt:lpstr>
      <vt:lpstr>About Current Scenario</vt:lpstr>
      <vt:lpstr>About Current Scenario</vt:lpstr>
      <vt:lpstr>About Current Scenario</vt:lpstr>
      <vt:lpstr>JLR performance in India</vt:lpstr>
      <vt:lpstr>IF JLR Start manufacturing in India</vt:lpstr>
      <vt:lpstr>Market Size of Luxury in India </vt:lpstr>
      <vt:lpstr>Customer Demands in Luxury Cars </vt:lpstr>
      <vt:lpstr>Competitors</vt:lpstr>
      <vt:lpstr>JLR </vt:lpstr>
      <vt:lpstr>Failure Mode Analysis</vt:lpstr>
      <vt:lpstr>SWOT Analysis</vt:lpstr>
      <vt:lpstr>Cost Estimation of Plant </vt:lpstr>
      <vt:lpstr>Pricing of car </vt:lpstr>
      <vt:lpstr>PowerPoint Presentation</vt:lpstr>
      <vt:lpstr>Break Even Point</vt:lpstr>
      <vt:lpstr>Profitability framework</vt:lpstr>
      <vt:lpstr>Synthesis </vt:lpstr>
      <vt:lpstr>Benefits In India </vt:lpstr>
      <vt:lpstr>Thank you</vt:lpstr>
      <vt:lpstr>Any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Jaguar LandRover Case Study</dc:title>
  <dc:creator>Sumit Singh Rajpoot</dc:creator>
  <cp:lastModifiedBy>Aditya</cp:lastModifiedBy>
  <cp:revision>14</cp:revision>
  <dcterms:created xsi:type="dcterms:W3CDTF">2022-10-16T08:43:04Z</dcterms:created>
  <dcterms:modified xsi:type="dcterms:W3CDTF">2022-12-05T11:30:30Z</dcterms:modified>
</cp:coreProperties>
</file>