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7"/>
  </p:notesMasterIdLst>
  <p:handoutMasterIdLst>
    <p:handoutMasterId r:id="rId8"/>
  </p:handoutMasterIdLst>
  <p:sldIdLst>
    <p:sldId id="281" r:id="rId2"/>
    <p:sldId id="365" r:id="rId3"/>
    <p:sldId id="362" r:id="rId4"/>
    <p:sldId id="363" r:id="rId5"/>
    <p:sldId id="366" r:id="rId6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lang="en-US"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65A"/>
    <a:srgbClr val="C4D6A4"/>
    <a:srgbClr val="507168"/>
    <a:srgbClr val="FF9B00"/>
    <a:srgbClr val="DDDDDD"/>
    <a:srgbClr val="EAEAEA"/>
    <a:srgbClr val="B5C4CB"/>
    <a:srgbClr val="076AB5"/>
    <a:srgbClr val="0C8BEA"/>
    <a:srgbClr val="BBB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2" autoAdjust="0"/>
    <p:restoredTop sz="87684" autoAdjust="0"/>
  </p:normalViewPr>
  <p:slideViewPr>
    <p:cSldViewPr>
      <p:cViewPr varScale="1">
        <p:scale>
          <a:sx n="112" d="100"/>
          <a:sy n="112" d="100"/>
        </p:scale>
        <p:origin x="17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24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/>
            </a:lvl1pPr>
          </a:lstStyle>
          <a:p>
            <a:endParaRPr lang="en-CA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028" y="1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E62AEA76-1AF8-4F85-9CA1-6BD5B0409AF0}" type="datetime1">
              <a:rPr lang="en-CA"/>
              <a:pPr/>
              <a:t>10/07/2018</a:t>
            </a:fld>
            <a:endParaRPr lang="en-CA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684927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/>
            </a:lvl1pPr>
          </a:lstStyle>
          <a:p>
            <a:endParaRPr lang="en-CA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028" y="8684927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39792D56-8577-4C6A-B75D-3660B62F2BA0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530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en-CA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28" y="1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2B35FEB9-FD75-4C7E-93D3-1F9D140905CC}" type="datetime1">
              <a:rPr lang="en-CA"/>
              <a:pPr/>
              <a:t>10/07/2018</a:t>
            </a:fld>
            <a:endParaRPr lang="en-CA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22" y="4344025"/>
            <a:ext cx="5485158" cy="411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684927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en-CA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28" y="8684927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5F55DF97-AFFE-42B5-8269-4299C3F72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8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could be the potential reasons for non-</a:t>
            </a:r>
            <a:r>
              <a:rPr lang="en-US" dirty="0" err="1"/>
              <a:t>consistancy</a:t>
            </a:r>
            <a:r>
              <a:rPr lang="en-US" dirty="0"/>
              <a:t>; Which data is required</a:t>
            </a:r>
            <a:r>
              <a:rPr lang="en-US" baseline="0" dirty="0"/>
              <a:t> to answer the company concern.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5DF97-AFFE-42B5-8269-4299C3F7272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4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slide_footer"/>
          <p:cNvSpPr>
            <a:spLocks noChangeArrowheads="1"/>
          </p:cNvSpPr>
          <p:nvPr/>
        </p:nvSpPr>
        <p:spPr bwMode="gray">
          <a:xfrm>
            <a:off x="4800600" y="6421439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905" tIns="46953" rIns="93905" bIns="46953"/>
          <a:lstStyle/>
          <a:p>
            <a:pPr algn="r" defTabSz="938213" eaLnBrk="0" hangingPunct="0">
              <a:spcBef>
                <a:spcPct val="0"/>
              </a:spcBef>
            </a:pPr>
            <a:endParaRPr lang="en-US" sz="1000">
              <a:solidFill>
                <a:srgbClr val="5F5F5F"/>
              </a:solidFill>
            </a:endParaRPr>
          </a:p>
        </p:txBody>
      </p:sp>
      <p:sp>
        <p:nvSpPr>
          <p:cNvPr id="45102" name="slide_client&amp;project_name"/>
          <p:cNvSpPr>
            <a:spLocks noChangeArrowheads="1"/>
          </p:cNvSpPr>
          <p:nvPr userDrawn="1"/>
        </p:nvSpPr>
        <p:spPr bwMode="gray">
          <a:xfrm>
            <a:off x="1307592" y="2487168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endParaRPr lang="en-US" sz="3500">
              <a:solidFill>
                <a:schemeClr val="accent2"/>
              </a:solidFill>
            </a:endParaRPr>
          </a:p>
        </p:txBody>
      </p:sp>
      <p:sp>
        <p:nvSpPr>
          <p:cNvPr id="45103" name="slide_projectinformation"/>
          <p:cNvSpPr>
            <a:spLocks noChangeArrowheads="1"/>
          </p:cNvSpPr>
          <p:nvPr userDrawn="1"/>
        </p:nvSpPr>
        <p:spPr bwMode="gray">
          <a:xfrm>
            <a:off x="1307592" y="4114647"/>
            <a:ext cx="6038851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104" name="slide_date"/>
          <p:cNvSpPr>
            <a:spLocks noChangeArrowheads="1"/>
          </p:cNvSpPr>
          <p:nvPr userDrawn="1"/>
        </p:nvSpPr>
        <p:spPr bwMode="gray">
          <a:xfrm>
            <a:off x="1307592" y="4965193"/>
            <a:ext cx="6038851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688A92"/>
              </a:buClr>
              <a:buSzPct val="110000"/>
              <a:buFont typeface="Wingdings" pitchFamily="2" charset="2"/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6" name="Picture 15" descr="ribb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14" name="titlemaster_clientlogo"/>
          <p:cNvSpPr txBox="1">
            <a:spLocks noChangeArrowheads="1"/>
          </p:cNvSpPr>
          <p:nvPr userDrawn="1"/>
        </p:nvSpPr>
        <p:spPr bwMode="auto">
          <a:xfrm>
            <a:off x="7302500" y="611189"/>
            <a:ext cx="1517651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endParaRPr lang="en-US" sz="18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4" y="0"/>
            <a:ext cx="3200407" cy="5943612"/>
          </a:xfrm>
          <a:prstGeom prst="rect">
            <a:avLst/>
          </a:prstGeom>
        </p:spPr>
      </p:pic>
      <p:sp>
        <p:nvSpPr>
          <p:cNvPr id="45110" name="titlemaster_clientname"/>
          <p:cNvSpPr>
            <a:spLocks noGrp="1" noChangeArrowheads="1"/>
          </p:cNvSpPr>
          <p:nvPr>
            <p:ph type="ctrTitle"/>
          </p:nvPr>
        </p:nvSpPr>
        <p:spPr bwMode="gray">
          <a:xfrm>
            <a:off x="1307592" y="3390754"/>
            <a:ext cx="6038851" cy="461665"/>
          </a:xfrm>
          <a:ln>
            <a:noFill/>
          </a:ln>
        </p:spPr>
        <p:txBody>
          <a:bodyPr anchor="b"/>
          <a:lstStyle>
            <a:lvl1pPr>
              <a:defRPr sz="30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5111" name="titlemaster_projectinformation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07592" y="4114800"/>
            <a:ext cx="6038851" cy="793750"/>
          </a:xfrm>
          <a:ln algn="ctr">
            <a:noFill/>
          </a:ln>
        </p:spPr>
        <p:txBody>
          <a:bodyPr lIns="0" tIns="0" rIns="0" bIns="0"/>
          <a:lstStyle>
            <a:lvl1pPr marL="0" indent="0">
              <a:buClr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" y="998426"/>
            <a:ext cx="1715531" cy="1371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5958204"/>
            <a:ext cx="1600199" cy="3200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53" y="5955919"/>
            <a:ext cx="1828804" cy="320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0" grpId="0"/>
      <p:bldP spid="45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8074" y="379414"/>
            <a:ext cx="307777" cy="5854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379414"/>
            <a:ext cx="6056313" cy="5854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68E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4F868E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4F868E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4F868E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4F868E"/>
              </a:buClr>
              <a:defRPr>
                <a:solidFill>
                  <a:schemeClr val="tx1"/>
                </a:solidFill>
              </a:defRPr>
            </a:lvl5pPr>
            <a:lvl6pPr marL="2466975" indent="-285750">
              <a:buFont typeface="Arial" pitchFamily="34" charset="0"/>
              <a:buChar char="•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44169"/>
            <a:ext cx="4059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5" y="1344169"/>
            <a:ext cx="4060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441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bbon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43040" name="slidemaster_title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694944"/>
            <a:ext cx="822990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dirty="0"/>
              <a:t>Heading Text 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430214" y="1274763"/>
            <a:ext cx="8275637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6493" tIns="43247" rIns="86493" bIns="43247"/>
          <a:lstStyle/>
          <a:p>
            <a:pPr marL="222250" indent="-222250" algn="l" eaLnBrk="0" hangingPunct="0">
              <a:buClr>
                <a:srgbClr val="688A92"/>
              </a:buClr>
              <a:buSzPct val="110000"/>
              <a:buFont typeface="Wingdings" pitchFamily="2" charset="2"/>
              <a:buChar char="§"/>
            </a:pPr>
            <a:endParaRPr lang="en-US" sz="2200"/>
          </a:p>
        </p:txBody>
      </p:sp>
      <p:sp>
        <p:nvSpPr>
          <p:cNvPr id="43045" name="slidemaster_content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353312"/>
            <a:ext cx="8225153" cy="481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Level one bullet text is Arial 16</a:t>
            </a:r>
          </a:p>
          <a:p>
            <a:pPr lvl="1"/>
            <a:r>
              <a:rPr lang="en-CA" dirty="0"/>
              <a:t>Level two bullet text is Arial 14</a:t>
            </a:r>
          </a:p>
          <a:p>
            <a:pPr lvl="2"/>
            <a:r>
              <a:rPr lang="en-CA" dirty="0"/>
              <a:t>Level three bullet text is Arial 14</a:t>
            </a:r>
          </a:p>
          <a:p>
            <a:pPr lvl="3"/>
            <a:r>
              <a:rPr lang="en-CA" dirty="0"/>
              <a:t>Level four bullet is Arial 14</a:t>
            </a:r>
          </a:p>
          <a:p>
            <a:pPr lvl="4"/>
            <a:r>
              <a:rPr lang="en-CA" dirty="0"/>
              <a:t>Level five bullet is Arial 14</a:t>
            </a:r>
          </a:p>
          <a:p>
            <a:pPr lvl="5"/>
            <a:endParaRPr lang="en-CA" dirty="0"/>
          </a:p>
          <a:p>
            <a:pPr lvl="5"/>
            <a:endParaRPr lang="en-CA" dirty="0"/>
          </a:p>
          <a:p>
            <a:pPr lvl="5"/>
            <a:endParaRPr lang="en-CA" dirty="0"/>
          </a:p>
        </p:txBody>
      </p:sp>
      <p:sp>
        <p:nvSpPr>
          <p:cNvPr id="8" name="slidemaster_pagenumber"/>
          <p:cNvSpPr txBox="1">
            <a:spLocks noChangeArrowheads="1"/>
          </p:cNvSpPr>
          <p:nvPr/>
        </p:nvSpPr>
        <p:spPr bwMode="auto">
          <a:xfrm>
            <a:off x="4114800" y="6675120"/>
            <a:ext cx="914400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900" dirty="0">
                <a:solidFill>
                  <a:schemeClr val="bg1"/>
                </a:solidFill>
              </a:rPr>
              <a:t>− </a:t>
            </a:r>
            <a:fld id="{B1D876E0-1F81-4D7B-A35F-3042955D22B2}" type="slidenum">
              <a:rPr lang="en-CA" sz="900">
                <a:solidFill>
                  <a:schemeClr val="bg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CA" sz="900" dirty="0">
                <a:solidFill>
                  <a:schemeClr val="bg1"/>
                </a:solidFill>
              </a:rPr>
              <a:t> −</a:t>
            </a:r>
          </a:p>
        </p:txBody>
      </p:sp>
      <p:sp>
        <p:nvSpPr>
          <p:cNvPr id="11" name="slidemaster_copyright"/>
          <p:cNvSpPr>
            <a:spLocks noChangeArrowheads="1"/>
          </p:cNvSpPr>
          <p:nvPr/>
        </p:nvSpPr>
        <p:spPr bwMode="auto">
          <a:xfrm>
            <a:off x="228601" y="6657976"/>
            <a:ext cx="217487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r>
              <a:rPr lang="en-US" sz="600">
                <a:solidFill>
                  <a:schemeClr val="bg1"/>
                </a:solidFill>
              </a:rPr>
              <a:t>© 2014 ZS Associates     |     CONFIDENTIAL</a:t>
            </a:r>
            <a:endParaRPr lang="en-US" sz="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slidemaster_filename"/>
          <p:cNvSpPr>
            <a:spLocks noChangeArrowheads="1"/>
          </p:cNvSpPr>
          <p:nvPr/>
        </p:nvSpPr>
        <p:spPr bwMode="black">
          <a:xfrm>
            <a:off x="6738938" y="6714077"/>
            <a:ext cx="2176463" cy="7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spAutoFit/>
          </a:bodyPr>
          <a:lstStyle/>
          <a:p>
            <a:pPr algn="r" defTabSz="938213">
              <a:lnSpc>
                <a:spcPct val="80000"/>
              </a:lnSpc>
              <a:spcBef>
                <a:spcPct val="0"/>
              </a:spcBef>
            </a:pPr>
            <a:r>
              <a:rPr lang="en-US" sz="600">
                <a:solidFill>
                  <a:schemeClr val="bg1"/>
                </a:solidFill>
              </a:rPr>
              <a:t>2018 YDS Submission Guide v2.1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10842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3pPr>
      <a:lvl4pPr marL="1514475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4pPr>
      <a:lvl5pPr marL="1889125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181225" indent="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pitchFamily="34" charset="0"/>
        <a:buNone/>
        <a:defRPr sz="1400">
          <a:solidFill>
            <a:schemeClr val="tx1"/>
          </a:solidFill>
          <a:latin typeface="+mn-lt"/>
        </a:defRPr>
      </a:lvl6pPr>
      <a:lvl7pPr marL="28035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7pPr>
      <a:lvl8pPr marL="32607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8pPr>
      <a:lvl9pPr marL="37179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9" name="slide_project&amp;pres_name"/>
          <p:cNvSpPr>
            <a:spLocks noChangeArrowheads="1"/>
          </p:cNvSpPr>
          <p:nvPr/>
        </p:nvSpPr>
        <p:spPr bwMode="blackWhite">
          <a:xfrm>
            <a:off x="1307592" y="2468880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sx="1000" sy="1000" algn="ctr" rotWithShape="0">
              <a:schemeClr val="bg1"/>
            </a:outerShdw>
          </a:effectLst>
        </p:spPr>
        <p:txBody>
          <a:bodyPr lIns="0" tIns="0" rIns="0" bIns="0" anchor="b"/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bg2"/>
                </a:solidFill>
              </a:rPr>
              <a:t>2018 Young Data Scientist Challenge</a:t>
            </a:r>
          </a:p>
          <a:p>
            <a:pPr>
              <a:spcBef>
                <a:spcPct val="0"/>
              </a:spcBef>
            </a:pPr>
            <a:r>
              <a:rPr lang="en-US" sz="1800" i="1" dirty="0">
                <a:solidFill>
                  <a:schemeClr val="bg2"/>
                </a:solidFill>
              </a:rPr>
              <a:t>Submission Guide</a:t>
            </a:r>
            <a:endParaRPr lang="en-US" sz="2400" i="1" dirty="0">
              <a:solidFill>
                <a:schemeClr val="bg2"/>
              </a:solidFill>
            </a:endParaRPr>
          </a:p>
        </p:txBody>
      </p:sp>
      <p:sp>
        <p:nvSpPr>
          <p:cNvPr id="48151" name="slide_clientName"/>
          <p:cNvSpPr>
            <a:spLocks noChangeArrowheads="1"/>
          </p:cNvSpPr>
          <p:nvPr/>
        </p:nvSpPr>
        <p:spPr bwMode="blackWhite">
          <a:xfrm>
            <a:off x="1307578" y="4112992"/>
            <a:ext cx="6043613" cy="414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r>
              <a:rPr lang="en-US" sz="1800" dirty="0"/>
              <a:t>Version 2.1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458510" cy="307777"/>
          </a:xfrm>
        </p:spPr>
        <p:txBody>
          <a:bodyPr/>
          <a:lstStyle/>
          <a:p>
            <a:r>
              <a:rPr lang="en-US" b="1" dirty="0"/>
              <a:t>YDS 2018 Submission Guidelines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599" y="3901044"/>
            <a:ext cx="8637681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final submission should consist of 3 parts:</a:t>
            </a:r>
          </a:p>
          <a:p>
            <a:pPr marL="342900" indent="-342900">
              <a:buAutoNum type="arabicParenR"/>
            </a:pPr>
            <a:r>
              <a:rPr lang="en-US" dirty="0"/>
              <a:t>Section A – Approach document (Submission file format : PPT/XLSX/DOC)</a:t>
            </a:r>
          </a:p>
          <a:p>
            <a:pPr marL="342900" indent="-342900">
              <a:buAutoNum type="arabicParenR"/>
            </a:pPr>
            <a:r>
              <a:rPr lang="en-US" dirty="0"/>
              <a:t>Section B – Model prediction (Submission file format: *.</a:t>
            </a:r>
            <a:r>
              <a:rPr lang="en-US" dirty="0" err="1"/>
              <a:t>csv</a:t>
            </a:r>
            <a:r>
              <a:rPr lang="en-US" dirty="0"/>
              <a:t>)</a:t>
            </a:r>
          </a:p>
          <a:p>
            <a:pPr marL="342900" indent="-342900">
              <a:buAutoNum type="arabicParenR"/>
            </a:pPr>
            <a:r>
              <a:rPr lang="en-US" dirty="0"/>
              <a:t>Section C – Supporting codes for final submission (Submission file format: Any programming language)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65051" y="5547900"/>
            <a:ext cx="8298180" cy="580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b="1" i="1" dirty="0">
                <a:solidFill>
                  <a:schemeClr val="bg1"/>
                </a:solidFill>
              </a:rPr>
              <a:t>Any submission not having all 3 components will be considered as incomplete submission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4351A-B03A-44B8-9078-0DF9DBD02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5" y="981587"/>
            <a:ext cx="8992379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4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909" cy="307777"/>
          </a:xfrm>
        </p:spPr>
        <p:txBody>
          <a:bodyPr/>
          <a:lstStyle/>
          <a:p>
            <a:r>
              <a:rPr lang="en-US" b="1" dirty="0"/>
              <a:t>Submitting “Section A”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906087"/>
            <a:ext cx="775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Section A, please provide your findings and justification on the below topics -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b="1" i="1" dirty="0"/>
              <a:t>Quality checks performed / Errors found</a:t>
            </a:r>
            <a:r>
              <a:rPr lang="en-US" dirty="0"/>
              <a:t>: Please report any potential errors / inaccuracies in the training dataset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b="1" i="1" dirty="0"/>
              <a:t>Data preprocessing steps: </a:t>
            </a:r>
            <a:r>
              <a:rPr lang="en-US" dirty="0"/>
              <a:t>Please provide potential data aggregations / transformations performed including how the quality checks from section 1 are dealt with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b="1" dirty="0"/>
              <a:t>Key observations / Trends: </a:t>
            </a:r>
            <a:r>
              <a:rPr lang="en-US" dirty="0"/>
              <a:t>Please provide any information on your key observations / insights from the datasets 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b="1" dirty="0"/>
              <a:t>Model choice explanation: </a:t>
            </a:r>
            <a:r>
              <a:rPr lang="en-US" dirty="0"/>
              <a:t>Please justify the usage of a particular model for the dataset provided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b="1" dirty="0"/>
              <a:t>Expected error for submission</a:t>
            </a:r>
            <a:r>
              <a:rPr lang="en-US" dirty="0"/>
              <a:t>: please provide the expected error for submission file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b="1" dirty="0"/>
              <a:t>Top 5 most significant variable in model: </a:t>
            </a:r>
            <a:r>
              <a:rPr lang="en-US" dirty="0"/>
              <a:t>please provide the most significant feature in the dataset.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271" y="5438799"/>
            <a:ext cx="775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Please submit your thoughts in word/PPT/Excel on the portal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65051" y="5705203"/>
            <a:ext cx="8298180" cy="580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b="1" i="1" dirty="0">
                <a:solidFill>
                  <a:schemeClr val="bg1"/>
                </a:solidFill>
              </a:rPr>
              <a:t>The above list is for directional purposes. Please include other findings identified while solving case  </a:t>
            </a:r>
          </a:p>
        </p:txBody>
      </p:sp>
    </p:spTree>
    <p:extLst>
      <p:ext uri="{BB962C8B-B14F-4D97-AF65-F5344CB8AC3E}">
        <p14:creationId xmlns:p14="http://schemas.microsoft.com/office/powerpoint/2010/main" val="150715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909" cy="307777"/>
          </a:xfrm>
        </p:spPr>
        <p:txBody>
          <a:bodyPr/>
          <a:lstStyle/>
          <a:p>
            <a:r>
              <a:rPr lang="en-US" b="1" dirty="0"/>
              <a:t>Submitting “Section B”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0800" y="2297685"/>
            <a:ext cx="266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u="sng" dirty="0"/>
              <a:t>“submission.csv” </a:t>
            </a:r>
            <a:r>
              <a:rPr lang="en-US" sz="900" b="1" dirty="0"/>
              <a:t>File Structure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669890" y="2740212"/>
            <a:ext cx="1573625" cy="2011004"/>
          </a:xfrm>
          <a:prstGeom prst="roundRect">
            <a:avLst/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sz="1200" dirty="0"/>
              <a:t>Update highlighted columns with your </a:t>
            </a:r>
            <a:r>
              <a:rPr lang="en-US" sz="1200" dirty="0" err="1"/>
              <a:t>forecated</a:t>
            </a:r>
            <a:r>
              <a:rPr lang="en-US" sz="1200" dirty="0"/>
              <a:t> values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7363" y="889968"/>
            <a:ext cx="7837516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Update the “yds_submission2018.csv” file with sales forecasted value.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Predictions for the submission dataset are to be submitted via hacker rank submission platform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Include any other supporting material as zip file (Codes, Model file, images)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04800" y="5058599"/>
            <a:ext cx="8298180" cy="580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b="1" i="1" dirty="0">
                <a:solidFill>
                  <a:schemeClr val="bg1"/>
                </a:solidFill>
              </a:rPr>
              <a:t>Ensure you sales column is non-empty before submission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F0ED7-F3FE-4325-9F96-5E74B5BE9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38" t="1" r="19843" b="4775"/>
          <a:stretch/>
        </p:blipFill>
        <p:spPr>
          <a:xfrm>
            <a:off x="1625837" y="2614628"/>
            <a:ext cx="4650274" cy="2262172"/>
          </a:xfrm>
          <a:prstGeom prst="rect">
            <a:avLst/>
          </a:prstGeom>
        </p:spPr>
      </p:pic>
      <p:sp>
        <p:nvSpPr>
          <p:cNvPr id="22" name="Isosceles Triangle 21"/>
          <p:cNvSpPr/>
          <p:nvPr/>
        </p:nvSpPr>
        <p:spPr bwMode="auto">
          <a:xfrm rot="5400000">
            <a:off x="5437910" y="3472977"/>
            <a:ext cx="1676401" cy="545474"/>
          </a:xfrm>
          <a:prstGeom prst="triangle">
            <a:avLst>
              <a:gd name="adj" fmla="val 52148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3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submit the source code for the training and prediction (For selected submission)</a:t>
            </a:r>
          </a:p>
          <a:p>
            <a:endParaRPr lang="en-US" dirty="0"/>
          </a:p>
          <a:p>
            <a:r>
              <a:rPr lang="en-US" dirty="0"/>
              <a:t>In case selection is not made last submission will be considered as final submission</a:t>
            </a:r>
          </a:p>
          <a:p>
            <a:endParaRPr lang="en-US" dirty="0"/>
          </a:p>
          <a:p>
            <a:r>
              <a:rPr lang="en-US" dirty="0"/>
              <a:t>Upload a </a:t>
            </a:r>
            <a:r>
              <a:rPr lang="en-US" i="1" dirty="0"/>
              <a:t>zip</a:t>
            </a:r>
            <a:r>
              <a:rPr lang="en-US" dirty="0"/>
              <a:t> file (max allowed size is </a:t>
            </a:r>
            <a:r>
              <a:rPr lang="en-US" i="1" dirty="0"/>
              <a:t>2MB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submitted file must have a </a:t>
            </a:r>
            <a:r>
              <a:rPr lang="en-US" i="1" dirty="0"/>
              <a:t>README</a:t>
            </a:r>
            <a:r>
              <a:rPr lang="en-US" dirty="0"/>
              <a:t> file with a detailed description about how to run the model to predict the missing values and generate the  </a:t>
            </a:r>
            <a:r>
              <a:rPr lang="en-US" i="1" dirty="0"/>
              <a:t>yds_submission2018.csv </a:t>
            </a:r>
            <a:r>
              <a:rPr lang="en-US" dirty="0"/>
              <a:t> file.</a:t>
            </a:r>
          </a:p>
          <a:p>
            <a:endParaRPr lang="en-US" dirty="0"/>
          </a:p>
          <a:p>
            <a:r>
              <a:rPr lang="en-US" dirty="0"/>
              <a:t>There is no limit on execution time, but the code should generate the output file:</a:t>
            </a:r>
            <a:r>
              <a:rPr lang="en-US" i="1" dirty="0"/>
              <a:t> yds_submission2018.csv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Only </a:t>
            </a:r>
            <a:r>
              <a:rPr lang="en-US" i="1" dirty="0"/>
              <a:t>open source languages</a:t>
            </a:r>
            <a:r>
              <a:rPr lang="en-US" dirty="0"/>
              <a:t> are allowed.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Submitting “Section C”</a:t>
            </a:r>
          </a:p>
        </p:txBody>
      </p:sp>
    </p:spTree>
    <p:extLst>
      <p:ext uri="{BB962C8B-B14F-4D97-AF65-F5344CB8AC3E}">
        <p14:creationId xmlns:p14="http://schemas.microsoft.com/office/powerpoint/2010/main" val="4082423192"/>
      </p:ext>
    </p:extLst>
  </p:cSld>
  <p:clrMapOvr>
    <a:masterClrMapping/>
  </p:clrMapOvr>
</p:sld>
</file>

<file path=ppt/theme/theme1.xml><?xml version="1.0" encoding="utf-8"?>
<a:theme xmlns:a="http://schemas.openxmlformats.org/drawingml/2006/main" name="ZS Report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506772"/>
        </a:dk2>
        <a:lt2>
          <a:srgbClr val="A41128"/>
        </a:lt2>
        <a:accent1>
          <a:srgbClr val="00845E"/>
        </a:accent1>
        <a:accent2>
          <a:srgbClr val="FF7D00"/>
        </a:accent2>
        <a:accent3>
          <a:srgbClr val="FFFFFF"/>
        </a:accent3>
        <a:accent4>
          <a:srgbClr val="000000"/>
        </a:accent4>
        <a:accent5>
          <a:srgbClr val="AAC2B6"/>
        </a:accent5>
        <a:accent6>
          <a:srgbClr val="E77100"/>
        </a:accent6>
        <a:hlink>
          <a:srgbClr val="076AB5"/>
        </a:hlink>
        <a:folHlink>
          <a:srgbClr val="9D9E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ZS Report 1.0</Template>
  <TotalTime>8582</TotalTime>
  <Words>364</Words>
  <Application>Microsoft Office PowerPoint</Application>
  <PresentationFormat>On-screen Show (4:3)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ZS Report 1.0</vt:lpstr>
      <vt:lpstr>PowerPoint Presentation</vt:lpstr>
      <vt:lpstr>YDS 2018 Submission Guidelines</vt:lpstr>
      <vt:lpstr>Submitting “Section A”</vt:lpstr>
      <vt:lpstr>Submitting “Section B”</vt:lpstr>
      <vt:lpstr>Submitting “Section C”</vt:lpstr>
    </vt:vector>
  </TitlesOfParts>
  <Company>ZS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Abhisek Jena</dc:creator>
  <cp:lastModifiedBy>Prakash Prakash</cp:lastModifiedBy>
  <cp:revision>1007</cp:revision>
  <cp:lastPrinted>2014-12-03T14:25:52Z</cp:lastPrinted>
  <dcterms:created xsi:type="dcterms:W3CDTF">2014-09-30T06:34:42Z</dcterms:created>
  <dcterms:modified xsi:type="dcterms:W3CDTF">2018-07-10T17:21:51Z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FileName">
    <vt:bool>true</vt:bool>
  </property>
  <property fmtid="{D5CDD505-2E9C-101B-9397-08002B2CF9AE}" pid="3" name="UsePageNumber">
    <vt:bool>true</vt:bool>
  </property>
</Properties>
</file>