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f3dc6b9c6_2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2f3dc6b9c6_2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f3dc6b9c6_2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2f3dc6b9c6_2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f3dc6b9c6_2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2f3dc6b9c6_2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f42792a15_4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2f42792a15_4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f3dc6b9c6_2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2f3dc6b9c6_2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052599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052599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0525999b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0525999b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f3dc6b9c6_2_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2f3dc6b9c6_2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>
                <a:solidFill>
                  <a:srgbClr val="888888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61156" y="2203450"/>
            <a:ext cx="3886201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61156" y="1453356"/>
            <a:ext cx="3886201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22850" spcFirstLastPara="1" rIns="22850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sz="1000">
                <a:solidFill>
                  <a:srgbClr val="888888"/>
                </a:solidFill>
              </a:defRPr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Char char="»"/>
              <a:defRPr sz="1400"/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22850" spcFirstLastPara="1" rIns="22850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sz="1200"/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22850" spcFirstLastPara="1" rIns="22850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22850" spcFirstLastPara="1" rIns="22850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228599" y="717550"/>
            <a:ext cx="1504158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22850" spcFirstLastPara="1" rIns="22850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/>
            </a:lvl5pPr>
            <a:lvl6pPr indent="-2857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sz="6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206572" y="3203393"/>
            <a:ext cx="136829" cy="13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22850" spcFirstLastPara="1" rIns="22850" wrap="square" tIns="2285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shorts/Zh9erZ9hcKk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mailto:adityasingh.gdscgenai@gmail.com" TargetMode="External"/><Relationship Id="rId5" Type="http://schemas.openxmlformats.org/officeDocument/2006/relationships/hyperlink" Target="mailto:sarvesh.1414sort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3048750" y="2795119"/>
            <a:ext cx="7049709" cy="7049708"/>
          </a:xfrm>
          <a:prstGeom prst="ellipse">
            <a:avLst/>
          </a:prstGeom>
          <a:solidFill>
            <a:srgbClr val="51167B"/>
          </a:solid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/>
          <p:nvPr/>
        </p:nvSpPr>
        <p:spPr>
          <a:xfrm>
            <a:off x="8210117" y="-858800"/>
            <a:ext cx="1867766" cy="1867766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6A1C9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/>
          <p:nvPr/>
        </p:nvSpPr>
        <p:spPr>
          <a:xfrm>
            <a:off x="802553" y="-321738"/>
            <a:ext cx="643476" cy="643476"/>
          </a:xfrm>
          <a:prstGeom prst="ellipse">
            <a:avLst/>
          </a:prstGeom>
          <a:solidFill>
            <a:srgbClr val="732FA4"/>
          </a:solid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/>
          <p:nvPr/>
        </p:nvSpPr>
        <p:spPr>
          <a:xfrm>
            <a:off x="-964598" y="4194785"/>
            <a:ext cx="1867766" cy="1867766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732FA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8266529" y="4378158"/>
            <a:ext cx="501985" cy="5019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/>
        </p:nvSpPr>
        <p:spPr>
          <a:xfrm>
            <a:off x="2667733" y="832754"/>
            <a:ext cx="47952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659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4600"/>
              <a:buFont typeface="Helvetica Neue"/>
              <a:buNone/>
            </a:pPr>
            <a:r>
              <a:rPr b="1" lang="en" sz="4600">
                <a:solidFill>
                  <a:srgbClr val="051D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 ITR</a:t>
            </a:r>
            <a:endParaRPr b="1" sz="4600">
              <a:solidFill>
                <a:srgbClr val="051D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659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4600"/>
              <a:buFont typeface="Helvetica Neue"/>
              <a:buNone/>
            </a:pPr>
            <a:r>
              <a:rPr b="1" lang="en" sz="4600">
                <a:solidFill>
                  <a:srgbClr val="051D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CHATBOT</a:t>
            </a:r>
            <a:endParaRPr b="1" sz="4600">
              <a:solidFill>
                <a:srgbClr val="051D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23"/>
          <p:cNvSpPr txBox="1"/>
          <p:nvPr/>
        </p:nvSpPr>
        <p:spPr>
          <a:xfrm>
            <a:off x="6023606" y="3513510"/>
            <a:ext cx="18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Helvetica Neue"/>
              <a:buNone/>
            </a:pP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Zenith</a:t>
            </a:r>
            <a:endParaRPr sz="700"/>
          </a:p>
        </p:txBody>
      </p:sp>
      <p:sp>
        <p:nvSpPr>
          <p:cNvPr id="101" name="Google Shape;101;p23"/>
          <p:cNvSpPr txBox="1"/>
          <p:nvPr/>
        </p:nvSpPr>
        <p:spPr>
          <a:xfrm>
            <a:off x="4865075" y="4020800"/>
            <a:ext cx="35436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393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700"/>
              <a:buFont typeface="Helvetica Neue"/>
              <a:buNone/>
            </a:pPr>
            <a:r>
              <a:rPr b="1" lang="en" sz="17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Bharati Vidyapeeth College of Engineering Pune, Pune,Maharashtra</a:t>
            </a:r>
            <a:endParaRPr sz="700"/>
          </a:p>
        </p:txBody>
      </p:sp>
      <p:pic>
        <p:nvPicPr>
          <p:cNvPr descr="colorful.png" id="102" name="Google Shape;1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946" y="1160244"/>
            <a:ext cx="1416690" cy="282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-94108" y="4629150"/>
            <a:ext cx="9238109" cy="514350"/>
          </a:xfrm>
          <a:prstGeom prst="rect">
            <a:avLst/>
          </a:prstGeom>
          <a:solidFill>
            <a:srgbClr val="732FA4"/>
          </a:solid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/>
          <p:nvPr/>
        </p:nvSpPr>
        <p:spPr>
          <a:xfrm>
            <a:off x="1419217" y="1295278"/>
            <a:ext cx="6305565" cy="2552944"/>
          </a:xfrm>
          <a:custGeom>
            <a:rect b="b" l="l" r="r" t="t"/>
            <a:pathLst>
              <a:path extrusionOk="0" h="21600" w="21600">
                <a:moveTo>
                  <a:pt x="148" y="0"/>
                </a:moveTo>
                <a:lnTo>
                  <a:pt x="21452" y="0"/>
                </a:lnTo>
                <a:cubicBezTo>
                  <a:pt x="21534" y="0"/>
                  <a:pt x="21600" y="163"/>
                  <a:pt x="21600" y="365"/>
                </a:cubicBezTo>
                <a:lnTo>
                  <a:pt x="21600" y="21235"/>
                </a:lnTo>
                <a:cubicBezTo>
                  <a:pt x="21600" y="21437"/>
                  <a:pt x="21534" y="21600"/>
                  <a:pt x="21452" y="21600"/>
                </a:cubicBezTo>
                <a:lnTo>
                  <a:pt x="148" y="21600"/>
                </a:lnTo>
                <a:cubicBezTo>
                  <a:pt x="66" y="21600"/>
                  <a:pt x="0" y="21437"/>
                  <a:pt x="0" y="21235"/>
                </a:cubicBezTo>
                <a:lnTo>
                  <a:pt x="0" y="365"/>
                </a:lnTo>
                <a:cubicBezTo>
                  <a:pt x="0" y="163"/>
                  <a:pt x="66" y="0"/>
                  <a:pt x="148" y="0"/>
                </a:cubicBezTo>
                <a:close/>
              </a:path>
            </a:pathLst>
          </a:custGeom>
          <a:solidFill>
            <a:srgbClr val="51167B"/>
          </a:solid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4"/>
          <p:cNvSpPr/>
          <p:nvPr/>
        </p:nvSpPr>
        <p:spPr>
          <a:xfrm>
            <a:off x="-1061944" y="-1173262"/>
            <a:ext cx="2346524" cy="2346524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732FA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4"/>
          <p:cNvSpPr/>
          <p:nvPr/>
        </p:nvSpPr>
        <p:spPr>
          <a:xfrm>
            <a:off x="8266529" y="4378158"/>
            <a:ext cx="501985" cy="5019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/>
          <p:nvPr/>
        </p:nvSpPr>
        <p:spPr>
          <a:xfrm>
            <a:off x="8686800" y="105236"/>
            <a:ext cx="318163" cy="6872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4"/>
          <p:cNvSpPr txBox="1"/>
          <p:nvPr/>
        </p:nvSpPr>
        <p:spPr>
          <a:xfrm>
            <a:off x="2409349" y="1382291"/>
            <a:ext cx="4325302" cy="4961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655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900"/>
              <a:buFont typeface="Helvetica Neue"/>
              <a:buNone/>
            </a:pPr>
            <a:r>
              <a:rPr b="1" i="0" lang="en" sz="29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sz="700"/>
          </a:p>
        </p:txBody>
      </p:sp>
      <p:sp>
        <p:nvSpPr>
          <p:cNvPr id="113" name="Google Shape;113;p24"/>
          <p:cNvSpPr txBox="1"/>
          <p:nvPr/>
        </p:nvSpPr>
        <p:spPr>
          <a:xfrm>
            <a:off x="1963400" y="1846100"/>
            <a:ext cx="49086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2300"/>
              <a:buFont typeface="Helvetica Neue"/>
              <a:buNone/>
            </a:pPr>
            <a:r>
              <a:rPr lang="en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Smart ITR Filing Chatbot: Create a chatbot to recommend ITR forms, suggest tax-saving investments, ensure data privacy, and support seamless platform integration. 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167B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>
            <a:off x="-1061944" y="-1173262"/>
            <a:ext cx="2346524" cy="2346524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FFFFFF">
                <a:alpha val="15294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5"/>
          <p:cNvSpPr/>
          <p:nvPr/>
        </p:nvSpPr>
        <p:spPr>
          <a:xfrm>
            <a:off x="7786859" y="3970239"/>
            <a:ext cx="2346524" cy="2346524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FFFFFF">
                <a:alpha val="15294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/>
          <p:nvPr/>
        </p:nvSpPr>
        <p:spPr>
          <a:xfrm>
            <a:off x="8266529" y="4378158"/>
            <a:ext cx="501985" cy="5019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8618462" y="183550"/>
            <a:ext cx="276630" cy="5975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1723205" y="823913"/>
            <a:ext cx="5697589" cy="514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SOLUTION</a:t>
            </a:r>
            <a:endParaRPr sz="700"/>
          </a:p>
        </p:txBody>
      </p:sp>
      <p:sp>
        <p:nvSpPr>
          <p:cNvPr id="123" name="Google Shape;123;p25"/>
          <p:cNvSpPr txBox="1"/>
          <p:nvPr/>
        </p:nvSpPr>
        <p:spPr>
          <a:xfrm>
            <a:off x="2738423" y="1409700"/>
            <a:ext cx="3667155" cy="514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endParaRPr sz="700"/>
          </a:p>
        </p:txBody>
      </p:sp>
      <p:sp>
        <p:nvSpPr>
          <p:cNvPr id="124" name="Google Shape;124;p25"/>
          <p:cNvSpPr txBox="1"/>
          <p:nvPr/>
        </p:nvSpPr>
        <p:spPr>
          <a:xfrm>
            <a:off x="3231694" y="1995488"/>
            <a:ext cx="2680611" cy="514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INNOVATION</a:t>
            </a:r>
            <a:endParaRPr sz="700"/>
          </a:p>
        </p:txBody>
      </p:sp>
      <p:sp>
        <p:nvSpPr>
          <p:cNvPr id="125" name="Google Shape;125;p25"/>
          <p:cNvSpPr txBox="1"/>
          <p:nvPr/>
        </p:nvSpPr>
        <p:spPr>
          <a:xfrm>
            <a:off x="2167158" y="2583199"/>
            <a:ext cx="4809684" cy="5143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SOCIAL/MARKET IMPACT</a:t>
            </a:r>
            <a:endParaRPr sz="700"/>
          </a:p>
        </p:txBody>
      </p:sp>
      <p:sp>
        <p:nvSpPr>
          <p:cNvPr id="126" name="Google Shape;126;p25"/>
          <p:cNvSpPr txBox="1"/>
          <p:nvPr/>
        </p:nvSpPr>
        <p:spPr>
          <a:xfrm>
            <a:off x="514350" y="3437156"/>
            <a:ext cx="73332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Architecture: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Interface: React.js/Vue.js integrated with Rasa/Dialogflow for seamless chatbot interaction.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Back-End: Node.js/Python handles logic; MongoDB/PostgreSQL for data storage.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NLP Engine: Rasa/Dialogflow processes natural language for personalized ITR filing &amp; tax-saving advice.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Cloud Infrastructure: AWS/Google Cloud for hosting and scaling.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Security: SSL, JWT, and AES encryption for data protection and GDPR compliance.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4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997340" y="204809"/>
            <a:ext cx="7520182" cy="514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[Duplicate this slide and add your data]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167B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-1061944" y="-1173262"/>
            <a:ext cx="2346600" cy="2346600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FFFFFF">
                <a:alpha val="1529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7786859" y="3970239"/>
            <a:ext cx="2346600" cy="2346600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FFFFFF">
                <a:alpha val="15290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8266529" y="4378158"/>
            <a:ext cx="501900" cy="50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8618462" y="183550"/>
            <a:ext cx="276600" cy="597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723206" y="823913"/>
            <a:ext cx="56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PROPOSED SOLUTION</a:t>
            </a:r>
            <a:endParaRPr sz="700"/>
          </a:p>
        </p:txBody>
      </p:sp>
      <p:sp>
        <p:nvSpPr>
          <p:cNvPr id="137" name="Google Shape;137;p26"/>
          <p:cNvSpPr txBox="1"/>
          <p:nvPr/>
        </p:nvSpPr>
        <p:spPr>
          <a:xfrm>
            <a:off x="2738423" y="1409700"/>
            <a:ext cx="366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</a:t>
            </a:r>
            <a:endParaRPr sz="700"/>
          </a:p>
        </p:txBody>
      </p:sp>
      <p:sp>
        <p:nvSpPr>
          <p:cNvPr id="138" name="Google Shape;138;p26"/>
          <p:cNvSpPr txBox="1"/>
          <p:nvPr/>
        </p:nvSpPr>
        <p:spPr>
          <a:xfrm>
            <a:off x="3231695" y="1995488"/>
            <a:ext cx="26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INNOVATION</a:t>
            </a:r>
            <a:endParaRPr sz="700"/>
          </a:p>
        </p:txBody>
      </p:sp>
      <p:sp>
        <p:nvSpPr>
          <p:cNvPr id="139" name="Google Shape;139;p26"/>
          <p:cNvSpPr txBox="1"/>
          <p:nvPr/>
        </p:nvSpPr>
        <p:spPr>
          <a:xfrm>
            <a:off x="2167158" y="2583199"/>
            <a:ext cx="48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SOCIAL/MARKET IMPACT</a:t>
            </a:r>
            <a:endParaRPr sz="700"/>
          </a:p>
        </p:txBody>
      </p:sp>
      <p:sp>
        <p:nvSpPr>
          <p:cNvPr id="140" name="Google Shape;140;p26"/>
          <p:cNvSpPr txBox="1"/>
          <p:nvPr/>
        </p:nvSpPr>
        <p:spPr>
          <a:xfrm>
            <a:off x="514350" y="3437156"/>
            <a:ext cx="73332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Innovation &amp; Market Impact: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Accessibility: Simplifies tax filing and financial services for users, available 24/7.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Financial Empowerment: Educates users on tax savings, driving better financial decisions.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Efficiency Gains: Streamlines tax filing, reducing errors and administrative burden.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 Impact: Increases tax compliance and enhances economic growth by boosting government revenue</a:t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marR="0" rtl="0" algn="just">
              <a:lnSpc>
                <a:spcPct val="14545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997340" y="204809"/>
            <a:ext cx="752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[Duplicate this slide and add your data]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167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-1061944" y="-1173262"/>
            <a:ext cx="2346524" cy="2346524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FFFFFF">
                <a:alpha val="15294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5130259" y="3140774"/>
            <a:ext cx="3488203" cy="1594571"/>
          </a:xfrm>
          <a:prstGeom prst="rect">
            <a:avLst/>
          </a:prstGeom>
          <a:solidFill>
            <a:srgbClr val="000000">
              <a:alpha val="0"/>
            </a:srgbClr>
          </a:solidFill>
          <a:ln cap="sq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                                      </a:t>
            </a:r>
            <a:r>
              <a:rPr lang="en" sz="11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Smart ITR ChatBot</a:t>
            </a:r>
            <a:endParaRPr b="0" i="0" sz="11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7786859" y="3970239"/>
            <a:ext cx="2346600" cy="2346600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FFFFFF">
                <a:alpha val="15294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8266529" y="4378158"/>
            <a:ext cx="501985" cy="5019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8618462" y="183550"/>
            <a:ext cx="276630" cy="5975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514350" y="1043757"/>
            <a:ext cx="4428963" cy="3691588"/>
          </a:xfrm>
          <a:prstGeom prst="rect">
            <a:avLst/>
          </a:prstGeom>
          <a:solidFill>
            <a:srgbClr val="000000">
              <a:alpha val="0"/>
            </a:srgbClr>
          </a:solidFill>
          <a:ln cap="sq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423131" y="363248"/>
            <a:ext cx="3451231" cy="514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3000"/>
              <a:buFont typeface="Helvetica Neue"/>
              <a:buNone/>
            </a:pPr>
            <a:r>
              <a:rPr b="1" i="0" lang="en" sz="30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[ARCHITECTURE]</a:t>
            </a:r>
            <a:endParaRPr sz="700"/>
          </a:p>
        </p:txBody>
      </p:sp>
      <p:sp>
        <p:nvSpPr>
          <p:cNvPr id="153" name="Google Shape;153;p27"/>
          <p:cNvSpPr/>
          <p:nvPr/>
        </p:nvSpPr>
        <p:spPr>
          <a:xfrm>
            <a:off x="5130258" y="1013070"/>
            <a:ext cx="3488100" cy="1992300"/>
          </a:xfrm>
          <a:prstGeom prst="rect">
            <a:avLst/>
          </a:prstGeom>
          <a:solidFill>
            <a:srgbClr val="000000">
              <a:alpha val="0"/>
            </a:srgbClr>
          </a:solidFill>
          <a:ln cap="sq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lt1"/>
                </a:solidFill>
              </a:rPr>
              <a:t>Front-End</a:t>
            </a:r>
            <a:r>
              <a:rPr b="1" lang="en" sz="800">
                <a:solidFill>
                  <a:schemeClr val="lt1"/>
                </a:solidFill>
              </a:rPr>
              <a:t>:</a:t>
            </a:r>
            <a:r>
              <a:rPr lang="en" sz="700">
                <a:solidFill>
                  <a:schemeClr val="lt1"/>
                </a:solidFill>
              </a:rPr>
              <a:t>React.js</a:t>
            </a:r>
            <a:r>
              <a:rPr lang="en" sz="800">
                <a:solidFill>
                  <a:schemeClr val="lt1"/>
                </a:solidFill>
              </a:rPr>
              <a:t> for dynamic UI, </a:t>
            </a:r>
            <a:r>
              <a:rPr lang="en" sz="700">
                <a:solidFill>
                  <a:schemeClr val="lt1"/>
                </a:solidFill>
              </a:rPr>
              <a:t>Material UI / Tailwind CSS</a:t>
            </a:r>
            <a:r>
              <a:rPr lang="en" sz="800">
                <a:solidFill>
                  <a:schemeClr val="lt1"/>
                </a:solidFill>
              </a:rPr>
              <a:t> for responsive design.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1"/>
                </a:solidFill>
              </a:rPr>
              <a:t>Chatbot &amp; NLP</a:t>
            </a:r>
            <a:r>
              <a:rPr b="1" lang="en" sz="800">
                <a:solidFill>
                  <a:schemeClr val="lt1"/>
                </a:solidFill>
              </a:rPr>
              <a:t>: </a:t>
            </a:r>
            <a:r>
              <a:rPr b="1" lang="en" sz="700">
                <a:solidFill>
                  <a:schemeClr val="lt1"/>
                </a:solidFill>
              </a:rPr>
              <a:t>Dialog Flow</a:t>
            </a:r>
            <a:r>
              <a:rPr b="1" lang="en" sz="700">
                <a:solidFill>
                  <a:schemeClr val="lt1"/>
                </a:solidFill>
              </a:rPr>
              <a:t> </a:t>
            </a:r>
            <a:r>
              <a:rPr lang="en" sz="800">
                <a:solidFill>
                  <a:schemeClr val="lt1"/>
                </a:solidFill>
              </a:rPr>
              <a:t>for quick NLP integration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lt1"/>
                </a:solidFill>
              </a:rPr>
              <a:t>Back-End: Node.js</a:t>
            </a:r>
            <a:r>
              <a:rPr lang="en" sz="700">
                <a:solidFill>
                  <a:schemeClr val="lt1"/>
                </a:solidFill>
              </a:rPr>
              <a:t> for fast server-side processing ,</a:t>
            </a:r>
            <a:r>
              <a:rPr b="1" lang="en" sz="700">
                <a:solidFill>
                  <a:schemeClr val="lt1"/>
                </a:solidFill>
              </a:rPr>
              <a:t>Express.js</a:t>
            </a:r>
            <a:r>
              <a:rPr lang="en" sz="700">
                <a:solidFill>
                  <a:schemeClr val="lt1"/>
                </a:solidFill>
              </a:rPr>
              <a:t> for managing APIs.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lt1"/>
                </a:solidFill>
              </a:rPr>
              <a:t>Database: MongoDB</a:t>
            </a:r>
            <a:r>
              <a:rPr lang="en" sz="700">
                <a:solidFill>
                  <a:schemeClr val="lt1"/>
                </a:solidFill>
              </a:rPr>
              <a:t> for flexible and quick data storage.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lt1"/>
                </a:solidFill>
              </a:rPr>
              <a:t>Cloud &amp; Hosting: Heroku</a:t>
            </a:r>
            <a:r>
              <a:rPr lang="en" sz="700">
                <a:solidFill>
                  <a:schemeClr val="lt1"/>
                </a:solidFill>
              </a:rPr>
              <a:t> for easy deployment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lt1"/>
                </a:solidFill>
              </a:rPr>
              <a:t>Security: </a:t>
            </a:r>
            <a:r>
              <a:rPr lang="en" sz="700">
                <a:solidFill>
                  <a:schemeClr val="lt1"/>
                </a:solidFill>
              </a:rPr>
              <a:t>JWT for user authentication, </a:t>
            </a:r>
            <a:r>
              <a:rPr b="1" lang="en" sz="700">
                <a:solidFill>
                  <a:schemeClr val="lt1"/>
                </a:solidFill>
              </a:rPr>
              <a:t>HTTPS</a:t>
            </a:r>
            <a:r>
              <a:rPr lang="en" sz="700">
                <a:solidFill>
                  <a:schemeClr val="lt1"/>
                </a:solidFill>
              </a:rPr>
              <a:t> for secure data transmission.</a:t>
            </a:r>
            <a:endParaRPr sz="7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154" name="Google Shape;154;p27"/>
          <p:cNvSpPr txBox="1"/>
          <p:nvPr/>
        </p:nvSpPr>
        <p:spPr>
          <a:xfrm>
            <a:off x="2329231" y="1154212"/>
            <a:ext cx="799201" cy="158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900"/>
              <a:buFont typeface="Helvetica Neue"/>
              <a:buNone/>
            </a:pPr>
            <a:r>
              <a:rPr b="1" i="0" lang="en" sz="9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FLOW CHART</a:t>
            </a:r>
            <a:endParaRPr sz="700"/>
          </a:p>
        </p:txBody>
      </p:sp>
      <p:sp>
        <p:nvSpPr>
          <p:cNvPr id="155" name="Google Shape;155;p27"/>
          <p:cNvSpPr txBox="1"/>
          <p:nvPr/>
        </p:nvSpPr>
        <p:spPr>
          <a:xfrm>
            <a:off x="6509804" y="1154212"/>
            <a:ext cx="729113" cy="158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900"/>
              <a:buFont typeface="Helvetica Neue"/>
              <a:buNone/>
            </a:pPr>
            <a:r>
              <a:rPr b="1" i="0" lang="en" sz="9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 STACK</a:t>
            </a:r>
            <a:endParaRPr sz="700"/>
          </a:p>
        </p:txBody>
      </p:sp>
      <p:sp>
        <p:nvSpPr>
          <p:cNvPr id="156" name="Google Shape;156;p27"/>
          <p:cNvSpPr txBox="1"/>
          <p:nvPr/>
        </p:nvSpPr>
        <p:spPr>
          <a:xfrm>
            <a:off x="6516790" y="3250312"/>
            <a:ext cx="715143" cy="158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900"/>
              <a:buFont typeface="Helvetica Neue"/>
              <a:buNone/>
            </a:pPr>
            <a:r>
              <a:rPr b="1" i="0" lang="en" sz="9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PROTOTYPE</a:t>
            </a:r>
            <a:endParaRPr sz="7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75" y="1647000"/>
            <a:ext cx="3941224" cy="2955925"/>
          </a:xfrm>
          <a:prstGeom prst="rect">
            <a:avLst/>
          </a:prstGeom>
          <a:solidFill>
            <a:srgbClr val="000000">
              <a:alpha val="0"/>
            </a:srgbClr>
          </a:solidFill>
          <a:ln cap="sq" cmpd="sng" w="381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18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573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0" y="4765020"/>
            <a:ext cx="9143998" cy="378480"/>
          </a:xfrm>
          <a:prstGeom prst="rect">
            <a:avLst/>
          </a:prstGeom>
          <a:solidFill>
            <a:srgbClr val="732FA4"/>
          </a:solid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8436538" y="1398488"/>
            <a:ext cx="2346524" cy="2346524"/>
          </a:xfrm>
          <a:prstGeom prst="ellipse">
            <a:avLst/>
          </a:prstGeom>
          <a:solidFill>
            <a:srgbClr val="A8DDE2">
              <a:alpha val="15294"/>
            </a:srgbClr>
          </a:solidFill>
          <a:ln cap="sq" cmpd="sng" w="952500">
            <a:solidFill>
              <a:srgbClr val="732FA4">
                <a:alpha val="15294"/>
              </a:srgb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-1269724" y="-1243862"/>
            <a:ext cx="2346600" cy="2346600"/>
          </a:xfrm>
          <a:prstGeom prst="ellipse">
            <a:avLst/>
          </a:prstGeom>
          <a:solidFill>
            <a:srgbClr val="000000">
              <a:alpha val="0"/>
            </a:srgbClr>
          </a:solidFill>
          <a:ln cap="sq" cmpd="sng" w="952500">
            <a:solidFill>
              <a:srgbClr val="732FA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1493213" y="1548769"/>
            <a:ext cx="6157573" cy="2544455"/>
          </a:xfrm>
          <a:custGeom>
            <a:rect b="b" l="l" r="r" t="t"/>
            <a:pathLst>
              <a:path extrusionOk="0" h="21600" w="21600">
                <a:moveTo>
                  <a:pt x="159" y="0"/>
                </a:moveTo>
                <a:lnTo>
                  <a:pt x="21441" y="0"/>
                </a:lnTo>
                <a:cubicBezTo>
                  <a:pt x="21483" y="0"/>
                  <a:pt x="21524" y="41"/>
                  <a:pt x="21553" y="113"/>
                </a:cubicBezTo>
                <a:cubicBezTo>
                  <a:pt x="21583" y="185"/>
                  <a:pt x="21600" y="283"/>
                  <a:pt x="21600" y="385"/>
                </a:cubicBezTo>
                <a:lnTo>
                  <a:pt x="21600" y="21215"/>
                </a:lnTo>
                <a:cubicBezTo>
                  <a:pt x="21600" y="21317"/>
                  <a:pt x="21583" y="21415"/>
                  <a:pt x="21553" y="21487"/>
                </a:cubicBezTo>
                <a:cubicBezTo>
                  <a:pt x="21524" y="21559"/>
                  <a:pt x="21483" y="21600"/>
                  <a:pt x="21441" y="21600"/>
                </a:cubicBezTo>
                <a:lnTo>
                  <a:pt x="159" y="21600"/>
                </a:lnTo>
                <a:cubicBezTo>
                  <a:pt x="117" y="21600"/>
                  <a:pt x="76" y="21559"/>
                  <a:pt x="47" y="21487"/>
                </a:cubicBezTo>
                <a:cubicBezTo>
                  <a:pt x="17" y="21415"/>
                  <a:pt x="0" y="21317"/>
                  <a:pt x="0" y="21215"/>
                </a:cubicBezTo>
                <a:lnTo>
                  <a:pt x="0" y="385"/>
                </a:lnTo>
                <a:cubicBezTo>
                  <a:pt x="0" y="283"/>
                  <a:pt x="17" y="185"/>
                  <a:pt x="47" y="113"/>
                </a:cubicBezTo>
                <a:cubicBezTo>
                  <a:pt x="76" y="41"/>
                  <a:pt x="117" y="0"/>
                  <a:pt x="159" y="0"/>
                </a:cubicBezTo>
                <a:close/>
              </a:path>
            </a:pathLst>
          </a:custGeom>
          <a:solidFill>
            <a:srgbClr val="51167B"/>
          </a:solid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>
            <a:off x="8728231" y="110524"/>
            <a:ext cx="318163" cy="6872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2673672" y="607253"/>
            <a:ext cx="3796658" cy="844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816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4900"/>
              <a:buFont typeface="Helvetica Neue"/>
              <a:buNone/>
            </a:pPr>
            <a:r>
              <a:rPr b="1" i="0" lang="en" sz="4900" u="none" cap="none" strike="noStrike">
                <a:solidFill>
                  <a:srgbClr val="051D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700"/>
          </a:p>
        </p:txBody>
      </p:sp>
      <p:sp>
        <p:nvSpPr>
          <p:cNvPr id="178" name="Google Shape;178;p30"/>
          <p:cNvSpPr txBox="1"/>
          <p:nvPr/>
        </p:nvSpPr>
        <p:spPr>
          <a:xfrm>
            <a:off x="3480225" y="1691225"/>
            <a:ext cx="1777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393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700"/>
              <a:buFont typeface="Helvetica Neue"/>
              <a:buNone/>
            </a:pPr>
            <a:r>
              <a:rPr b="1" i="0" lang="en" sz="1700" u="none" cap="none" strike="noStrike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ABOUT</a:t>
            </a:r>
            <a:r>
              <a:rPr b="1" lang="en" sz="17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ZENITH</a:t>
            </a:r>
            <a:endParaRPr sz="700"/>
          </a:p>
        </p:txBody>
      </p:sp>
      <p:sp>
        <p:nvSpPr>
          <p:cNvPr id="179" name="Google Shape;179;p30"/>
          <p:cNvSpPr txBox="1"/>
          <p:nvPr/>
        </p:nvSpPr>
        <p:spPr>
          <a:xfrm>
            <a:off x="1997750" y="1990500"/>
            <a:ext cx="52701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000"/>
              <a:buFont typeface="Helvetica Neue"/>
              <a:buAutoNum type="arabicPeriod"/>
            </a:pPr>
            <a:r>
              <a:rPr b="1" lang="en" sz="10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Aditya Singh,3rd year-ECE,Bharati Vidyapeeth College of Engineering Pune</a:t>
            </a:r>
            <a:endParaRPr b="1" sz="10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300"/>
              <a:buFont typeface="Helvetica Neue"/>
              <a:buNone/>
            </a:pPr>
            <a:r>
              <a:rPr b="1" lang="en" sz="10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Mail ID: </a:t>
            </a:r>
            <a:r>
              <a:rPr b="1" lang="en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adityasingh.gdscgenai@gmail.com</a:t>
            </a:r>
            <a:endParaRPr b="1" sz="10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000"/>
              <a:buFont typeface="Helvetica Neue"/>
              <a:buAutoNum type="arabicPeriod"/>
            </a:pPr>
            <a:r>
              <a:rPr b="1" lang="en" sz="10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Sarvesh Sorte,3rd year-ECE,Bharati Vidyapeeth College of Engineering Pune</a:t>
            </a:r>
            <a:endParaRPr b="1" sz="10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Mail ID: </a:t>
            </a:r>
            <a:r>
              <a:rPr b="1" lang="en" sz="1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sarvesh.1414sorte@gmail.com</a:t>
            </a:r>
            <a:endParaRPr b="1" sz="10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000"/>
              <a:buFont typeface="Helvetica Neue"/>
              <a:buAutoNum type="arabicPeriod"/>
            </a:pPr>
            <a:r>
              <a:rPr b="1" lang="en" sz="10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Savita Srivastava,2nd year-CSBS,Bharati Vidyapeeth College of Engineering Pune</a:t>
            </a:r>
            <a:endParaRPr b="1" sz="10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DFD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Mail ID: shambhala.srivastava@gmail.com</a:t>
            </a:r>
            <a:endParaRPr b="1" sz="10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DFDFD"/>
              </a:buClr>
              <a:buSzPts val="1300"/>
              <a:buFont typeface="Helvetica Neue"/>
              <a:buNone/>
            </a:pPr>
            <a:r>
              <a:t/>
            </a:r>
            <a:endParaRPr b="1" sz="1300">
              <a:solidFill>
                <a:srgbClr val="FDFD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