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80" r:id="rId3"/>
    <p:sldId id="262" r:id="rId4"/>
    <p:sldId id="258" r:id="rId5"/>
    <p:sldId id="313" r:id="rId6"/>
    <p:sldId id="266" r:id="rId7"/>
    <p:sldId id="281" r:id="rId8"/>
    <p:sldId id="267" r:id="rId9"/>
    <p:sldId id="282" r:id="rId10"/>
    <p:sldId id="283" r:id="rId11"/>
    <p:sldId id="284" r:id="rId12"/>
    <p:sldId id="279" r:id="rId13"/>
    <p:sldId id="264" r:id="rId14"/>
    <p:sldId id="285" r:id="rId15"/>
    <p:sldId id="305" r:id="rId16"/>
    <p:sldId id="303" r:id="rId17"/>
    <p:sldId id="304" r:id="rId18"/>
    <p:sldId id="306" r:id="rId19"/>
    <p:sldId id="317" r:id="rId20"/>
    <p:sldId id="323" r:id="rId21"/>
    <p:sldId id="322" r:id="rId22"/>
    <p:sldId id="333" r:id="rId23"/>
    <p:sldId id="275" r:id="rId24"/>
    <p:sldId id="324"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rag goud" initials="A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8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7FD899-C5B9-473B-AAAE-F6AD9B599922}"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98D38C-85CE-4289-888C-1603DF401B8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CCB3762-1012-4F32-A1B8-D16BE6CBCF1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C05114-EB06-4642-BF44-B2ADE65A7834}"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3CCB3762-1012-4F32-A1B8-D16BE6CBCF1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C05114-EB06-4642-BF44-B2ADE65A783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3CCB3762-1012-4F32-A1B8-D16BE6CBCF1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C05114-EB06-4642-BF44-B2ADE65A783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3CCB3762-1012-4F32-A1B8-D16BE6CBCF1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C05114-EB06-4642-BF44-B2ADE65A783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CCB3762-1012-4F32-A1B8-D16BE6CBCF1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C05114-EB06-4642-BF44-B2ADE65A783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3CCB3762-1012-4F32-A1B8-D16BE6CBCF1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C05114-EB06-4642-BF44-B2ADE65A783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3CCB3762-1012-4F32-A1B8-D16BE6CBCF10}"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C05114-EB06-4642-BF44-B2ADE65A783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CCB3762-1012-4F32-A1B8-D16BE6CBCF10}"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C05114-EB06-4642-BF44-B2ADE65A783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B3762-1012-4F32-A1B8-D16BE6CBCF10}"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C05114-EB06-4642-BF44-B2ADE65A783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CCB3762-1012-4F32-A1B8-D16BE6CBCF1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C05114-EB06-4642-BF44-B2ADE65A783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CCB3762-1012-4F32-A1B8-D16BE6CBCF1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C05114-EB06-4642-BF44-B2ADE65A7834}"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CB3762-1012-4F32-A1B8-D16BE6CBCF10}"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05114-EB06-4642-BF44-B2ADE65A783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kaggle.com/yonatanrabinovich/bigmart-sales-data-analysis-and-prediction" TargetMode="Externa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89607"/>
            <a:ext cx="9144000" cy="2870771"/>
          </a:xfrm>
        </p:spPr>
        <p:txBody>
          <a:bodyPr>
            <a:normAutofit fontScale="90000"/>
          </a:bodyPr>
          <a:lstStyle/>
          <a:p>
            <a:br>
              <a:rPr lang="en-US" altLang="en-US" sz="3100" b="1" dirty="0">
                <a:latin typeface="Arial" panose="020B0604020202020204" pitchFamily="34" charset="0"/>
                <a:cs typeface="Arial" panose="020B0604020202020204" pitchFamily="34" charset="0"/>
              </a:rPr>
            </a:br>
            <a:br>
              <a:rPr lang="en-US" altLang="en-US" sz="3100" b="1" dirty="0">
                <a:latin typeface="Arial" panose="020B0604020202020204" pitchFamily="34" charset="0"/>
                <a:cs typeface="Arial" panose="020B0604020202020204" pitchFamily="34" charset="0"/>
              </a:rPr>
            </a:br>
            <a:r>
              <a:rPr lang="en-US" altLang="en-US" sz="3100" b="1" dirty="0">
                <a:solidFill>
                  <a:schemeClr val="accent1">
                    <a:lumMod val="75000"/>
                  </a:schemeClr>
                </a:solidFill>
                <a:latin typeface="Arial" panose="020B0604020202020204" pitchFamily="34" charset="0"/>
                <a:cs typeface="Arial" panose="020B0604020202020204" pitchFamily="34" charset="0"/>
              </a:rPr>
              <a:t>CMR TECHNICAL CAMPUS</a:t>
            </a:r>
            <a:br>
              <a:rPr lang="en-US" altLang="en-US" sz="3100" b="1" dirty="0">
                <a:latin typeface="Castellar" panose="020A0402060406010301" pitchFamily="18" charset="0"/>
              </a:rPr>
            </a:br>
            <a:br>
              <a:rPr lang="en-US" altLang="en-US" sz="3100" b="1" dirty="0">
                <a:latin typeface="Castellar" panose="020A0402060406010301" pitchFamily="18" charset="0"/>
              </a:rPr>
            </a:br>
            <a:r>
              <a:rPr lang="en-US" altLang="en-US" sz="2200" dirty="0">
                <a:latin typeface="+mn-lt"/>
              </a:rPr>
              <a:t>Accredited  by  NBA, Approved  by AICTE, affiliated to JNTUH</a:t>
            </a:r>
            <a:br>
              <a:rPr lang="en-US" altLang="en-US" sz="2200" dirty="0">
                <a:latin typeface="+mn-lt"/>
              </a:rPr>
            </a:br>
            <a:r>
              <a:rPr lang="en-US" altLang="en-US" sz="2200" dirty="0" err="1">
                <a:latin typeface="+mn-lt"/>
              </a:rPr>
              <a:t>Kandlakoya</a:t>
            </a:r>
            <a:r>
              <a:rPr lang="en-US" altLang="en-US" sz="2200" dirty="0">
                <a:latin typeface="+mn-lt"/>
              </a:rPr>
              <a:t> (V), </a:t>
            </a:r>
            <a:r>
              <a:rPr lang="en-US" altLang="en-US" sz="2200" dirty="0" err="1">
                <a:latin typeface="+mn-lt"/>
              </a:rPr>
              <a:t>Medchal</a:t>
            </a:r>
            <a:r>
              <a:rPr lang="en-US" altLang="en-US" sz="2200" dirty="0">
                <a:latin typeface="+mn-lt"/>
              </a:rPr>
              <a:t> Road, Hyderabad -501401</a:t>
            </a:r>
            <a:br>
              <a:rPr lang="en-US" altLang="en-US" sz="2200" dirty="0">
                <a:latin typeface="+mn-lt"/>
              </a:rPr>
            </a:br>
            <a:r>
              <a:rPr lang="en-US" altLang="en-US" sz="2200" dirty="0">
                <a:solidFill>
                  <a:srgbClr val="FF0000"/>
                </a:solidFill>
                <a:latin typeface="+mn-lt"/>
              </a:rPr>
              <a:t>UGC AUTONOMOUS</a:t>
            </a:r>
            <a:br>
              <a:rPr lang="en-US" altLang="en-US" sz="2200" dirty="0">
                <a:latin typeface="+mn-lt"/>
              </a:rPr>
            </a:br>
            <a:br>
              <a:rPr lang="en-US" altLang="en-US" sz="6000" dirty="0">
                <a:latin typeface="Times New Roman" panose="02020603050405020304" pitchFamily="18" charset="0"/>
                <a:cs typeface="Times New Roman" panose="02020603050405020304" pitchFamily="18" charset="0"/>
              </a:rPr>
            </a:br>
            <a:r>
              <a:rPr lang="en-US" altLang="en-US" sz="4900" dirty="0">
                <a:latin typeface="Times New Roman" panose="02020603050405020304" pitchFamily="18" charset="0"/>
                <a:cs typeface="Times New Roman" panose="02020603050405020304" pitchFamily="18" charset="0"/>
              </a:rPr>
              <a:t>Predictive analysis for supermarket sales using machine learning</a:t>
            </a:r>
            <a:endParaRPr lang="en-US" sz="4900" dirty="0"/>
          </a:p>
        </p:txBody>
      </p:sp>
      <p:sp>
        <p:nvSpPr>
          <p:cNvPr id="3" name="Subtitle 2"/>
          <p:cNvSpPr>
            <a:spLocks noGrp="1"/>
          </p:cNvSpPr>
          <p:nvPr>
            <p:ph type="subTitle" idx="1"/>
          </p:nvPr>
        </p:nvSpPr>
        <p:spPr>
          <a:xfrm>
            <a:off x="1735261" y="4060378"/>
            <a:ext cx="9144000" cy="2230591"/>
          </a:xfrm>
        </p:spPr>
        <p:txBody>
          <a:bodyPr>
            <a:normAutofit lnSpcReduction="10000"/>
          </a:bodyPr>
          <a:lstStyle/>
          <a:p>
            <a:pPr marL="0" indent="0" algn="l" eaLnBrk="1" fontAlgn="auto" hangingPunct="1">
              <a:buFont typeface="Arial" panose="020B0604020202020204"/>
              <a:buNone/>
              <a:defRPr/>
            </a:pPr>
            <a:endParaRPr lang="en-US" sz="2000" b="1" dirty="0"/>
          </a:p>
          <a:p>
            <a:pPr marL="0" indent="0" algn="l" eaLnBrk="1" fontAlgn="auto" hangingPunct="1">
              <a:buFont typeface="Arial" panose="020B0604020202020204"/>
              <a:buNone/>
              <a:defRPr/>
            </a:pPr>
            <a:r>
              <a:rPr lang="en-US" sz="2000" b="1" dirty="0"/>
              <a:t>Under the guidance of    </a:t>
            </a:r>
            <a:endParaRPr lang="en-US" sz="2000" b="1" dirty="0"/>
          </a:p>
          <a:p>
            <a:pPr marL="0" indent="0" algn="l" eaLnBrk="1" fontAlgn="auto" hangingPunct="1">
              <a:buFont typeface="Arial" panose="020B0604020202020204"/>
              <a:buNone/>
              <a:defRPr/>
            </a:pPr>
            <a:r>
              <a:rPr lang="en-US" sz="2000" dirty="0"/>
              <a:t>D Mounika                                                          </a:t>
            </a:r>
            <a:r>
              <a:rPr lang="en-US" sz="2000" b="1" dirty="0"/>
              <a:t>Team members</a:t>
            </a:r>
            <a:r>
              <a:rPr lang="en-US" sz="2000" dirty="0"/>
              <a:t>: </a:t>
            </a:r>
            <a:endParaRPr lang="en-US" sz="2000" dirty="0"/>
          </a:p>
          <a:p>
            <a:pPr marL="0" indent="0" algn="l" eaLnBrk="1" fontAlgn="auto" hangingPunct="1">
              <a:buFont typeface="Arial" panose="020B0604020202020204"/>
              <a:buNone/>
              <a:defRPr/>
            </a:pPr>
            <a:r>
              <a:rPr lang="en-US" sz="2000" dirty="0"/>
              <a:t>                                                                             Aditya Singh(187R1A05C4)</a:t>
            </a:r>
            <a:endParaRPr lang="en-US" sz="2000" dirty="0"/>
          </a:p>
          <a:p>
            <a:pPr marL="0" indent="0" algn="l" eaLnBrk="1" fontAlgn="auto" hangingPunct="1">
              <a:buFont typeface="Arial" panose="020B0604020202020204"/>
              <a:buNone/>
              <a:defRPr/>
            </a:pPr>
            <a:r>
              <a:rPr lang="en-US" sz="2000" dirty="0"/>
              <a:t>                                                                             Abhinav </a:t>
            </a:r>
            <a:r>
              <a:rPr lang="en-US" sz="2000" dirty="0" err="1"/>
              <a:t>Dharipalli</a:t>
            </a:r>
            <a:r>
              <a:rPr lang="en-US" sz="2000" dirty="0"/>
              <a:t>(187R1A05E0)</a:t>
            </a:r>
            <a:endParaRPr lang="en-US" sz="2000" dirty="0"/>
          </a:p>
          <a:p>
            <a:pPr marL="0" indent="0" algn="l" eaLnBrk="1" fontAlgn="auto" hangingPunct="1">
              <a:buFont typeface="Arial" panose="020B0604020202020204"/>
              <a:buNone/>
              <a:defRPr/>
            </a:pPr>
            <a:r>
              <a:rPr lang="en-US" sz="2000" dirty="0"/>
              <a:t>                                                                             Rama Krishna </a:t>
            </a:r>
            <a:r>
              <a:rPr lang="en-US" sz="2000" dirty="0" err="1"/>
              <a:t>Bollepally</a:t>
            </a:r>
            <a:r>
              <a:rPr lang="en-US" sz="2000" dirty="0"/>
              <a:t>(187R1A05C6)</a:t>
            </a:r>
            <a:endParaRPr lang="en-US" sz="2000" dirty="0"/>
          </a:p>
        </p:txBody>
      </p:sp>
      <p:pic>
        <p:nvPicPr>
          <p:cNvPr id="4" name="Picture 3" descr="cmr new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35261" y="856348"/>
            <a:ext cx="1228725"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Software requirements</a:t>
            </a:r>
            <a:endParaRPr lang="en-US" dirty="0">
              <a:solidFill>
                <a:srgbClr val="FF0000"/>
              </a:solidFill>
            </a:endParaRPr>
          </a:p>
        </p:txBody>
      </p:sp>
      <p:sp>
        <p:nvSpPr>
          <p:cNvPr id="3" name="Content Placeholder 2"/>
          <p:cNvSpPr>
            <a:spLocks noGrp="1"/>
          </p:cNvSpPr>
          <p:nvPr>
            <p:ph idx="1"/>
          </p:nvPr>
        </p:nvSpPr>
        <p:spPr/>
        <p:txBody>
          <a:bodyPr>
            <a:normAutofit/>
          </a:bodyPr>
          <a:lstStyle/>
          <a:p>
            <a:pPr marL="571500" indent="-571500">
              <a:lnSpc>
                <a:spcPct val="200000"/>
              </a:lnSpc>
              <a:buFont typeface="Arial" panose="020B0604020202020204" pitchFamily="34" charset="0"/>
              <a:buChar char="•"/>
            </a:pPr>
            <a:r>
              <a:rPr lang="en-US" sz="2000" dirty="0">
                <a:latin typeface="Times New Roman" panose="02020603050405020304" pitchFamily="18" charset="0"/>
                <a:ea typeface="+mn-lt"/>
                <a:cs typeface="Times New Roman" panose="02020603050405020304" pitchFamily="18" charset="0"/>
              </a:rPr>
              <a:t>Operating system : Windows 7,8,10</a:t>
            </a:r>
            <a:endParaRPr lang="en-US" sz="2000" dirty="0">
              <a:latin typeface="Times New Roman" panose="02020603050405020304" pitchFamily="18" charset="0"/>
              <a:ea typeface="+mn-lt"/>
              <a:cs typeface="Times New Roman" panose="02020603050405020304" pitchFamily="18" charset="0"/>
            </a:endParaRPr>
          </a:p>
          <a:p>
            <a:pPr>
              <a:lnSpc>
                <a:spcPct val="200000"/>
              </a:lnSpc>
              <a:buFont typeface="Times New Roman" panose="02020603050405020304"/>
              <a:buChar char="•"/>
            </a:pPr>
            <a:r>
              <a:rPr lang="en-US" sz="2000" dirty="0">
                <a:latin typeface="Times New Roman" panose="02020603050405020304" pitchFamily="18" charset="0"/>
                <a:ea typeface="+mn-lt"/>
                <a:cs typeface="Times New Roman" panose="02020603050405020304" pitchFamily="18" charset="0"/>
              </a:rPr>
              <a:t>      Coding Language : python</a:t>
            </a:r>
            <a:endParaRPr lang="en-US" sz="2000" dirty="0">
              <a:latin typeface="Times New Roman" panose="02020603050405020304" pitchFamily="18" charset="0"/>
              <a:ea typeface="+mn-lt"/>
              <a:cs typeface="Times New Roman" panose="02020603050405020304" pitchFamily="18" charset="0"/>
            </a:endParaRPr>
          </a:p>
          <a:p>
            <a:pPr>
              <a:lnSpc>
                <a:spcPct val="200000"/>
              </a:lnSpc>
              <a:buFont typeface="Times New Roman" panose="02020603050405020304"/>
              <a:buChar char="•"/>
            </a:pPr>
            <a:r>
              <a:rPr lang="en-US" sz="2000" dirty="0">
                <a:latin typeface="Times New Roman" panose="02020603050405020304" pitchFamily="18" charset="0"/>
                <a:ea typeface="+mn-lt"/>
                <a:cs typeface="Times New Roman" panose="02020603050405020304" pitchFamily="18" charset="0"/>
              </a:rPr>
              <a:t>      Tool : Google </a:t>
            </a:r>
            <a:r>
              <a:rPr lang="en-US" sz="2000" dirty="0" err="1">
                <a:latin typeface="Times New Roman" panose="02020603050405020304" pitchFamily="18" charset="0"/>
                <a:ea typeface="+mn-lt"/>
                <a:cs typeface="Times New Roman" panose="02020603050405020304" pitchFamily="18" charset="0"/>
              </a:rPr>
              <a:t>collaboratory</a:t>
            </a:r>
            <a:endParaRPr lang="en-US" sz="2000" dirty="0">
              <a:latin typeface="Times New Roman" panose="02020603050405020304" pitchFamily="18" charset="0"/>
              <a:ea typeface="+mn-lt"/>
              <a:cs typeface="Times New Roman" panose="02020603050405020304" pitchFamily="18" charset="0"/>
            </a:endParaRPr>
          </a:p>
          <a:p>
            <a:pPr>
              <a:lnSpc>
                <a:spcPct val="200000"/>
              </a:lnSpc>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864" y="134307"/>
            <a:ext cx="10515600" cy="797850"/>
          </a:xfrm>
        </p:spPr>
        <p:txBody>
          <a:bodyPr/>
          <a:lstStyle/>
          <a:p>
            <a:r>
              <a:rPr lang="en-US" dirty="0">
                <a:solidFill>
                  <a:srgbClr val="C00000"/>
                </a:solidFill>
                <a:latin typeface="Times New Roman" panose="02020603050405020304" pitchFamily="18" charset="0"/>
                <a:cs typeface="Times New Roman" panose="02020603050405020304" pitchFamily="18" charset="0"/>
              </a:rPr>
              <a:t>Project Architecture</a:t>
            </a:r>
            <a:endParaRPr lang="en-IN" dirty="0"/>
          </a:p>
        </p:txBody>
      </p:sp>
      <p:pic>
        <p:nvPicPr>
          <p:cNvPr id="4" name="Picture 3"/>
          <p:cNvPicPr>
            <a:picLocks noChangeAspect="1"/>
          </p:cNvPicPr>
          <p:nvPr/>
        </p:nvPicPr>
        <p:blipFill>
          <a:blip r:embed="rId1"/>
          <a:stretch>
            <a:fillRect/>
          </a:stretch>
        </p:blipFill>
        <p:spPr>
          <a:xfrm>
            <a:off x="2246051" y="867112"/>
            <a:ext cx="7581530" cy="56934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51769" y="1383476"/>
            <a:ext cx="10209320" cy="5016758"/>
          </a:xfrm>
          <a:prstGeom prst="rect">
            <a:avLst/>
          </a:prstGeom>
          <a:noFill/>
        </p:spPr>
        <p:txBody>
          <a:bodyPr wrap="square" rtlCol="0">
            <a:spAutoFit/>
          </a:bodyPr>
          <a:lstStyle/>
          <a:p>
            <a:r>
              <a:rPr lang="en-US" sz="2000" u="sng" dirty="0">
                <a:latin typeface="Times New Roman" panose="02020603050405020304" pitchFamily="18" charset="0"/>
                <a:cs typeface="Times New Roman" panose="02020603050405020304" pitchFamily="18" charset="0"/>
              </a:rPr>
              <a:t>Module 1: Data Preprocessing</a:t>
            </a:r>
            <a:endParaRPr lang="en-US" sz="2000" u="sng"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This module mainly deals with data preprocessing. The dataset may contains null values or outliers. The noise in the data may effects the accuracy of the model. </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Attributes in dataset:-</a:t>
            </a:r>
            <a:endParaRPr lang="en-US" sz="2000" dirty="0">
              <a:latin typeface="Times New Roman" panose="02020603050405020304" pitchFamily="18" charset="0"/>
              <a:cs typeface="Times New Roman" panose="02020603050405020304" pitchFamily="18" charset="0"/>
            </a:endParaRPr>
          </a:p>
          <a:p>
            <a:pPr marL="742950" indent="-7429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Item identifier</a:t>
            </a:r>
            <a:endParaRPr lang="en-US" sz="2000" dirty="0">
              <a:latin typeface="Times New Roman" panose="02020603050405020304" pitchFamily="18" charset="0"/>
              <a:cs typeface="Times New Roman" panose="02020603050405020304" pitchFamily="18" charset="0"/>
            </a:endParaRPr>
          </a:p>
          <a:p>
            <a:pPr marL="742950" indent="-7429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Item weight</a:t>
            </a:r>
            <a:endParaRPr lang="en-US" sz="2000" dirty="0">
              <a:latin typeface="Times New Roman" panose="02020603050405020304" pitchFamily="18" charset="0"/>
              <a:cs typeface="Times New Roman" panose="02020603050405020304" pitchFamily="18" charset="0"/>
            </a:endParaRPr>
          </a:p>
          <a:p>
            <a:pPr marL="742950" indent="-7429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Item type</a:t>
            </a:r>
            <a:endParaRPr lang="en-US" sz="2000" dirty="0">
              <a:latin typeface="Times New Roman" panose="02020603050405020304" pitchFamily="18" charset="0"/>
              <a:cs typeface="Times New Roman" panose="02020603050405020304" pitchFamily="18" charset="0"/>
            </a:endParaRPr>
          </a:p>
          <a:p>
            <a:pPr marL="742950" indent="-7429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Item </a:t>
            </a:r>
            <a:r>
              <a:rPr lang="en-US" sz="2000" dirty="0" err="1">
                <a:latin typeface="Times New Roman" panose="02020603050405020304" pitchFamily="18" charset="0"/>
                <a:cs typeface="Times New Roman" panose="02020603050405020304" pitchFamily="18" charset="0"/>
              </a:rPr>
              <a:t>mrp</a:t>
            </a:r>
            <a:endParaRPr lang="en-US" sz="2000" dirty="0">
              <a:latin typeface="Times New Roman" panose="02020603050405020304" pitchFamily="18" charset="0"/>
              <a:cs typeface="Times New Roman" panose="02020603050405020304" pitchFamily="18" charset="0"/>
            </a:endParaRPr>
          </a:p>
          <a:p>
            <a:pPr marL="742950" indent="-7429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Outlet Identifier</a:t>
            </a:r>
            <a:endParaRPr lang="en-US" sz="2000" dirty="0">
              <a:latin typeface="Times New Roman" panose="02020603050405020304" pitchFamily="18" charset="0"/>
              <a:cs typeface="Times New Roman" panose="02020603050405020304" pitchFamily="18" charset="0"/>
            </a:endParaRPr>
          </a:p>
          <a:p>
            <a:pPr marL="742950" indent="-7429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Outlet size</a:t>
            </a:r>
            <a:endParaRPr lang="en-US" sz="2000" dirty="0">
              <a:latin typeface="Times New Roman" panose="02020603050405020304" pitchFamily="18" charset="0"/>
              <a:cs typeface="Times New Roman" panose="02020603050405020304" pitchFamily="18" charset="0"/>
            </a:endParaRPr>
          </a:p>
          <a:p>
            <a:pPr marL="742950" indent="-7429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Outlet establishment year</a:t>
            </a:r>
            <a:endParaRPr lang="en-US" sz="2000" dirty="0">
              <a:latin typeface="Times New Roman" panose="02020603050405020304" pitchFamily="18" charset="0"/>
              <a:cs typeface="Times New Roman" panose="02020603050405020304" pitchFamily="18" charset="0"/>
            </a:endParaRPr>
          </a:p>
          <a:p>
            <a:pPr marL="742950" indent="-7429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Outlet location type</a:t>
            </a:r>
            <a:endParaRPr lang="en-US" sz="2000" dirty="0">
              <a:latin typeface="Times New Roman" panose="02020603050405020304" pitchFamily="18" charset="0"/>
              <a:cs typeface="Times New Roman" panose="02020603050405020304" pitchFamily="18" charset="0"/>
            </a:endParaRPr>
          </a:p>
          <a:p>
            <a:pPr marL="742950" indent="-7429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Item outlet sales</a:t>
            </a:r>
            <a:endParaRPr lang="en-US" sz="2000" dirty="0">
              <a:latin typeface="Times New Roman" panose="02020603050405020304" pitchFamily="18" charset="0"/>
              <a:cs typeface="Times New Roman" panose="02020603050405020304" pitchFamily="18" charset="0"/>
            </a:endParaRPr>
          </a:p>
          <a:p>
            <a:pPr marL="742950" indent="-7429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Outlet type</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51769" y="310988"/>
            <a:ext cx="8637973" cy="707886"/>
          </a:xfrm>
          <a:prstGeom prst="rect">
            <a:avLst/>
          </a:prstGeom>
          <a:noFill/>
        </p:spPr>
        <p:txBody>
          <a:bodyPr wrap="square" rtlCol="0">
            <a:spAutoFit/>
          </a:bodyPr>
          <a:lstStyle/>
          <a:p>
            <a:r>
              <a:rPr lang="en-US" sz="4000" dirty="0">
                <a:solidFill>
                  <a:srgbClr val="C00000"/>
                </a:solidFill>
                <a:latin typeface="Times New Roman" panose="02020603050405020304" pitchFamily="18" charset="0"/>
                <a:cs typeface="Times New Roman" panose="02020603050405020304" pitchFamily="18" charset="0"/>
              </a:rPr>
              <a:t>Modules</a:t>
            </a:r>
            <a:endParaRPr lang="en-IN" sz="4000"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C00000"/>
                </a:solidFill>
                <a:latin typeface="Times New Roman" panose="02020603050405020304" pitchFamily="18" charset="0"/>
                <a:cs typeface="Times New Roman" panose="02020603050405020304" pitchFamily="18" charset="0"/>
              </a:rPr>
              <a:t>Modules</a:t>
            </a:r>
            <a:br>
              <a:rPr lang="en-IN" sz="4400" dirty="0">
                <a:solidFill>
                  <a:srgbClr val="C0000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pPr marL="0" indent="0">
              <a:buNone/>
            </a:pPr>
            <a:r>
              <a:rPr lang="en-US" sz="2000" u="sng" dirty="0">
                <a:latin typeface="Times New Roman" panose="02020603050405020304" pitchFamily="18" charset="0"/>
                <a:cs typeface="Times New Roman" panose="02020603050405020304" pitchFamily="18" charset="0"/>
              </a:rPr>
              <a:t>Module 2: Splitting and Training</a:t>
            </a:r>
            <a:endParaRPr lang="en-US" sz="2000" u="sng" dirty="0">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Whole dataset split in to 2 parts Testing dataset(test.csv) and training dataset(train.csv).</a:t>
            </a:r>
            <a:endParaRPr lang="en-US" sz="2000" dirty="0">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will build various machine learning models with many ML algorithms like linear regression, Random forest,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Both testing and training will be performed using all of these algorithm.</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0" indent="0">
              <a:buNone/>
            </a:pPr>
            <a:r>
              <a:rPr lang="en-US" sz="2000" u="sng" dirty="0">
                <a:latin typeface="Times New Roman" panose="02020603050405020304" pitchFamily="18" charset="0"/>
                <a:cs typeface="Times New Roman" panose="02020603050405020304" pitchFamily="18" charset="0"/>
              </a:rPr>
              <a:t>Module 3: Final Output</a:t>
            </a:r>
            <a:endParaRPr lang="en-US" sz="2000" u="sng" dirty="0">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module we mainly deals with comparison of results obtained by above machine learning algorithms. </a:t>
            </a:r>
            <a:endParaRPr lang="en-US" sz="2000" dirty="0">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Finally the algorithm with maximum accuracy and less error rate will be chosen and this module also deals with data visualization all the required graphs will be displayed to the user.</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USECASE DIAGRAM</a:t>
            </a:r>
            <a:endParaRPr lang="en-US" dirty="0">
              <a:solidFill>
                <a:srgbClr val="FF0000"/>
              </a:solidFill>
            </a:endParaRPr>
          </a:p>
        </p:txBody>
      </p:sp>
      <p:sp>
        <p:nvSpPr>
          <p:cNvPr id="4" name="Content Placeholder 3"/>
          <p:cNvSpPr>
            <a:spLocks noGrp="1"/>
          </p:cNvSpPr>
          <p:nvPr>
            <p:ph idx="1"/>
          </p:nvPr>
        </p:nvSpPr>
        <p:spPr/>
        <p:txBody>
          <a:bodyPr/>
          <a:lstStyle/>
          <a:p>
            <a:endParaRPr lang="en-US"/>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6376" y="1615440"/>
            <a:ext cx="11194902" cy="506882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4382"/>
          </a:xfrm>
        </p:spPr>
        <p:txBody>
          <a:bodyPr/>
          <a:lstStyle/>
          <a:p>
            <a:r>
              <a:rPr lang="en-US" dirty="0">
                <a:solidFill>
                  <a:srgbClr val="FF0000"/>
                </a:solidFill>
              </a:rPr>
              <a:t>ACTIVITY DIAGRAM</a:t>
            </a:r>
            <a:endParaRPr lang="en-US" dirty="0">
              <a:solidFill>
                <a:srgbClr val="FF0000"/>
              </a:solidFill>
            </a:endParaRPr>
          </a:p>
        </p:txBody>
      </p:sp>
      <p:sp>
        <p:nvSpPr>
          <p:cNvPr id="4" name="Content Placeholder 3"/>
          <p:cNvSpPr>
            <a:spLocks noGrp="1"/>
          </p:cNvSpPr>
          <p:nvPr>
            <p:ph idx="1"/>
          </p:nvPr>
        </p:nvSpPr>
        <p:spPr/>
        <p:txBody>
          <a:bodyPr/>
          <a:lstStyle/>
          <a:p>
            <a:endParaRPr lang="en-US"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1" y="1685941"/>
            <a:ext cx="10515600" cy="46307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SEQUENCE DIAGRAM</a:t>
            </a:r>
            <a:endParaRPr lang="en-US" dirty="0">
              <a:solidFill>
                <a:srgbClr val="FF0000"/>
              </a:solidFill>
            </a:endParaRPr>
          </a:p>
        </p:txBody>
      </p:sp>
      <p:sp>
        <p:nvSpPr>
          <p:cNvPr id="4" name="Content Placeholder 3"/>
          <p:cNvSpPr>
            <a:spLocks noGrp="1"/>
          </p:cNvSpPr>
          <p:nvPr>
            <p:ph idx="1"/>
          </p:nvPr>
        </p:nvSpPr>
        <p:spPr/>
        <p:txBody>
          <a:bodyPr/>
          <a:lstStyle/>
          <a:p>
            <a:endParaRPr lang="en-US"/>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3870" y="1753656"/>
            <a:ext cx="9757368" cy="449527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CLASS DIAGRAM</a:t>
            </a:r>
            <a:endParaRPr lang="en-US" dirty="0">
              <a:solidFill>
                <a:srgbClr val="FF0000"/>
              </a:solidFill>
            </a:endParaRPr>
          </a:p>
        </p:txBody>
      </p:sp>
      <p:sp>
        <p:nvSpPr>
          <p:cNvPr id="4" name="Content Placeholder 3"/>
          <p:cNvSpPr>
            <a:spLocks noGrp="1"/>
          </p:cNvSpPr>
          <p:nvPr>
            <p:ph idx="1"/>
          </p:nvPr>
        </p:nvSpPr>
        <p:spPr/>
        <p:txBody>
          <a:bodyPr/>
          <a:lstStyle/>
          <a:p>
            <a:endParaRPr lang="en-US"/>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80161" y="1530859"/>
            <a:ext cx="9416802" cy="464610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60400" y="279400"/>
            <a:ext cx="3088640" cy="1117935"/>
          </a:xfrm>
          <a:prstGeom prst="rect">
            <a:avLst/>
          </a:prstGeom>
          <a:noFill/>
        </p:spPr>
        <p:txBody>
          <a:bodyPr wrap="square" rtlCol="0" anchor="t">
            <a:spAutoFit/>
          </a:bodyPr>
          <a:lstStyle/>
          <a:p>
            <a:r>
              <a:rPr lang="en-US" sz="1335" dirty="0"/>
              <a:t>import </a:t>
            </a:r>
            <a:r>
              <a:rPr lang="en-US" sz="1335" dirty="0" err="1"/>
              <a:t>numpy</a:t>
            </a:r>
            <a:r>
              <a:rPr lang="en-US" sz="1335" dirty="0"/>
              <a:t> as np</a:t>
            </a:r>
            <a:endParaRPr lang="en-US" sz="1335" dirty="0"/>
          </a:p>
          <a:p>
            <a:r>
              <a:rPr lang="en-US" sz="1335" dirty="0"/>
              <a:t>import pandas as pd</a:t>
            </a:r>
            <a:endParaRPr lang="en-US" sz="1335" dirty="0"/>
          </a:p>
          <a:p>
            <a:r>
              <a:rPr lang="en-US" sz="1335" dirty="0"/>
              <a:t>import seaborn as </a:t>
            </a:r>
            <a:r>
              <a:rPr lang="en-US" sz="1335" dirty="0" err="1"/>
              <a:t>sns</a:t>
            </a:r>
            <a:endParaRPr lang="en-US" sz="1335" dirty="0"/>
          </a:p>
          <a:p>
            <a:r>
              <a:rPr lang="en-US" sz="1335" dirty="0"/>
              <a:t>import </a:t>
            </a:r>
            <a:r>
              <a:rPr lang="en-US" sz="1335" dirty="0" err="1"/>
              <a:t>matplotlib.pyplot</a:t>
            </a:r>
            <a:r>
              <a:rPr lang="en-US" sz="1335" dirty="0"/>
              <a:t> as </a:t>
            </a:r>
            <a:r>
              <a:rPr lang="en-US" sz="1335" dirty="0" err="1"/>
              <a:t>plt</a:t>
            </a:r>
            <a:endParaRPr lang="en-US" sz="1335" dirty="0"/>
          </a:p>
          <a:p>
            <a:r>
              <a:rPr lang="en-US" sz="1335" dirty="0"/>
              <a:t>%matplotlib inline</a:t>
            </a:r>
            <a:endParaRPr lang="en-US" sz="1335" dirty="0"/>
          </a:p>
        </p:txBody>
      </p:sp>
      <p:sp>
        <p:nvSpPr>
          <p:cNvPr id="3" name="Text Box 2"/>
          <p:cNvSpPr txBox="1"/>
          <p:nvPr/>
        </p:nvSpPr>
        <p:spPr>
          <a:xfrm>
            <a:off x="660400" y="1295400"/>
            <a:ext cx="5236633" cy="1528175"/>
          </a:xfrm>
          <a:prstGeom prst="rect">
            <a:avLst/>
          </a:prstGeom>
          <a:noFill/>
        </p:spPr>
        <p:txBody>
          <a:bodyPr wrap="square" rtlCol="0" anchor="t">
            <a:spAutoFit/>
          </a:bodyPr>
          <a:lstStyle/>
          <a:p>
            <a:r>
              <a:rPr lang="en-US" sz="1335" dirty="0"/>
              <a:t>import warnings</a:t>
            </a:r>
            <a:endParaRPr lang="en-US" sz="1335" dirty="0"/>
          </a:p>
          <a:p>
            <a:r>
              <a:rPr lang="en-US" sz="1335" dirty="0" err="1"/>
              <a:t>warnings.filterwarnings</a:t>
            </a:r>
            <a:r>
              <a:rPr lang="en-US" sz="1335" dirty="0"/>
              <a:t>('ignore')</a:t>
            </a:r>
            <a:endParaRPr lang="en-US" sz="1335" dirty="0"/>
          </a:p>
          <a:p>
            <a:r>
              <a:rPr lang="en-US" sz="1335" dirty="0"/>
              <a:t># Measuring Accuracy</a:t>
            </a:r>
            <a:endParaRPr lang="en-US" sz="1335" dirty="0"/>
          </a:p>
          <a:p>
            <a:r>
              <a:rPr lang="en-US" sz="1335" dirty="0"/>
              <a:t>from </a:t>
            </a:r>
            <a:r>
              <a:rPr lang="en-US" sz="1335" dirty="0" err="1"/>
              <a:t>sklearn.metrics</a:t>
            </a:r>
            <a:r>
              <a:rPr lang="en-US" sz="1335" dirty="0"/>
              <a:t> import </a:t>
            </a:r>
            <a:r>
              <a:rPr lang="en-US" sz="1335" dirty="0" err="1"/>
              <a:t>accuracy_score</a:t>
            </a:r>
            <a:r>
              <a:rPr lang="en-US" sz="1335" dirty="0"/>
              <a:t>, r2_score, </a:t>
            </a:r>
            <a:r>
              <a:rPr lang="en-US" sz="1335" dirty="0" err="1"/>
              <a:t>mean_squared_error</a:t>
            </a:r>
            <a:endParaRPr lang="en-US" sz="1335" dirty="0"/>
          </a:p>
          <a:p>
            <a:r>
              <a:rPr lang="en-US" sz="1335" dirty="0"/>
              <a:t>from </a:t>
            </a:r>
            <a:r>
              <a:rPr lang="en-US" sz="1335" dirty="0" err="1"/>
              <a:t>sklearn.model_selection</a:t>
            </a:r>
            <a:r>
              <a:rPr lang="en-US" sz="1335" dirty="0"/>
              <a:t> import </a:t>
            </a:r>
            <a:r>
              <a:rPr lang="en-US" sz="1335" dirty="0" err="1"/>
              <a:t>cross_val_score</a:t>
            </a:r>
            <a:endParaRPr lang="en-US" sz="1335" dirty="0"/>
          </a:p>
          <a:p>
            <a:r>
              <a:rPr lang="en-US" sz="1335" dirty="0"/>
              <a:t>from </a:t>
            </a:r>
            <a:r>
              <a:rPr lang="en-US" sz="1335" dirty="0" err="1"/>
              <a:t>sklearn</a:t>
            </a:r>
            <a:r>
              <a:rPr lang="en-US" sz="1335" dirty="0"/>
              <a:t> import metrics</a:t>
            </a:r>
            <a:endParaRPr lang="en-US" sz="1335" dirty="0"/>
          </a:p>
        </p:txBody>
      </p:sp>
      <p:sp>
        <p:nvSpPr>
          <p:cNvPr id="4" name="Text Box 3"/>
          <p:cNvSpPr txBox="1"/>
          <p:nvPr/>
        </p:nvSpPr>
        <p:spPr>
          <a:xfrm>
            <a:off x="660400" y="2768600"/>
            <a:ext cx="3760047" cy="297454"/>
          </a:xfrm>
          <a:prstGeom prst="rect">
            <a:avLst/>
          </a:prstGeom>
          <a:noFill/>
        </p:spPr>
        <p:txBody>
          <a:bodyPr wrap="square" rtlCol="0" anchor="t">
            <a:spAutoFit/>
          </a:bodyPr>
          <a:lstStyle/>
          <a:p>
            <a:r>
              <a:rPr lang="en-US" sz="1335"/>
              <a:t>df=pd.read_csv("/content/Bigmart1.csv")</a:t>
            </a:r>
            <a:endParaRPr lang="en-US" sz="1335"/>
          </a:p>
        </p:txBody>
      </p:sp>
      <p:sp>
        <p:nvSpPr>
          <p:cNvPr id="5" name="Text Box 4"/>
          <p:cNvSpPr txBox="1"/>
          <p:nvPr/>
        </p:nvSpPr>
        <p:spPr>
          <a:xfrm>
            <a:off x="724324" y="3014133"/>
            <a:ext cx="1985010" cy="297454"/>
          </a:xfrm>
          <a:prstGeom prst="rect">
            <a:avLst/>
          </a:prstGeom>
          <a:noFill/>
        </p:spPr>
        <p:txBody>
          <a:bodyPr wrap="square" rtlCol="0" anchor="t">
            <a:spAutoFit/>
          </a:bodyPr>
          <a:lstStyle/>
          <a:p>
            <a:r>
              <a:rPr lang="en-US" sz="1335"/>
              <a:t>df.head()</a:t>
            </a:r>
            <a:endParaRPr lang="en-US" sz="1335"/>
          </a:p>
        </p:txBody>
      </p:sp>
      <p:sp>
        <p:nvSpPr>
          <p:cNvPr id="6" name="Text Box 5"/>
          <p:cNvSpPr txBox="1"/>
          <p:nvPr/>
        </p:nvSpPr>
        <p:spPr>
          <a:xfrm>
            <a:off x="660400" y="3296073"/>
            <a:ext cx="1693333" cy="297454"/>
          </a:xfrm>
          <a:prstGeom prst="rect">
            <a:avLst/>
          </a:prstGeom>
          <a:noFill/>
        </p:spPr>
        <p:txBody>
          <a:bodyPr wrap="square" rtlCol="0" anchor="t">
            <a:spAutoFit/>
          </a:bodyPr>
          <a:lstStyle/>
          <a:p>
            <a:r>
              <a:rPr lang="en-US" sz="1335"/>
              <a:t>print(df.shape)</a:t>
            </a:r>
            <a:endParaRPr lang="en-US" sz="1335"/>
          </a:p>
        </p:txBody>
      </p:sp>
      <p:sp>
        <p:nvSpPr>
          <p:cNvPr id="7" name="Text Box 6"/>
          <p:cNvSpPr txBox="1"/>
          <p:nvPr/>
        </p:nvSpPr>
        <p:spPr>
          <a:xfrm>
            <a:off x="660400" y="3632200"/>
            <a:ext cx="1693333" cy="297454"/>
          </a:xfrm>
          <a:prstGeom prst="rect">
            <a:avLst/>
          </a:prstGeom>
          <a:noFill/>
        </p:spPr>
        <p:txBody>
          <a:bodyPr wrap="square" rtlCol="0" anchor="t">
            <a:spAutoFit/>
          </a:bodyPr>
          <a:lstStyle/>
          <a:p>
            <a:r>
              <a:rPr lang="en-US" sz="1335" dirty="0"/>
              <a:t>print(</a:t>
            </a:r>
            <a:r>
              <a:rPr lang="en-US" sz="1335" dirty="0" err="1"/>
              <a:t>df.size</a:t>
            </a:r>
            <a:r>
              <a:rPr lang="en-US" sz="1335" dirty="0"/>
              <a:t>)</a:t>
            </a:r>
            <a:endParaRPr lang="en-US" sz="1335" dirty="0"/>
          </a:p>
        </p:txBody>
      </p:sp>
      <p:sp>
        <p:nvSpPr>
          <p:cNvPr id="8" name="Text Box 7"/>
          <p:cNvSpPr txBox="1"/>
          <p:nvPr/>
        </p:nvSpPr>
        <p:spPr>
          <a:xfrm>
            <a:off x="660400" y="3998807"/>
            <a:ext cx="1971887" cy="297454"/>
          </a:xfrm>
          <a:prstGeom prst="rect">
            <a:avLst/>
          </a:prstGeom>
          <a:noFill/>
        </p:spPr>
        <p:txBody>
          <a:bodyPr wrap="square" rtlCol="0" anchor="t">
            <a:spAutoFit/>
          </a:bodyPr>
          <a:lstStyle/>
          <a:p>
            <a:r>
              <a:rPr lang="en-US" sz="1335" dirty="0" err="1"/>
              <a:t>df.describe</a:t>
            </a:r>
            <a:r>
              <a:rPr lang="en-US" sz="1335" dirty="0"/>
              <a:t>(include='all')</a:t>
            </a:r>
            <a:endParaRPr lang="en-US" sz="1335" dirty="0"/>
          </a:p>
        </p:txBody>
      </p:sp>
      <p:sp>
        <p:nvSpPr>
          <p:cNvPr id="9" name="Text Box 8"/>
          <p:cNvSpPr txBox="1"/>
          <p:nvPr/>
        </p:nvSpPr>
        <p:spPr>
          <a:xfrm>
            <a:off x="660400" y="4250267"/>
            <a:ext cx="1693333" cy="297454"/>
          </a:xfrm>
          <a:prstGeom prst="rect">
            <a:avLst/>
          </a:prstGeom>
          <a:noFill/>
        </p:spPr>
        <p:txBody>
          <a:bodyPr wrap="square" rtlCol="0" anchor="t">
            <a:spAutoFit/>
          </a:bodyPr>
          <a:lstStyle/>
          <a:p>
            <a:r>
              <a:rPr lang="en-US" sz="1335" dirty="0" err="1"/>
              <a:t>df.isnull</a:t>
            </a:r>
            <a:r>
              <a:rPr lang="en-US" sz="1335" dirty="0"/>
              <a:t>().sum()</a:t>
            </a:r>
            <a:endParaRPr lang="en-US" sz="1335" dirty="0"/>
          </a:p>
        </p:txBody>
      </p:sp>
      <p:sp>
        <p:nvSpPr>
          <p:cNvPr id="10" name="Text Box 9"/>
          <p:cNvSpPr txBox="1"/>
          <p:nvPr/>
        </p:nvSpPr>
        <p:spPr>
          <a:xfrm>
            <a:off x="660401" y="4648200"/>
            <a:ext cx="4729903" cy="502573"/>
          </a:xfrm>
          <a:prstGeom prst="rect">
            <a:avLst/>
          </a:prstGeom>
          <a:noFill/>
        </p:spPr>
        <p:txBody>
          <a:bodyPr wrap="square" rtlCol="0" anchor="t">
            <a:spAutoFit/>
          </a:bodyPr>
          <a:lstStyle/>
          <a:p>
            <a:r>
              <a:rPr lang="en-US" sz="1335" dirty="0" err="1"/>
              <a:t>sns.heatmap</a:t>
            </a:r>
            <a:r>
              <a:rPr lang="en-US" sz="1335" dirty="0"/>
              <a:t>(</a:t>
            </a:r>
            <a:r>
              <a:rPr lang="en-US" sz="1335" dirty="0" err="1"/>
              <a:t>df.isnull</a:t>
            </a:r>
            <a:r>
              <a:rPr lang="en-US" sz="1335" dirty="0"/>
              <a:t>(), </a:t>
            </a:r>
            <a:r>
              <a:rPr lang="en-US" sz="1335" dirty="0" err="1"/>
              <a:t>yticklabels</a:t>
            </a:r>
            <a:r>
              <a:rPr lang="en-US" sz="1335" dirty="0"/>
              <a:t>=False, cbar=False, </a:t>
            </a:r>
            <a:r>
              <a:rPr lang="en-US" sz="1335" dirty="0" err="1"/>
              <a:t>cmap</a:t>
            </a:r>
            <a:r>
              <a:rPr lang="en-US" sz="1335" dirty="0"/>
              <a:t>='</a:t>
            </a:r>
            <a:r>
              <a:rPr lang="en-US" sz="1335" dirty="0" err="1"/>
              <a:t>viridis</a:t>
            </a:r>
            <a:r>
              <a:rPr lang="en-US" sz="1335" dirty="0"/>
              <a:t>')</a:t>
            </a:r>
            <a:endParaRPr lang="en-US" sz="133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06400" y="635000"/>
            <a:ext cx="10064327" cy="502573"/>
          </a:xfrm>
          <a:prstGeom prst="rect">
            <a:avLst/>
          </a:prstGeom>
          <a:noFill/>
        </p:spPr>
        <p:txBody>
          <a:bodyPr wrap="square" rtlCol="0" anchor="t">
            <a:spAutoFit/>
          </a:bodyPr>
          <a:lstStyle/>
          <a:p>
            <a:r>
              <a:rPr lang="en-US" sz="1335"/>
              <a:t>from sklearn.model_selection import train_test_split</a:t>
            </a:r>
            <a:endParaRPr lang="en-US" sz="1335"/>
          </a:p>
          <a:p>
            <a:r>
              <a:rPr lang="en-US" sz="1335"/>
              <a:t>X_train, X_test, y_train, y_test = train_test_split(X, y, test_size=0.30, random_state=101)</a:t>
            </a:r>
            <a:endParaRPr lang="en-US" sz="1335"/>
          </a:p>
        </p:txBody>
      </p:sp>
      <p:sp>
        <p:nvSpPr>
          <p:cNvPr id="3" name="Text Box 2"/>
          <p:cNvSpPr txBox="1"/>
          <p:nvPr/>
        </p:nvSpPr>
        <p:spPr>
          <a:xfrm>
            <a:off x="457200" y="1193800"/>
            <a:ext cx="4518237" cy="379656"/>
          </a:xfrm>
          <a:prstGeom prst="rect">
            <a:avLst/>
          </a:prstGeom>
          <a:noFill/>
        </p:spPr>
        <p:txBody>
          <a:bodyPr wrap="square" rtlCol="0" anchor="t">
            <a:spAutoFit/>
          </a:bodyPr>
          <a:lstStyle/>
          <a:p>
            <a:r>
              <a:rPr lang="en-US" sz="1865">
                <a:gradFill>
                  <a:gsLst>
                    <a:gs pos="0">
                      <a:srgbClr val="007BD3"/>
                    </a:gs>
                    <a:gs pos="100000">
                      <a:srgbClr val="034373"/>
                    </a:gs>
                  </a:gsLst>
                  <a:lin scaled="0"/>
                </a:gradFill>
              </a:rPr>
              <a:t>Building regression model</a:t>
            </a:r>
            <a:endParaRPr lang="en-US" sz="1865">
              <a:gradFill>
                <a:gsLst>
                  <a:gs pos="0">
                    <a:srgbClr val="007BD3"/>
                  </a:gs>
                  <a:gs pos="100000">
                    <a:srgbClr val="034373"/>
                  </a:gs>
                </a:gsLst>
                <a:lin scaled="0"/>
              </a:gradFill>
            </a:endParaRPr>
          </a:p>
        </p:txBody>
      </p:sp>
      <p:sp>
        <p:nvSpPr>
          <p:cNvPr id="4" name="Text Box 3"/>
          <p:cNvSpPr txBox="1"/>
          <p:nvPr/>
        </p:nvSpPr>
        <p:spPr>
          <a:xfrm>
            <a:off x="457200" y="1651000"/>
            <a:ext cx="5773420" cy="707694"/>
          </a:xfrm>
          <a:prstGeom prst="rect">
            <a:avLst/>
          </a:prstGeom>
          <a:noFill/>
        </p:spPr>
        <p:txBody>
          <a:bodyPr wrap="square" rtlCol="0" anchor="t">
            <a:spAutoFit/>
          </a:bodyPr>
          <a:lstStyle/>
          <a:p>
            <a:r>
              <a:rPr lang="en-US" sz="1200" dirty="0"/>
              <a:t>f</a:t>
            </a:r>
            <a:r>
              <a:rPr lang="en-US" sz="1335" dirty="0"/>
              <a:t>rom </a:t>
            </a:r>
            <a:r>
              <a:rPr lang="en-US" sz="1335" dirty="0" err="1"/>
              <a:t>sklearn.linear_model</a:t>
            </a:r>
            <a:r>
              <a:rPr lang="en-US" sz="1335" dirty="0"/>
              <a:t> import </a:t>
            </a:r>
            <a:r>
              <a:rPr lang="en-US" sz="1335" dirty="0" err="1"/>
              <a:t>LinearRegression</a:t>
            </a:r>
            <a:endParaRPr lang="en-US" sz="1335" dirty="0"/>
          </a:p>
          <a:p>
            <a:r>
              <a:rPr lang="en-US" sz="1335" dirty="0" err="1"/>
              <a:t>lm</a:t>
            </a:r>
            <a:r>
              <a:rPr lang="en-US" sz="1335" dirty="0"/>
              <a:t> = </a:t>
            </a:r>
            <a:r>
              <a:rPr lang="en-US" sz="1335" dirty="0" err="1"/>
              <a:t>LinearRegression</a:t>
            </a:r>
            <a:r>
              <a:rPr lang="en-US" sz="1335" dirty="0"/>
              <a:t>(normalize=True)</a:t>
            </a:r>
            <a:endParaRPr lang="en-US" sz="1335" dirty="0"/>
          </a:p>
          <a:p>
            <a:r>
              <a:rPr lang="en-US" sz="1335" dirty="0" err="1"/>
              <a:t>lm.fit</a:t>
            </a:r>
            <a:r>
              <a:rPr lang="en-US" sz="1335" dirty="0"/>
              <a:t>(</a:t>
            </a:r>
            <a:r>
              <a:rPr lang="en-US" sz="1335" dirty="0" err="1"/>
              <a:t>X_train</a:t>
            </a:r>
            <a:r>
              <a:rPr lang="en-US" sz="1335" dirty="0"/>
              <a:t>, </a:t>
            </a:r>
            <a:r>
              <a:rPr lang="en-US" sz="1335" dirty="0" err="1"/>
              <a:t>y_train</a:t>
            </a:r>
            <a:r>
              <a:rPr lang="en-US" sz="1335" dirty="0"/>
              <a:t>)</a:t>
            </a:r>
            <a:endParaRPr lang="en-US" sz="1335" dirty="0"/>
          </a:p>
        </p:txBody>
      </p:sp>
      <p:sp>
        <p:nvSpPr>
          <p:cNvPr id="5" name="Text Box 4"/>
          <p:cNvSpPr txBox="1"/>
          <p:nvPr/>
        </p:nvSpPr>
        <p:spPr>
          <a:xfrm>
            <a:off x="457200" y="2514600"/>
            <a:ext cx="3461597" cy="379656"/>
          </a:xfrm>
          <a:prstGeom prst="rect">
            <a:avLst/>
          </a:prstGeom>
          <a:noFill/>
        </p:spPr>
        <p:txBody>
          <a:bodyPr wrap="square" rtlCol="0" anchor="t">
            <a:spAutoFit/>
          </a:bodyPr>
          <a:lstStyle/>
          <a:p>
            <a:r>
              <a:rPr lang="en-US" sz="1865">
                <a:gradFill>
                  <a:gsLst>
                    <a:gs pos="0">
                      <a:srgbClr val="007BD3"/>
                    </a:gs>
                    <a:gs pos="100000">
                      <a:srgbClr val="034373"/>
                    </a:gs>
                  </a:gsLst>
                  <a:lin scaled="0"/>
                </a:gradFill>
              </a:rPr>
              <a:t>Prediction and evaluation</a:t>
            </a:r>
            <a:endParaRPr lang="en-US" sz="1865">
              <a:gradFill>
                <a:gsLst>
                  <a:gs pos="0">
                    <a:srgbClr val="007BD3"/>
                  </a:gs>
                  <a:gs pos="100000">
                    <a:srgbClr val="034373"/>
                  </a:gs>
                </a:gsLst>
                <a:lin scaled="0"/>
              </a:gradFill>
            </a:endParaRPr>
          </a:p>
        </p:txBody>
      </p:sp>
      <p:sp>
        <p:nvSpPr>
          <p:cNvPr id="6" name="Text Box 5"/>
          <p:cNvSpPr txBox="1"/>
          <p:nvPr/>
        </p:nvSpPr>
        <p:spPr>
          <a:xfrm>
            <a:off x="508000" y="2971800"/>
            <a:ext cx="4172797" cy="912814"/>
          </a:xfrm>
          <a:prstGeom prst="rect">
            <a:avLst/>
          </a:prstGeom>
          <a:noFill/>
        </p:spPr>
        <p:txBody>
          <a:bodyPr wrap="square" rtlCol="0" anchor="t">
            <a:spAutoFit/>
          </a:bodyPr>
          <a:lstStyle/>
          <a:p>
            <a:r>
              <a:rPr lang="en-US" sz="1335"/>
              <a:t>predict = lm.predict(X_test)</a:t>
            </a:r>
            <a:endParaRPr lang="en-US" sz="1335"/>
          </a:p>
          <a:p>
            <a:r>
              <a:rPr lang="en-US" sz="1335"/>
              <a:t>print('Score: ')</a:t>
            </a:r>
            <a:endParaRPr lang="en-US" sz="1335"/>
          </a:p>
          <a:p>
            <a:r>
              <a:rPr lang="en-US" sz="1335"/>
              <a:t>lm.score(X_test, y_test)</a:t>
            </a:r>
            <a:endParaRPr lang="en-US" sz="1335"/>
          </a:p>
          <a:p>
            <a:r>
              <a:rPr lang="en-US" sz="1335"/>
              <a:t>#r2_score(y_train, lm.predict(y_test))</a:t>
            </a:r>
            <a:endParaRPr lang="en-US" sz="1335"/>
          </a:p>
        </p:txBody>
      </p:sp>
      <p:sp>
        <p:nvSpPr>
          <p:cNvPr id="7" name="Text Box 6"/>
          <p:cNvSpPr txBox="1"/>
          <p:nvPr/>
        </p:nvSpPr>
        <p:spPr>
          <a:xfrm>
            <a:off x="508000" y="3937000"/>
            <a:ext cx="3023447" cy="379656"/>
          </a:xfrm>
          <a:prstGeom prst="rect">
            <a:avLst/>
          </a:prstGeom>
          <a:noFill/>
        </p:spPr>
        <p:txBody>
          <a:bodyPr wrap="square" rtlCol="0" anchor="t">
            <a:spAutoFit/>
          </a:bodyPr>
          <a:lstStyle/>
          <a:p>
            <a:r>
              <a:rPr lang="en-US" sz="1865">
                <a:gradFill>
                  <a:gsLst>
                    <a:gs pos="0">
                      <a:srgbClr val="007BD3"/>
                    </a:gs>
                    <a:gs pos="100000">
                      <a:srgbClr val="034373"/>
                    </a:gs>
                  </a:gsLst>
                  <a:lin scaled="0"/>
                </a:gradFill>
              </a:rPr>
              <a:t>Random forest regressor</a:t>
            </a:r>
            <a:endParaRPr lang="en-US" sz="1865">
              <a:gradFill>
                <a:gsLst>
                  <a:gs pos="0">
                    <a:srgbClr val="007BD3"/>
                  </a:gs>
                  <a:gs pos="100000">
                    <a:srgbClr val="034373"/>
                  </a:gs>
                </a:gsLst>
                <a:lin scaled="0"/>
              </a:gradFill>
            </a:endParaRPr>
          </a:p>
        </p:txBody>
      </p:sp>
      <p:sp>
        <p:nvSpPr>
          <p:cNvPr id="8" name="Text Box 7"/>
          <p:cNvSpPr txBox="1"/>
          <p:nvPr/>
        </p:nvSpPr>
        <p:spPr>
          <a:xfrm>
            <a:off x="558800" y="4394200"/>
            <a:ext cx="4980940" cy="707694"/>
          </a:xfrm>
          <a:prstGeom prst="rect">
            <a:avLst/>
          </a:prstGeom>
          <a:noFill/>
        </p:spPr>
        <p:txBody>
          <a:bodyPr wrap="square" rtlCol="0" anchor="t">
            <a:spAutoFit/>
          </a:bodyPr>
          <a:lstStyle/>
          <a:p>
            <a:r>
              <a:rPr lang="en-US" sz="1335"/>
              <a:t>from sklearn.ensemble import RandomForestRegressor</a:t>
            </a:r>
            <a:endParaRPr lang="en-US" sz="1335"/>
          </a:p>
          <a:p>
            <a:r>
              <a:rPr lang="en-US" sz="1335"/>
              <a:t>rf = RandomForestRegressor()</a:t>
            </a:r>
            <a:endParaRPr lang="en-US" sz="1335"/>
          </a:p>
          <a:p>
            <a:r>
              <a:rPr lang="en-US" sz="1335"/>
              <a:t>rf.fit(X_train, y_train)</a:t>
            </a:r>
            <a:endParaRPr lang="en-US" sz="1335"/>
          </a:p>
        </p:txBody>
      </p:sp>
      <p:sp>
        <p:nvSpPr>
          <p:cNvPr id="9" name="Text Box 8"/>
          <p:cNvSpPr txBox="1"/>
          <p:nvPr/>
        </p:nvSpPr>
        <p:spPr>
          <a:xfrm>
            <a:off x="558800" y="5207000"/>
            <a:ext cx="4663017" cy="379656"/>
          </a:xfrm>
          <a:prstGeom prst="rect">
            <a:avLst/>
          </a:prstGeom>
          <a:noFill/>
        </p:spPr>
        <p:txBody>
          <a:bodyPr wrap="square" rtlCol="0" anchor="t">
            <a:spAutoFit/>
          </a:bodyPr>
          <a:lstStyle/>
          <a:p>
            <a:r>
              <a:rPr lang="en-US" sz="1865">
                <a:gradFill>
                  <a:gsLst>
                    <a:gs pos="0">
                      <a:srgbClr val="007BD3"/>
                    </a:gs>
                    <a:gs pos="100000">
                      <a:srgbClr val="034373"/>
                    </a:gs>
                  </a:gsLst>
                  <a:lin scaled="0"/>
                </a:gradFill>
              </a:rPr>
              <a:t>Prediction and evalution</a:t>
            </a:r>
            <a:endParaRPr lang="en-US" sz="1865">
              <a:gradFill>
                <a:gsLst>
                  <a:gs pos="0">
                    <a:srgbClr val="007BD3"/>
                  </a:gs>
                  <a:gs pos="100000">
                    <a:srgbClr val="034373"/>
                  </a:gs>
                </a:gsLst>
                <a:lin scaled="0"/>
              </a:gradFill>
            </a:endParaRPr>
          </a:p>
        </p:txBody>
      </p:sp>
      <p:sp>
        <p:nvSpPr>
          <p:cNvPr id="10" name="Text Box 9"/>
          <p:cNvSpPr txBox="1"/>
          <p:nvPr/>
        </p:nvSpPr>
        <p:spPr>
          <a:xfrm>
            <a:off x="609600" y="5664200"/>
            <a:ext cx="4306147" cy="707694"/>
          </a:xfrm>
          <a:prstGeom prst="rect">
            <a:avLst/>
          </a:prstGeom>
          <a:noFill/>
        </p:spPr>
        <p:txBody>
          <a:bodyPr wrap="square" rtlCol="0" anchor="t">
            <a:spAutoFit/>
          </a:bodyPr>
          <a:lstStyle/>
          <a:p>
            <a:r>
              <a:rPr lang="en-US" sz="1335"/>
              <a:t>rfpredict = rf.predict(X_test)</a:t>
            </a:r>
            <a:endParaRPr lang="en-US" sz="1335"/>
          </a:p>
          <a:p>
            <a:r>
              <a:rPr lang="en-US" sz="1335"/>
              <a:t>print('Score: ')</a:t>
            </a:r>
            <a:endParaRPr lang="en-US" sz="1335"/>
          </a:p>
          <a:p>
            <a:r>
              <a:rPr lang="en-US" sz="1335"/>
              <a:t>rf.score(X_test, y_test)</a:t>
            </a:r>
            <a:endParaRPr lang="en-US" sz="1335"/>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Contents</a:t>
            </a:r>
            <a:endParaRPr lang="en-IN" dirty="0"/>
          </a:p>
        </p:txBody>
      </p:sp>
      <p:sp>
        <p:nvSpPr>
          <p:cNvPr id="3" name="Content Placeholder 2"/>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Existing system</a:t>
            </a:r>
            <a:endParaRPr lang="en-IN" sz="28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Disadvantages of existing system</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Proposed system</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Advantages of proposed system</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Hardware requirements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Software requirements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Project Architecture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Modules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UML diagrams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09600" y="381000"/>
            <a:ext cx="2994237" cy="379656"/>
          </a:xfrm>
          <a:prstGeom prst="rect">
            <a:avLst/>
          </a:prstGeom>
          <a:noFill/>
        </p:spPr>
        <p:txBody>
          <a:bodyPr wrap="square" rtlCol="0" anchor="t">
            <a:spAutoFit/>
          </a:bodyPr>
          <a:lstStyle/>
          <a:p>
            <a:r>
              <a:rPr lang="en-US" sz="1865">
                <a:gradFill>
                  <a:gsLst>
                    <a:gs pos="0">
                      <a:srgbClr val="007BD3"/>
                    </a:gs>
                    <a:gs pos="100000">
                      <a:srgbClr val="034373"/>
                    </a:gs>
                  </a:gsLst>
                  <a:lin scaled="0"/>
                </a:gradFill>
              </a:rPr>
              <a:t>Decision tree model</a:t>
            </a:r>
            <a:endParaRPr lang="en-US" sz="1865">
              <a:gradFill>
                <a:gsLst>
                  <a:gs pos="0">
                    <a:srgbClr val="007BD3"/>
                  </a:gs>
                  <a:gs pos="100000">
                    <a:srgbClr val="034373"/>
                  </a:gs>
                </a:gsLst>
                <a:lin scaled="0"/>
              </a:gradFill>
            </a:endParaRPr>
          </a:p>
        </p:txBody>
      </p:sp>
      <p:sp>
        <p:nvSpPr>
          <p:cNvPr id="3" name="Text Box 2"/>
          <p:cNvSpPr txBox="1"/>
          <p:nvPr/>
        </p:nvSpPr>
        <p:spPr>
          <a:xfrm>
            <a:off x="609600" y="838200"/>
            <a:ext cx="6109970" cy="912814"/>
          </a:xfrm>
          <a:prstGeom prst="rect">
            <a:avLst/>
          </a:prstGeom>
          <a:noFill/>
        </p:spPr>
        <p:txBody>
          <a:bodyPr wrap="square" rtlCol="0" anchor="t">
            <a:spAutoFit/>
          </a:bodyPr>
          <a:lstStyle/>
          <a:p>
            <a:r>
              <a:rPr lang="en-US" sz="1335"/>
              <a:t># Fitting Decision Tree Regression to the dataset</a:t>
            </a:r>
            <a:endParaRPr lang="en-US" sz="1335"/>
          </a:p>
          <a:p>
            <a:r>
              <a:rPr lang="en-US" sz="1335"/>
              <a:t>from sklearn.tree import DecisionTreeRegressor</a:t>
            </a:r>
            <a:endParaRPr lang="en-US" sz="1335"/>
          </a:p>
          <a:p>
            <a:r>
              <a:rPr lang="en-US" sz="1335"/>
              <a:t>regressor = DecisionTreeRegressor(max_depth=15,min_samples_leaf=300)</a:t>
            </a:r>
            <a:endParaRPr lang="en-US" sz="1335"/>
          </a:p>
          <a:p>
            <a:r>
              <a:rPr lang="en-US" sz="1335"/>
              <a:t>regressor.fit(X_train, y_train)</a:t>
            </a:r>
            <a:endParaRPr lang="en-US" sz="1335"/>
          </a:p>
        </p:txBody>
      </p:sp>
      <p:sp>
        <p:nvSpPr>
          <p:cNvPr id="4" name="Text Box 3"/>
          <p:cNvSpPr txBox="1"/>
          <p:nvPr/>
        </p:nvSpPr>
        <p:spPr>
          <a:xfrm>
            <a:off x="660400" y="1854200"/>
            <a:ext cx="5298440" cy="502573"/>
          </a:xfrm>
          <a:prstGeom prst="rect">
            <a:avLst/>
          </a:prstGeom>
          <a:noFill/>
        </p:spPr>
        <p:txBody>
          <a:bodyPr wrap="square" rtlCol="0" anchor="t">
            <a:spAutoFit/>
          </a:bodyPr>
          <a:lstStyle/>
          <a:p>
            <a:r>
              <a:rPr lang="en-US" sz="1335"/>
              <a:t>tree_accuracy = round(regressor.score(X_train,y_train),2)</a:t>
            </a:r>
            <a:endParaRPr lang="en-US" sz="1335"/>
          </a:p>
          <a:p>
            <a:r>
              <a:rPr lang="en-US" sz="1335"/>
              <a:t>tree_accuracy</a:t>
            </a:r>
            <a:endParaRPr lang="en-US" sz="1335"/>
          </a:p>
        </p:txBody>
      </p:sp>
      <p:sp>
        <p:nvSpPr>
          <p:cNvPr id="5" name="Text Box 4"/>
          <p:cNvSpPr txBox="1"/>
          <p:nvPr/>
        </p:nvSpPr>
        <p:spPr>
          <a:xfrm>
            <a:off x="711200" y="2413000"/>
            <a:ext cx="4224867" cy="297454"/>
          </a:xfrm>
          <a:prstGeom prst="rect">
            <a:avLst/>
          </a:prstGeom>
          <a:noFill/>
        </p:spPr>
        <p:txBody>
          <a:bodyPr wrap="square" rtlCol="0" anchor="t">
            <a:spAutoFit/>
          </a:bodyPr>
          <a:lstStyle/>
          <a:p>
            <a:r>
              <a:rPr lang="en-US" sz="1335"/>
              <a:t>r2_score(y_train, regressor.predict(X_train))</a:t>
            </a:r>
            <a:endParaRPr lang="en-US" sz="1335"/>
          </a:p>
        </p:txBody>
      </p:sp>
      <p:sp>
        <p:nvSpPr>
          <p:cNvPr id="6" name="Text Box 5"/>
          <p:cNvSpPr txBox="1"/>
          <p:nvPr/>
        </p:nvSpPr>
        <p:spPr>
          <a:xfrm>
            <a:off x="711200" y="2819400"/>
            <a:ext cx="2893060" cy="379656"/>
          </a:xfrm>
          <a:prstGeom prst="rect">
            <a:avLst/>
          </a:prstGeom>
          <a:noFill/>
        </p:spPr>
        <p:txBody>
          <a:bodyPr wrap="square" rtlCol="0" anchor="t">
            <a:spAutoFit/>
          </a:bodyPr>
          <a:lstStyle/>
          <a:p>
            <a:r>
              <a:rPr lang="en-US" sz="1865">
                <a:gradFill>
                  <a:gsLst>
                    <a:gs pos="0">
                      <a:srgbClr val="007BD3"/>
                    </a:gs>
                    <a:gs pos="100000">
                      <a:srgbClr val="034373"/>
                    </a:gs>
                  </a:gsLst>
                  <a:lin scaled="0"/>
                </a:gradFill>
              </a:rPr>
              <a:t>XGBooster</a:t>
            </a:r>
            <a:endParaRPr lang="en-US" sz="1865">
              <a:gradFill>
                <a:gsLst>
                  <a:gs pos="0">
                    <a:srgbClr val="007BD3"/>
                  </a:gs>
                  <a:gs pos="100000">
                    <a:srgbClr val="034373"/>
                  </a:gs>
                </a:gsLst>
                <a:lin scaled="0"/>
              </a:gradFill>
            </a:endParaRPr>
          </a:p>
        </p:txBody>
      </p:sp>
      <p:sp>
        <p:nvSpPr>
          <p:cNvPr id="7" name="Text Box 6"/>
          <p:cNvSpPr txBox="1"/>
          <p:nvPr/>
        </p:nvSpPr>
        <p:spPr>
          <a:xfrm>
            <a:off x="711200" y="3276600"/>
            <a:ext cx="5170170" cy="707694"/>
          </a:xfrm>
          <a:prstGeom prst="rect">
            <a:avLst/>
          </a:prstGeom>
          <a:noFill/>
        </p:spPr>
        <p:txBody>
          <a:bodyPr wrap="square" rtlCol="0" anchor="t">
            <a:spAutoFit/>
          </a:bodyPr>
          <a:lstStyle/>
          <a:p>
            <a:r>
              <a:rPr lang="en-US" sz="1335" dirty="0"/>
              <a:t>from </a:t>
            </a:r>
            <a:r>
              <a:rPr lang="en-US" sz="1335" dirty="0" err="1"/>
              <a:t>xgboost</a:t>
            </a:r>
            <a:r>
              <a:rPr lang="en-US" sz="1335" dirty="0"/>
              <a:t> import </a:t>
            </a:r>
            <a:r>
              <a:rPr lang="en-US" sz="1335" dirty="0" err="1"/>
              <a:t>XGBRegressor</a:t>
            </a:r>
            <a:endParaRPr lang="en-US" sz="1335" dirty="0"/>
          </a:p>
          <a:p>
            <a:r>
              <a:rPr lang="en-US" sz="1335" dirty="0"/>
              <a:t>regressor=</a:t>
            </a:r>
            <a:r>
              <a:rPr lang="en-US" sz="1335" dirty="0" err="1"/>
              <a:t>XGBRegressor</a:t>
            </a:r>
            <a:r>
              <a:rPr lang="en-US" sz="1335" dirty="0"/>
              <a:t>()</a:t>
            </a:r>
            <a:endParaRPr lang="en-US" sz="1335" dirty="0"/>
          </a:p>
          <a:p>
            <a:r>
              <a:rPr lang="en-US" sz="1335" dirty="0" err="1"/>
              <a:t>regressor.fit</a:t>
            </a:r>
            <a:r>
              <a:rPr lang="en-US" sz="1335" dirty="0"/>
              <a:t>(</a:t>
            </a:r>
            <a:r>
              <a:rPr lang="en-US" sz="1335" dirty="0" err="1"/>
              <a:t>X_train,y_train</a:t>
            </a:r>
            <a:r>
              <a:rPr lang="en-US" sz="1335" dirty="0"/>
              <a:t>)</a:t>
            </a:r>
            <a:endParaRPr lang="en-US" sz="1335" dirty="0"/>
          </a:p>
        </p:txBody>
      </p:sp>
      <p:sp>
        <p:nvSpPr>
          <p:cNvPr id="8" name="Text Box 7"/>
          <p:cNvSpPr txBox="1"/>
          <p:nvPr/>
        </p:nvSpPr>
        <p:spPr>
          <a:xfrm>
            <a:off x="762000" y="3987800"/>
            <a:ext cx="5033433" cy="1117935"/>
          </a:xfrm>
          <a:prstGeom prst="rect">
            <a:avLst/>
          </a:prstGeom>
          <a:noFill/>
        </p:spPr>
        <p:txBody>
          <a:bodyPr wrap="square" rtlCol="0" anchor="t">
            <a:spAutoFit/>
          </a:bodyPr>
          <a:lstStyle/>
          <a:p>
            <a:r>
              <a:rPr lang="en-US" sz="1335" dirty="0" err="1"/>
              <a:t>y_pred</a:t>
            </a:r>
            <a:r>
              <a:rPr lang="en-US" sz="1335" dirty="0"/>
              <a:t> = </a:t>
            </a:r>
            <a:r>
              <a:rPr lang="en-US" sz="1335" dirty="0" err="1"/>
              <a:t>regressor.predict</a:t>
            </a:r>
            <a:r>
              <a:rPr lang="en-US" sz="1335" dirty="0"/>
              <a:t>(</a:t>
            </a:r>
            <a:r>
              <a:rPr lang="en-US" sz="1335" dirty="0" err="1"/>
              <a:t>X_test</a:t>
            </a:r>
            <a:r>
              <a:rPr lang="en-US" sz="1335" dirty="0"/>
              <a:t>)</a:t>
            </a:r>
            <a:endParaRPr lang="en-US" sz="1335" dirty="0"/>
          </a:p>
          <a:p>
            <a:r>
              <a:rPr lang="en-US" sz="1335" dirty="0"/>
              <a:t>print(</a:t>
            </a:r>
            <a:r>
              <a:rPr lang="en-US" sz="1335" dirty="0" err="1"/>
              <a:t>y_pred</a:t>
            </a:r>
            <a:r>
              <a:rPr lang="en-US" sz="1335" dirty="0"/>
              <a:t>)</a:t>
            </a:r>
            <a:endParaRPr lang="en-US" sz="1335" dirty="0"/>
          </a:p>
          <a:p>
            <a:r>
              <a:rPr lang="en-US" sz="1335" dirty="0"/>
              <a:t># Calculating the RMSE Score</a:t>
            </a:r>
            <a:endParaRPr lang="en-US" sz="1335" dirty="0"/>
          </a:p>
          <a:p>
            <a:r>
              <a:rPr lang="en-US" sz="1335" dirty="0" err="1"/>
              <a:t>mse</a:t>
            </a:r>
            <a:r>
              <a:rPr lang="en-US" sz="1335" dirty="0"/>
              <a:t> = </a:t>
            </a:r>
            <a:r>
              <a:rPr lang="en-US" sz="1335" dirty="0" err="1"/>
              <a:t>mean_squared_error</a:t>
            </a:r>
            <a:r>
              <a:rPr lang="en-US" sz="1335" dirty="0"/>
              <a:t>(</a:t>
            </a:r>
            <a:r>
              <a:rPr lang="en-US" sz="1335" dirty="0" err="1"/>
              <a:t>y_test</a:t>
            </a:r>
            <a:r>
              <a:rPr lang="en-US" sz="1335" dirty="0"/>
              <a:t>, </a:t>
            </a:r>
            <a:r>
              <a:rPr lang="en-US" sz="1335" dirty="0" err="1"/>
              <a:t>y_pred</a:t>
            </a:r>
            <a:r>
              <a:rPr lang="en-US" sz="1335" dirty="0"/>
              <a:t>)</a:t>
            </a:r>
            <a:endParaRPr lang="en-US" sz="1335" dirty="0"/>
          </a:p>
          <a:p>
            <a:r>
              <a:rPr lang="en-US" sz="1335" dirty="0"/>
              <a:t>print("RMSE :", </a:t>
            </a:r>
            <a:r>
              <a:rPr lang="en-US" sz="1335" dirty="0" err="1"/>
              <a:t>np.sqrt</a:t>
            </a:r>
            <a:r>
              <a:rPr lang="en-US" sz="1335" dirty="0"/>
              <a:t>(</a:t>
            </a:r>
            <a:r>
              <a:rPr lang="en-US" sz="1335" dirty="0" err="1"/>
              <a:t>mse</a:t>
            </a:r>
            <a:r>
              <a:rPr lang="en-US" sz="1335" dirty="0"/>
              <a:t>))</a:t>
            </a:r>
            <a:endParaRPr lang="en-US" sz="1335" dirty="0"/>
          </a:p>
        </p:txBody>
      </p:sp>
      <p:sp>
        <p:nvSpPr>
          <p:cNvPr id="10" name="Text Box 9"/>
          <p:cNvSpPr txBox="1"/>
          <p:nvPr/>
        </p:nvSpPr>
        <p:spPr>
          <a:xfrm>
            <a:off x="762001" y="5156200"/>
            <a:ext cx="2275751" cy="297454"/>
          </a:xfrm>
          <a:prstGeom prst="rect">
            <a:avLst/>
          </a:prstGeom>
          <a:noFill/>
        </p:spPr>
        <p:txBody>
          <a:bodyPr wrap="none" rtlCol="0">
            <a:spAutoFit/>
          </a:bodyPr>
          <a:lstStyle/>
          <a:p>
            <a:pPr algn="l"/>
            <a:r>
              <a:rPr lang="en-US" sz="1335">
                <a:sym typeface="+mn-ea"/>
              </a:rPr>
              <a:t>regressor.score(X_test, y_test)</a:t>
            </a:r>
            <a:endParaRPr lang="en-US" sz="1335"/>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82015" y="537845"/>
            <a:ext cx="4298950" cy="460375"/>
          </a:xfrm>
          <a:prstGeom prst="rect">
            <a:avLst/>
          </a:prstGeom>
          <a:noFill/>
        </p:spPr>
        <p:txBody>
          <a:bodyPr wrap="none" rtlCol="0">
            <a:spAutoFit/>
          </a:bodyPr>
          <a:p>
            <a:r>
              <a:rPr lang="en-US" sz="2400" b="1" u="sng">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FUTURE ENHANCEMENTS :</a:t>
            </a:r>
            <a:endParaRPr lang="en-US" sz="2400" b="1" u="sng">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p:txBody>
      </p:sp>
      <p:sp>
        <p:nvSpPr>
          <p:cNvPr id="3" name="Text Box 2"/>
          <p:cNvSpPr txBox="1"/>
          <p:nvPr/>
        </p:nvSpPr>
        <p:spPr>
          <a:xfrm>
            <a:off x="971550" y="1370965"/>
            <a:ext cx="11138535" cy="3415030"/>
          </a:xfrm>
          <a:prstGeom prst="rect">
            <a:avLst/>
          </a:prstGeom>
          <a:noFill/>
        </p:spPr>
        <p:txBody>
          <a:bodyPr wrap="square" rtlCol="0" anchor="t">
            <a:spAutoFit/>
          </a:bodyPr>
          <a:p>
            <a:pPr algn="just">
              <a:lnSpc>
                <a:spcPct val="200000"/>
              </a:lnSpc>
            </a:pPr>
            <a:r>
              <a:rPr lang="en-US">
                <a:latin typeface="Times New Roman" panose="02020603050405020304" pitchFamily="18" charset="0"/>
                <a:cs typeface="Times New Roman" panose="02020603050405020304" pitchFamily="18" charset="0"/>
              </a:rPr>
              <a:t>Till now we have completed all the data pre-processing and data visualization part. We need to explore on more machine learning models in future to attain good accuracy and precision. We also are trying to create good front end to our project. Such that user can easily interact with our application.We are planning to write and publish the paper on our project. We are stilling in planning phase we will start writing the paper with in short time. We are planning to add more graphs and plots in data visualization so that we can study every attribute and can decide how to deal with machine learning models.</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51769" y="1490008"/>
            <a:ext cx="10209320" cy="3730317"/>
          </a:xfrm>
          <a:prstGeom prst="rect">
            <a:avLst/>
          </a:prstGeom>
          <a:noFill/>
        </p:spPr>
        <p:txBody>
          <a:bodyPr wrap="square" rtlCol="0">
            <a:spAutoFit/>
          </a:bodyPr>
          <a:lstStyle/>
          <a:p>
            <a:pPr marL="571500" indent="-571500" algn="just">
              <a:lnSpc>
                <a:spcPct val="150000"/>
              </a:lnSpc>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In present era of digitally connected world every shopping mall desires to know the customer demands beforehand to avoid the shortfall of sale items in all seasons.</a:t>
            </a:r>
            <a:endParaRPr lang="en-IN" sz="2000" dirty="0">
              <a:latin typeface="Times New Roman" panose="02020603050405020304" pitchFamily="18" charset="0"/>
              <a:cs typeface="Times New Roman" panose="02020603050405020304" pitchFamily="18" charset="0"/>
            </a:endParaRPr>
          </a:p>
          <a:p>
            <a:pPr marL="571500" indent="-5715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Project focuses on predicting the future demand of the products in a mart using machine learning techniques.</a:t>
            </a:r>
            <a:endParaRPr lang="en-IN" sz="2000" dirty="0">
              <a:latin typeface="Times New Roman" panose="02020603050405020304" pitchFamily="18" charset="0"/>
              <a:cs typeface="Times New Roman" panose="02020603050405020304" pitchFamily="18" charset="0"/>
            </a:endParaRPr>
          </a:p>
          <a:p>
            <a:pPr marL="571500" indent="-5715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store managers can make use of this system to know the future demand and stock up goods in their market accordingly.</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         This system avoids situations of over stock and under stock if predicted rightly.</a:t>
            </a:r>
            <a:endParaRPr lang="en-IN" sz="20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51769" y="364254"/>
            <a:ext cx="8637973" cy="984885"/>
          </a:xfrm>
          <a:prstGeom prst="rect">
            <a:avLst/>
          </a:prstGeom>
          <a:noFill/>
        </p:spPr>
        <p:txBody>
          <a:bodyPr wrap="square" rtlCol="0">
            <a:spAutoFit/>
          </a:bodyPr>
          <a:lstStyle/>
          <a:p>
            <a:r>
              <a:rPr lang="en-US" sz="4000" dirty="0">
                <a:solidFill>
                  <a:srgbClr val="C00000"/>
                </a:solidFill>
                <a:latin typeface="Times New Roman" panose="02020603050405020304" pitchFamily="18" charset="0"/>
                <a:cs typeface="Times New Roman" panose="02020603050405020304" pitchFamily="18" charset="0"/>
              </a:rPr>
              <a:t>Conclusion</a:t>
            </a:r>
            <a:endParaRPr lang="en-IN" sz="4000" dirty="0">
              <a:solidFill>
                <a:srgbClr val="C00000"/>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466851"/>
          </a:xfrm>
        </p:spPr>
        <p:txBody>
          <a:bodyPr>
            <a:normAutofit/>
          </a:bodyPr>
          <a:lstStyle/>
          <a:p>
            <a:r>
              <a:rPr lang="en-US" dirty="0">
                <a:solidFill>
                  <a:srgbClr val="C00000"/>
                </a:solidFill>
                <a:latin typeface="Times New Roman" panose="02020603050405020304" pitchFamily="18" charset="0"/>
                <a:cs typeface="Times New Roman" panose="02020603050405020304" pitchFamily="18" charset="0"/>
              </a:rPr>
              <a:t>References</a:t>
            </a:r>
            <a:br>
              <a:rPr lang="en-IN" sz="4400" dirty="0">
                <a:solidFill>
                  <a:srgbClr val="C00000"/>
                </a:solidFill>
                <a:latin typeface="Times New Roman" panose="02020603050405020304" pitchFamily="18" charset="0"/>
                <a:cs typeface="Times New Roman" panose="02020603050405020304" pitchFamily="18" charset="0"/>
              </a:rPr>
            </a:br>
            <a:br>
              <a:rPr lang="en-IN" dirty="0"/>
            </a:br>
            <a:endParaRPr lang="en-US" dirty="0"/>
          </a:p>
        </p:txBody>
      </p:sp>
      <p:sp>
        <p:nvSpPr>
          <p:cNvPr id="3" name="Content Placeholder 2"/>
          <p:cNvSpPr>
            <a:spLocks noGrp="1"/>
          </p:cNvSpPr>
          <p:nvPr>
            <p:ph idx="1"/>
          </p:nvPr>
        </p:nvSpPr>
        <p:spPr/>
        <p:txBody>
          <a:bodyPr>
            <a:normAutofit/>
          </a:bodyPr>
          <a:lstStyle/>
          <a:p>
            <a:pPr algn="just"/>
            <a:r>
              <a:rPr lang="en-IN" sz="2000" dirty="0">
                <a:effectLst/>
                <a:latin typeface="Times New Roman" panose="02020603050405020304" pitchFamily="18" charset="0"/>
                <a:cs typeface="Times New Roman" panose="02020603050405020304" pitchFamily="18" charset="0"/>
              </a:rPr>
              <a:t>[1]</a:t>
            </a:r>
            <a:r>
              <a:rPr lang="en-IN" sz="2000" dirty="0">
                <a:latin typeface="Times New Roman" panose="02020603050405020304" pitchFamily="18" charset="0"/>
                <a:cs typeface="Times New Roman" panose="02020603050405020304" pitchFamily="18" charset="0"/>
                <a:hlinkClick r:id="rId1"/>
              </a:rPr>
              <a:t> https://www.kaggle.com/yonatanrabinovich/bigmart-sales-data-analysis-and-prediction</a:t>
            </a:r>
            <a:r>
              <a:rPr lang="en-IN" sz="2000" dirty="0">
                <a:latin typeface="Times New Roman" panose="02020603050405020304" pitchFamily="18" charset="0"/>
                <a:cs typeface="Times New Roman" panose="02020603050405020304" pitchFamily="18" charset="0"/>
              </a:rPr>
              <a:t> </a:t>
            </a:r>
            <a:r>
              <a:rPr lang="en-US" sz="2000" i="0" dirty="0">
                <a:effectLst/>
                <a:latin typeface="Times New Roman" panose="02020603050405020304" pitchFamily="18" charset="0"/>
                <a:cs typeface="Times New Roman" panose="02020603050405020304" pitchFamily="18" charset="0"/>
              </a:rPr>
              <a:t>sales data for 1559 products across 10 stores in different cities</a:t>
            </a:r>
            <a:endParaRPr lang="en-IN" sz="2000" dirty="0">
              <a:latin typeface="Times New Roman" panose="02020603050405020304" pitchFamily="18" charset="0"/>
              <a:cs typeface="Times New Roman" panose="02020603050405020304" pitchFamily="18" charset="0"/>
            </a:endParaRPr>
          </a:p>
          <a:p>
            <a:pPr algn="just"/>
            <a:r>
              <a:rPr lang="en-IN" sz="2000" dirty="0">
                <a:effectLst/>
                <a:latin typeface="Times New Roman" panose="02020603050405020304" pitchFamily="18" charset="0"/>
                <a:cs typeface="Times New Roman" panose="02020603050405020304" pitchFamily="18" charset="0"/>
              </a:rPr>
              <a:t>[2] Beheshti-Kashi, S., Karimi, H.R., </a:t>
            </a:r>
            <a:r>
              <a:rPr lang="en-IN" sz="2000" dirty="0" err="1">
                <a:effectLst/>
                <a:latin typeface="Times New Roman" panose="02020603050405020304" pitchFamily="18" charset="0"/>
                <a:cs typeface="Times New Roman" panose="02020603050405020304" pitchFamily="18" charset="0"/>
              </a:rPr>
              <a:t>Thoben</a:t>
            </a:r>
            <a:r>
              <a:rPr lang="en-IN" sz="2000" dirty="0">
                <a:effectLst/>
                <a:latin typeface="Times New Roman" panose="02020603050405020304" pitchFamily="18" charset="0"/>
                <a:cs typeface="Times New Roman" panose="02020603050405020304" pitchFamily="18" charset="0"/>
              </a:rPr>
              <a:t>, K.D., </a:t>
            </a:r>
            <a:r>
              <a:rPr lang="en-IN" sz="2000" dirty="0" err="1">
                <a:effectLst/>
                <a:latin typeface="Times New Roman" panose="02020603050405020304" pitchFamily="18" charset="0"/>
                <a:cs typeface="Times New Roman" panose="02020603050405020304" pitchFamily="18" charset="0"/>
              </a:rPr>
              <a:t>L¨utjen</a:t>
            </a:r>
            <a:r>
              <a:rPr lang="en-IN" sz="2000" dirty="0">
                <a:effectLst/>
                <a:latin typeface="Times New Roman" panose="02020603050405020304" pitchFamily="18" charset="0"/>
                <a:cs typeface="Times New Roman" panose="02020603050405020304" pitchFamily="18" charset="0"/>
              </a:rPr>
              <a:t>, M., </a:t>
            </a:r>
            <a:r>
              <a:rPr lang="en-IN" sz="2000" dirty="0" err="1">
                <a:effectLst/>
                <a:latin typeface="Times New Roman" panose="02020603050405020304" pitchFamily="18" charset="0"/>
                <a:cs typeface="Times New Roman" panose="02020603050405020304" pitchFamily="18" charset="0"/>
              </a:rPr>
              <a:t>Teucke</a:t>
            </a:r>
            <a:r>
              <a:rPr lang="en-IN" sz="2000" dirty="0">
                <a:effectLst/>
                <a:latin typeface="Times New Roman" panose="02020603050405020304" pitchFamily="18" charset="0"/>
                <a:cs typeface="Times New Roman" panose="02020603050405020304" pitchFamily="18" charset="0"/>
              </a:rPr>
              <a:t>, M.: A survey on retail sales forecasting and prediction in fashion markets. Systems Science &amp; Control Engineering 3(1), 154–161 (2015) </a:t>
            </a:r>
            <a:endParaRPr lang="en-IN" sz="2000" dirty="0">
              <a:latin typeface="Times New Roman" panose="02020603050405020304" pitchFamily="18" charset="0"/>
              <a:cs typeface="Times New Roman" panose="02020603050405020304" pitchFamily="18" charset="0"/>
            </a:endParaRPr>
          </a:p>
          <a:p>
            <a:pPr algn="just"/>
            <a:r>
              <a:rPr lang="en-IN" sz="2000" dirty="0">
                <a:effectLst/>
                <a:latin typeface="Times New Roman" panose="02020603050405020304" pitchFamily="18" charset="0"/>
                <a:cs typeface="Times New Roman" panose="02020603050405020304" pitchFamily="18" charset="0"/>
              </a:rPr>
              <a:t>[3] Blog: </a:t>
            </a:r>
            <a:r>
              <a:rPr lang="en-IN" sz="2000" dirty="0" err="1">
                <a:effectLst/>
                <a:latin typeface="Times New Roman" panose="02020603050405020304" pitchFamily="18" charset="0"/>
                <a:cs typeface="Times New Roman" panose="02020603050405020304" pitchFamily="18" charset="0"/>
              </a:rPr>
              <a:t>Dataaspirant</a:t>
            </a:r>
            <a:r>
              <a:rPr lang="en-IN" sz="2000" dirty="0">
                <a:effectLst/>
                <a:latin typeface="Times New Roman" panose="02020603050405020304" pitchFamily="18" charset="0"/>
                <a:cs typeface="Times New Roman" panose="02020603050405020304" pitchFamily="18" charset="0"/>
              </a:rPr>
              <a:t>, “HOW THE RANDOM FOREST ALGORITHM WORKS IN MACHINE </a:t>
            </a:r>
            <a:endParaRPr lang="en-IN" sz="2000" dirty="0">
              <a:latin typeface="Times New Roman" panose="02020603050405020304" pitchFamily="18" charset="0"/>
              <a:cs typeface="Times New Roman" panose="02020603050405020304" pitchFamily="18" charset="0"/>
            </a:endParaRPr>
          </a:p>
          <a:p>
            <a:pPr algn="just"/>
            <a:r>
              <a:rPr lang="en-IN" sz="2000" dirty="0">
                <a:effectLst/>
                <a:latin typeface="Times New Roman" panose="02020603050405020304" pitchFamily="18" charset="0"/>
                <a:cs typeface="Times New Roman" panose="02020603050405020304" pitchFamily="18" charset="0"/>
              </a:rPr>
              <a:t>LEARNING”, (URL: https://dataaspirant.com/2017/05/22/random-forest-algorithm-machine-learing/.). </a:t>
            </a:r>
            <a:endParaRPr lang="en-IN" sz="2000" dirty="0">
              <a:latin typeface="Times New Roman" panose="02020603050405020304" pitchFamily="18" charset="0"/>
              <a:cs typeface="Times New Roman" panose="02020603050405020304" pitchFamily="18" charset="0"/>
            </a:endParaRPr>
          </a:p>
          <a:p>
            <a:pPr algn="just"/>
            <a:r>
              <a:rPr lang="en-IN" sz="2000" dirty="0">
                <a:effectLst/>
                <a:latin typeface="Times New Roman" panose="02020603050405020304" pitchFamily="18" charset="0"/>
                <a:cs typeface="Times New Roman" panose="02020603050405020304" pitchFamily="18" charset="0"/>
              </a:rPr>
              <a:t>[4] Mohit </a:t>
            </a:r>
            <a:r>
              <a:rPr lang="en-IN" sz="2000" dirty="0" err="1">
                <a:effectLst/>
                <a:latin typeface="Times New Roman" panose="02020603050405020304" pitchFamily="18" charset="0"/>
                <a:cs typeface="Times New Roman" panose="02020603050405020304" pitchFamily="18" charset="0"/>
              </a:rPr>
              <a:t>Gurnani</a:t>
            </a:r>
            <a:r>
              <a:rPr lang="en-IN" sz="2000" dirty="0">
                <a:effectLst/>
                <a:latin typeface="Times New Roman" panose="02020603050405020304" pitchFamily="18" charset="0"/>
                <a:cs typeface="Times New Roman" panose="02020603050405020304" pitchFamily="18" charset="0"/>
              </a:rPr>
              <a:t>, Yogesh </a:t>
            </a:r>
            <a:r>
              <a:rPr lang="en-IN" sz="2000" dirty="0" err="1">
                <a:effectLst/>
                <a:latin typeface="Times New Roman" panose="02020603050405020304" pitchFamily="18" charset="0"/>
                <a:cs typeface="Times New Roman" panose="02020603050405020304" pitchFamily="18" charset="0"/>
              </a:rPr>
              <a:t>Korke</a:t>
            </a:r>
            <a:r>
              <a:rPr lang="en-IN" sz="2000" dirty="0">
                <a:effectLst/>
                <a:latin typeface="Times New Roman" panose="02020603050405020304" pitchFamily="18" charset="0"/>
                <a:cs typeface="Times New Roman" panose="02020603050405020304" pitchFamily="18" charset="0"/>
              </a:rPr>
              <a:t>, Prachi Shah, Sandeep </a:t>
            </a:r>
            <a:r>
              <a:rPr lang="en-IN" sz="2000" dirty="0" err="1">
                <a:effectLst/>
                <a:latin typeface="Times New Roman" panose="02020603050405020304" pitchFamily="18" charset="0"/>
                <a:cs typeface="Times New Roman" panose="02020603050405020304" pitchFamily="18" charset="0"/>
              </a:rPr>
              <a:t>Udmale</a:t>
            </a:r>
            <a:r>
              <a:rPr lang="en-IN" sz="2000" dirty="0">
                <a:effectLst/>
                <a:latin typeface="Times New Roman" panose="02020603050405020304" pitchFamily="18" charset="0"/>
                <a:cs typeface="Times New Roman" panose="02020603050405020304" pitchFamily="18" charset="0"/>
              </a:rPr>
              <a:t>, Vijay </a:t>
            </a:r>
            <a:r>
              <a:rPr lang="en-IN" sz="2000" dirty="0" err="1">
                <a:effectLst/>
                <a:latin typeface="Times New Roman" panose="02020603050405020304" pitchFamily="18" charset="0"/>
                <a:cs typeface="Times New Roman" panose="02020603050405020304" pitchFamily="18" charset="0"/>
              </a:rPr>
              <a:t>Sambhe</a:t>
            </a:r>
            <a:r>
              <a:rPr lang="en-IN" sz="2000" dirty="0">
                <a:effectLst/>
                <a:latin typeface="Times New Roman" panose="02020603050405020304" pitchFamily="18" charset="0"/>
                <a:cs typeface="Times New Roman" panose="02020603050405020304" pitchFamily="18" charset="0"/>
              </a:rPr>
              <a:t>, Sunil </a:t>
            </a:r>
            <a:r>
              <a:rPr lang="en-IN" sz="2000" dirty="0" err="1">
                <a:effectLst/>
                <a:latin typeface="Times New Roman" panose="02020603050405020304" pitchFamily="18" charset="0"/>
                <a:cs typeface="Times New Roman" panose="02020603050405020304" pitchFamily="18" charset="0"/>
              </a:rPr>
              <a:t>Bhirud</a:t>
            </a:r>
            <a:r>
              <a:rPr lang="en-IN" sz="2000" dirty="0">
                <a:effectLst/>
                <a:latin typeface="Times New Roman" panose="02020603050405020304" pitchFamily="18" charset="0"/>
                <a:cs typeface="Times New Roman" panose="02020603050405020304" pitchFamily="18" charset="0"/>
              </a:rPr>
              <a:t>, “Forecasting of sales by using fusion of machine learning techniques”,2017 International Conference on Data Management, Analytics and Innovation (ICDMAI), IEEE, October 2017. </a:t>
            </a:r>
            <a:endParaRPr lang="en-IN" sz="2000" dirty="0">
              <a:effectLst/>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[5]</a:t>
            </a:r>
            <a:r>
              <a:rPr lang="en-US" sz="2000" dirty="0">
                <a:effectLst/>
                <a:latin typeface="Times New Roman" panose="02020603050405020304" pitchFamily="18" charset="0"/>
                <a:cs typeface="Times New Roman" panose="02020603050405020304" pitchFamily="18" charset="0"/>
              </a:rPr>
              <a:t> Kadam, H., </a:t>
            </a:r>
            <a:r>
              <a:rPr lang="en-US" sz="2000" dirty="0" err="1">
                <a:effectLst/>
                <a:latin typeface="Times New Roman" panose="02020603050405020304" pitchFamily="18" charset="0"/>
                <a:cs typeface="Times New Roman" panose="02020603050405020304" pitchFamily="18" charset="0"/>
              </a:rPr>
              <a:t>Shevade</a:t>
            </a:r>
            <a:r>
              <a:rPr lang="en-US" sz="2000" dirty="0">
                <a:effectLst/>
                <a:latin typeface="Times New Roman" panose="02020603050405020304" pitchFamily="18" charset="0"/>
                <a:cs typeface="Times New Roman" panose="02020603050405020304" pitchFamily="18" charset="0"/>
              </a:rPr>
              <a:t>, R., </a:t>
            </a:r>
            <a:r>
              <a:rPr lang="en-US" sz="2000" dirty="0" err="1">
                <a:effectLst/>
                <a:latin typeface="Times New Roman" panose="02020603050405020304" pitchFamily="18" charset="0"/>
                <a:cs typeface="Times New Roman" panose="02020603050405020304" pitchFamily="18" charset="0"/>
              </a:rPr>
              <a:t>Ketkar</a:t>
            </a:r>
            <a:r>
              <a:rPr lang="en-US" sz="2000" dirty="0">
                <a:effectLst/>
                <a:latin typeface="Times New Roman" panose="02020603050405020304" pitchFamily="18" charset="0"/>
                <a:cs typeface="Times New Roman" panose="02020603050405020304" pitchFamily="18" charset="0"/>
              </a:rPr>
              <a:t>, P. and </a:t>
            </a:r>
            <a:r>
              <a:rPr lang="en-US" sz="2000" dirty="0" err="1">
                <a:effectLst/>
                <a:latin typeface="Times New Roman" panose="02020603050405020304" pitchFamily="18" charset="0"/>
                <a:cs typeface="Times New Roman" panose="02020603050405020304" pitchFamily="18" charset="0"/>
              </a:rPr>
              <a:t>Rajguru</a:t>
            </a:r>
            <a:r>
              <a:rPr lang="en-US" sz="2000" dirty="0">
                <a:effectLst/>
                <a:latin typeface="Times New Roman" panose="02020603050405020304" pitchFamily="18" charset="0"/>
                <a:cs typeface="Times New Roman" panose="02020603050405020304" pitchFamily="18" charset="0"/>
              </a:rPr>
              <a:t>.: “A Forecast for Big Mart Sales Based on Random Forests and Multiple Linear Regression.” (2018). </a:t>
            </a:r>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395" y="733673"/>
            <a:ext cx="10515600" cy="4351338"/>
          </a:xfrm>
        </p:spPr>
        <p:txBody>
          <a:bodyPr>
            <a:normAutofit/>
          </a:bodyPr>
          <a:lstStyle/>
          <a:p>
            <a:pPr marL="0" indent="0">
              <a:buNone/>
            </a:pPr>
            <a:r>
              <a:rPr lang="en-US" sz="4000" b="1" dirty="0"/>
              <a:t>THANK YOU.</a:t>
            </a:r>
            <a:endParaRPr lang="en-IN" sz="4000" b="1"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05379" y="1354836"/>
            <a:ext cx="10515600" cy="5503164"/>
          </a:xfrm>
          <a:prstGeom prst="rect">
            <a:avLst/>
          </a:prstGeom>
          <a:scene3d>
            <a:camera prst="obliqueBottomRight"/>
            <a:lightRig rig="threePt" dir="t"/>
          </a:scene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ABSTRACT</a:t>
            </a:r>
            <a:endParaRPr lang="en-IN" dirty="0"/>
          </a:p>
        </p:txBody>
      </p:sp>
      <p:sp>
        <p:nvSpPr>
          <p:cNvPr id="3" name="Content Placeholder 2"/>
          <p:cNvSpPr>
            <a:spLocks noGrp="1"/>
          </p:cNvSpPr>
          <p:nvPr>
            <p:ph idx="1"/>
          </p:nvPr>
        </p:nvSpPr>
        <p:spPr>
          <a:xfrm>
            <a:off x="776056" y="1641353"/>
            <a:ext cx="10515600" cy="4351338"/>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900" b="0" i="0" u="none" strike="noStrike" cap="none" normalizeH="0" baseline="0" dirty="0">
              <a:ln>
                <a:noFill/>
              </a:ln>
              <a:solidFill>
                <a:schemeClr val="tx1"/>
              </a:solidFill>
              <a:effectLst/>
              <a:latin typeface="Arial" panose="020B0604020202020204" pitchFamily="34" charset="0"/>
            </a:endParaRPr>
          </a:p>
          <a:p>
            <a:pPr>
              <a:lnSpc>
                <a:spcPct val="150000"/>
              </a:lnSpc>
            </a:pPr>
            <a:r>
              <a:rPr lang="en-US" sz="2000" dirty="0">
                <a:effectLst/>
                <a:latin typeface="Times New Roman" panose="02020603050405020304" pitchFamily="18" charset="0"/>
                <a:cs typeface="Times New Roman" panose="02020603050405020304" pitchFamily="18" charset="0"/>
              </a:rPr>
              <a:t>Estimating future sales is an important aspect of any business. Accurate prediction of future sales help companies to develop and improve business strategies as well as to gain proper market knowledge. Standard sales forecast helps companies to analyze the situation which has occurred before and then apply customer purchase inferences to identify inadequacies and weaknesses before budgeting as well as to prepare good plan for the next year. A detailed knowledge of past opportunities permits one to plan for future market needs and increase the possibility of success</a:t>
            </a:r>
            <a:endParaRPr lang="en-IN" sz="2000" dirty="0">
              <a:latin typeface="Times New Roman" panose="02020603050405020304" pitchFamily="18" charset="0"/>
              <a:cs typeface="Times New Roman" panose="02020603050405020304" pitchFamily="18" charset="0"/>
            </a:endParaRPr>
          </a:p>
        </p:txBody>
      </p:sp>
      <p:sp>
        <p:nvSpPr>
          <p:cNvPr id="5" name="AutoShape 2" descr="braintissue"/>
          <p:cNvSpPr>
            <a:spLocks noChangeAspect="1" noChangeArrowheads="1"/>
          </p:cNvSpPr>
          <p:nvPr/>
        </p:nvSpPr>
        <p:spPr bwMode="auto">
          <a:xfrm>
            <a:off x="67087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PROBLEM STATEMENT</a:t>
            </a:r>
            <a:endParaRPr lang="en-US" dirty="0"/>
          </a:p>
        </p:txBody>
      </p:sp>
      <p:sp>
        <p:nvSpPr>
          <p:cNvPr id="3" name="Content Placeholder 2"/>
          <p:cNvSpPr>
            <a:spLocks noGrp="1"/>
          </p:cNvSpPr>
          <p:nvPr>
            <p:ph idx="1"/>
          </p:nvPr>
        </p:nvSpPr>
        <p:spPr/>
        <p:txBody>
          <a:bodyPr>
            <a:noAutofit/>
          </a:bodyPr>
          <a:lstStyle/>
          <a:p>
            <a:pPr marL="457200" indent="-457200" algn="just">
              <a:buFont typeface="Arial" panose="020B0604020202020204" pitchFamily="34" charset="0"/>
              <a:buChar char="•"/>
            </a:pPr>
            <a:r>
              <a:rPr lang="en-US" sz="2000" kern="0" dirty="0">
                <a:latin typeface="Times New Roman" panose="02020603050405020304" pitchFamily="18" charset="0"/>
                <a:cs typeface="Times New Roman" panose="02020603050405020304" pitchFamily="18" charset="0"/>
              </a:rPr>
              <a:t>Currently, Big Marts keep track of each individual item’s sales data in order to anticipate  potential  consumer  demand  and  update  inventory  management. </a:t>
            </a:r>
            <a:endParaRPr lang="en-US" sz="2000" kern="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kern="0" dirty="0">
                <a:latin typeface="Times New Roman" panose="02020603050405020304" pitchFamily="18" charset="0"/>
                <a:cs typeface="Times New Roman" panose="02020603050405020304" pitchFamily="18" charset="0"/>
              </a:rPr>
              <a:t>With the help of data science, engineers help the marts by predicting the sales per product. By good prediction the products can be sold efficiently and stores can generate good profits from them. </a:t>
            </a:r>
            <a:endParaRPr lang="en-US" sz="2000" kern="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kern="0" dirty="0">
                <a:latin typeface="Times New Roman" panose="02020603050405020304" pitchFamily="18" charset="0"/>
                <a:cs typeface="Times New Roman" panose="02020603050405020304" pitchFamily="18" charset="0"/>
              </a:rPr>
              <a:t>Anomalies and general trends are often discovered by mining the data warehouse’s data store. For retailers like Big Mart, the resulting data can be used to forecast future sales volume using various machine learning techniques. </a:t>
            </a:r>
            <a:endParaRPr lang="en-US" sz="2000" kern="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kern="0" dirty="0">
                <a:latin typeface="Times New Roman" panose="02020603050405020304" pitchFamily="18" charset="0"/>
                <a:cs typeface="Times New Roman" panose="02020603050405020304" pitchFamily="18" charset="0"/>
              </a:rPr>
              <a:t>A predictive model can be developed using </a:t>
            </a:r>
            <a:r>
              <a:rPr lang="en-US" sz="2000" kern="0" dirty="0" err="1">
                <a:latin typeface="Times New Roman" panose="02020603050405020304" pitchFamily="18" charset="0"/>
                <a:cs typeface="Times New Roman" panose="02020603050405020304" pitchFamily="18" charset="0"/>
              </a:rPr>
              <a:t>Xgboost</a:t>
            </a:r>
            <a:r>
              <a:rPr lang="en-US" sz="2000" kern="0" dirty="0">
                <a:latin typeface="Times New Roman" panose="02020603050405020304" pitchFamily="18" charset="0"/>
                <a:cs typeface="Times New Roman" panose="02020603050405020304" pitchFamily="18" charset="0"/>
              </a:rPr>
              <a:t>, Linear regression, Polynomial regression, and Random Forest techniques for forecasting the sales of a business</a:t>
            </a:r>
            <a:r>
              <a:rPr lang="en-IN" sz="2000" kern="0" dirty="0">
                <a:latin typeface="Times New Roman" panose="02020603050405020304" pitchFamily="18" charset="0"/>
                <a:cs typeface="Times New Roman" panose="02020603050405020304" pitchFamily="18" charset="0"/>
              </a:rPr>
              <a:t>.</a:t>
            </a:r>
            <a:endParaRPr lang="en-IN" sz="2000" kern="0" dirty="0">
              <a:latin typeface="Times New Roman" panose="02020603050405020304" pitchFamily="18" charset="0"/>
              <a:ea typeface="Calibri" panose="020F0502020204030204"/>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51769" y="1322506"/>
            <a:ext cx="10209320" cy="3728649"/>
          </a:xfrm>
          <a:prstGeom prst="rect">
            <a:avLst/>
          </a:prstGeom>
          <a:noFill/>
        </p:spPr>
        <p:txBody>
          <a:bodyPr wrap="square" rtlCol="0">
            <a:spAutoFit/>
          </a:bodyPr>
          <a:lstStyle/>
          <a:p>
            <a:pPr algn="just">
              <a:lnSpc>
                <a:spcPct val="150000"/>
              </a:lnSpc>
            </a:pPr>
            <a:r>
              <a:rPr lang="en-US" sz="2000" spc="20" dirty="0">
                <a:latin typeface="Noto Sans" panose="020B0502040504020204"/>
                <a:cs typeface="Arial" panose="020B0604020202020204"/>
              </a:rPr>
              <a:t>In the current </a:t>
            </a:r>
            <a:r>
              <a:rPr lang="en-US" sz="2000" spc="90" dirty="0">
                <a:latin typeface="Noto Sans" panose="020B0502040504020204"/>
                <a:cs typeface="Arial" panose="020B0604020202020204"/>
              </a:rPr>
              <a:t>big-mart, </a:t>
            </a:r>
            <a:r>
              <a:rPr lang="en-US" sz="2000" spc="5" dirty="0">
                <a:latin typeface="Noto Sans" panose="020B0502040504020204"/>
                <a:cs typeface="Arial" panose="020B0604020202020204"/>
              </a:rPr>
              <a:t>many </a:t>
            </a:r>
            <a:r>
              <a:rPr lang="en-US" sz="2000" spc="60" dirty="0">
                <a:latin typeface="Noto Sans" panose="020B0502040504020204"/>
                <a:cs typeface="Arial" panose="020B0604020202020204"/>
              </a:rPr>
              <a:t>products </a:t>
            </a:r>
            <a:r>
              <a:rPr lang="en-US" sz="2000" spc="90" dirty="0">
                <a:latin typeface="Noto Sans" panose="020B0502040504020204"/>
                <a:cs typeface="Arial" panose="020B0604020202020204"/>
              </a:rPr>
              <a:t>will </a:t>
            </a:r>
            <a:r>
              <a:rPr lang="en-US" sz="2000" spc="-35" dirty="0">
                <a:latin typeface="Noto Sans" panose="020B0502040504020204"/>
                <a:cs typeface="Arial" panose="020B0604020202020204"/>
              </a:rPr>
              <a:t>be </a:t>
            </a:r>
            <a:r>
              <a:rPr lang="en-US" sz="2000" dirty="0">
                <a:latin typeface="Noto Sans" panose="020B0502040504020204"/>
                <a:cs typeface="Arial" panose="020B0604020202020204"/>
              </a:rPr>
              <a:t>available </a:t>
            </a:r>
            <a:r>
              <a:rPr lang="en-US" sz="2000" spc="130" dirty="0">
                <a:latin typeface="Noto Sans" panose="020B0502040504020204"/>
                <a:cs typeface="Arial" panose="020B0604020202020204"/>
              </a:rPr>
              <a:t>but the </a:t>
            </a:r>
            <a:r>
              <a:rPr lang="en-US" sz="2000" spc="20" dirty="0">
                <a:latin typeface="Noto Sans" panose="020B0502040504020204"/>
                <a:cs typeface="Arial" panose="020B0604020202020204"/>
              </a:rPr>
              <a:t>owner </a:t>
            </a:r>
            <a:r>
              <a:rPr lang="en-US" sz="2000" spc="105" dirty="0">
                <a:latin typeface="Noto Sans" panose="020B0502040504020204"/>
                <a:cs typeface="Arial" panose="020B0604020202020204"/>
              </a:rPr>
              <a:t>or a </a:t>
            </a:r>
            <a:r>
              <a:rPr lang="en-US" sz="2000" spc="-45" dirty="0">
                <a:latin typeface="Noto Sans" panose="020B0502040504020204"/>
                <a:cs typeface="Arial" panose="020B0604020202020204"/>
              </a:rPr>
              <a:t>salesmen  </a:t>
            </a:r>
            <a:r>
              <a:rPr lang="en-US" sz="2000" spc="40" dirty="0">
                <a:latin typeface="Noto Sans" panose="020B0502040504020204"/>
                <a:cs typeface="Arial" panose="020B0604020202020204"/>
              </a:rPr>
              <a:t>cannot</a:t>
            </a:r>
            <a:r>
              <a:rPr lang="en-US" sz="2000" spc="-165" dirty="0">
                <a:latin typeface="Noto Sans" panose="020B0502040504020204"/>
                <a:cs typeface="Arial" panose="020B0604020202020204"/>
              </a:rPr>
              <a:t>  </a:t>
            </a:r>
            <a:r>
              <a:rPr lang="en-US" sz="2000" spc="20" dirty="0">
                <a:latin typeface="Noto Sans" panose="020B0502040504020204"/>
                <a:cs typeface="Arial" panose="020B0604020202020204"/>
              </a:rPr>
              <a:t>know</a:t>
            </a:r>
            <a:r>
              <a:rPr lang="en-US" sz="2000" spc="-170" dirty="0">
                <a:latin typeface="Noto Sans" panose="020B0502040504020204"/>
                <a:cs typeface="Arial" panose="020B0604020202020204"/>
              </a:rPr>
              <a:t>  </a:t>
            </a:r>
            <a:r>
              <a:rPr lang="en-US" sz="2000" spc="20" dirty="0">
                <a:latin typeface="Noto Sans" panose="020B0502040504020204"/>
                <a:cs typeface="Arial" panose="020B0604020202020204"/>
              </a:rPr>
              <a:t>which</a:t>
            </a:r>
            <a:r>
              <a:rPr lang="en-US" sz="2000" spc="-165" dirty="0">
                <a:latin typeface="Noto Sans" panose="020B0502040504020204"/>
                <a:cs typeface="Arial" panose="020B0604020202020204"/>
              </a:rPr>
              <a:t> </a:t>
            </a:r>
            <a:r>
              <a:rPr lang="en-US" sz="2000" spc="85" dirty="0">
                <a:latin typeface="Noto Sans" panose="020B0502040504020204"/>
                <a:cs typeface="Arial" panose="020B0604020202020204"/>
              </a:rPr>
              <a:t>product</a:t>
            </a:r>
            <a:r>
              <a:rPr lang="en-US" sz="2000" spc="-165" dirty="0">
                <a:latin typeface="Noto Sans" panose="020B0502040504020204"/>
                <a:cs typeface="Arial" panose="020B0604020202020204"/>
              </a:rPr>
              <a:t>  </a:t>
            </a:r>
            <a:r>
              <a:rPr lang="en-US" sz="2000" spc="90" dirty="0">
                <a:latin typeface="Noto Sans" panose="020B0502040504020204"/>
                <a:cs typeface="Arial" panose="020B0604020202020204"/>
              </a:rPr>
              <a:t>will</a:t>
            </a:r>
            <a:r>
              <a:rPr lang="en-US" sz="2000" spc="-165" dirty="0">
                <a:latin typeface="Noto Sans" panose="020B0502040504020204"/>
                <a:cs typeface="Arial" panose="020B0604020202020204"/>
              </a:rPr>
              <a:t> </a:t>
            </a:r>
            <a:r>
              <a:rPr lang="en-US" sz="2000" spc="-40" dirty="0">
                <a:latin typeface="Noto Sans" panose="020B0502040504020204"/>
                <a:cs typeface="Arial" panose="020B0604020202020204"/>
              </a:rPr>
              <a:t>have</a:t>
            </a:r>
            <a:r>
              <a:rPr lang="en-US" sz="2000" spc="-165" dirty="0">
                <a:latin typeface="Noto Sans" panose="020B0502040504020204"/>
                <a:cs typeface="Arial" panose="020B0604020202020204"/>
              </a:rPr>
              <a:t> </a:t>
            </a:r>
            <a:r>
              <a:rPr lang="en-US" sz="2000" spc="40" dirty="0">
                <a:latin typeface="Noto Sans" panose="020B0502040504020204"/>
                <a:cs typeface="Arial" panose="020B0604020202020204"/>
              </a:rPr>
              <a:t>high</a:t>
            </a:r>
            <a:r>
              <a:rPr lang="en-US" sz="2000" spc="-165" dirty="0">
                <a:latin typeface="Noto Sans" panose="020B0502040504020204"/>
                <a:cs typeface="Arial" panose="020B0604020202020204"/>
              </a:rPr>
              <a:t> </a:t>
            </a:r>
            <a:r>
              <a:rPr lang="en-US" sz="2000" spc="-50" dirty="0">
                <a:latin typeface="Noto Sans" panose="020B0502040504020204"/>
                <a:cs typeface="Arial" panose="020B0604020202020204"/>
              </a:rPr>
              <a:t>demand.</a:t>
            </a:r>
            <a:endParaRPr lang="en-US" sz="2000" dirty="0">
              <a:latin typeface="Noto Sans" panose="020B0502040504020204"/>
            </a:endParaRPr>
          </a:p>
          <a:p>
            <a:pPr algn="just">
              <a:lnSpc>
                <a:spcPct val="150000"/>
              </a:lnSpc>
            </a:pPr>
            <a:r>
              <a:rPr lang="en-US" sz="2000" dirty="0">
                <a:latin typeface="Noto Sans" panose="020B0502040504020204"/>
              </a:rPr>
              <a:t>The basic and foremost technique used in the sales is the statistical methods, which is also known as traditional methods, but these methods much more time for predicting the sales and also these methods could not handle the non-linear data so to overcome these problems in the traditional methods machine learning models are deployed.</a:t>
            </a:r>
            <a:endParaRPr lang="en-US" sz="2000" dirty="0">
              <a:latin typeface="Noto Sans" panose="020B0502040504020204"/>
            </a:endParaRPr>
          </a:p>
          <a:p>
            <a:pPr marL="342900" indent="-342900">
              <a:lnSpc>
                <a:spcPct val="150000"/>
              </a:lnSpc>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p:txBody>
      </p:sp>
      <p:sp>
        <p:nvSpPr>
          <p:cNvPr id="8" name="TextBox 7"/>
          <p:cNvSpPr txBox="1"/>
          <p:nvPr/>
        </p:nvSpPr>
        <p:spPr>
          <a:xfrm>
            <a:off x="651769" y="310988"/>
            <a:ext cx="8637973" cy="984885"/>
          </a:xfrm>
          <a:prstGeom prst="rect">
            <a:avLst/>
          </a:prstGeom>
          <a:noFill/>
        </p:spPr>
        <p:txBody>
          <a:bodyPr wrap="square" rtlCol="0">
            <a:spAutoFit/>
          </a:bodyPr>
          <a:lstStyle/>
          <a:p>
            <a:r>
              <a:rPr lang="en-IN" sz="4000" dirty="0">
                <a:solidFill>
                  <a:srgbClr val="C00000"/>
                </a:solidFill>
                <a:latin typeface="Times New Roman" panose="02020603050405020304" pitchFamily="18" charset="0"/>
                <a:cs typeface="Times New Roman" panose="02020603050405020304" pitchFamily="18" charset="0"/>
              </a:rPr>
              <a:t>Existing approach</a:t>
            </a:r>
            <a:endParaRPr lang="en-IN" sz="4000" dirty="0">
              <a:solidFill>
                <a:srgbClr val="C00000"/>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Disadvantages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69900" indent="-457200">
              <a:lnSpc>
                <a:spcPct val="150000"/>
              </a:lnSpc>
              <a:spcBef>
                <a:spcPts val="375"/>
              </a:spcBef>
              <a:buFont typeface="Arial" panose="020B0604020202020204" pitchFamily="34" charset="0"/>
              <a:buChar char="•"/>
            </a:pPr>
            <a:r>
              <a:rPr lang="en-US" sz="2000" spc="-50" dirty="0">
                <a:latin typeface="Times New Roman" panose="02020603050405020304" pitchFamily="18" charset="0"/>
                <a:cs typeface="Times New Roman" panose="02020603050405020304" pitchFamily="18" charset="0"/>
              </a:rPr>
              <a:t>Waste</a:t>
            </a:r>
            <a:r>
              <a:rPr lang="en-US" sz="2000" spc="-160" dirty="0">
                <a:latin typeface="Times New Roman" panose="02020603050405020304" pitchFamily="18" charset="0"/>
                <a:cs typeface="Times New Roman" panose="02020603050405020304" pitchFamily="18" charset="0"/>
              </a:rPr>
              <a:t> </a:t>
            </a:r>
            <a:r>
              <a:rPr lang="en-US" sz="2000" spc="120" dirty="0">
                <a:latin typeface="Times New Roman" panose="02020603050405020304" pitchFamily="18" charset="0"/>
                <a:cs typeface="Times New Roman" panose="02020603050405020304" pitchFamily="18" charset="0"/>
              </a:rPr>
              <a:t>of</a:t>
            </a:r>
            <a:r>
              <a:rPr lang="en-US" sz="2000" spc="-155" dirty="0">
                <a:latin typeface="Times New Roman" panose="02020603050405020304" pitchFamily="18" charset="0"/>
                <a:cs typeface="Times New Roman" panose="02020603050405020304" pitchFamily="18" charset="0"/>
              </a:rPr>
              <a:t> </a:t>
            </a:r>
            <a:r>
              <a:rPr lang="en-US" sz="2000" spc="130" dirty="0">
                <a:latin typeface="Times New Roman" panose="02020603050405020304" pitchFamily="18" charset="0"/>
                <a:cs typeface="Times New Roman" panose="02020603050405020304" pitchFamily="18" charset="0"/>
              </a:rPr>
              <a:t>time</a:t>
            </a:r>
            <a:r>
              <a:rPr lang="en-US" sz="2000" spc="-15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and</a:t>
            </a:r>
            <a:r>
              <a:rPr lang="en-US" sz="2000" spc="-155" dirty="0">
                <a:latin typeface="Times New Roman" panose="02020603050405020304" pitchFamily="18" charset="0"/>
                <a:cs typeface="Times New Roman" panose="02020603050405020304" pitchFamily="18" charset="0"/>
              </a:rPr>
              <a:t> </a:t>
            </a:r>
            <a:r>
              <a:rPr lang="en-US" sz="2000" spc="95" dirty="0">
                <a:latin typeface="Times New Roman" panose="02020603050405020304" pitchFamily="18" charset="0"/>
                <a:cs typeface="Times New Roman" panose="02020603050405020304" pitchFamily="18" charset="0"/>
              </a:rPr>
              <a:t>traveling</a:t>
            </a:r>
            <a:r>
              <a:rPr lang="en-US" sz="2000" spc="-155" dirty="0">
                <a:latin typeface="Times New Roman" panose="02020603050405020304" pitchFamily="18" charset="0"/>
                <a:cs typeface="Times New Roman" panose="02020603050405020304" pitchFamily="18" charset="0"/>
              </a:rPr>
              <a:t> </a:t>
            </a:r>
            <a:r>
              <a:rPr lang="en-US" sz="2000" spc="20" dirty="0">
                <a:latin typeface="Times New Roman" panose="02020603050405020304" pitchFamily="18" charset="0"/>
                <a:cs typeface="Times New Roman" panose="02020603050405020304" pitchFamily="18" charset="0"/>
              </a:rPr>
              <a:t>cost.</a:t>
            </a:r>
            <a:endParaRPr lang="en-US" sz="2000" dirty="0">
              <a:latin typeface="Times New Roman" panose="02020603050405020304" pitchFamily="18" charset="0"/>
              <a:cs typeface="Times New Roman" panose="02020603050405020304" pitchFamily="18" charset="0"/>
            </a:endParaRPr>
          </a:p>
          <a:p>
            <a:pPr marL="469900" indent="-457200">
              <a:lnSpc>
                <a:spcPct val="150000"/>
              </a:lnSpc>
              <a:spcBef>
                <a:spcPts val="375"/>
              </a:spcBef>
              <a:buFont typeface="Arial" panose="020B0604020202020204" pitchFamily="34" charset="0"/>
              <a:buChar char="•"/>
            </a:pPr>
            <a:r>
              <a:rPr lang="en-US" sz="2000" spc="40" dirty="0">
                <a:latin typeface="Times New Roman" panose="02020603050405020304" pitchFamily="18" charset="0"/>
                <a:cs typeface="Times New Roman" panose="02020603050405020304" pitchFamily="18" charset="0"/>
              </a:rPr>
              <a:t>Shortage</a:t>
            </a:r>
            <a:r>
              <a:rPr lang="en-US" sz="2000" spc="-155" dirty="0">
                <a:latin typeface="Times New Roman" panose="02020603050405020304" pitchFamily="18" charset="0"/>
                <a:cs typeface="Times New Roman" panose="02020603050405020304" pitchFamily="18" charset="0"/>
              </a:rPr>
              <a:t> </a:t>
            </a:r>
            <a:r>
              <a:rPr lang="en-US" sz="2000" spc="120" dirty="0">
                <a:latin typeface="Times New Roman" panose="02020603050405020304" pitchFamily="18" charset="0"/>
                <a:cs typeface="Times New Roman" panose="02020603050405020304" pitchFamily="18" charset="0"/>
              </a:rPr>
              <a:t>of</a:t>
            </a:r>
            <a:r>
              <a:rPr lang="en-US" sz="2000" spc="-155" dirty="0">
                <a:latin typeface="Times New Roman" panose="02020603050405020304" pitchFamily="18" charset="0"/>
                <a:cs typeface="Times New Roman" panose="02020603050405020304" pitchFamily="18" charset="0"/>
              </a:rPr>
              <a:t> </a:t>
            </a:r>
            <a:r>
              <a:rPr lang="en-US" sz="2000" spc="80" dirty="0">
                <a:latin typeface="Times New Roman" panose="02020603050405020304" pitchFamily="18" charset="0"/>
                <a:cs typeface="Times New Roman" panose="02020603050405020304" pitchFamily="18" charset="0"/>
              </a:rPr>
              <a:t>products</a:t>
            </a:r>
            <a:r>
              <a:rPr lang="en-US" sz="2000" spc="-155" dirty="0">
                <a:latin typeface="Times New Roman" panose="02020603050405020304" pitchFamily="18" charset="0"/>
                <a:cs typeface="Times New Roman" panose="02020603050405020304" pitchFamily="18" charset="0"/>
              </a:rPr>
              <a:t> </a:t>
            </a:r>
            <a:r>
              <a:rPr lang="en-US" sz="2000" spc="120" dirty="0">
                <a:latin typeface="Times New Roman" panose="02020603050405020304" pitchFamily="18" charset="0"/>
                <a:cs typeface="Times New Roman" panose="02020603050405020304" pitchFamily="18" charset="0"/>
              </a:rPr>
              <a:t>or</a:t>
            </a:r>
            <a:r>
              <a:rPr lang="en-US" sz="2000" spc="-155" dirty="0">
                <a:latin typeface="Times New Roman" panose="02020603050405020304" pitchFamily="18" charset="0"/>
                <a:cs typeface="Times New Roman" panose="02020603050405020304" pitchFamily="18" charset="0"/>
              </a:rPr>
              <a:t> </a:t>
            </a:r>
            <a:r>
              <a:rPr lang="en-US" sz="2000" spc="60" dirty="0">
                <a:latin typeface="Times New Roman" panose="02020603050405020304" pitchFamily="18" charset="0"/>
                <a:cs typeface="Times New Roman" panose="02020603050405020304" pitchFamily="18" charset="0"/>
              </a:rPr>
              <a:t>over</a:t>
            </a:r>
            <a:r>
              <a:rPr lang="en-US" sz="2000" spc="-155" dirty="0">
                <a:latin typeface="Times New Roman" panose="02020603050405020304" pitchFamily="18" charset="0"/>
                <a:cs typeface="Times New Roman" panose="02020603050405020304" pitchFamily="18" charset="0"/>
              </a:rPr>
              <a:t> </a:t>
            </a:r>
            <a:r>
              <a:rPr lang="en-US" sz="2000" spc="85" dirty="0">
                <a:latin typeface="Times New Roman" panose="02020603050405020304" pitchFamily="18" charset="0"/>
                <a:cs typeface="Times New Roman" panose="02020603050405020304" pitchFamily="18" charset="0"/>
              </a:rPr>
              <a:t>stock</a:t>
            </a:r>
            <a:r>
              <a:rPr lang="en-US" sz="2000" spc="-155" dirty="0">
                <a:latin typeface="Times New Roman" panose="02020603050405020304" pitchFamily="18" charset="0"/>
                <a:cs typeface="Times New Roman" panose="02020603050405020304" pitchFamily="18" charset="0"/>
              </a:rPr>
              <a:t> </a:t>
            </a:r>
            <a:r>
              <a:rPr lang="en-US" sz="2000" spc="120" dirty="0">
                <a:latin typeface="Times New Roman" panose="02020603050405020304" pitchFamily="18" charset="0"/>
                <a:cs typeface="Times New Roman" panose="02020603050405020304" pitchFamily="18" charset="0"/>
              </a:rPr>
              <a:t>of</a:t>
            </a:r>
            <a:r>
              <a:rPr lang="en-US" sz="2000" spc="-150" dirty="0">
                <a:latin typeface="Times New Roman" panose="02020603050405020304" pitchFamily="18" charset="0"/>
                <a:cs typeface="Times New Roman" panose="02020603050405020304" pitchFamily="18" charset="0"/>
              </a:rPr>
              <a:t> </a:t>
            </a:r>
            <a:r>
              <a:rPr lang="en-US" sz="2000" spc="80" dirty="0">
                <a:latin typeface="Times New Roman" panose="02020603050405020304" pitchFamily="18" charset="0"/>
                <a:cs typeface="Times New Roman" panose="02020603050405020304" pitchFamily="18" charset="0"/>
              </a:rPr>
              <a:t>products</a:t>
            </a:r>
            <a:r>
              <a:rPr lang="en-US" sz="2000" spc="-155" dirty="0">
                <a:latin typeface="Times New Roman" panose="02020603050405020304" pitchFamily="18" charset="0"/>
                <a:cs typeface="Times New Roman" panose="02020603050405020304" pitchFamily="18" charset="0"/>
              </a:rPr>
              <a:t> </a:t>
            </a:r>
            <a:r>
              <a:rPr lang="en-US" sz="2000" spc="35" dirty="0">
                <a:latin typeface="Times New Roman" panose="02020603050405020304" pitchFamily="18" charset="0"/>
                <a:cs typeface="Times New Roman" panose="02020603050405020304" pitchFamily="18" charset="0"/>
              </a:rPr>
              <a:t>may</a:t>
            </a:r>
            <a:r>
              <a:rPr lang="en-US" sz="2000" spc="-155" dirty="0">
                <a:latin typeface="Times New Roman" panose="02020603050405020304" pitchFamily="18" charset="0"/>
                <a:cs typeface="Times New Roman" panose="02020603050405020304" pitchFamily="18" charset="0"/>
              </a:rPr>
              <a:t> </a:t>
            </a:r>
            <a:r>
              <a:rPr lang="en-US" sz="2000" spc="20" dirty="0">
                <a:latin typeface="Times New Roman" panose="02020603050405020304" pitchFamily="18" charset="0"/>
                <a:cs typeface="Times New Roman" panose="02020603050405020304" pitchFamily="18" charset="0"/>
              </a:rPr>
              <a:t>occur.</a:t>
            </a:r>
            <a:endParaRPr lang="en-US" sz="2000" dirty="0">
              <a:latin typeface="Times New Roman" panose="02020603050405020304" pitchFamily="18" charset="0"/>
              <a:cs typeface="Times New Roman" panose="02020603050405020304" pitchFamily="18" charset="0"/>
            </a:endParaRPr>
          </a:p>
          <a:p>
            <a:pPr marL="469900" indent="-457200">
              <a:lnSpc>
                <a:spcPct val="150000"/>
              </a:lnSpc>
              <a:spcBef>
                <a:spcPts val="375"/>
              </a:spcBef>
              <a:buFont typeface="Arial" panose="020B0604020202020204" pitchFamily="34" charset="0"/>
              <a:buChar char="•"/>
            </a:pPr>
            <a:r>
              <a:rPr lang="en-US" sz="2000" spc="120" dirty="0">
                <a:latin typeface="Times New Roman" panose="02020603050405020304" pitchFamily="18" charset="0"/>
                <a:cs typeface="Times New Roman" panose="02020603050405020304" pitchFamily="18" charset="0"/>
              </a:rPr>
              <a:t>Does not</a:t>
            </a:r>
            <a:r>
              <a:rPr lang="en-US" sz="2000" spc="-150" dirty="0">
                <a:latin typeface="Times New Roman" panose="02020603050405020304" pitchFamily="18" charset="0"/>
                <a:cs typeface="Times New Roman" panose="02020603050405020304" pitchFamily="18" charset="0"/>
              </a:rPr>
              <a:t> </a:t>
            </a:r>
            <a:r>
              <a:rPr lang="en-US" sz="2000" spc="90" dirty="0">
                <a:latin typeface="Times New Roman" panose="02020603050405020304" pitchFamily="18" charset="0"/>
                <a:cs typeface="Times New Roman" panose="02020603050405020304" pitchFamily="18" charset="0"/>
              </a:rPr>
              <a:t>work</a:t>
            </a:r>
            <a:r>
              <a:rPr lang="en-US" sz="2000" spc="-150" dirty="0">
                <a:latin typeface="Times New Roman" panose="02020603050405020304" pitchFamily="18" charset="0"/>
                <a:cs typeface="Times New Roman" panose="02020603050405020304" pitchFamily="18" charset="0"/>
              </a:rPr>
              <a:t> </a:t>
            </a:r>
            <a:r>
              <a:rPr lang="en-US" sz="2000" spc="110" dirty="0">
                <a:latin typeface="Times New Roman" panose="02020603050405020304" pitchFamily="18" charset="0"/>
                <a:cs typeface="Times New Roman" panose="02020603050405020304" pitchFamily="18" charset="0"/>
              </a:rPr>
              <a:t>efficiently</a:t>
            </a:r>
            <a:r>
              <a:rPr lang="en-US" sz="2000" spc="-150" dirty="0">
                <a:latin typeface="Times New Roman" panose="02020603050405020304" pitchFamily="18" charset="0"/>
                <a:cs typeface="Times New Roman" panose="02020603050405020304" pitchFamily="18" charset="0"/>
              </a:rPr>
              <a:t> </a:t>
            </a:r>
            <a:r>
              <a:rPr lang="en-US" sz="2000" spc="150" dirty="0">
                <a:latin typeface="Times New Roman" panose="02020603050405020304" pitchFamily="18" charset="0"/>
                <a:cs typeface="Times New Roman" panose="02020603050405020304" pitchFamily="18" charset="0"/>
              </a:rPr>
              <a:t>for</a:t>
            </a:r>
            <a:r>
              <a:rPr lang="en-US" sz="2000" spc="-150" dirty="0">
                <a:latin typeface="Times New Roman" panose="02020603050405020304" pitchFamily="18" charset="0"/>
                <a:cs typeface="Times New Roman" panose="02020603050405020304" pitchFamily="18" charset="0"/>
              </a:rPr>
              <a:t> </a:t>
            </a:r>
            <a:r>
              <a:rPr lang="en-US" sz="2000" spc="35" dirty="0">
                <a:latin typeface="Times New Roman" panose="02020603050405020304" pitchFamily="18" charset="0"/>
                <a:cs typeface="Times New Roman" panose="02020603050405020304" pitchFamily="18" charset="0"/>
              </a:rPr>
              <a:t>many</a:t>
            </a:r>
            <a:r>
              <a:rPr lang="en-US" sz="2000" spc="-150" dirty="0">
                <a:latin typeface="Times New Roman" panose="02020603050405020304" pitchFamily="18" charset="0"/>
                <a:cs typeface="Times New Roman" panose="02020603050405020304" pitchFamily="18" charset="0"/>
              </a:rPr>
              <a:t> </a:t>
            </a:r>
            <a:r>
              <a:rPr lang="en-US" sz="2000" spc="70" dirty="0">
                <a:latin typeface="Times New Roman" panose="02020603050405020304" pitchFamily="18" charset="0"/>
                <a:cs typeface="Times New Roman" panose="02020603050405020304" pitchFamily="18" charset="0"/>
              </a:rPr>
              <a:t>big</a:t>
            </a:r>
            <a:r>
              <a:rPr lang="en-US" sz="2000" spc="-145" dirty="0">
                <a:latin typeface="Times New Roman" panose="02020603050405020304" pitchFamily="18" charset="0"/>
                <a:cs typeface="Times New Roman" panose="02020603050405020304" pitchFamily="18" charset="0"/>
              </a:rPr>
              <a:t> </a:t>
            </a:r>
            <a:r>
              <a:rPr lang="en-US" sz="2000" spc="80" dirty="0">
                <a:latin typeface="Times New Roman" panose="02020603050405020304" pitchFamily="18" charset="0"/>
                <a:cs typeface="Times New Roman" panose="02020603050405020304" pitchFamily="18" charset="0"/>
              </a:rPr>
              <a:t>cities</a:t>
            </a:r>
            <a:r>
              <a:rPr lang="en-US" sz="2000" spc="-150" dirty="0">
                <a:latin typeface="Times New Roman" panose="02020603050405020304" pitchFamily="18" charset="0"/>
                <a:cs typeface="Times New Roman" panose="02020603050405020304" pitchFamily="18" charset="0"/>
              </a:rPr>
              <a:t>.</a:t>
            </a:r>
            <a:endParaRPr lang="en-US" sz="2000" spc="-150" dirty="0">
              <a:latin typeface="Times New Roman" panose="02020603050405020304" pitchFamily="18" charset="0"/>
              <a:cs typeface="Times New Roman" panose="02020603050405020304" pitchFamily="18" charset="0"/>
            </a:endParaRPr>
          </a:p>
          <a:p>
            <a:pPr marL="469900" indent="-457200">
              <a:lnSpc>
                <a:spcPct val="150000"/>
              </a:lnSpc>
              <a:spcBef>
                <a:spcPts val="375"/>
              </a:spcBef>
              <a:buFont typeface="Arial" panose="020B0604020202020204" pitchFamily="34" charset="0"/>
              <a:buChar char="•"/>
            </a:pPr>
            <a:r>
              <a:rPr lang="en-US" sz="2000" spc="195" dirty="0">
                <a:latin typeface="Times New Roman" panose="02020603050405020304" pitchFamily="18" charset="0"/>
                <a:cs typeface="Times New Roman" panose="02020603050405020304" pitchFamily="18" charset="0"/>
              </a:rPr>
              <a:t>There is a need to</a:t>
            </a:r>
            <a:r>
              <a:rPr lang="en-US" sz="2000" spc="-150" dirty="0">
                <a:latin typeface="Times New Roman" panose="02020603050405020304" pitchFamily="18" charset="0"/>
                <a:cs typeface="Times New Roman" panose="02020603050405020304" pitchFamily="18" charset="0"/>
              </a:rPr>
              <a:t> </a:t>
            </a:r>
            <a:r>
              <a:rPr lang="en-US" sz="2000" spc="70" dirty="0">
                <a:latin typeface="Times New Roman" panose="02020603050405020304" pitchFamily="18" charset="0"/>
                <a:cs typeface="Times New Roman" panose="02020603050405020304" pitchFamily="18" charset="0"/>
              </a:rPr>
              <a:t>maintain a large number of</a:t>
            </a:r>
            <a:r>
              <a:rPr lang="en-US" sz="2000" spc="-15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employees for surveying.</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51769" y="1349139"/>
            <a:ext cx="10209320" cy="4191981"/>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endParaRPr lang="en-US" sz="2000" i="0" dirty="0">
              <a:effectLst/>
              <a:latin typeface="Times New Roman" panose="02020603050405020304" pitchFamily="18" charset="0"/>
              <a:cs typeface="Times New Roman" panose="02020603050405020304" pitchFamily="18" charset="0"/>
            </a:endParaRPr>
          </a:p>
          <a:p>
            <a:pPr marL="0" lvl="0" indent="0" algn="just" rtl="0">
              <a:lnSpc>
                <a:spcPct val="150000"/>
              </a:lnSpc>
              <a:spcBef>
                <a:spcPts val="0"/>
              </a:spcBef>
              <a:spcAft>
                <a:spcPts val="0"/>
              </a:spcAft>
              <a:buNone/>
            </a:pPr>
            <a:r>
              <a:rPr lang="en-US" sz="2000" dirty="0">
                <a:latin typeface="Times New Roman" panose="02020603050405020304" pitchFamily="18" charset="0"/>
                <a:cs typeface="Times New Roman" panose="02020603050405020304" pitchFamily="18" charset="0"/>
              </a:rPr>
              <a:t>            In this project we are going to develop a machine learning model to predict the future demand of products from a particular mart. We are going to perform all the operations on big-mart dataset. We will try to perform data cleaning and apply classifiers like Linear Regression, Random Forest, Decision Trees,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and other machine learning algorithms.</a:t>
            </a:r>
            <a:endParaRPr lang="en-US" sz="2000" dirty="0">
              <a:latin typeface="Times New Roman" panose="02020603050405020304" pitchFamily="18" charset="0"/>
              <a:cs typeface="Times New Roman" panose="02020603050405020304" pitchFamily="18" charset="0"/>
            </a:endParaRPr>
          </a:p>
          <a:p>
            <a:pPr marL="0" lvl="0" indent="0" algn="just" rtl="0">
              <a:lnSpc>
                <a:spcPct val="150000"/>
              </a:lnSpc>
              <a:spcBef>
                <a:spcPts val="0"/>
              </a:spcBef>
              <a:spcAft>
                <a:spcPts val="0"/>
              </a:spcAft>
              <a:buNone/>
            </a:pPr>
            <a:r>
              <a:rPr lang="en-US" sz="2000" dirty="0">
                <a:latin typeface="Times New Roman" panose="02020603050405020304" pitchFamily="18" charset="0"/>
                <a:cs typeface="Times New Roman" panose="02020603050405020304" pitchFamily="18" charset="0"/>
              </a:rPr>
              <a:t>           We will check the accuracy of our developed machine learning model using python libraries. The model will predict the both minimum and maximum demand for the product. This approach  may be useful and overcome the disadvantages  of the existing approach. </a:t>
            </a:r>
            <a:endParaRPr lang="en-US" sz="20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51769" y="364254"/>
            <a:ext cx="8637973" cy="984885"/>
          </a:xfrm>
          <a:prstGeom prst="rect">
            <a:avLst/>
          </a:prstGeom>
          <a:noFill/>
        </p:spPr>
        <p:txBody>
          <a:bodyPr wrap="square" rtlCol="0">
            <a:spAutoFit/>
          </a:bodyPr>
          <a:lstStyle/>
          <a:p>
            <a:r>
              <a:rPr lang="en-IN" sz="4000" dirty="0">
                <a:solidFill>
                  <a:srgbClr val="C00000"/>
                </a:solidFill>
                <a:latin typeface="Times New Roman" panose="02020603050405020304" pitchFamily="18" charset="0"/>
                <a:cs typeface="Times New Roman" panose="02020603050405020304" pitchFamily="18" charset="0"/>
              </a:rPr>
              <a:t>Proposed  approach</a:t>
            </a:r>
            <a:endParaRPr lang="en-IN" sz="4000" dirty="0">
              <a:solidFill>
                <a:srgbClr val="C00000"/>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Advantages of proposed system</a:t>
            </a: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571500" indent="-571500" algn="just">
              <a:lnSpc>
                <a:spcPct val="150000"/>
              </a:lnSpc>
              <a:buFont typeface="Arial" panose="020B0604020202020204"/>
              <a:buChar char="•"/>
            </a:pPr>
            <a:r>
              <a:rPr lang="en-US" sz="2000" dirty="0">
                <a:latin typeface="Times New Roman" panose="02020603050405020304" pitchFamily="18" charset="0"/>
                <a:ea typeface="Noto Sans" panose="020B0502040504020204"/>
                <a:cs typeface="Times New Roman" panose="02020603050405020304" pitchFamily="18" charset="0"/>
              </a:rPr>
              <a:t>No Waste of time and No traveling cost</a:t>
            </a:r>
            <a:endParaRPr lang="en-US" sz="2000" dirty="0">
              <a:latin typeface="Times New Roman" panose="02020603050405020304" pitchFamily="18" charset="0"/>
              <a:ea typeface="Noto Sans" panose="020B0502040504020204"/>
              <a:cs typeface="Times New Roman" panose="02020603050405020304" pitchFamily="18" charset="0"/>
            </a:endParaRPr>
          </a:p>
          <a:p>
            <a:pPr marL="469900" indent="-457200">
              <a:lnSpc>
                <a:spcPct val="150000"/>
              </a:lnSpc>
              <a:spcBef>
                <a:spcPts val="375"/>
              </a:spcBef>
              <a:buFont typeface="Arial,Sans-Serif"/>
              <a:buChar char="•"/>
            </a:pPr>
            <a:r>
              <a:rPr lang="en-US" sz="2000" dirty="0">
                <a:latin typeface="Times New Roman" panose="02020603050405020304" pitchFamily="18" charset="0"/>
                <a:ea typeface="Noto Sans" panose="020B0502040504020204"/>
                <a:cs typeface="Times New Roman" panose="02020603050405020304" pitchFamily="18" charset="0"/>
              </a:rPr>
              <a:t>No Shortage of products or over stock of products may occur.</a:t>
            </a:r>
            <a:endParaRPr lang="en-US" sz="2000" dirty="0">
              <a:latin typeface="Times New Roman" panose="02020603050405020304" pitchFamily="18" charset="0"/>
              <a:ea typeface="+mn-lt"/>
              <a:cs typeface="Times New Roman" panose="02020603050405020304" pitchFamily="18" charset="0"/>
            </a:endParaRPr>
          </a:p>
          <a:p>
            <a:pPr marL="469900" indent="-457200">
              <a:lnSpc>
                <a:spcPct val="150000"/>
              </a:lnSpc>
              <a:spcBef>
                <a:spcPts val="375"/>
              </a:spcBef>
              <a:buFont typeface="Arial,Sans-Serif"/>
              <a:buChar char="•"/>
            </a:pPr>
            <a:r>
              <a:rPr lang="en-US" sz="2000" dirty="0">
                <a:latin typeface="Times New Roman" panose="02020603050405020304" pitchFamily="18" charset="0"/>
                <a:ea typeface="Noto Sans" panose="020B0502040504020204"/>
                <a:cs typeface="Times New Roman" panose="02020603050405020304" pitchFamily="18" charset="0"/>
              </a:rPr>
              <a:t>Work efficiently for many big cities.</a:t>
            </a:r>
            <a:endParaRPr lang="en-US" sz="2000" dirty="0">
              <a:latin typeface="Times New Roman" panose="02020603050405020304" pitchFamily="18" charset="0"/>
              <a:ea typeface="+mn-lt"/>
              <a:cs typeface="Times New Roman" panose="02020603050405020304" pitchFamily="18" charset="0"/>
            </a:endParaRPr>
          </a:p>
          <a:p>
            <a:pPr marL="469900" indent="-457200">
              <a:lnSpc>
                <a:spcPct val="150000"/>
              </a:lnSpc>
              <a:spcBef>
                <a:spcPts val="375"/>
              </a:spcBef>
              <a:buFont typeface="Arial,Sans-Serif"/>
              <a:buChar char="•"/>
            </a:pPr>
            <a:r>
              <a:rPr lang="en-US" sz="2000" dirty="0">
                <a:latin typeface="Times New Roman" panose="02020603050405020304" pitchFamily="18" charset="0"/>
                <a:ea typeface="Noto Sans" panose="020B0502040504020204"/>
                <a:cs typeface="Times New Roman" panose="02020603050405020304" pitchFamily="18" charset="0"/>
              </a:rPr>
              <a:t>There is a no need to maintain a large number of employees for surveying.</a:t>
            </a:r>
            <a:endParaRPr lang="en-US" sz="2000" dirty="0">
              <a:latin typeface="Times New Roman" panose="02020603050405020304" pitchFamily="18" charset="0"/>
              <a:ea typeface="+mn-lt"/>
              <a:cs typeface="Times New Roman" panose="02020603050405020304" pitchFamily="18" charset="0"/>
            </a:endParaRPr>
          </a:p>
          <a:p>
            <a:pPr marL="571500" indent="-571500" algn="just">
              <a:buFont typeface="Arial" panose="020B0604020202020204"/>
              <a:buChar char="•"/>
            </a:pPr>
            <a:endParaRPr lang="en-US" sz="2800" b="1" dirty="0">
              <a:latin typeface="Noto Sans" panose="020B0502040504020204"/>
              <a:ea typeface="Noto Sans" panose="020B0502040504020204"/>
              <a:cs typeface="Noto Sans" panose="020B0502040504020204"/>
            </a:endParaRPr>
          </a:p>
          <a:p>
            <a:pPr>
              <a:buFont typeface="Wingdings" panose="05000000000000000000" pitchFamily="2" charset="2"/>
              <a:buChar char="Ø"/>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Hardware requirements</a:t>
            </a:r>
            <a:endParaRPr lang="en-US" dirty="0">
              <a:solidFill>
                <a:srgbClr val="FF0000"/>
              </a:solidFill>
            </a:endParaRPr>
          </a:p>
        </p:txBody>
      </p:sp>
      <p:sp>
        <p:nvSpPr>
          <p:cNvPr id="3" name="Content Placeholder 2"/>
          <p:cNvSpPr>
            <a:spLocks noGrp="1"/>
          </p:cNvSpPr>
          <p:nvPr>
            <p:ph idx="1"/>
          </p:nvPr>
        </p:nvSpPr>
        <p:spPr/>
        <p:txBody>
          <a:bodyPr>
            <a:normAutofit/>
          </a:bodyPr>
          <a:lstStyle/>
          <a:p>
            <a:pPr>
              <a:lnSpc>
                <a:spcPct val="200000"/>
              </a:lnSpc>
              <a:buFont typeface="Times New Roman" panose="02020603050405020304"/>
              <a:buChar char="•"/>
            </a:pPr>
            <a:r>
              <a:rPr lang="en-US" sz="2000" dirty="0">
                <a:latin typeface="Times New Roman" panose="02020603050405020304" pitchFamily="18" charset="0"/>
                <a:ea typeface="+mn-lt"/>
                <a:cs typeface="Times New Roman" panose="02020603050405020304" pitchFamily="18" charset="0"/>
              </a:rPr>
              <a:t>Operating system: Windows 10.</a:t>
            </a:r>
            <a:endParaRPr lang="en-US" sz="2000" dirty="0">
              <a:latin typeface="Times New Roman" panose="02020603050405020304" pitchFamily="18" charset="0"/>
              <a:ea typeface="+mn-lt"/>
              <a:cs typeface="Times New Roman" panose="02020603050405020304" pitchFamily="18" charset="0"/>
            </a:endParaRPr>
          </a:p>
          <a:p>
            <a:pPr>
              <a:lnSpc>
                <a:spcPct val="200000"/>
              </a:lnSpc>
              <a:buFont typeface="Times New Roman" panose="02020603050405020304"/>
              <a:buChar char="•"/>
            </a:pPr>
            <a:r>
              <a:rPr lang="en-US" sz="2000" dirty="0">
                <a:latin typeface="Times New Roman" panose="02020603050405020304" pitchFamily="18" charset="0"/>
                <a:ea typeface="+mn-lt"/>
                <a:cs typeface="Times New Roman" panose="02020603050405020304" pitchFamily="18" charset="0"/>
              </a:rPr>
              <a:t>System architecture: 64-bit X86 with windows or Linux</a:t>
            </a:r>
            <a:endParaRPr lang="en-US" sz="2000" dirty="0">
              <a:latin typeface="Times New Roman" panose="02020603050405020304" pitchFamily="18" charset="0"/>
              <a:ea typeface="+mn-lt"/>
              <a:cs typeface="Times New Roman" panose="02020603050405020304" pitchFamily="18" charset="0"/>
            </a:endParaRPr>
          </a:p>
          <a:p>
            <a:pPr>
              <a:lnSpc>
                <a:spcPct val="200000"/>
              </a:lnSpc>
              <a:buFont typeface="Times New Roman" panose="02020603050405020304"/>
              <a:buChar char="•"/>
            </a:pPr>
            <a:r>
              <a:rPr lang="en-US" sz="2000" dirty="0">
                <a:latin typeface="Times New Roman" panose="02020603050405020304" pitchFamily="18" charset="0"/>
                <a:ea typeface="+mn-lt"/>
                <a:cs typeface="Times New Roman" panose="02020603050405020304" pitchFamily="18" charset="0"/>
              </a:rPr>
              <a:t>CPU: Intel core i5</a:t>
            </a:r>
            <a:endParaRPr lang="en-US" sz="2000" dirty="0">
              <a:latin typeface="Times New Roman" panose="02020603050405020304" pitchFamily="18" charset="0"/>
              <a:ea typeface="+mn-lt"/>
              <a:cs typeface="Times New Roman" panose="02020603050405020304" pitchFamily="18" charset="0"/>
            </a:endParaRPr>
          </a:p>
          <a:p>
            <a:pPr>
              <a:lnSpc>
                <a:spcPct val="200000"/>
              </a:lnSpc>
              <a:buFont typeface="Times New Roman" panose="02020603050405020304"/>
              <a:buChar char="•"/>
            </a:pPr>
            <a:r>
              <a:rPr lang="en-US" sz="2000" dirty="0">
                <a:latin typeface="Times New Roman" panose="02020603050405020304" pitchFamily="18" charset="0"/>
                <a:ea typeface="+mn-lt"/>
                <a:cs typeface="Times New Roman" panose="02020603050405020304" pitchFamily="18" charset="0"/>
              </a:rPr>
              <a:t>RAM: 8GB.</a:t>
            </a:r>
            <a:endParaRPr lang="en-US" sz="2000" dirty="0">
              <a:latin typeface="Times New Roman" panose="02020603050405020304" pitchFamily="18" charset="0"/>
              <a:ea typeface="+mn-lt"/>
              <a:cs typeface="Times New Roman" panose="02020603050405020304" pitchFamily="18" charset="0"/>
            </a:endParaRPr>
          </a:p>
          <a:p>
            <a:pPr>
              <a:lnSpc>
                <a:spcPct val="20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8936</Words>
  <Application>WPS Presentation</Application>
  <PresentationFormat>Widescreen</PresentationFormat>
  <Paragraphs>228</Paragraphs>
  <Slides>24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24</vt:i4>
      </vt:variant>
    </vt:vector>
  </HeadingPairs>
  <TitlesOfParts>
    <vt:vector size="39" baseType="lpstr">
      <vt:lpstr>Arial</vt:lpstr>
      <vt:lpstr>SimSun</vt:lpstr>
      <vt:lpstr>Wingdings</vt:lpstr>
      <vt:lpstr>Castellar</vt:lpstr>
      <vt:lpstr>Times New Roman</vt:lpstr>
      <vt:lpstr>Arial</vt:lpstr>
      <vt:lpstr>Calibri</vt:lpstr>
      <vt:lpstr>Noto Sans</vt:lpstr>
      <vt:lpstr>Arial,Sans-Serif</vt:lpstr>
      <vt:lpstr>Segoe Print</vt:lpstr>
      <vt:lpstr>Times New Roman</vt:lpstr>
      <vt:lpstr>Calibri Light</vt:lpstr>
      <vt:lpstr>Microsoft YaHei</vt:lpstr>
      <vt:lpstr>Arial Unicode MS</vt:lpstr>
      <vt:lpstr>Office Theme</vt:lpstr>
      <vt:lpstr>  CMR TECHNICAL CAMPUS  Accredited  by  NBA, Approved  by AICTE, affiliated to JNTUH Kandlakoya (V), Medchal Road, Hyderabad -501401 UGC AUTONOMOUS  Predictive analysis for supermarket sales using machine learning</vt:lpstr>
      <vt:lpstr>Contents</vt:lpstr>
      <vt:lpstr>ABSTRACT</vt:lpstr>
      <vt:lpstr>PROBLEM STATEMENT</vt:lpstr>
      <vt:lpstr>PowerPoint 演示文稿</vt:lpstr>
      <vt:lpstr>Disadvantages</vt:lpstr>
      <vt:lpstr>PowerPoint 演示文稿</vt:lpstr>
      <vt:lpstr>Advantages of proposed system</vt:lpstr>
      <vt:lpstr>Hardware requirements</vt:lpstr>
      <vt:lpstr>Software requirements</vt:lpstr>
      <vt:lpstr>Project Architecture</vt:lpstr>
      <vt:lpstr>PowerPoint 演示文稿</vt:lpstr>
      <vt:lpstr>Modules </vt:lpstr>
      <vt:lpstr>USECASE DIAGRAM</vt:lpstr>
      <vt:lpstr>ACTIVITY DIAGRAM</vt:lpstr>
      <vt:lpstr>SEQUENCE DIAGRAM</vt:lpstr>
      <vt:lpstr>CLASS DIAGRAM</vt:lpstr>
      <vt:lpstr>PowerPoint 演示文稿</vt:lpstr>
      <vt:lpstr>PowerPoint 演示文稿</vt:lpstr>
      <vt:lpstr>PowerPoint 演示文稿</vt:lpstr>
      <vt:lpstr>PowerPoint 演示文稿</vt:lpstr>
      <vt:lpstr>PowerPoint 演示文稿</vt:lpstr>
      <vt:lpstr>References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 SOFT COMPUTING  PROJECT TITLE : PERSONALITY PREDICTION MODEL BASED ON SOCIAL MEDIA ANALYSIS</dc:title>
  <dc:creator>Anurag goud</dc:creator>
  <cp:lastModifiedBy>Adithya Singh</cp:lastModifiedBy>
  <cp:revision>61</cp:revision>
  <dcterms:created xsi:type="dcterms:W3CDTF">2021-04-09T04:47:00Z</dcterms:created>
  <dcterms:modified xsi:type="dcterms:W3CDTF">2022-06-17T10:04:47Z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0C50D36496084170BF528FF52DF98494</vt:lpwstr>
  </property>
  <property fmtid="{D5CDD505-2E9C-101B-9397-08002B2CF9AE}" pid="3" name="KSOProductBuildVer">
    <vt:lpwstr>1033-11.2.0.11156</vt:lpwstr>
  </property>
</Properties>
</file>