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62" r:id="rId3"/>
    <p:sldId id="261" r:id="rId4"/>
    <p:sldId id="318" r:id="rId5"/>
    <p:sldId id="319" r:id="rId6"/>
    <p:sldId id="320" r:id="rId7"/>
    <p:sldId id="321" r:id="rId8"/>
    <p:sldId id="323" r:id="rId9"/>
    <p:sldId id="295" r:id="rId10"/>
    <p:sldId id="296" r:id="rId11"/>
    <p:sldId id="298" r:id="rId12"/>
    <p:sldId id="324" r:id="rId13"/>
    <p:sldId id="300" r:id="rId14"/>
    <p:sldId id="299" r:id="rId15"/>
    <p:sldId id="322" r:id="rId16"/>
    <p:sldId id="301" r:id="rId17"/>
    <p:sldId id="302" r:id="rId18"/>
    <p:sldId id="303" r:id="rId19"/>
    <p:sldId id="306" r:id="rId20"/>
    <p:sldId id="308" r:id="rId21"/>
    <p:sldId id="310" r:id="rId22"/>
    <p:sldId id="311" r:id="rId23"/>
    <p:sldId id="312" r:id="rId24"/>
    <p:sldId id="313" r:id="rId25"/>
    <p:sldId id="314" r:id="rId26"/>
    <p:sldId id="315" r:id="rId27"/>
    <p:sldId id="325" r:id="rId28"/>
  </p:sldIdLst>
  <p:sldSz cx="9144000" cy="5143500" type="screen16x9"/>
  <p:notesSz cx="6858000" cy="9144000"/>
  <p:embeddedFontLs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2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21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5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998141" y="1639241"/>
            <a:ext cx="7033022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based  Real Time Deciphering of </a:t>
            </a:r>
            <a:br>
              <a:rPr lang="en-US" sz="24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British Sign Language</a:t>
            </a: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C832F-284C-4DE5-B3AC-8D16DEA8FF3F}"/>
              </a:ext>
            </a:extLst>
          </p:cNvPr>
          <p:cNvSpPr txBox="1"/>
          <p:nvPr/>
        </p:nvSpPr>
        <p:spPr>
          <a:xfrm>
            <a:off x="667941" y="381893"/>
            <a:ext cx="691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Very First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Daisi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Hackathon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FACE9-8D92-417C-8911-E2FCB7E53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2" t="17352" r="6393" b="7762"/>
          <a:stretch/>
        </p:blipFill>
        <p:spPr>
          <a:xfrm>
            <a:off x="7765257" y="109658"/>
            <a:ext cx="1300163" cy="1171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8EAC4-4C88-4E90-9193-A3678F205272}"/>
              </a:ext>
            </a:extLst>
          </p:cNvPr>
          <p:cNvSpPr txBox="1"/>
          <p:nvPr/>
        </p:nvSpPr>
        <p:spPr>
          <a:xfrm>
            <a:off x="667941" y="2951358"/>
            <a:ext cx="70973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Aditya Singh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3F13F2-43DB-48C8-9D12-C478E293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MODEL</a:t>
            </a:r>
            <a:endParaRPr lang="en-IN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6B0EE-9C0F-4E98-9CF2-DDC82F295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80935-5EFC-475C-B6B1-3C0BF56D8EE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1" y="1670574"/>
            <a:ext cx="3130549" cy="3136375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British Sign language. 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MediaPipe framework for feature extraction.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LSTM and One Dense layer used for real time detection.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7F464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The output is displayed in text.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>
                <a:srgbClr val="C7F464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igns-“Hello” , “Thank You”, “Sorry”, “Help”, “Home”. 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7F464"/>
              </a:buClr>
              <a:buSzPts val="2400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7F464"/>
              </a:buClr>
              <a:buSzPts val="2400"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54F5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762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D0DE6-F25F-4F00-97F5-A2DF856D2F51}"/>
              </a:ext>
            </a:extLst>
          </p:cNvPr>
          <p:cNvSpPr txBox="1"/>
          <p:nvPr/>
        </p:nvSpPr>
        <p:spPr>
          <a:xfrm>
            <a:off x="5344618" y="4856494"/>
            <a:ext cx="3221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Block Diagram of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D75EE-BE7B-4578-8894-B9794749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03" y="1121625"/>
            <a:ext cx="5327798" cy="37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FE56-85DD-422C-8256-ABD59BF7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KEYPOINT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3359-5A2F-4DE6-9C9A-956C4CAA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601" y="1574812"/>
            <a:ext cx="4778870" cy="3382369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</a:rPr>
              <a:t>Hand Landmark detection is the necessary criteria in the real time detection of BSL in the project.</a:t>
            </a:r>
          </a:p>
          <a:p>
            <a:pPr marL="762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</a:rPr>
              <a:t>For the same MediaPipe framework is used as it  provides predefined 21 landmarks on each hand.</a:t>
            </a:r>
          </a:p>
          <a:p>
            <a:pPr marL="76200" indent="0" algn="just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</a:rPr>
              <a:t>ey point extraction is done on all the frames.</a:t>
            </a:r>
          </a:p>
          <a:p>
            <a:pPr marL="76200" indent="0" algn="just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</a:rPr>
              <a:t>These frames </a:t>
            </a: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</a:rPr>
              <a:t>are the </a:t>
            </a: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</a:rPr>
              <a:t>used</a:t>
            </a: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</a:rPr>
              <a:t> for training the model and in real time detection.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AB78-B84F-4622-BD27-D90BD939C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15B990-D828-4CE3-9B85-0240262460A1}"/>
              </a:ext>
            </a:extLst>
          </p:cNvPr>
          <p:cNvSpPr/>
          <p:nvPr/>
        </p:nvSpPr>
        <p:spPr>
          <a:xfrm>
            <a:off x="5992587" y="1846884"/>
            <a:ext cx="2728686" cy="2480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CE948A-F61C-46E2-9567-F230BEE68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5" r="609"/>
          <a:stretch/>
        </p:blipFill>
        <p:spPr bwMode="auto">
          <a:xfrm>
            <a:off x="6017988" y="1867554"/>
            <a:ext cx="2677884" cy="243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2B5B4E-8A91-411F-9320-8D1D19A92475}"/>
              </a:ext>
            </a:extLst>
          </p:cNvPr>
          <p:cNvSpPr txBox="1"/>
          <p:nvPr/>
        </p:nvSpPr>
        <p:spPr>
          <a:xfrm>
            <a:off x="6239243" y="4469540"/>
            <a:ext cx="3221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Fig. </a:t>
            </a:r>
            <a:r>
              <a:rPr lang="en-US" sz="1100" dirty="0">
                <a:latin typeface="Times New Roman" panose="02020603050405020304" pitchFamily="18" charset="0"/>
              </a:rPr>
              <a:t>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21 MediaPipe Hand landmarks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030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FE68B-800B-4840-B0A4-0FC5126EDF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51936" y="4915369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7DB3E7-B33E-4E5E-B3B5-EF2DA9E9F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41823"/>
              </p:ext>
            </p:extLst>
          </p:nvPr>
        </p:nvGraphicFramePr>
        <p:xfrm>
          <a:off x="0" y="1929"/>
          <a:ext cx="5588000" cy="5164680"/>
        </p:xfrm>
        <a:graphic>
          <a:graphicData uri="http://schemas.openxmlformats.org/drawingml/2006/table">
            <a:tbl>
              <a:tblPr>
                <a:tableStyleId>{BBB713A6-5156-4448-B144-822046962AE8}</a:tableStyleId>
              </a:tblPr>
              <a:tblGrid>
                <a:gridCol w="715061">
                  <a:extLst>
                    <a:ext uri="{9D8B030D-6E8A-4147-A177-3AD203B41FA5}">
                      <a16:colId xmlns:a16="http://schemas.microsoft.com/office/drawing/2014/main" val="4251962670"/>
                    </a:ext>
                  </a:extLst>
                </a:gridCol>
                <a:gridCol w="2627227">
                  <a:extLst>
                    <a:ext uri="{9D8B030D-6E8A-4147-A177-3AD203B41FA5}">
                      <a16:colId xmlns:a16="http://schemas.microsoft.com/office/drawing/2014/main" val="306946375"/>
                    </a:ext>
                  </a:extLst>
                </a:gridCol>
                <a:gridCol w="669387">
                  <a:extLst>
                    <a:ext uri="{9D8B030D-6E8A-4147-A177-3AD203B41FA5}">
                      <a16:colId xmlns:a16="http://schemas.microsoft.com/office/drawing/2014/main" val="762331801"/>
                    </a:ext>
                  </a:extLst>
                </a:gridCol>
                <a:gridCol w="1576325">
                  <a:extLst>
                    <a:ext uri="{9D8B030D-6E8A-4147-A177-3AD203B41FA5}">
                      <a16:colId xmlns:a16="http://schemas.microsoft.com/office/drawing/2014/main" val="3144413804"/>
                    </a:ext>
                  </a:extLst>
                </a:gridCol>
              </a:tblGrid>
              <a:tr h="306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Keypoint (Index)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Description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Keypoint (Index)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Description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181884445"/>
                  </a:ext>
                </a:extLst>
              </a:tr>
              <a:tr h="286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0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WRIST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11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Middle finger distal interphalangeal joint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1832253770"/>
                  </a:ext>
                </a:extLst>
              </a:tr>
              <a:tr h="2262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1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Thumb carpometacarpal joint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12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Middle finger tip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419263863"/>
                  </a:ext>
                </a:extLst>
              </a:tr>
              <a:tr h="388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2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Thumb metacarpophalangeal joint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13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Ring finger metacarpophalangeal joint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3806876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3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Thumb interphalangeal joint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14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 Ring finger proximal interphalangeal joint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3349273957"/>
                  </a:ext>
                </a:extLst>
              </a:tr>
              <a:tr h="286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4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Thumb tip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15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Ring finger distal interphalangeal joint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1281025586"/>
                  </a:ext>
                </a:extLst>
              </a:tr>
              <a:tr h="286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5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Index finger metacarpophalangeal joint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16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Ring finger tip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773630396"/>
                  </a:ext>
                </a:extLst>
              </a:tr>
              <a:tr h="4084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6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Index finger proximal interphalangeal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joint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 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17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 Little finger metacarpophalangeal joint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1595208495"/>
                  </a:ext>
                </a:extLst>
              </a:tr>
              <a:tr h="286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7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Index finger distal interphalangeal joint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18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Little finger proximal interphalangeal joint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2218500039"/>
                  </a:ext>
                </a:extLst>
              </a:tr>
              <a:tr h="286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8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Index finger tip 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19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Little finger distal interphalangeal joint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2400537404"/>
                  </a:ext>
                </a:extLst>
              </a:tr>
              <a:tr h="347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9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Middle finger metacarpophalangeal joint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20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Little finger tip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4082188567"/>
                  </a:ext>
                </a:extLst>
              </a:tr>
              <a:tr h="331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10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Middle finger proximal interphalangeal joint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>
                          <a:effectLst/>
                        </a:rPr>
                        <a:t> </a:t>
                      </a:r>
                      <a:endParaRPr lang="en-IN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</a:rPr>
                        <a:t> 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258" marR="18258" marT="18258" marB="18258"/>
                </a:tc>
                <a:extLst>
                  <a:ext uri="{0D108BD9-81ED-4DB2-BD59-A6C34878D82A}">
                    <a16:rowId xmlns:a16="http://schemas.microsoft.com/office/drawing/2014/main" val="638472168"/>
                  </a:ext>
                </a:extLst>
              </a:tr>
            </a:tbl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939F8E31-B4BC-4929-8A32-3B9D06FD3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" r="53504"/>
          <a:stretch/>
        </p:blipFill>
        <p:spPr bwMode="auto">
          <a:xfrm>
            <a:off x="6168571" y="1052284"/>
            <a:ext cx="2358572" cy="24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9B02F0-B055-4183-A6DC-8DE2F59B3E0A}"/>
              </a:ext>
            </a:extLst>
          </p:cNvPr>
          <p:cNvSpPr txBox="1"/>
          <p:nvPr/>
        </p:nvSpPr>
        <p:spPr>
          <a:xfrm>
            <a:off x="6340843" y="3598683"/>
            <a:ext cx="3221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Fig. B 21 Defined Hand landmarks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1520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B3CE-BDA2-40A4-B52D-A1815075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IN" b="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DD6D4-3038-4E0C-BD43-168C16A9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511100"/>
            <a:ext cx="7761600" cy="3396656"/>
          </a:xfrm>
        </p:spPr>
        <p:txBody>
          <a:bodyPr/>
          <a:lstStyle/>
          <a:p>
            <a:pPr marL="3873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frames were converted from BGR to RGB.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 are stored </a:t>
            </a:r>
            <a:r>
              <a:rPr lang="en-US" sz="16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form of a matrix labelling for all the five signs.</a:t>
            </a:r>
            <a:endParaRPr lang="en-US" sz="1600" b="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75EA2-1886-4D02-B96A-C7E2B9464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535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81D7-5FF9-4D44-B955-543B96D1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DATASET</a:t>
            </a:r>
            <a:endParaRPr lang="en-IN" b="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548BA-CB58-4E48-A118-15314CFA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24" y="1477001"/>
            <a:ext cx="8179751" cy="3281432"/>
          </a:xfrm>
        </p:spPr>
        <p:txBody>
          <a:bodyPr/>
          <a:lstStyle/>
          <a:p>
            <a:pPr marL="762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762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</a:rPr>
              <a:t>Camera-5 MP</a:t>
            </a:r>
          </a:p>
          <a:p>
            <a:pPr marL="762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</a:rPr>
              <a:t>Recognition of key points </a:t>
            </a: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</a:rPr>
              <a:t>on</a:t>
            </a: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</a:rPr>
              <a:t> the obtained frames is done with the help of MediaPipe holistic.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</a:rPr>
              <a:t>The frames are stored in separate folders in the form of a NumPy file.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</a:rPr>
              <a:t>Each folder consists of 900 different frames.</a:t>
            </a: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</a:rPr>
              <a:t>The dataset consists of a total 4500 different frames.</a:t>
            </a: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A4695-5E90-453F-A7F1-B9852E574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60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8FEEF-815F-4570-BD8A-C9DD704594C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41050" y="4737292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73CA2B8-261F-4E8C-B13A-C65D0B8C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674" y="2805110"/>
            <a:ext cx="2316478" cy="1844942"/>
          </a:xfrm>
          <a:prstGeom prst="rect">
            <a:avLst/>
          </a:prstGeom>
        </p:spPr>
      </p:pic>
      <p:pic>
        <p:nvPicPr>
          <p:cNvPr id="8" name="Picture 7" descr="A person with his hands on his face&#10;&#10;Description automatically generated with low confidence">
            <a:extLst>
              <a:ext uri="{FF2B5EF4-FFF2-40B4-BE49-F238E27FC236}">
                <a16:creationId xmlns:a16="http://schemas.microsoft.com/office/drawing/2014/main" id="{7F2D63AE-EF82-4564-9B59-5FD8C82E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73" y="568191"/>
            <a:ext cx="2325633" cy="182417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2DE717F-F4B0-4830-BDBC-CD583802005E}"/>
              </a:ext>
            </a:extLst>
          </p:cNvPr>
          <p:cNvSpPr txBox="1">
            <a:spLocks/>
          </p:cNvSpPr>
          <p:nvPr/>
        </p:nvSpPr>
        <p:spPr>
          <a:xfrm>
            <a:off x="2661274" y="4658429"/>
            <a:ext cx="1043157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000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SORRY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3656AE-6D03-4223-843C-349A0B29DEAC}"/>
              </a:ext>
            </a:extLst>
          </p:cNvPr>
          <p:cNvSpPr txBox="1">
            <a:spLocks/>
          </p:cNvSpPr>
          <p:nvPr/>
        </p:nvSpPr>
        <p:spPr>
          <a:xfrm>
            <a:off x="4059236" y="2392361"/>
            <a:ext cx="102552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000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1A97BB-CC44-4C13-B302-854BC828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26" y="568191"/>
            <a:ext cx="2325634" cy="18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1D771B2-59BC-48C6-AB61-73D170CFD808}"/>
              </a:ext>
            </a:extLst>
          </p:cNvPr>
          <p:cNvSpPr txBox="1">
            <a:spLocks/>
          </p:cNvSpPr>
          <p:nvPr/>
        </p:nvSpPr>
        <p:spPr>
          <a:xfrm>
            <a:off x="7273783" y="2375759"/>
            <a:ext cx="938027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000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6D13C4D-C64F-4C43-97F7-99294158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6" y="2873180"/>
            <a:ext cx="2316478" cy="185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587B22E-62AA-474C-A3C3-31C398176CC5}"/>
              </a:ext>
            </a:extLst>
          </p:cNvPr>
          <p:cNvSpPr txBox="1">
            <a:spLocks/>
          </p:cNvSpPr>
          <p:nvPr/>
        </p:nvSpPr>
        <p:spPr>
          <a:xfrm>
            <a:off x="635009" y="2381848"/>
            <a:ext cx="1778337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000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35742B9-5904-417C-B968-3E2FB94AD31B}"/>
              </a:ext>
            </a:extLst>
          </p:cNvPr>
          <p:cNvSpPr txBox="1">
            <a:spLocks/>
          </p:cNvSpPr>
          <p:nvPr/>
        </p:nvSpPr>
        <p:spPr>
          <a:xfrm>
            <a:off x="6334125" y="4658429"/>
            <a:ext cx="850899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000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ABD5CCD-F26D-4549-83ED-5409C90FB7D0}"/>
              </a:ext>
            </a:extLst>
          </p:cNvPr>
          <p:cNvSpPr txBox="1">
            <a:spLocks/>
          </p:cNvSpPr>
          <p:nvPr/>
        </p:nvSpPr>
        <p:spPr>
          <a:xfrm>
            <a:off x="2649310" y="0"/>
            <a:ext cx="4535714" cy="4002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FROM DATASET</a:t>
            </a:r>
            <a:endParaRPr lang="en-IN" sz="2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AFEF0-AAC9-4A88-848D-CD1277C8A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833" y="572026"/>
            <a:ext cx="2552331" cy="184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FE951-9E41-4E5D-B312-F6FEEA5E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86" y="-181428"/>
            <a:ext cx="7761600" cy="969000"/>
          </a:xfrm>
        </p:spPr>
        <p:txBody>
          <a:bodyPr/>
          <a:lstStyle/>
          <a:p>
            <a:r>
              <a:rPr lang="en-IN" sz="3200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&amp; DETECTION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9BB16E-4268-4863-BAAD-90C61967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351442"/>
            <a:ext cx="4381543" cy="3639657"/>
          </a:xfrm>
        </p:spPr>
        <p:txBody>
          <a:bodyPr/>
          <a:lstStyle/>
          <a:p>
            <a:pPr marL="762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model uses (Sequential model from TensorFlow) with “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relu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 activation function.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LSTM and Dense layer were finalized based on difference between the categorical loss and validation loss of the model.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Considering the lowest loss difference, the model uses one LSTM layer with 32 units and one dense neural network layer.</a:t>
            </a: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model is trained on 50 epochs.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model was successfully trained with a training accuracy of 96 %.</a:t>
            </a:r>
            <a:endParaRPr lang="en-IN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30249-1A8E-4B64-8A7C-8B76F9C67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4D330C-9E56-4102-A6E3-0BB6727FC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9" b="2853"/>
          <a:stretch/>
        </p:blipFill>
        <p:spPr bwMode="auto">
          <a:xfrm>
            <a:off x="5130800" y="696685"/>
            <a:ext cx="4013201" cy="44468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69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8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</p:spTree>
    <p:extLst>
      <p:ext uri="{BB962C8B-B14F-4D97-AF65-F5344CB8AC3E}">
        <p14:creationId xmlns:p14="http://schemas.microsoft.com/office/powerpoint/2010/main" val="232399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F9A0-6631-498D-B2E4-C092303A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&amp;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060F6-F751-4A1B-8656-1C529BE0E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D08CE-C568-408E-A329-455EE9484957}"/>
              </a:ext>
            </a:extLst>
          </p:cNvPr>
          <p:cNvSpPr/>
          <p:nvPr/>
        </p:nvSpPr>
        <p:spPr>
          <a:xfrm>
            <a:off x="1908629" y="1364344"/>
            <a:ext cx="6045199" cy="3336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803B7AF-5C34-4FA0-A092-1792D850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68" y="1364344"/>
            <a:ext cx="6215720" cy="33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2C0604-2D88-433F-8A79-489C2026F8D5}"/>
              </a:ext>
            </a:extLst>
          </p:cNvPr>
          <p:cNvSpPr txBox="1"/>
          <p:nvPr/>
        </p:nvSpPr>
        <p:spPr>
          <a:xfrm>
            <a:off x="3654651" y="4773667"/>
            <a:ext cx="2828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 C Sign gestures with confidence bar</a:t>
            </a:r>
            <a:endParaRPr lang="en-IN" sz="12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F1AEF-7A54-4175-AB4E-2B41D06D42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17A3D-4B46-4F46-9056-012EE9E67983}"/>
              </a:ext>
            </a:extLst>
          </p:cNvPr>
          <p:cNvSpPr txBox="1"/>
          <p:nvPr/>
        </p:nvSpPr>
        <p:spPr>
          <a:xfrm>
            <a:off x="2837543" y="1940546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0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A902-952E-4BA5-81EF-B478CF33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D12C6-F892-4815-8A07-45D1AC052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B16D65-6E24-448E-9401-64F8B0ACF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40425"/>
              </p:ext>
            </p:extLst>
          </p:nvPr>
        </p:nvGraphicFramePr>
        <p:xfrm>
          <a:off x="186253" y="1977594"/>
          <a:ext cx="4688488" cy="2502764"/>
        </p:xfrm>
        <a:graphic>
          <a:graphicData uri="http://schemas.openxmlformats.org/drawingml/2006/table">
            <a:tbl>
              <a:tblPr/>
              <a:tblGrid>
                <a:gridCol w="2354392">
                  <a:extLst>
                    <a:ext uri="{9D8B030D-6E8A-4147-A177-3AD203B41FA5}">
                      <a16:colId xmlns:a16="http://schemas.microsoft.com/office/drawing/2014/main" val="2933809697"/>
                    </a:ext>
                  </a:extLst>
                </a:gridCol>
                <a:gridCol w="2334096">
                  <a:extLst>
                    <a:ext uri="{9D8B030D-6E8A-4147-A177-3AD203B41FA5}">
                      <a16:colId xmlns:a16="http://schemas.microsoft.com/office/drawing/2014/main" val="1926637280"/>
                    </a:ext>
                  </a:extLst>
                </a:gridCol>
              </a:tblGrid>
              <a:tr h="3890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PARAMETERS</a:t>
                      </a:r>
                      <a:endParaRPr lang="en-IN" sz="16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  <a:endParaRPr lang="en-IN" sz="16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99751728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n-IN" sz="2000" b="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0.9468</a:t>
                      </a:r>
                      <a:endParaRPr lang="en-IN" sz="16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707363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n-IN" sz="2000" b="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0.9364</a:t>
                      </a:r>
                      <a:endParaRPr lang="en-IN" sz="16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553756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 score</a:t>
                      </a:r>
                      <a:endParaRPr lang="en-IN" sz="2000" b="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0.9349</a:t>
                      </a:r>
                      <a:endParaRPr lang="en-IN" sz="16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423928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IN" sz="2000" b="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0.891</a:t>
                      </a:r>
                      <a:endParaRPr lang="en-IN" sz="16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551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575081-57FF-44AA-B5BF-F3878B2E82D7}"/>
              </a:ext>
            </a:extLst>
          </p:cNvPr>
          <p:cNvSpPr txBox="1"/>
          <p:nvPr/>
        </p:nvSpPr>
        <p:spPr>
          <a:xfrm>
            <a:off x="2286000" y="127575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classification metrics: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Accuracy, Recall, Precision, and F1- Score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2704" y="2167376"/>
            <a:ext cx="41627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presents the quality of positive    predictions.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</a:rPr>
              <a:t>Recall</a:t>
            </a:r>
            <a:r>
              <a:rPr lang="en-IN" dirty="0"/>
              <a:t> </a:t>
            </a:r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number of relevant results</a:t>
            </a:r>
            <a:r>
              <a:rPr lang="en-IN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quality of both precision and   recall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how well the models predict all of the labels correctly.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2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973137" y="1991519"/>
            <a:ext cx="719772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6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0F9E-BF05-4D32-B337-C3E9F3AE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 &amp; LIMITATIONS</a:t>
            </a:r>
            <a:endParaRPr lang="en-IN" b="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529E5-03C7-4787-BB4A-7569C2054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</a:t>
            </a: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</a:t>
            </a: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manually prepared by the </a:t>
            </a: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for customization</a:t>
            </a: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lightweight LSTM architecture  which results fast in BSL detection in Real Time.</a:t>
            </a: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implemented on  raspberry pi 4 with minimal cost.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 of the system is that its performance reduces when the movement of hands is very fast.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only five  sign language are recognized by the system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7698A-0CA8-40BF-BFE3-CAF28FD6B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FF0307-21E6-471E-9EE8-CD9E4BEBD343}"/>
              </a:ext>
            </a:extLst>
          </p:cNvPr>
          <p:cNvSpPr txBox="1">
            <a:spLocks/>
          </p:cNvSpPr>
          <p:nvPr/>
        </p:nvSpPr>
        <p:spPr>
          <a:xfrm>
            <a:off x="4689975" y="1638100"/>
            <a:ext cx="414115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76200" indent="0">
              <a:buFont typeface="Montserrat"/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2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E99C77-0D10-4DBA-A8F3-F24351C06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C3A59-5AE0-4396-85F1-978473D7EA7F}"/>
              </a:ext>
            </a:extLst>
          </p:cNvPr>
          <p:cNvSpPr txBox="1"/>
          <p:nvPr/>
        </p:nvSpPr>
        <p:spPr>
          <a:xfrm>
            <a:off x="528638" y="1602254"/>
            <a:ext cx="8229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OTHER SIMILAR SYSTEMS</a:t>
            </a:r>
            <a:endParaRPr lang="en-I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1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CD66B66-9327-4FC2-87AC-A8616CCA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409768"/>
            <a:ext cx="8288594" cy="367715"/>
          </a:xfrm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 A Comparing Three similar systems.</a:t>
            </a:r>
            <a:endParaRPr lang="en-IN" sz="16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3C29B-D241-4A3E-9AF9-3304EE1B63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03431" y="4713524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90324D4-84A9-458A-85F3-5C0789E0F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0393"/>
              </p:ext>
            </p:extLst>
          </p:nvPr>
        </p:nvGraphicFramePr>
        <p:xfrm>
          <a:off x="832296" y="354403"/>
          <a:ext cx="7671135" cy="3981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57045">
                  <a:extLst>
                    <a:ext uri="{9D8B030D-6E8A-4147-A177-3AD203B41FA5}">
                      <a16:colId xmlns:a16="http://schemas.microsoft.com/office/drawing/2014/main" val="4160542901"/>
                    </a:ext>
                  </a:extLst>
                </a:gridCol>
                <a:gridCol w="2557045">
                  <a:extLst>
                    <a:ext uri="{9D8B030D-6E8A-4147-A177-3AD203B41FA5}">
                      <a16:colId xmlns:a16="http://schemas.microsoft.com/office/drawing/2014/main" val="622884821"/>
                    </a:ext>
                  </a:extLst>
                </a:gridCol>
                <a:gridCol w="2557045">
                  <a:extLst>
                    <a:ext uri="{9D8B030D-6E8A-4147-A177-3AD203B41FA5}">
                      <a16:colId xmlns:a16="http://schemas.microsoft.com/office/drawing/2014/main" val="742443938"/>
                    </a:ext>
                  </a:extLst>
                </a:gridCol>
              </a:tblGrid>
              <a:tr h="7812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50" b="1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Real-Time Recognition of Indian Sign Language </a:t>
                      </a:r>
                      <a:endParaRPr lang="en-IN" sz="13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IN" sz="1350" b="1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Sign Language Recognition</a:t>
                      </a:r>
                      <a:endParaRPr lang="en-IN" sz="135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3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50" b="1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Artificial Intelligence based  Real Time Deciphering of British Sign Language</a:t>
                      </a:r>
                      <a:endParaRPr lang="en-IN" sz="13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88552"/>
                  </a:ext>
                </a:extLst>
              </a:tr>
              <a:tr h="753930"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 is 75%.</a:t>
                      </a:r>
                      <a:endParaRPr lang="en-IN" sz="14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 is 85%.</a:t>
                      </a:r>
                      <a:endParaRPr lang="en-IN" sz="14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 is 89%.</a:t>
                      </a:r>
                      <a:endParaRPr lang="en-IN" sz="14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01141"/>
                  </a:ext>
                </a:extLst>
              </a:tr>
              <a:tr h="648380">
                <a:tc>
                  <a:txBody>
                    <a:bodyPr/>
                    <a:lstStyle/>
                    <a:p>
                      <a:pPr marL="171450" indent="-1714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1450" indent="-1714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Quite sensitive to noisy data.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1450" indent="-1714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Sensitive to fast motion of hands.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60246309"/>
                  </a:ext>
                </a:extLst>
              </a:tr>
              <a:tr h="648380">
                <a:tc>
                  <a:txBody>
                    <a:bodyPr/>
                    <a:lstStyle/>
                    <a:p>
                      <a:pPr marL="171450" indent="-1714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 C- means Clustering is used.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1450" indent="-1714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Classifiers uses</a:t>
                      </a:r>
                      <a:r>
                        <a:rPr lang="en-US" sz="1400" b="0" i="0" u="none" strike="noStrike" cap="none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back propagation algorithm to classify images</a:t>
                      </a:r>
                      <a:r>
                        <a:rPr lang="en-US" sz="1400" b="0" i="0" u="none" strike="noStrike" cap="non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en-US" sz="14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1450" indent="-1714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Long Short-Term Memory is used for training the model along with a Dense layer.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57785222"/>
                  </a:ext>
                </a:extLst>
              </a:tr>
              <a:tr h="980109">
                <a:tc>
                  <a:txBody>
                    <a:bodyPr/>
                    <a:lstStyle/>
                    <a:p>
                      <a:pPr marL="171450" indent="-1714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data pre-processing Color Objects extracted from the image by converting the images from BGR to HSV.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1450" indent="-1714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 data pre-processing images  are converted from BGR to RGB pixels.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1450" indent="-1714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data pre-processing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images are converted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from BGR to RGB.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789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59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E4B21-CAD0-46C2-AD54-465F2F3172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F4B4C-7EC9-4E6A-984D-CCCFCF5DC597}"/>
              </a:ext>
            </a:extLst>
          </p:cNvPr>
          <p:cNvSpPr txBox="1"/>
          <p:nvPr/>
        </p:nvSpPr>
        <p:spPr>
          <a:xfrm>
            <a:off x="1322278" y="257175"/>
            <a:ext cx="595074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C27FD-88A4-4FC7-A400-2449505CE194}"/>
              </a:ext>
            </a:extLst>
          </p:cNvPr>
          <p:cNvSpPr/>
          <p:nvPr/>
        </p:nvSpPr>
        <p:spPr>
          <a:xfrm>
            <a:off x="378619" y="1128712"/>
            <a:ext cx="8386762" cy="35361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170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Model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used LSTM and Dense layer techniques to predict signs.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more easily distinguishable signs were “Hello"," Thank You” &amp; ” Home” as their signs mapping overlap.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The model showed confusion in detection of “Help” &amp; “Sorry” as their signs mapping overlap.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system is fast and up to 89 % accurate in detection of the British Sign Language.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8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D0088-7996-471D-B4EF-BEFC75B31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2A128-DD2F-4289-BA1A-CA2F4F05A8D8}"/>
              </a:ext>
            </a:extLst>
          </p:cNvPr>
          <p:cNvSpPr txBox="1"/>
          <p:nvPr/>
        </p:nvSpPr>
        <p:spPr>
          <a:xfrm>
            <a:off x="1825625" y="1807924"/>
            <a:ext cx="54927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6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60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75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2C93-3E24-4A44-BB36-5E2291D4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76068"/>
            <a:ext cx="7761600" cy="969000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D4E9E-219B-4D12-91B4-7C64EDE8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511099"/>
            <a:ext cx="7761600" cy="3556333"/>
          </a:xfrm>
        </p:spPr>
        <p:txBody>
          <a:bodyPr/>
          <a:lstStyle/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1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“World Health Organization: 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Ear Care Day”,</a:t>
            </a:r>
            <a:r>
              <a:rPr lang="en-IN" sz="11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March 3, 2014. Accessed on: Oct. 15, 2021. [Online].</a:t>
            </a:r>
            <a:r>
              <a:rPr lang="en-IN" sz="11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Available: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://www.who.int/pbd/deafness/IECD_Report_2014.pdf</a:t>
            </a:r>
            <a:endParaRPr lang="en-IN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A. Kumar, K.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Thankachan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M. M. Dominic, "Sign language recognition," 2016 3rd International Conference on Recent Advances in Information Technology (RAIT), 2016, pp. 422-428,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10.1109/RAIT.2016.7507939.</a:t>
            </a:r>
            <a:endParaRPr lang="en-IN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H. Muthu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Mariappan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V.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Gomathi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"Real-Time Recognition of Indian Sign Language," 2019 International Conference on Computational Intelligence in Data Science (ICCIDS), 2019, pp. 1-6,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10.1109/ICCIDS.2019.8862125.</a:t>
            </a:r>
            <a:endParaRPr lang="en-IN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K. Shenoy, T.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Dastane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V. Rao and D.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Vyavaharkar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"Real-time Indian Sign Language (ISL) Recognition," 2018 9th International Conference on Computing, Communication and Networking Technologies (ICCCNT), 2018, pp. 1-9,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10.1109/ICCCNT.2018.8493808.</a:t>
            </a:r>
            <a:endParaRPr lang="en-IN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K. Amrutha and P. Prabu, "ML Based Sign Language Recognition System," 2021 International Conference on Innovative Trends in Information Technology (ICITIIT), 2021, pp. 1-6,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10.1109/ICITIIT51526.2021.9399594.</a:t>
            </a:r>
            <a:endParaRPr lang="en-IN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D0F4E-5A89-426B-BA7A-324A28950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067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DC92-ACE2-4D02-BE86-1FA27133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152400"/>
            <a:ext cx="7761600" cy="890588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B4ED-64DD-4BCE-8A24-5DCA193E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364457"/>
            <a:ext cx="7761600" cy="4014787"/>
          </a:xfrm>
        </p:spPr>
        <p:txBody>
          <a:bodyPr/>
          <a:lstStyle/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[6] T.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Karayılan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Ö.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Kılıç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"Sign language recognition," 2017 International Conference on Computer Science and Engineering (UBMK), 2017, pp. 1122-1126,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10.1109/UBMK.2017.8093509.</a:t>
            </a:r>
            <a:endParaRPr lang="en-IN" sz="1100" b="0" dirty="0">
              <a:effectLst/>
            </a:endParaRPr>
          </a:p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[7] Priyanka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Mekala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 Ying Gao , Jeffrey Fan ,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Asad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Davari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“ Real-time Sign Language Recognition based on Neural Network Architecture” DOI: 10.1109/SSST.2011.5753805</a:t>
            </a:r>
            <a:endParaRPr lang="en-IN" sz="1100" b="0" dirty="0">
              <a:effectLst/>
            </a:endParaRPr>
          </a:p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[8] Karma Wangchuk,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Panomkhawn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Riyamongkol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Rattapoom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Waranusast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“Real-time Bhutanese Sign Language digits recognition system using Convolutional Neural Network” ICT Express, Volume 7, Issue 2,2021, ISSN 2405-9595 </a:t>
            </a:r>
            <a:r>
              <a:rPr lang="en-IN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:/10.1016/j.icte.2020.08.002.</a:t>
            </a:r>
            <a:endParaRPr lang="en-IN" sz="1100" b="0" dirty="0">
              <a:effectLst/>
            </a:endParaRPr>
          </a:p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[9]</a:t>
            </a:r>
            <a:r>
              <a:rPr lang="en-IN" sz="11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100" b="0" i="0" u="none" strike="noStrike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Okan</a:t>
            </a:r>
            <a:r>
              <a:rPr lang="en-IN" sz="11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100" b="0" i="0" u="none" strike="noStrike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Kpkl</a:t>
            </a:r>
            <a:r>
              <a:rPr lang="en-IN" sz="11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, Ahmet </a:t>
            </a:r>
            <a:r>
              <a:rPr lang="en-IN" sz="1100" b="0" i="0" u="none" strike="noStrike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Gunduz</a:t>
            </a:r>
            <a:r>
              <a:rPr lang="en-IN" sz="11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N" sz="1100" b="0" i="0" u="none" strike="noStrike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Neslihan</a:t>
            </a:r>
            <a:r>
              <a:rPr lang="en-IN" sz="11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100" b="0" i="0" u="none" strike="noStrike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Kose</a:t>
            </a:r>
            <a:r>
              <a:rPr lang="en-IN" sz="11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, Gerhard Rigoll, Real-time Hand Gesture Detection and Classification using Convolutional Neural Networks, paper accepted to IEEE International Conference on Automatic Face and Gesture Recognition (FG 2019).</a:t>
            </a:r>
          </a:p>
          <a:p>
            <a:pPr marL="7620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[10]S. N. Sawant and M. S.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Kumbhar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"Real time Sign Language Recognition using PCA," 2014 IEEE International Conference on Advanced Communications, Control and Computing Technologies, 2014, pp. 1412-1415,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10.1109/ICACCCT.2014.7019333.</a:t>
            </a:r>
            <a:endParaRPr lang="en-IN" sz="1100" b="0" dirty="0">
              <a:effectLst/>
            </a:endParaRPr>
          </a:p>
          <a:p>
            <a:pPr marL="76200" indent="0">
              <a:buNone/>
            </a:pPr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D48DC-4023-4F62-862D-3D950797A7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222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61D26B-929B-48DA-8F89-20F60B091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704" y="2220413"/>
            <a:ext cx="6266688" cy="180420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sz="1800" dirty="0"/>
              <a:t>We extend our sincere gratitude to </a:t>
            </a:r>
            <a:r>
              <a:rPr lang="en-US" sz="1800" dirty="0" err="1" smtClean="0"/>
              <a:t>Daisi</a:t>
            </a:r>
            <a:r>
              <a:rPr lang="en-US" sz="1800" dirty="0" smtClean="0"/>
              <a:t> </a:t>
            </a:r>
            <a:r>
              <a:rPr lang="en-US" sz="1800" dirty="0" smtClean="0"/>
              <a:t>and Hacker earth </a:t>
            </a:r>
            <a:r>
              <a:rPr lang="en-US" sz="1800" dirty="0" smtClean="0"/>
              <a:t>for </a:t>
            </a:r>
            <a:r>
              <a:rPr lang="en-US" sz="1800" dirty="0"/>
              <a:t>giving </a:t>
            </a:r>
            <a:r>
              <a:rPr lang="en-US" sz="1800" dirty="0" smtClean="0"/>
              <a:t>me</a:t>
            </a:r>
            <a:r>
              <a:rPr lang="en-US" sz="1800" dirty="0" smtClean="0"/>
              <a:t> </a:t>
            </a:r>
            <a:r>
              <a:rPr lang="en-US" sz="1800" dirty="0"/>
              <a:t>this amazing opportunity.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6F2C550-4BAC-4779-9A45-FB316F9B924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4297650" y="477748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994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10750" y="1310977"/>
            <a:ext cx="7322500" cy="3680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act of exchanging information with one another is called communication.</a:t>
            </a:r>
          </a:p>
          <a:p>
            <a:pPr marL="76200" indent="0" algn="just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project is to provide a solution so the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mute/deaf people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communicate with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everyone else.</a:t>
            </a:r>
          </a:p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eople with such speech impairment use gestures and hand signs to communicate.</a:t>
            </a:r>
          </a:p>
          <a:p>
            <a:pPr marL="76200" indent="0" algn="just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project provides a simple and accurate solution for Real Time Detection of British Sign Language .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973137" y="1991519"/>
            <a:ext cx="719772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6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7863-6C3F-4379-9BFD-04BFE798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b="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C5D08-F3FF-4AD6-B1A3-F90998861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CBFC7-5C17-4046-871A-61760FF5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0" y="1441538"/>
            <a:ext cx="2279924" cy="1586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43ACB5-0207-4A6F-9B09-D3727AF82B61}"/>
              </a:ext>
            </a:extLst>
          </p:cNvPr>
          <p:cNvSpPr txBox="1"/>
          <p:nvPr/>
        </p:nvSpPr>
        <p:spPr>
          <a:xfrm>
            <a:off x="592255" y="3125093"/>
            <a:ext cx="23788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 and Speech to Sign language conversion system </a:t>
            </a: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extracts signs from video sequences in dynamic backgrounds using skin colour segmentation. Speech recognition is done by Sphinx module.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0AB35B-136D-43B6-993A-3DFFABFF6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30" y="1441537"/>
            <a:ext cx="2279924" cy="15231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2D52B0-92E3-4D10-9848-4B977FA0B794}"/>
              </a:ext>
            </a:extLst>
          </p:cNvPr>
          <p:cNvSpPr txBox="1"/>
          <p:nvPr/>
        </p:nvSpPr>
        <p:spPr>
          <a:xfrm>
            <a:off x="3598630" y="3130380"/>
            <a:ext cx="22799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Recognition of Indian Sign Language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presents prediction of real time Indian Sign language gestures using fuzzy c-means clustering algorithm.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58DAB7-6C4E-414B-A86B-0C2F43E0C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1441537"/>
            <a:ext cx="2430325" cy="15231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231F92-60BB-46E9-93C9-3D173CCCC91A}"/>
              </a:ext>
            </a:extLst>
          </p:cNvPr>
          <p:cNvSpPr txBox="1"/>
          <p:nvPr/>
        </p:nvSpPr>
        <p:spPr>
          <a:xfrm>
            <a:off x="6415085" y="3125093"/>
            <a:ext cx="24160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Based Sign Language Recognition System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detects predefined signs by the user with the help of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 for feature extraction and KNN for classification.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6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8171-7586-4B30-A2E4-C53F0442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AEE43-382B-4A6B-9965-19F0D95DA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19523-C77A-42D4-8C17-EF68C643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0" y="1423426"/>
            <a:ext cx="2502056" cy="1549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2B2FCB-018E-4F2B-8F09-077F6A4E90A5}"/>
              </a:ext>
            </a:extLst>
          </p:cNvPr>
          <p:cNvSpPr txBox="1"/>
          <p:nvPr/>
        </p:nvSpPr>
        <p:spPr>
          <a:xfrm>
            <a:off x="614363" y="3131672"/>
            <a:ext cx="257889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Bhutanese Sign Language digits recognition system using Convolutional Neural Network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used 6 layers of CNN for feature extraction for predicting digits real time in Dzongkha and English text of Bhutanese Sign Language.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8D0745-91E5-4ECE-9602-7B40FC84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452" y="1423424"/>
            <a:ext cx="2424294" cy="15493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148CC1-6104-48B9-9364-793BB20D7441}"/>
              </a:ext>
            </a:extLst>
          </p:cNvPr>
          <p:cNvSpPr txBox="1"/>
          <p:nvPr/>
        </p:nvSpPr>
        <p:spPr>
          <a:xfrm>
            <a:off x="3526452" y="3131672"/>
            <a:ext cx="24242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Sign Language Recognition using PCA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presents recognition of Indian Sign language using skin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and PCA algorithm. Eigen values and vectors for feature extraction.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F42C81-0923-43EE-8A44-1C2E6BF81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53" y="1423424"/>
            <a:ext cx="2698569" cy="15493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BFE85D-3AF5-42C6-945B-DA646263908A}"/>
              </a:ext>
            </a:extLst>
          </p:cNvPr>
          <p:cNvSpPr txBox="1"/>
          <p:nvPr/>
        </p:nvSpPr>
        <p:spPr>
          <a:xfrm>
            <a:off x="6086475" y="3074522"/>
            <a:ext cx="287804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3D Hand Pose from Single RGB Images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the authors propose a self created system for detection of 3D hand poses.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HandSegNet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localizes hand mask by segmentation.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PoseNet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localizes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kepoints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score maps.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PosePrior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estimates the likely 3D structure on the score maps.</a:t>
            </a:r>
          </a:p>
        </p:txBody>
      </p:sp>
    </p:spTree>
    <p:extLst>
      <p:ext uri="{BB962C8B-B14F-4D97-AF65-F5344CB8AC3E}">
        <p14:creationId xmlns:p14="http://schemas.microsoft.com/office/powerpoint/2010/main" val="115870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FA1B-2F96-472D-AFD0-AA9CB679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8F89E-3604-410B-B376-40A8169FA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0B14A-CF09-4481-AF01-B6331DA1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1" y="1435894"/>
            <a:ext cx="1873406" cy="1557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A4D7A-7570-432F-869F-EE497FFFE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831" y="1450107"/>
            <a:ext cx="1557337" cy="1535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700C98-80AD-4362-AD86-ABCF37D6200A}"/>
              </a:ext>
            </a:extLst>
          </p:cNvPr>
          <p:cNvSpPr txBox="1"/>
          <p:nvPr/>
        </p:nvSpPr>
        <p:spPr>
          <a:xfrm>
            <a:off x="691200" y="3160246"/>
            <a:ext cx="29449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based on Digital Image Processing using MATLAB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recognizes gestures of American Sign Language including the alphabet and a subset of its words. Template Matching technique is the primary hand gesture sign detection method used in this system.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9E337-C180-49EA-92FB-460E3ACAC8F0}"/>
              </a:ext>
            </a:extLst>
          </p:cNvPr>
          <p:cNvSpPr txBox="1"/>
          <p:nvPr/>
        </p:nvSpPr>
        <p:spPr>
          <a:xfrm>
            <a:off x="5616371" y="3160246"/>
            <a:ext cx="30061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Indian Sign Language (ISL) Recognition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the gestures and hand poses from Indian Sign language are predicted using Grid-Based feature extraction. Hand poses are classified using KNN algorithm. Hidden Markov Model is used for observation of gestures and hand poses in motion.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EDB923-5A3E-490C-9A40-2E4980A5F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558" y="1468351"/>
            <a:ext cx="1557337" cy="15573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AB88B3-476B-48A3-993F-015B66693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371" y="1481011"/>
            <a:ext cx="1743188" cy="15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F4B11-D47D-4902-B9E0-A2F3EB6322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3EEEB-2E19-450E-95FC-D9210B4310B5}"/>
              </a:ext>
            </a:extLst>
          </p:cNvPr>
          <p:cNvSpPr txBox="1"/>
          <p:nvPr/>
        </p:nvSpPr>
        <p:spPr>
          <a:xfrm>
            <a:off x="2286000" y="57477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DE587-3591-4B73-A15A-1047B1A36D4F}"/>
              </a:ext>
            </a:extLst>
          </p:cNvPr>
          <p:cNvSpPr/>
          <p:nvPr/>
        </p:nvSpPr>
        <p:spPr>
          <a:xfrm>
            <a:off x="589359" y="1435894"/>
            <a:ext cx="7965282" cy="334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systems proposed in recent literature use computationally heavy architectures that are not fit for deployment on an embedded system.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of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existing systems have not been deployed on hardware. 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models using KNN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architecture have a lower accuracy. (  &lt; 80% )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The need to process huge amounts of dataset.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In cases of occlusion the systems would not predict the signs.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4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1EFC7-8396-4440-8538-F07C49CA43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A0429-1B6A-4118-8785-D166ACC0FB64}"/>
              </a:ext>
            </a:extLst>
          </p:cNvPr>
          <p:cNvSpPr txBox="1"/>
          <p:nvPr/>
        </p:nvSpPr>
        <p:spPr>
          <a:xfrm>
            <a:off x="1340897" y="2063918"/>
            <a:ext cx="64622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92287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1319</TotalTime>
  <Words>1586</Words>
  <Application>Microsoft Office PowerPoint</Application>
  <PresentationFormat>On-screen Show (16:9)</PresentationFormat>
  <Paragraphs>264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Montserrat</vt:lpstr>
      <vt:lpstr>Times New Roman</vt:lpstr>
      <vt:lpstr>Arial</vt:lpstr>
      <vt:lpstr>Wingdings</vt:lpstr>
      <vt:lpstr>Desdemona template</vt:lpstr>
      <vt:lpstr>Artificial Intelligence based  Real Time Deciphering of                           British Sign Language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PowerPoint Presentation</vt:lpstr>
      <vt:lpstr>PowerPoint Presentation</vt:lpstr>
      <vt:lpstr>INTRODUCTION TO THE MODEL</vt:lpstr>
      <vt:lpstr>KEYPOINT EXTRACTION</vt:lpstr>
      <vt:lpstr>PowerPoint Presentation</vt:lpstr>
      <vt:lpstr>DATA PRE-PROCESSING</vt:lpstr>
      <vt:lpstr>CREATING DATASET</vt:lpstr>
      <vt:lpstr>PowerPoint Presentation</vt:lpstr>
      <vt:lpstr>CLASSIFICATION &amp; DETECTION</vt:lpstr>
      <vt:lpstr>CLASSIFICATION &amp; DETECTION</vt:lpstr>
      <vt:lpstr>PowerPoint Presentation</vt:lpstr>
      <vt:lpstr>PERFORMANCE METRICS</vt:lpstr>
      <vt:lpstr>NOVELTY &amp; LIMITATIONS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Thank You! We extend our sincere gratitude to Daisi and Hacker earth for giving me this amazing opportunity.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based  Real Time Deciphering of                           British Sign Language</dc:title>
  <dc:creator>Aditya</dc:creator>
  <cp:lastModifiedBy>Lenovo</cp:lastModifiedBy>
  <cp:revision>38</cp:revision>
  <dcterms:modified xsi:type="dcterms:W3CDTF">2022-08-23T12:20:39Z</dcterms:modified>
</cp:coreProperties>
</file>