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63" r:id="rId4"/>
    <p:sldId id="268" r:id="rId5"/>
    <p:sldId id="258" r:id="rId6"/>
    <p:sldId id="260" r:id="rId7"/>
    <p:sldId id="261" r:id="rId8"/>
    <p:sldId id="262" r:id="rId9"/>
    <p:sldId id="267" r:id="rId10"/>
    <p:sldId id="259" r:id="rId11"/>
    <p:sldId id="266"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652" autoAdjust="0"/>
  </p:normalViewPr>
  <p:slideViewPr>
    <p:cSldViewPr snapToGrid="0">
      <p:cViewPr varScale="1">
        <p:scale>
          <a:sx n="90" d="100"/>
          <a:sy n="90" d="100"/>
        </p:scale>
        <p:origin x="355"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6EFE4-EECD-461A-9921-B3BF5F0519EC}" type="datetimeFigureOut">
              <a:rPr lang="en-US" smtClean="0"/>
              <a:t>8/25/2016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309E4-C248-4E68-B458-E086C32666C2}" type="slidenum">
              <a:rPr lang="en-US" smtClean="0"/>
              <a:t>‹#›</a:t>
            </a:fld>
            <a:endParaRPr lang="en-US"/>
          </a:p>
        </p:txBody>
      </p:sp>
    </p:spTree>
    <p:extLst>
      <p:ext uri="{BB962C8B-B14F-4D97-AF65-F5344CB8AC3E}">
        <p14:creationId xmlns:p14="http://schemas.microsoft.com/office/powerpoint/2010/main" val="35458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52309E4-C248-4E68-B458-E086C32666C2}" type="slidenum">
              <a:rPr lang="en-US" smtClean="0"/>
              <a:t>1</a:t>
            </a:fld>
            <a:endParaRPr lang="en-US"/>
          </a:p>
        </p:txBody>
      </p:sp>
    </p:spTree>
    <p:extLst>
      <p:ext uri="{BB962C8B-B14F-4D97-AF65-F5344CB8AC3E}">
        <p14:creationId xmlns:p14="http://schemas.microsoft.com/office/powerpoint/2010/main" val="128546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274368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132909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6E386A-23D8-4E85-AC01-0A6E6775DE2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5097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941094-A44C-44BC-A033-A3B188A06D12}"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3487643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941094-A44C-44BC-A033-A3B188A06D12}"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6E386A-23D8-4E85-AC01-0A6E6775DE2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390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F941094-A44C-44BC-A033-A3B188A06D12}"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2609440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215835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364277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294964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41094-A44C-44BC-A033-A3B188A06D12}"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121448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941094-A44C-44BC-A033-A3B188A06D12}"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174337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941094-A44C-44BC-A033-A3B188A06D12}"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266417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941094-A44C-44BC-A033-A3B188A06D12}"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120502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41094-A44C-44BC-A033-A3B188A06D12}"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241598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41094-A44C-44BC-A033-A3B188A06D12}"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138045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41094-A44C-44BC-A033-A3B188A06D12}"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6E386A-23D8-4E85-AC01-0A6E6775DE2D}" type="slidenum">
              <a:rPr lang="en-US" smtClean="0"/>
              <a:t>‹#›</a:t>
            </a:fld>
            <a:endParaRPr lang="en-US"/>
          </a:p>
        </p:txBody>
      </p:sp>
    </p:spTree>
    <p:extLst>
      <p:ext uri="{BB962C8B-B14F-4D97-AF65-F5344CB8AC3E}">
        <p14:creationId xmlns:p14="http://schemas.microsoft.com/office/powerpoint/2010/main" val="7198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941094-A44C-44BC-A033-A3B188A06D12}" type="datetimeFigureOut">
              <a:rPr lang="en-US" smtClean="0"/>
              <a:t>8/25/2016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6E386A-23D8-4E85-AC01-0A6E6775DE2D}" type="slidenum">
              <a:rPr lang="en-US" smtClean="0"/>
              <a:t>‹#›</a:t>
            </a:fld>
            <a:endParaRPr lang="en-US"/>
          </a:p>
        </p:txBody>
      </p:sp>
    </p:spTree>
    <p:extLst>
      <p:ext uri="{BB962C8B-B14F-4D97-AF65-F5344CB8AC3E}">
        <p14:creationId xmlns:p14="http://schemas.microsoft.com/office/powerpoint/2010/main" val="216681578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4792" y="832756"/>
            <a:ext cx="7649936" cy="1077218"/>
          </a:xfrm>
          <a:prstGeom prst="rect">
            <a:avLst/>
          </a:prstGeom>
          <a:noFill/>
        </p:spPr>
        <p:txBody>
          <a:bodyPr wrap="square" rtlCol="0">
            <a:spAutoFit/>
          </a:bodyPr>
          <a:lstStyle/>
          <a:p>
            <a:pPr algn="ctr"/>
            <a:r>
              <a:rPr lang="en-US" sz="3200" b="1" u="sng" dirty="0" smtClean="0"/>
              <a:t>CS60050: Machine Learning</a:t>
            </a:r>
          </a:p>
          <a:p>
            <a:pPr algn="ctr"/>
            <a:r>
              <a:rPr lang="en-US" sz="3200" b="1" u="sng" dirty="0" smtClean="0"/>
              <a:t>Term Project Roadmap</a:t>
            </a:r>
            <a:endParaRPr lang="en-US" sz="3200" b="1" u="sng" dirty="0"/>
          </a:p>
        </p:txBody>
      </p:sp>
      <p:sp>
        <p:nvSpPr>
          <p:cNvPr id="5" name="TextBox 4"/>
          <p:cNvSpPr txBox="1"/>
          <p:nvPr/>
        </p:nvSpPr>
        <p:spPr>
          <a:xfrm>
            <a:off x="6408964" y="4939393"/>
            <a:ext cx="5706836" cy="892552"/>
          </a:xfrm>
          <a:prstGeom prst="rect">
            <a:avLst/>
          </a:prstGeom>
          <a:noFill/>
        </p:spPr>
        <p:txBody>
          <a:bodyPr wrap="square" rtlCol="0">
            <a:spAutoFit/>
          </a:bodyPr>
          <a:lstStyle/>
          <a:p>
            <a:r>
              <a:rPr lang="en-US" sz="2600" b="1" dirty="0" smtClean="0"/>
              <a:t>Team Name: </a:t>
            </a:r>
            <a:r>
              <a:rPr lang="en-US" sz="2600" b="1" i="1" dirty="0" smtClean="0"/>
              <a:t>SkyNet</a:t>
            </a:r>
          </a:p>
          <a:p>
            <a:r>
              <a:rPr lang="en-US" sz="2600" b="1" dirty="0" smtClean="0"/>
              <a:t>Area: Computer Generated Art</a:t>
            </a:r>
            <a:endParaRPr lang="en-US" sz="2600" b="1" dirty="0"/>
          </a:p>
        </p:txBody>
      </p:sp>
      <p:sp>
        <p:nvSpPr>
          <p:cNvPr id="2" name="TextBox 1"/>
          <p:cNvSpPr txBox="1"/>
          <p:nvPr/>
        </p:nvSpPr>
        <p:spPr>
          <a:xfrm>
            <a:off x="2675467" y="2463800"/>
            <a:ext cx="8466666" cy="923330"/>
          </a:xfrm>
          <a:prstGeom prst="rect">
            <a:avLst/>
          </a:prstGeom>
          <a:noFill/>
        </p:spPr>
        <p:txBody>
          <a:bodyPr wrap="square" rtlCol="0">
            <a:spAutoFit/>
          </a:bodyPr>
          <a:lstStyle/>
          <a:p>
            <a:r>
              <a:rPr lang="en-US" dirty="0" smtClean="0"/>
              <a:t>*Put enough pictures*</a:t>
            </a:r>
          </a:p>
          <a:p>
            <a:r>
              <a:rPr lang="en-US" dirty="0" smtClean="0"/>
              <a:t>*Download, make changes and push to drive*</a:t>
            </a:r>
          </a:p>
          <a:p>
            <a:r>
              <a:rPr lang="en-US" dirty="0" smtClean="0"/>
              <a:t>*Feel free to change anything if you find it wrong*</a:t>
            </a:r>
            <a:endParaRPr lang="en-US" dirty="0"/>
          </a:p>
        </p:txBody>
      </p:sp>
      <p:sp>
        <p:nvSpPr>
          <p:cNvPr id="3" name="TextBox 2"/>
          <p:cNvSpPr txBox="1"/>
          <p:nvPr/>
        </p:nvSpPr>
        <p:spPr>
          <a:xfrm>
            <a:off x="2675467" y="3369734"/>
            <a:ext cx="7738533" cy="646331"/>
          </a:xfrm>
          <a:prstGeom prst="rect">
            <a:avLst/>
          </a:prstGeom>
          <a:noFill/>
        </p:spPr>
        <p:txBody>
          <a:bodyPr wrap="square" rtlCol="0">
            <a:spAutoFit/>
          </a:bodyPr>
          <a:lstStyle/>
          <a:p>
            <a:r>
              <a:rPr lang="en-US" dirty="0"/>
              <a:t>*This is a basic layout of the layout (damn, that’s some meta shit)*</a:t>
            </a:r>
          </a:p>
          <a:p>
            <a:endParaRPr lang="en-US" dirty="0"/>
          </a:p>
        </p:txBody>
      </p:sp>
    </p:spTree>
    <p:extLst>
      <p:ext uri="{BB962C8B-B14F-4D97-AF65-F5344CB8AC3E}">
        <p14:creationId xmlns:p14="http://schemas.microsoft.com/office/powerpoint/2010/main" val="201262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4358" y="808265"/>
            <a:ext cx="6849835" cy="369332"/>
          </a:xfrm>
          <a:prstGeom prst="rect">
            <a:avLst/>
          </a:prstGeom>
          <a:noFill/>
        </p:spPr>
        <p:txBody>
          <a:bodyPr wrap="square" rtlCol="0">
            <a:spAutoFit/>
          </a:bodyPr>
          <a:lstStyle/>
          <a:p>
            <a:r>
              <a:rPr lang="en-US" b="1" dirty="0" smtClean="0"/>
              <a:t>After Mid-</a:t>
            </a:r>
            <a:r>
              <a:rPr lang="en-US" b="1" dirty="0" err="1" smtClean="0"/>
              <a:t>Sem</a:t>
            </a:r>
            <a:r>
              <a:rPr lang="en-US" b="1" dirty="0" smtClean="0"/>
              <a:t>:</a:t>
            </a:r>
            <a:r>
              <a:rPr lang="en-US" dirty="0" smtClean="0"/>
              <a:t> Deep Learning approach</a:t>
            </a:r>
            <a:endParaRPr lang="en-US" dirty="0"/>
          </a:p>
        </p:txBody>
      </p:sp>
      <p:sp>
        <p:nvSpPr>
          <p:cNvPr id="3" name="TextBox 2"/>
          <p:cNvSpPr txBox="1"/>
          <p:nvPr/>
        </p:nvSpPr>
        <p:spPr>
          <a:xfrm>
            <a:off x="2302329" y="1575707"/>
            <a:ext cx="8980714" cy="4801314"/>
          </a:xfrm>
          <a:prstGeom prst="rect">
            <a:avLst/>
          </a:prstGeom>
          <a:noFill/>
        </p:spPr>
        <p:txBody>
          <a:bodyPr wrap="square" rtlCol="0">
            <a:spAutoFit/>
          </a:bodyPr>
          <a:lstStyle/>
          <a:p>
            <a:r>
              <a:rPr lang="en-US" b="1" dirty="0" smtClean="0"/>
              <a:t>Week 5,6,7: Deadline: 22/10/16</a:t>
            </a:r>
          </a:p>
          <a:p>
            <a:pPr marL="285750" indent="-285750">
              <a:buFont typeface="Arial" panose="020B0604020202020204" pitchFamily="34" charset="0"/>
              <a:buChar char="•"/>
            </a:pPr>
            <a:r>
              <a:rPr lang="en-US" dirty="0" smtClean="0"/>
              <a:t>Simple Neural Network</a:t>
            </a:r>
          </a:p>
          <a:p>
            <a:pPr marL="285750" indent="-285750">
              <a:buFont typeface="Arial" panose="020B0604020202020204" pitchFamily="34" charset="0"/>
              <a:buChar char="•"/>
            </a:pPr>
            <a:r>
              <a:rPr lang="en-US" dirty="0" smtClean="0"/>
              <a:t>Convolutional Neural Network (CNN)</a:t>
            </a:r>
          </a:p>
          <a:p>
            <a:endParaRPr lang="en-US" dirty="0" smtClean="0"/>
          </a:p>
          <a:p>
            <a:r>
              <a:rPr lang="en-US" dirty="0" smtClean="0"/>
              <a:t>This will involve creating and training the neural network perceptron layers to perform image </a:t>
            </a:r>
            <a:r>
              <a:rPr lang="en-US" dirty="0" err="1" smtClean="0"/>
              <a:t>recolorization</a:t>
            </a:r>
            <a:r>
              <a:rPr lang="en-US" dirty="0" smtClean="0"/>
              <a:t>.</a:t>
            </a:r>
          </a:p>
          <a:p>
            <a:endParaRPr lang="en-US" dirty="0" smtClean="0"/>
          </a:p>
          <a:p>
            <a:r>
              <a:rPr lang="en-US" dirty="0" smtClean="0"/>
              <a:t>Using these advanced methods, we’ll try to perform the same image </a:t>
            </a:r>
            <a:r>
              <a:rPr lang="en-US" dirty="0" err="1" smtClean="0"/>
              <a:t>recolorization</a:t>
            </a:r>
            <a:r>
              <a:rPr lang="en-US" dirty="0" smtClean="0"/>
              <a:t> and then try to compare the results with what have been obtained from standard algorithms.</a:t>
            </a:r>
          </a:p>
          <a:p>
            <a:endParaRPr lang="en-US" dirty="0"/>
          </a:p>
          <a:p>
            <a:r>
              <a:rPr lang="en-US" b="1" dirty="0" smtClean="0"/>
              <a:t>Week 8,9: Deadline: 6/11/16</a:t>
            </a:r>
          </a:p>
          <a:p>
            <a:r>
              <a:rPr lang="en-US" dirty="0" smtClean="0"/>
              <a:t>As a culmination of all our efforts and all that we have learnt in this course, as a bonus milestone, we’ll try to write our own code to perform rudimentary image extrapolation, as there seems to be a lack of open source code for the same. Then, if successful, we’ll cascade </a:t>
            </a:r>
            <a:r>
              <a:rPr lang="en-US" dirty="0" err="1" smtClean="0"/>
              <a:t>recolorization</a:t>
            </a:r>
            <a:r>
              <a:rPr lang="en-US" dirty="0" smtClean="0"/>
              <a:t> and extrapolation and compare the results obtained.</a:t>
            </a:r>
            <a:endParaRPr lang="en-US" dirty="0"/>
          </a:p>
        </p:txBody>
      </p:sp>
    </p:spTree>
    <p:extLst>
      <p:ext uri="{BB962C8B-B14F-4D97-AF65-F5344CB8AC3E}">
        <p14:creationId xmlns:p14="http://schemas.microsoft.com/office/powerpoint/2010/main" val="368637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49" y="595993"/>
            <a:ext cx="6629400" cy="369332"/>
          </a:xfrm>
          <a:prstGeom prst="rect">
            <a:avLst/>
          </a:prstGeom>
          <a:noFill/>
        </p:spPr>
        <p:txBody>
          <a:bodyPr wrap="square" rtlCol="0">
            <a:spAutoFit/>
          </a:bodyPr>
          <a:lstStyle/>
          <a:p>
            <a:r>
              <a:rPr lang="en-US" dirty="0" smtClean="0"/>
              <a:t>*Slide on Deep Learning*</a:t>
            </a:r>
            <a:endParaRPr lang="en-US" dirty="0"/>
          </a:p>
        </p:txBody>
      </p:sp>
    </p:spTree>
    <p:extLst>
      <p:ext uri="{BB962C8B-B14F-4D97-AF65-F5344CB8AC3E}">
        <p14:creationId xmlns:p14="http://schemas.microsoft.com/office/powerpoint/2010/main" val="3467173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0636" y="653143"/>
            <a:ext cx="8572500" cy="369332"/>
          </a:xfrm>
          <a:prstGeom prst="rect">
            <a:avLst/>
          </a:prstGeom>
          <a:noFill/>
        </p:spPr>
        <p:txBody>
          <a:bodyPr wrap="square" rtlCol="0">
            <a:spAutoFit/>
          </a:bodyPr>
          <a:lstStyle/>
          <a:p>
            <a:r>
              <a:rPr lang="en-US" dirty="0" smtClean="0"/>
              <a:t>*Slide on Neural Networks*</a:t>
            </a:r>
            <a:endParaRPr lang="en-US" dirty="0"/>
          </a:p>
        </p:txBody>
      </p:sp>
    </p:spTree>
    <p:extLst>
      <p:ext uri="{BB962C8B-B14F-4D97-AF65-F5344CB8AC3E}">
        <p14:creationId xmlns:p14="http://schemas.microsoft.com/office/powerpoint/2010/main" val="88872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8850" y="604157"/>
            <a:ext cx="6588579" cy="369332"/>
          </a:xfrm>
          <a:prstGeom prst="rect">
            <a:avLst/>
          </a:prstGeom>
          <a:noFill/>
        </p:spPr>
        <p:txBody>
          <a:bodyPr wrap="square" rtlCol="0">
            <a:spAutoFit/>
          </a:bodyPr>
          <a:lstStyle/>
          <a:p>
            <a:r>
              <a:rPr lang="en-US" dirty="0" smtClean="0"/>
              <a:t>*Slide on CNNs*</a:t>
            </a:r>
            <a:endParaRPr lang="en-US" dirty="0"/>
          </a:p>
        </p:txBody>
      </p:sp>
    </p:spTree>
    <p:extLst>
      <p:ext uri="{BB962C8B-B14F-4D97-AF65-F5344CB8AC3E}">
        <p14:creationId xmlns:p14="http://schemas.microsoft.com/office/powerpoint/2010/main" val="361357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4693" y="1036864"/>
            <a:ext cx="10115550" cy="923330"/>
          </a:xfrm>
          <a:prstGeom prst="rect">
            <a:avLst/>
          </a:prstGeom>
          <a:noFill/>
        </p:spPr>
        <p:txBody>
          <a:bodyPr wrap="square" rtlCol="0">
            <a:spAutoFit/>
          </a:bodyPr>
          <a:lstStyle/>
          <a:p>
            <a:r>
              <a:rPr lang="en-US" dirty="0" smtClean="0"/>
              <a:t>Problem Statement:</a:t>
            </a:r>
          </a:p>
          <a:p>
            <a:r>
              <a:rPr lang="en-US" dirty="0" smtClean="0"/>
              <a:t>Image Recolorization and Extrapolation and cascading of both in different orders to compare the results obtained.</a:t>
            </a:r>
            <a:endParaRPr lang="en-US" dirty="0"/>
          </a:p>
        </p:txBody>
      </p:sp>
      <p:sp>
        <p:nvSpPr>
          <p:cNvPr id="3" name="TextBox 2"/>
          <p:cNvSpPr txBox="1"/>
          <p:nvPr/>
        </p:nvSpPr>
        <p:spPr>
          <a:xfrm>
            <a:off x="1624693" y="2979964"/>
            <a:ext cx="9682843" cy="1754326"/>
          </a:xfrm>
          <a:prstGeom prst="rect">
            <a:avLst/>
          </a:prstGeom>
          <a:noFill/>
        </p:spPr>
        <p:txBody>
          <a:bodyPr wrap="square" rtlCol="0">
            <a:spAutoFit/>
          </a:bodyPr>
          <a:lstStyle/>
          <a:p>
            <a:r>
              <a:rPr lang="en-US" dirty="0" smtClean="0"/>
              <a:t>Motivation:</a:t>
            </a:r>
          </a:p>
          <a:p>
            <a:r>
              <a:rPr lang="en-US" dirty="0" smtClean="0"/>
              <a:t>Recolorization of grayscale images is an interesting machine learning problem th</a:t>
            </a:r>
            <a:r>
              <a:rPr lang="en-US" dirty="0" smtClean="0"/>
              <a:t>at involves implementing a lot of the algorithms learnt in theory, including SVMs, k-NN classification and artificial neural network. Towards the end, as an extra milestone to show the culmination of the knowledge provided by the course, we’ll try to implement image extrapolation.</a:t>
            </a:r>
            <a:endParaRPr lang="en-US" dirty="0"/>
          </a:p>
        </p:txBody>
      </p:sp>
      <p:sp>
        <p:nvSpPr>
          <p:cNvPr id="4" name="TextBox 3"/>
          <p:cNvSpPr txBox="1"/>
          <p:nvPr/>
        </p:nvSpPr>
        <p:spPr>
          <a:xfrm>
            <a:off x="1338943" y="6057900"/>
            <a:ext cx="6923314" cy="369332"/>
          </a:xfrm>
          <a:prstGeom prst="rect">
            <a:avLst/>
          </a:prstGeom>
          <a:noFill/>
        </p:spPr>
        <p:txBody>
          <a:bodyPr wrap="square" rtlCol="0">
            <a:spAutoFit/>
          </a:bodyPr>
          <a:lstStyle/>
          <a:p>
            <a:r>
              <a:rPr lang="en-US" dirty="0" smtClean="0"/>
              <a:t>*Point 1 of the mail: done* *delete this*</a:t>
            </a:r>
            <a:endParaRPr lang="en-US" dirty="0"/>
          </a:p>
        </p:txBody>
      </p:sp>
    </p:spTree>
    <p:extLst>
      <p:ext uri="{BB962C8B-B14F-4D97-AF65-F5344CB8AC3E}">
        <p14:creationId xmlns:p14="http://schemas.microsoft.com/office/powerpoint/2010/main" val="172717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6485" y="457201"/>
            <a:ext cx="6702879" cy="584775"/>
          </a:xfrm>
          <a:prstGeom prst="rect">
            <a:avLst/>
          </a:prstGeom>
          <a:noFill/>
        </p:spPr>
        <p:txBody>
          <a:bodyPr wrap="square" rtlCol="0">
            <a:spAutoFit/>
          </a:bodyPr>
          <a:lstStyle/>
          <a:p>
            <a:pPr algn="ctr"/>
            <a:r>
              <a:rPr lang="en-US" sz="3200" b="1" dirty="0" smtClean="0"/>
              <a:t>Basic Layout of the Problem</a:t>
            </a:r>
            <a:endParaRPr lang="en-US" sz="3200" b="1" dirty="0"/>
          </a:p>
        </p:txBody>
      </p:sp>
      <p:sp>
        <p:nvSpPr>
          <p:cNvPr id="4" name="TextBox 3"/>
          <p:cNvSpPr txBox="1"/>
          <p:nvPr/>
        </p:nvSpPr>
        <p:spPr>
          <a:xfrm>
            <a:off x="1918607" y="5233307"/>
            <a:ext cx="8425543" cy="369332"/>
          </a:xfrm>
          <a:prstGeom prst="rect">
            <a:avLst/>
          </a:prstGeom>
          <a:noFill/>
        </p:spPr>
        <p:txBody>
          <a:bodyPr wrap="square" rtlCol="0">
            <a:spAutoFit/>
          </a:bodyPr>
          <a:lstStyle/>
          <a:p>
            <a:r>
              <a:rPr lang="en-US" dirty="0" smtClean="0"/>
              <a:t>*Point 3 of the mail*</a:t>
            </a:r>
            <a:endParaRPr lang="en-US" dirty="0"/>
          </a:p>
        </p:txBody>
      </p:sp>
      <p:sp>
        <p:nvSpPr>
          <p:cNvPr id="5" name="TextBox 4"/>
          <p:cNvSpPr txBox="1"/>
          <p:nvPr/>
        </p:nvSpPr>
        <p:spPr>
          <a:xfrm>
            <a:off x="1118507" y="1208314"/>
            <a:ext cx="10368643" cy="3416320"/>
          </a:xfrm>
          <a:prstGeom prst="rect">
            <a:avLst/>
          </a:prstGeom>
          <a:noFill/>
        </p:spPr>
        <p:txBody>
          <a:bodyPr wrap="square" rtlCol="0">
            <a:spAutoFit/>
          </a:bodyPr>
          <a:lstStyle/>
          <a:p>
            <a:r>
              <a:rPr lang="en-US" dirty="0" smtClean="0"/>
              <a:t>One of the standard methods of </a:t>
            </a:r>
            <a:r>
              <a:rPr lang="en-US" dirty="0" err="1" smtClean="0"/>
              <a:t>recolorizing</a:t>
            </a:r>
            <a:r>
              <a:rPr lang="en-US" dirty="0" smtClean="0"/>
              <a:t> a grayscale image is to map it to the Lab color space instead of the RGB space. Here, L stands for the luminosity, which is already given by the gray level of the picture. The other two vectors, a and b, depict a two dimensional color space, and our aim will be to find these. This space is sufficient to quantify any image as, just like the RGB space, this has 3 orthogonal basis vectors. To find a and b, many things like local variations, mid-level variations, global variations</a:t>
            </a:r>
            <a:r>
              <a:rPr lang="en-US" dirty="0"/>
              <a:t> </a:t>
            </a:r>
            <a:r>
              <a:rPr lang="en-US" dirty="0" smtClean="0"/>
              <a:t>and multimodality are taken into consideration. Based on this, we’ll be trying different algorithms like SVM, KNN and PCA, followed by the more unconventional deep learning approach, and train our own neural network.</a:t>
            </a:r>
          </a:p>
          <a:p>
            <a:r>
              <a:rPr lang="en-US" dirty="0" smtClean="0"/>
              <a:t>For image extrapolation, we’ll be using something similar to the </a:t>
            </a:r>
            <a:r>
              <a:rPr lang="en-US" dirty="0" err="1" smtClean="0"/>
              <a:t>PatchMatch</a:t>
            </a:r>
            <a:r>
              <a:rPr lang="en-US" dirty="0" smtClean="0"/>
              <a:t> algorithm used by Photoshop, except we’ll be trying to extrapolate the image by local pattern finding instead of just filling in some gaps.</a:t>
            </a:r>
            <a:endParaRPr lang="en-US" dirty="0"/>
          </a:p>
        </p:txBody>
      </p:sp>
    </p:spTree>
    <p:extLst>
      <p:ext uri="{BB962C8B-B14F-4D97-AF65-F5344CB8AC3E}">
        <p14:creationId xmlns:p14="http://schemas.microsoft.com/office/powerpoint/2010/main" val="308918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6485" y="457201"/>
            <a:ext cx="6702879" cy="584775"/>
          </a:xfrm>
          <a:prstGeom prst="rect">
            <a:avLst/>
          </a:prstGeom>
          <a:noFill/>
        </p:spPr>
        <p:txBody>
          <a:bodyPr wrap="square" rtlCol="0">
            <a:spAutoFit/>
          </a:bodyPr>
          <a:lstStyle/>
          <a:p>
            <a:pPr algn="ctr"/>
            <a:r>
              <a:rPr lang="en-US" sz="3200" b="1" dirty="0" smtClean="0"/>
              <a:t>Identification of Key Challenges</a:t>
            </a:r>
            <a:endParaRPr lang="en-US" sz="3200" b="1" dirty="0"/>
          </a:p>
        </p:txBody>
      </p:sp>
      <p:sp>
        <p:nvSpPr>
          <p:cNvPr id="3" name="TextBox 2"/>
          <p:cNvSpPr txBox="1"/>
          <p:nvPr/>
        </p:nvSpPr>
        <p:spPr>
          <a:xfrm>
            <a:off x="1684867" y="1371600"/>
            <a:ext cx="9381066"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 image </a:t>
            </a:r>
            <a:r>
              <a:rPr lang="en-US" dirty="0" err="1" smtClean="0"/>
              <a:t>recolorization</a:t>
            </a:r>
            <a:r>
              <a:rPr lang="en-US" dirty="0" smtClean="0"/>
              <a:t>, we’ll have to take into account multimodality, and just naively assigning the color with the highest probability will not give the correct result. For this, we need to see global and local variations to see the soundness of our assignment. As a result, a color with a lesser local probability may be assigned to a patch. </a:t>
            </a:r>
            <a:r>
              <a:rPr lang="en-US" dirty="0" err="1" smtClean="0"/>
              <a:t>Eg</a:t>
            </a:r>
            <a:r>
              <a:rPr lang="en-US" dirty="0" smtClean="0"/>
              <a:t>: Since texture of skin and sky are quite similar, so without multimodality, both of them would be covered at an average color of the two, which is purple.</a:t>
            </a:r>
          </a:p>
          <a:p>
            <a:pPr marL="285750" indent="-285750">
              <a:buFont typeface="Arial" panose="020B0604020202020204" pitchFamily="34" charset="0"/>
              <a:buChar char="•"/>
            </a:pPr>
            <a:r>
              <a:rPr lang="en-US" dirty="0" smtClean="0"/>
              <a:t> When implementing deep learning neural networks, formation and training would be difficult as we have 3 dimensions and thus, the bifurcation into 3 different classes.</a:t>
            </a:r>
          </a:p>
          <a:p>
            <a:pPr marL="285750" indent="-285750">
              <a:buFont typeface="Arial" panose="020B0604020202020204" pitchFamily="34" charset="0"/>
              <a:buChar char="•"/>
            </a:pPr>
            <a:r>
              <a:rPr lang="en-US" dirty="0" smtClean="0"/>
              <a:t>Choosing of metric for assaying </a:t>
            </a:r>
            <a:r>
              <a:rPr lang="en-US" dirty="0" err="1" smtClean="0"/>
              <a:t>recolorization</a:t>
            </a:r>
            <a:r>
              <a:rPr lang="en-US" dirty="0" smtClean="0"/>
              <a:t> is a challenge. We can’t simply take Euclidean or Hamming distance as it is possible for objects (</a:t>
            </a:r>
            <a:r>
              <a:rPr lang="en-US" dirty="0" err="1" smtClean="0"/>
              <a:t>eg</a:t>
            </a:r>
            <a:r>
              <a:rPr lang="en-US" dirty="0" smtClean="0"/>
              <a:t>: park benches) to be colored differently than original.</a:t>
            </a:r>
          </a:p>
          <a:p>
            <a:pPr marL="285750" indent="-285750">
              <a:buFont typeface="Arial" panose="020B0604020202020204" pitchFamily="34" charset="0"/>
              <a:buChar char="•"/>
            </a:pPr>
            <a:r>
              <a:rPr lang="en-US" dirty="0" smtClean="0"/>
              <a:t>Since image extrapolation does not have a lot of open source code available, it will be difficult to implement it with our own code. Also, there exists no metric except our aesthetic perception to judge the quality of extrapolation.</a:t>
            </a:r>
            <a:endParaRPr lang="en-US" dirty="0"/>
          </a:p>
        </p:txBody>
      </p:sp>
    </p:spTree>
    <p:extLst>
      <p:ext uri="{BB962C8B-B14F-4D97-AF65-F5344CB8AC3E}">
        <p14:creationId xmlns:p14="http://schemas.microsoft.com/office/powerpoint/2010/main" val="21597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734786"/>
            <a:ext cx="5723164" cy="369332"/>
          </a:xfrm>
          <a:prstGeom prst="rect">
            <a:avLst/>
          </a:prstGeom>
          <a:noFill/>
        </p:spPr>
        <p:txBody>
          <a:bodyPr wrap="square" rtlCol="0">
            <a:spAutoFit/>
          </a:bodyPr>
          <a:lstStyle/>
          <a:p>
            <a:r>
              <a:rPr lang="en-US" dirty="0" smtClean="0"/>
              <a:t>Tentative work schedule and road-map:</a:t>
            </a:r>
            <a:endParaRPr lang="en-US" dirty="0"/>
          </a:p>
        </p:txBody>
      </p:sp>
      <p:sp>
        <p:nvSpPr>
          <p:cNvPr id="3" name="TextBox 2"/>
          <p:cNvSpPr txBox="1"/>
          <p:nvPr/>
        </p:nvSpPr>
        <p:spPr>
          <a:xfrm>
            <a:off x="1959429" y="1240970"/>
            <a:ext cx="9046028" cy="1231106"/>
          </a:xfrm>
          <a:prstGeom prst="rect">
            <a:avLst/>
          </a:prstGeom>
          <a:noFill/>
        </p:spPr>
        <p:txBody>
          <a:bodyPr wrap="square" rtlCol="0">
            <a:spAutoFit/>
          </a:bodyPr>
          <a:lstStyle/>
          <a:p>
            <a:r>
              <a:rPr lang="en-US" sz="2800" b="1" u="sng" dirty="0" smtClean="0"/>
              <a:t>Image Recolorization</a:t>
            </a:r>
          </a:p>
          <a:p>
            <a:endParaRPr lang="en-US" sz="2800" b="1" u="sng" dirty="0" smtClean="0"/>
          </a:p>
          <a:p>
            <a:r>
              <a:rPr lang="en-US" b="1" dirty="0" smtClean="0"/>
              <a:t>Before Mid-</a:t>
            </a:r>
            <a:r>
              <a:rPr lang="en-US" b="1" dirty="0" err="1" smtClean="0"/>
              <a:t>Sem</a:t>
            </a:r>
            <a:r>
              <a:rPr lang="en-US" b="1" dirty="0" smtClean="0"/>
              <a:t>: </a:t>
            </a:r>
            <a:r>
              <a:rPr lang="en-US" dirty="0" smtClean="0"/>
              <a:t>Classical Machine Learning approaches.</a:t>
            </a:r>
            <a:endParaRPr lang="en-US" dirty="0"/>
          </a:p>
        </p:txBody>
      </p:sp>
      <p:sp>
        <p:nvSpPr>
          <p:cNvPr id="4" name="TextBox 3"/>
          <p:cNvSpPr txBox="1"/>
          <p:nvPr/>
        </p:nvSpPr>
        <p:spPr>
          <a:xfrm>
            <a:off x="2196193" y="2608928"/>
            <a:ext cx="8025493" cy="3416320"/>
          </a:xfrm>
          <a:prstGeom prst="rect">
            <a:avLst/>
          </a:prstGeom>
          <a:noFill/>
        </p:spPr>
        <p:txBody>
          <a:bodyPr wrap="square" rtlCol="0">
            <a:spAutoFit/>
          </a:bodyPr>
          <a:lstStyle/>
          <a:p>
            <a:r>
              <a:rPr lang="en-US" b="1" dirty="0" smtClean="0"/>
              <a:t>Week 1: Deadline: 31/08/16</a:t>
            </a:r>
          </a:p>
          <a:p>
            <a:pPr marL="285750" indent="-285750">
              <a:buFont typeface="Arial" panose="020B0604020202020204" pitchFamily="34" charset="0"/>
              <a:buChar char="•"/>
            </a:pPr>
            <a:r>
              <a:rPr lang="en-US" dirty="0" smtClean="0"/>
              <a:t>Data collection, code corroboration and verification of open source code available.</a:t>
            </a:r>
          </a:p>
          <a:p>
            <a:pPr marL="285750" indent="-285750">
              <a:buFont typeface="Arial" panose="020B0604020202020204" pitchFamily="34" charset="0"/>
              <a:buChar char="•"/>
            </a:pPr>
            <a:r>
              <a:rPr lang="en-US" dirty="0" smtClean="0"/>
              <a:t>Research and reading references on the algorithms to be used in the project.</a:t>
            </a:r>
          </a:p>
          <a:p>
            <a:pPr marL="285750" indent="-285750">
              <a:buFont typeface="Arial" panose="020B0604020202020204" pitchFamily="34" charset="0"/>
              <a:buChar char="•"/>
            </a:pPr>
            <a:endParaRPr lang="en-US" dirty="0"/>
          </a:p>
          <a:p>
            <a:r>
              <a:rPr lang="en-US" b="1" dirty="0" smtClean="0"/>
              <a:t>Week 2 &amp; 3 (&amp; one week after </a:t>
            </a:r>
            <a:r>
              <a:rPr lang="en-US" b="1" dirty="0" err="1" smtClean="0"/>
              <a:t>midsem</a:t>
            </a:r>
            <a:r>
              <a:rPr lang="en-US" b="1" dirty="0" smtClean="0"/>
              <a:t>): Deadline: 28/09/16</a:t>
            </a:r>
            <a:endParaRPr lang="en-US" dirty="0" smtClean="0"/>
          </a:p>
          <a:p>
            <a:pPr marL="285750" indent="-285750">
              <a:buFont typeface="Arial" panose="020B0604020202020204" pitchFamily="34" charset="0"/>
              <a:buChar char="•"/>
            </a:pPr>
            <a:r>
              <a:rPr lang="en-US" dirty="0" smtClean="0"/>
              <a:t>Implementing standard machine learning algorithms to try and get rudimentary results. These include:</a:t>
            </a:r>
          </a:p>
          <a:p>
            <a:pPr marL="800100" lvl="1" indent="-342900">
              <a:buFont typeface="+mj-lt"/>
              <a:buAutoNum type="arabicPeriod"/>
            </a:pPr>
            <a:r>
              <a:rPr lang="en-US" dirty="0" smtClean="0"/>
              <a:t>Support Vector Machine (SVM)</a:t>
            </a:r>
          </a:p>
          <a:p>
            <a:pPr marL="800100" lvl="1" indent="-342900">
              <a:buFont typeface="+mj-lt"/>
              <a:buAutoNum type="arabicPeriod"/>
            </a:pPr>
            <a:r>
              <a:rPr lang="en-US" dirty="0" smtClean="0"/>
              <a:t>K Nearest </a:t>
            </a:r>
            <a:r>
              <a:rPr lang="en-US" dirty="0" err="1" smtClean="0"/>
              <a:t>Neighbour</a:t>
            </a:r>
            <a:r>
              <a:rPr lang="en-US" dirty="0" smtClean="0"/>
              <a:t> (k-NN)</a:t>
            </a:r>
          </a:p>
          <a:p>
            <a:pPr marL="800100" lvl="1" indent="-342900">
              <a:buFont typeface="+mj-lt"/>
              <a:buAutoNum type="arabicPeriod"/>
            </a:pPr>
            <a:r>
              <a:rPr lang="en-US" dirty="0" smtClean="0"/>
              <a:t>Principal Component Analysis (PCA)</a:t>
            </a:r>
          </a:p>
        </p:txBody>
      </p:sp>
      <p:sp>
        <p:nvSpPr>
          <p:cNvPr id="5" name="TextBox 4"/>
          <p:cNvSpPr txBox="1"/>
          <p:nvPr/>
        </p:nvSpPr>
        <p:spPr>
          <a:xfrm>
            <a:off x="2196193" y="130629"/>
            <a:ext cx="7903028" cy="369332"/>
          </a:xfrm>
          <a:prstGeom prst="rect">
            <a:avLst/>
          </a:prstGeom>
          <a:noFill/>
        </p:spPr>
        <p:txBody>
          <a:bodyPr wrap="square" rtlCol="0">
            <a:spAutoFit/>
          </a:bodyPr>
          <a:lstStyle/>
          <a:p>
            <a:r>
              <a:rPr lang="en-US" dirty="0" smtClean="0"/>
              <a:t>*Point 4 and 5*</a:t>
            </a:r>
            <a:endParaRPr lang="en-US" dirty="0"/>
          </a:p>
        </p:txBody>
      </p:sp>
    </p:spTree>
    <p:extLst>
      <p:ext uri="{BB962C8B-B14F-4D97-AF65-F5344CB8AC3E}">
        <p14:creationId xmlns:p14="http://schemas.microsoft.com/office/powerpoint/2010/main" val="4118203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3971" y="791936"/>
            <a:ext cx="6841672" cy="369332"/>
          </a:xfrm>
          <a:prstGeom prst="rect">
            <a:avLst/>
          </a:prstGeom>
          <a:noFill/>
        </p:spPr>
        <p:txBody>
          <a:bodyPr wrap="square" rtlCol="0">
            <a:spAutoFit/>
          </a:bodyPr>
          <a:lstStyle/>
          <a:p>
            <a:r>
              <a:rPr lang="en-US" dirty="0" smtClean="0"/>
              <a:t>*Slide on SVM*</a:t>
            </a:r>
            <a:endParaRPr lang="en-US" dirty="0"/>
          </a:p>
        </p:txBody>
      </p:sp>
      <p:sp>
        <p:nvSpPr>
          <p:cNvPr id="3" name="TextBox 2"/>
          <p:cNvSpPr txBox="1"/>
          <p:nvPr/>
        </p:nvSpPr>
        <p:spPr>
          <a:xfrm>
            <a:off x="2547257" y="1551214"/>
            <a:ext cx="7119257" cy="369332"/>
          </a:xfrm>
          <a:prstGeom prst="rect">
            <a:avLst/>
          </a:prstGeom>
          <a:noFill/>
        </p:spPr>
        <p:txBody>
          <a:bodyPr wrap="square" rtlCol="0">
            <a:spAutoFit/>
          </a:bodyPr>
          <a:lstStyle/>
          <a:p>
            <a:r>
              <a:rPr lang="en-US" dirty="0" smtClean="0"/>
              <a:t>*Here’s where point 2 of the mail comes into picture* </a:t>
            </a:r>
            <a:endParaRPr lang="en-US" dirty="0"/>
          </a:p>
        </p:txBody>
      </p:sp>
    </p:spTree>
    <p:extLst>
      <p:ext uri="{BB962C8B-B14F-4D97-AF65-F5344CB8AC3E}">
        <p14:creationId xmlns:p14="http://schemas.microsoft.com/office/powerpoint/2010/main" val="320471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4793" y="555171"/>
            <a:ext cx="7102928" cy="369332"/>
          </a:xfrm>
          <a:prstGeom prst="rect">
            <a:avLst/>
          </a:prstGeom>
          <a:noFill/>
        </p:spPr>
        <p:txBody>
          <a:bodyPr wrap="square" rtlCol="0">
            <a:spAutoFit/>
          </a:bodyPr>
          <a:lstStyle/>
          <a:p>
            <a:r>
              <a:rPr lang="en-US" dirty="0" smtClean="0"/>
              <a:t>*Slide on </a:t>
            </a:r>
            <a:r>
              <a:rPr lang="en-US" dirty="0" err="1" smtClean="0"/>
              <a:t>kNN</a:t>
            </a:r>
            <a:r>
              <a:rPr lang="en-US" dirty="0" smtClean="0"/>
              <a:t>*</a:t>
            </a:r>
            <a:endParaRPr lang="en-US" dirty="0"/>
          </a:p>
        </p:txBody>
      </p:sp>
    </p:spTree>
    <p:extLst>
      <p:ext uri="{BB962C8B-B14F-4D97-AF65-F5344CB8AC3E}">
        <p14:creationId xmlns:p14="http://schemas.microsoft.com/office/powerpoint/2010/main" val="40985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979714"/>
            <a:ext cx="9503229" cy="369332"/>
          </a:xfrm>
          <a:prstGeom prst="rect">
            <a:avLst/>
          </a:prstGeom>
          <a:noFill/>
        </p:spPr>
        <p:txBody>
          <a:bodyPr wrap="square" rtlCol="0">
            <a:spAutoFit/>
          </a:bodyPr>
          <a:lstStyle/>
          <a:p>
            <a:r>
              <a:rPr lang="en-US" dirty="0" smtClean="0"/>
              <a:t>*Slide on PCA*</a:t>
            </a:r>
            <a:endParaRPr lang="en-US" dirty="0"/>
          </a:p>
        </p:txBody>
      </p:sp>
    </p:spTree>
    <p:extLst>
      <p:ext uri="{BB962C8B-B14F-4D97-AF65-F5344CB8AC3E}">
        <p14:creationId xmlns:p14="http://schemas.microsoft.com/office/powerpoint/2010/main" val="239279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0533" y="612320"/>
            <a:ext cx="8209946" cy="1477328"/>
          </a:xfrm>
          <a:prstGeom prst="rect">
            <a:avLst/>
          </a:prstGeom>
          <a:noFill/>
        </p:spPr>
        <p:txBody>
          <a:bodyPr wrap="square" rtlCol="0">
            <a:spAutoFit/>
          </a:bodyPr>
          <a:lstStyle/>
          <a:p>
            <a:r>
              <a:rPr lang="en-US" dirty="0" smtClean="0"/>
              <a:t>Metric used to evaluate the quality of </a:t>
            </a:r>
            <a:r>
              <a:rPr lang="en-US" dirty="0" err="1" smtClean="0"/>
              <a:t>recolorization</a:t>
            </a:r>
            <a:r>
              <a:rPr lang="en-US" dirty="0" smtClean="0"/>
              <a:t>: @Dash, find this and make a slide on it</a:t>
            </a:r>
          </a:p>
          <a:p>
            <a:r>
              <a:rPr lang="en-US" dirty="0" smtClean="0"/>
              <a:t>If you can’t find anything, we’ll use </a:t>
            </a:r>
            <a:r>
              <a:rPr lang="en-US" dirty="0" err="1" smtClean="0"/>
              <a:t>Harsh’s</a:t>
            </a:r>
            <a:r>
              <a:rPr lang="en-US" dirty="0" smtClean="0"/>
              <a:t> idea and use public survey as a Turing Test of sorts (be sure to mention </a:t>
            </a:r>
            <a:r>
              <a:rPr lang="en-US" dirty="0" err="1" smtClean="0"/>
              <a:t>turing</a:t>
            </a:r>
            <a:r>
              <a:rPr lang="en-US" dirty="0" smtClean="0"/>
              <a:t> test) and decide how good the </a:t>
            </a:r>
            <a:r>
              <a:rPr lang="en-US" dirty="0" err="1" smtClean="0"/>
              <a:t>recolorization</a:t>
            </a:r>
            <a:r>
              <a:rPr lang="en-US" dirty="0" smtClean="0"/>
              <a:t> of the picture is.</a:t>
            </a:r>
            <a:endParaRPr lang="en-US" dirty="0"/>
          </a:p>
        </p:txBody>
      </p:sp>
    </p:spTree>
    <p:extLst>
      <p:ext uri="{BB962C8B-B14F-4D97-AF65-F5344CB8AC3E}">
        <p14:creationId xmlns:p14="http://schemas.microsoft.com/office/powerpoint/2010/main" val="40789781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251</TotalTime>
  <Words>908</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Sinha</dc:creator>
  <cp:lastModifiedBy>Aditya Sinha</cp:lastModifiedBy>
  <cp:revision>23</cp:revision>
  <dcterms:created xsi:type="dcterms:W3CDTF">2016-08-21T13:05:01Z</dcterms:created>
  <dcterms:modified xsi:type="dcterms:W3CDTF">2016-08-25T16:08:44Z</dcterms:modified>
</cp:coreProperties>
</file>