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9"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01174A-2615-474F-972B-55AFAA1F46AB}" type="datetimeFigureOut">
              <a:rPr lang="en-US" smtClean="0"/>
              <a:pPr/>
              <a:t>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01174A-2615-474F-972B-55AFAA1F46AB}" type="datetimeFigureOut">
              <a:rPr lang="en-US" smtClean="0"/>
              <a:pPr/>
              <a:t>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01174A-2615-474F-972B-55AFAA1F46AB}" type="datetimeFigureOut">
              <a:rPr lang="en-US" smtClean="0"/>
              <a:pPr/>
              <a:t>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01174A-2615-474F-972B-55AFAA1F46AB}" type="datetimeFigureOut">
              <a:rPr lang="en-US" smtClean="0"/>
              <a:pPr/>
              <a:t>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1174A-2615-474F-972B-55AFAA1F46AB}" type="datetimeFigureOut">
              <a:rPr lang="en-US" smtClean="0"/>
              <a:pPr/>
              <a:t>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01174A-2615-474F-972B-55AFAA1F46AB}" type="datetimeFigureOut">
              <a:rPr lang="en-US" smtClean="0"/>
              <a:pPr/>
              <a:t>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01174A-2615-474F-972B-55AFAA1F46AB}" type="datetimeFigureOut">
              <a:rPr lang="en-US" smtClean="0"/>
              <a:pPr/>
              <a:t>2/8/2017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01174A-2615-474F-972B-55AFAA1F46AB}" type="datetimeFigureOut">
              <a:rPr lang="en-US" smtClean="0"/>
              <a:pPr/>
              <a:t>2/8/2017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1174A-2615-474F-972B-55AFAA1F46AB}" type="datetimeFigureOut">
              <a:rPr lang="en-US" smtClean="0"/>
              <a:pPr/>
              <a:t>2/8/2017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1174A-2615-474F-972B-55AFAA1F46AB}" type="datetimeFigureOut">
              <a:rPr lang="en-US" smtClean="0"/>
              <a:pPr/>
              <a:t>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1174A-2615-474F-972B-55AFAA1F46AB}" type="datetimeFigureOut">
              <a:rPr lang="en-US" smtClean="0"/>
              <a:pPr/>
              <a:t>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CB471-22F1-4E63-8BAA-3A28058B80D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1174A-2615-474F-972B-55AFAA1F46AB}" type="datetimeFigureOut">
              <a:rPr lang="en-US" smtClean="0"/>
              <a:pPr/>
              <a:t>2/8/2017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CB471-22F1-4E63-8BAA-3A28058B80D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2420888"/>
            <a:ext cx="7455772" cy="3908762"/>
          </a:xfrm>
          <a:prstGeom prst="rect">
            <a:avLst/>
          </a:prstGeom>
          <a:noFill/>
        </p:spPr>
        <p:txBody>
          <a:bodyPr wrap="square" rtlCol="0">
            <a:spAutoFit/>
          </a:bodyPr>
          <a:lstStyle/>
          <a:p>
            <a:r>
              <a:rPr lang="en-IN" sz="4000" dirty="0" smtClean="0">
                <a:latin typeface="Algerian" pitchFamily="82" charset="0"/>
              </a:rPr>
              <a:t>PALM PRINT RECOGNISATION</a:t>
            </a:r>
          </a:p>
          <a:p>
            <a:r>
              <a:rPr lang="en-IN" dirty="0" smtClean="0">
                <a:latin typeface="Algerian" pitchFamily="82" charset="0"/>
              </a:rPr>
              <a:t>         </a:t>
            </a:r>
            <a:r>
              <a:rPr lang="en-IN" sz="4000" dirty="0" smtClean="0">
                <a:latin typeface="Algerian" pitchFamily="82" charset="0"/>
              </a:rPr>
              <a:t>BY IMAGE </a:t>
            </a:r>
            <a:r>
              <a:rPr lang="en-IN" sz="4000" dirty="0" smtClean="0">
                <a:latin typeface="Algerian" pitchFamily="82" charset="0"/>
              </a:rPr>
              <a:t>PROCESSING</a:t>
            </a:r>
          </a:p>
          <a:p>
            <a:endParaRPr lang="en-IN" sz="4000" dirty="0" smtClean="0">
              <a:latin typeface="Algerian" pitchFamily="82" charset="0"/>
            </a:endParaRPr>
          </a:p>
          <a:p>
            <a:endParaRPr lang="en-IN" sz="4000" dirty="0" smtClean="0">
              <a:latin typeface="Algerian" pitchFamily="82" charset="0"/>
            </a:endParaRPr>
          </a:p>
          <a:p>
            <a:r>
              <a:rPr lang="en-IN" sz="4000" dirty="0">
                <a:latin typeface="Algerian" pitchFamily="82" charset="0"/>
              </a:rPr>
              <a:t> </a:t>
            </a:r>
            <a:r>
              <a:rPr lang="en-IN" sz="4000" dirty="0" smtClean="0">
                <a:latin typeface="Algerian" pitchFamily="82" charset="0"/>
              </a:rPr>
              <a:t>                                           </a:t>
            </a:r>
            <a:r>
              <a:rPr lang="en-IN" sz="1600" u="sng" dirty="0" smtClean="0">
                <a:latin typeface="Times New Roman" pitchFamily="18" charset="0"/>
                <a:cs typeface="Times New Roman" pitchFamily="18" charset="0"/>
              </a:rPr>
              <a:t>Submitted by</a:t>
            </a:r>
          </a:p>
          <a:p>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A.Nikhita</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P.Vaishnavi</a:t>
            </a:r>
            <a:r>
              <a:rPr lang="en-IN" sz="1600" dirty="0" smtClean="0">
                <a:latin typeface="Times New Roman" pitchFamily="18" charset="0"/>
                <a:cs typeface="Times New Roman" pitchFamily="18" charset="0"/>
              </a:rPr>
              <a:t> Raman</a:t>
            </a:r>
          </a:p>
          <a:p>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M.Sirisha</a:t>
            </a:r>
            <a:endParaRPr lang="en-IN" sz="16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03648" y="332656"/>
            <a:ext cx="5977902" cy="285844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475656" y="3636958"/>
            <a:ext cx="5976664" cy="279665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052736"/>
            <a:ext cx="9144000" cy="5362575"/>
          </a:xfrm>
          <a:prstGeom prst="rect">
            <a:avLst/>
          </a:prstGeom>
          <a:noFill/>
          <a:ln w="9525">
            <a:noFill/>
            <a:miter lim="800000"/>
            <a:headEnd/>
            <a:tailEnd/>
          </a:ln>
        </p:spPr>
      </p:pic>
      <p:sp>
        <p:nvSpPr>
          <p:cNvPr id="4" name="TextBox 3"/>
          <p:cNvSpPr txBox="1"/>
          <p:nvPr/>
        </p:nvSpPr>
        <p:spPr>
          <a:xfrm>
            <a:off x="2627784" y="260648"/>
            <a:ext cx="3134576" cy="400110"/>
          </a:xfrm>
          <a:prstGeom prst="rect">
            <a:avLst/>
          </a:prstGeom>
          <a:noFill/>
        </p:spPr>
        <p:txBody>
          <a:bodyPr wrap="none" rtlCol="0">
            <a:spAutoFit/>
          </a:bodyPr>
          <a:lstStyle/>
          <a:p>
            <a:r>
              <a:rPr lang="en-IN" sz="2000" i="1" dirty="0" smtClean="0"/>
              <a:t>Histogram of Original Image</a:t>
            </a:r>
            <a:endParaRPr lang="en-IN" sz="20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908720"/>
            <a:ext cx="9144000" cy="5419725"/>
          </a:xfrm>
          <a:prstGeom prst="rect">
            <a:avLst/>
          </a:prstGeom>
          <a:noFill/>
          <a:ln w="9525">
            <a:noFill/>
            <a:miter lim="800000"/>
            <a:headEnd/>
            <a:tailEnd/>
          </a:ln>
        </p:spPr>
      </p:pic>
      <p:sp>
        <p:nvSpPr>
          <p:cNvPr id="4" name="TextBox 3"/>
          <p:cNvSpPr txBox="1"/>
          <p:nvPr/>
        </p:nvSpPr>
        <p:spPr>
          <a:xfrm>
            <a:off x="1763688" y="260648"/>
            <a:ext cx="5213735" cy="400110"/>
          </a:xfrm>
          <a:prstGeom prst="rect">
            <a:avLst/>
          </a:prstGeom>
          <a:noFill/>
        </p:spPr>
        <p:txBody>
          <a:bodyPr wrap="none" rtlCol="0">
            <a:spAutoFit/>
          </a:bodyPr>
          <a:lstStyle/>
          <a:p>
            <a:r>
              <a:rPr lang="en-IN" sz="2000" i="1" dirty="0" smtClean="0"/>
              <a:t>Histogram of image after histogram equalisation</a:t>
            </a:r>
            <a:endParaRPr lang="en-IN" sz="20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8536632" cy="7294305"/>
          </a:xfrm>
          <a:prstGeom prst="rect">
            <a:avLst/>
          </a:prstGeom>
          <a:noFill/>
        </p:spPr>
        <p:txBody>
          <a:bodyPr wrap="none" rtlCol="0">
            <a:spAutoFit/>
          </a:bodyPr>
          <a:lstStyle/>
          <a:p>
            <a:r>
              <a:rPr lang="en-IN" sz="2000" b="1" dirty="0" smtClean="0">
                <a:solidFill>
                  <a:srgbClr val="3333CC"/>
                </a:solidFill>
                <a:latin typeface="Times New Roman" pitchFamily="18" charset="0"/>
                <a:cs typeface="Times New Roman" pitchFamily="18" charset="0"/>
              </a:rPr>
              <a:t>FEATURE EXTRACTION :- </a:t>
            </a:r>
            <a:r>
              <a:rPr lang="en-IN" dirty="0" smtClean="0"/>
              <a:t>(E</a:t>
            </a:r>
            <a:r>
              <a:rPr lang="en-IN" dirty="0" smtClean="0">
                <a:sym typeface="Wingdings" pitchFamily="2" charset="2"/>
              </a:rPr>
              <a:t>dge Detection)</a:t>
            </a:r>
          </a:p>
          <a:p>
            <a:endParaRPr lang="en-IN" dirty="0" smtClean="0">
              <a:sym typeface="Wingdings" pitchFamily="2" charset="2"/>
            </a:endParaRPr>
          </a:p>
          <a:p>
            <a:r>
              <a:rPr lang="en-IN" dirty="0" smtClean="0"/>
              <a:t>The points at which image brightness changes sharply are typically organized into a set of</a:t>
            </a:r>
          </a:p>
          <a:p>
            <a:r>
              <a:rPr lang="en-IN" dirty="0" smtClean="0"/>
              <a:t> curved line segments termed </a:t>
            </a:r>
            <a:r>
              <a:rPr lang="en-IN" b="1" i="1" dirty="0" smtClean="0"/>
              <a:t>edges</a:t>
            </a:r>
            <a:r>
              <a:rPr lang="en-IN" dirty="0" smtClean="0"/>
              <a:t>.</a:t>
            </a:r>
          </a:p>
          <a:p>
            <a:r>
              <a:rPr lang="en-IN" dirty="0" smtClean="0"/>
              <a:t> Discontinuities in image brightness are likely to correspond to:</a:t>
            </a:r>
          </a:p>
          <a:p>
            <a:pPr>
              <a:buFont typeface="Arial" pitchFamily="34" charset="0"/>
              <a:buChar char="•"/>
            </a:pPr>
            <a:r>
              <a:rPr lang="en-IN" dirty="0" smtClean="0"/>
              <a:t>discontinuities in depth,</a:t>
            </a:r>
          </a:p>
          <a:p>
            <a:pPr>
              <a:buFont typeface="Arial" pitchFamily="34" charset="0"/>
              <a:buChar char="•"/>
            </a:pPr>
            <a:r>
              <a:rPr lang="en-IN" dirty="0" smtClean="0"/>
              <a:t>discontinuities in surface orientation,</a:t>
            </a:r>
          </a:p>
          <a:p>
            <a:pPr>
              <a:buFont typeface="Arial" pitchFamily="34" charset="0"/>
              <a:buChar char="•"/>
            </a:pPr>
            <a:r>
              <a:rPr lang="en-IN" dirty="0" smtClean="0"/>
              <a:t>changes in material properties and</a:t>
            </a:r>
          </a:p>
          <a:p>
            <a:pPr>
              <a:buFont typeface="Arial" pitchFamily="34" charset="0"/>
              <a:buChar char="•"/>
            </a:pPr>
            <a:r>
              <a:rPr lang="en-IN" dirty="0" smtClean="0"/>
              <a:t>variations in scene illumination.</a:t>
            </a:r>
          </a:p>
          <a:p>
            <a:endParaRPr lang="en-IN" dirty="0" smtClean="0"/>
          </a:p>
          <a:p>
            <a:r>
              <a:rPr lang="en-IN" sz="2000" dirty="0" smtClean="0">
                <a:solidFill>
                  <a:srgbClr val="3333CC"/>
                </a:solidFill>
              </a:rPr>
              <a:t>Horizontal Edge Detection :-</a:t>
            </a:r>
          </a:p>
          <a:p>
            <a:r>
              <a:rPr lang="en-IN" dirty="0" smtClean="0"/>
              <a:t>    We detect horizontal edges by differencing vertically adjacent points</a:t>
            </a:r>
          </a:p>
          <a:p>
            <a:endParaRPr lang="en-IN" dirty="0" smtClean="0"/>
          </a:p>
          <a:p>
            <a:r>
              <a:rPr lang="en-IN" b="1" dirty="0" smtClean="0"/>
              <a:t>Code :-</a:t>
            </a:r>
          </a:p>
          <a:p>
            <a:endParaRPr lang="en-IN" dirty="0" smtClean="0"/>
          </a:p>
          <a:p>
            <a:r>
              <a:rPr lang="en-IN" dirty="0" smtClean="0"/>
              <a:t>function </a:t>
            </a:r>
            <a:r>
              <a:rPr lang="en-IN" dirty="0" err="1" smtClean="0"/>
              <a:t>horizontal_edges</a:t>
            </a:r>
            <a:r>
              <a:rPr lang="en-IN" dirty="0" smtClean="0"/>
              <a:t>=</a:t>
            </a:r>
            <a:r>
              <a:rPr lang="en-IN" dirty="0" err="1" smtClean="0"/>
              <a:t>edge_y</a:t>
            </a:r>
            <a:r>
              <a:rPr lang="en-IN" dirty="0" smtClean="0"/>
              <a:t>(image)</a:t>
            </a:r>
          </a:p>
          <a:p>
            <a:r>
              <a:rPr lang="en-IN" b="1" dirty="0" smtClean="0">
                <a:solidFill>
                  <a:srgbClr val="00B050"/>
                </a:solidFill>
              </a:rPr>
              <a:t>%Find edges by vertical differencing</a:t>
            </a:r>
          </a:p>
          <a:p>
            <a:r>
              <a:rPr lang="en-IN" b="1" dirty="0" smtClean="0">
                <a:solidFill>
                  <a:srgbClr val="00B050"/>
                </a:solidFill>
              </a:rPr>
              <a:t>%Usage: [new image]=edge(image)</a:t>
            </a:r>
          </a:p>
          <a:p>
            <a:r>
              <a:rPr lang="en-IN" b="1" dirty="0" smtClean="0">
                <a:solidFill>
                  <a:srgbClr val="00B050"/>
                </a:solidFill>
              </a:rPr>
              <a:t>%Parameters: image-array of points</a:t>
            </a:r>
          </a:p>
          <a:p>
            <a:r>
              <a:rPr lang="en-IN" b="1" dirty="0" smtClean="0">
                <a:solidFill>
                  <a:srgbClr val="00B050"/>
                </a:solidFill>
              </a:rPr>
              <a:t>%%get dimensions</a:t>
            </a:r>
          </a:p>
          <a:p>
            <a:r>
              <a:rPr lang="en-IN" dirty="0" smtClean="0"/>
              <a:t>[rows, cols]=size (image);</a:t>
            </a:r>
          </a:p>
          <a:p>
            <a:r>
              <a:rPr lang="en-IN" b="1" dirty="0" smtClean="0">
                <a:solidFill>
                  <a:srgbClr val="00B050"/>
                </a:solidFill>
              </a:rPr>
              <a:t>%set the output image to black</a:t>
            </a:r>
          </a:p>
          <a:p>
            <a:endParaRPr lang="en-IN" dirty="0" smtClean="0"/>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7128792" cy="7848302"/>
          </a:xfrm>
          <a:prstGeom prst="rect">
            <a:avLst/>
          </a:prstGeom>
          <a:noFill/>
        </p:spPr>
        <p:txBody>
          <a:bodyPr wrap="square" rtlCol="0">
            <a:spAutoFit/>
          </a:bodyPr>
          <a:lstStyle/>
          <a:p>
            <a:r>
              <a:rPr lang="en-IN" dirty="0" err="1" smtClean="0"/>
              <a:t>horizontal_edges</a:t>
            </a:r>
            <a:r>
              <a:rPr lang="en-IN" dirty="0" smtClean="0"/>
              <a:t>=zeros(</a:t>
            </a:r>
            <a:r>
              <a:rPr lang="en-IN" dirty="0" err="1" smtClean="0"/>
              <a:t>rows,cols</a:t>
            </a:r>
            <a:r>
              <a:rPr lang="en-IN" dirty="0" smtClean="0"/>
              <a:t>);</a:t>
            </a:r>
          </a:p>
          <a:p>
            <a:r>
              <a:rPr lang="en-IN" b="1" dirty="0" smtClean="0">
                <a:solidFill>
                  <a:srgbClr val="00B050"/>
                </a:solidFill>
              </a:rPr>
              <a:t>%then form the difference between vertical successive points</a:t>
            </a:r>
          </a:p>
          <a:p>
            <a:r>
              <a:rPr lang="en-IN" dirty="0" smtClean="0"/>
              <a:t>for x=1:cols</a:t>
            </a:r>
          </a:p>
          <a:p>
            <a:r>
              <a:rPr lang="en-IN" b="1" dirty="0" smtClean="0">
                <a:solidFill>
                  <a:srgbClr val="00B050"/>
                </a:solidFill>
              </a:rPr>
              <a:t> %address all columns</a:t>
            </a:r>
          </a:p>
          <a:p>
            <a:r>
              <a:rPr lang="en-IN" dirty="0" smtClean="0"/>
              <a:t>for y=1:rows-1</a:t>
            </a:r>
          </a:p>
          <a:p>
            <a:r>
              <a:rPr lang="en-IN" dirty="0" smtClean="0"/>
              <a:t> </a:t>
            </a:r>
            <a:r>
              <a:rPr lang="en-IN" b="1" dirty="0" smtClean="0">
                <a:solidFill>
                  <a:srgbClr val="00B050"/>
                </a:solidFill>
              </a:rPr>
              <a:t>%address all rows except border</a:t>
            </a:r>
          </a:p>
          <a:p>
            <a:r>
              <a:rPr lang="es-ES" dirty="0" err="1" smtClean="0"/>
              <a:t>horizontal_edges</a:t>
            </a:r>
            <a:r>
              <a:rPr lang="es-ES" dirty="0" smtClean="0"/>
              <a:t> (</a:t>
            </a:r>
            <a:r>
              <a:rPr lang="es-ES" dirty="0" err="1" smtClean="0"/>
              <a:t>y,x</a:t>
            </a:r>
            <a:r>
              <a:rPr lang="es-ES" dirty="0" smtClean="0"/>
              <a:t>)= </a:t>
            </a:r>
            <a:r>
              <a:rPr lang="es-ES" dirty="0" err="1" smtClean="0"/>
              <a:t>abs</a:t>
            </a:r>
            <a:r>
              <a:rPr lang="es-ES" dirty="0" smtClean="0"/>
              <a:t>(</a:t>
            </a:r>
            <a:r>
              <a:rPr lang="es-ES" dirty="0" err="1" smtClean="0"/>
              <a:t>image</a:t>
            </a:r>
            <a:r>
              <a:rPr lang="es-ES" dirty="0" smtClean="0"/>
              <a:t>(y, x)-</a:t>
            </a:r>
            <a:r>
              <a:rPr lang="es-ES" dirty="0" err="1" smtClean="0"/>
              <a:t>image</a:t>
            </a:r>
            <a:r>
              <a:rPr lang="es-ES" dirty="0" smtClean="0"/>
              <a:t>(y+1,x));</a:t>
            </a:r>
          </a:p>
          <a:p>
            <a:r>
              <a:rPr lang="en-IN" b="1" dirty="0" smtClean="0">
                <a:solidFill>
                  <a:srgbClr val="0070C0"/>
                </a:solidFill>
              </a:rPr>
              <a:t>end</a:t>
            </a:r>
          </a:p>
          <a:p>
            <a:r>
              <a:rPr lang="en-IN" b="1" dirty="0" smtClean="0">
                <a:solidFill>
                  <a:srgbClr val="0070C0"/>
                </a:solidFill>
              </a:rPr>
              <a:t>end</a:t>
            </a:r>
          </a:p>
          <a:p>
            <a:endParaRPr lang="en-IN" b="1" dirty="0" smtClean="0">
              <a:solidFill>
                <a:srgbClr val="0070C0"/>
              </a:solidFill>
            </a:endParaRPr>
          </a:p>
          <a:p>
            <a:r>
              <a:rPr lang="en-IN" sz="2000" dirty="0" smtClean="0">
                <a:solidFill>
                  <a:srgbClr val="3333CC"/>
                </a:solidFill>
              </a:rPr>
              <a:t>Vertical Edge Detection :-</a:t>
            </a:r>
          </a:p>
          <a:p>
            <a:r>
              <a:rPr lang="en-IN" dirty="0" smtClean="0"/>
              <a:t>        We detect vertical edges by differencing horizontally adjacent points .</a:t>
            </a:r>
          </a:p>
          <a:p>
            <a:r>
              <a:rPr lang="en-IN" dirty="0" smtClean="0"/>
              <a:t>    </a:t>
            </a:r>
          </a:p>
          <a:p>
            <a:r>
              <a:rPr lang="en-IN" b="1" dirty="0" smtClean="0"/>
              <a:t>Code :-</a:t>
            </a:r>
          </a:p>
          <a:p>
            <a:endParaRPr lang="en-IN" dirty="0" smtClean="0"/>
          </a:p>
          <a:p>
            <a:r>
              <a:rPr lang="en-IN" dirty="0" smtClean="0"/>
              <a:t>function </a:t>
            </a:r>
            <a:r>
              <a:rPr lang="en-IN" dirty="0" err="1" smtClean="0"/>
              <a:t>vertical_edges</a:t>
            </a:r>
            <a:r>
              <a:rPr lang="en-IN" dirty="0" smtClean="0"/>
              <a:t>=</a:t>
            </a:r>
            <a:r>
              <a:rPr lang="en-IN" dirty="0" err="1" smtClean="0"/>
              <a:t>edge_x</a:t>
            </a:r>
            <a:r>
              <a:rPr lang="en-IN" dirty="0" smtClean="0"/>
              <a:t> (image)</a:t>
            </a:r>
          </a:p>
          <a:p>
            <a:r>
              <a:rPr lang="en-IN" b="1" dirty="0" smtClean="0">
                <a:solidFill>
                  <a:srgbClr val="00B050"/>
                </a:solidFill>
              </a:rPr>
              <a:t>%Find edges by horizontal differencing</a:t>
            </a:r>
          </a:p>
          <a:p>
            <a:r>
              <a:rPr lang="en-IN" b="1" dirty="0" smtClean="0">
                <a:solidFill>
                  <a:srgbClr val="00B050"/>
                </a:solidFill>
              </a:rPr>
              <a:t>%Usage: [new image]=</a:t>
            </a:r>
            <a:r>
              <a:rPr lang="en-IN" b="1" dirty="0" err="1" smtClean="0">
                <a:solidFill>
                  <a:srgbClr val="00B050"/>
                </a:solidFill>
              </a:rPr>
              <a:t>edge_x</a:t>
            </a:r>
            <a:r>
              <a:rPr lang="en-IN" b="1" dirty="0" smtClean="0">
                <a:solidFill>
                  <a:srgbClr val="00B050"/>
                </a:solidFill>
              </a:rPr>
              <a:t> (image)</a:t>
            </a:r>
          </a:p>
          <a:p>
            <a:r>
              <a:rPr lang="en-IN" b="1" dirty="0" smtClean="0">
                <a:solidFill>
                  <a:srgbClr val="00B050"/>
                </a:solidFill>
              </a:rPr>
              <a:t>%Parameters: image-array of points</a:t>
            </a:r>
          </a:p>
          <a:p>
            <a:r>
              <a:rPr lang="en-IN" b="1" dirty="0" smtClean="0">
                <a:solidFill>
                  <a:srgbClr val="00B050"/>
                </a:solidFill>
              </a:rPr>
              <a:t>%%get dimensions</a:t>
            </a:r>
          </a:p>
          <a:p>
            <a:r>
              <a:rPr lang="en-IN" dirty="0" smtClean="0"/>
              <a:t>[rows, cols]=size (image);</a:t>
            </a:r>
          </a:p>
          <a:p>
            <a:r>
              <a:rPr lang="en-IN" b="1" dirty="0" smtClean="0">
                <a:solidFill>
                  <a:srgbClr val="00B050"/>
                </a:solidFill>
              </a:rPr>
              <a:t>%set the output image to black</a:t>
            </a:r>
          </a:p>
          <a:p>
            <a:r>
              <a:rPr lang="en-IN" dirty="0" err="1" smtClean="0"/>
              <a:t>vertical_edges</a:t>
            </a:r>
            <a:r>
              <a:rPr lang="en-IN" dirty="0" smtClean="0"/>
              <a:t>=zeros (rows, cols);</a:t>
            </a:r>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8748464" cy="7848302"/>
          </a:xfrm>
          <a:prstGeom prst="rect">
            <a:avLst/>
          </a:prstGeom>
          <a:noFill/>
        </p:spPr>
        <p:txBody>
          <a:bodyPr wrap="square" rtlCol="0">
            <a:spAutoFit/>
          </a:bodyPr>
          <a:lstStyle/>
          <a:p>
            <a:r>
              <a:rPr lang="en-IN" b="1" dirty="0" smtClean="0">
                <a:solidFill>
                  <a:srgbClr val="00B050"/>
                </a:solidFill>
              </a:rPr>
              <a:t>%this is equivalent to</a:t>
            </a:r>
          </a:p>
          <a:p>
            <a:r>
              <a:rPr lang="en-IN" dirty="0" err="1" smtClean="0"/>
              <a:t>vertical_edges</a:t>
            </a:r>
            <a:r>
              <a:rPr lang="en-IN" dirty="0" smtClean="0"/>
              <a:t> (1:rows, 1:cols)= 0</a:t>
            </a:r>
          </a:p>
          <a:p>
            <a:r>
              <a:rPr lang="en-IN" b="1" dirty="0" smtClean="0">
                <a:solidFill>
                  <a:srgbClr val="00B050"/>
                </a:solidFill>
              </a:rPr>
              <a:t>%then form the difference between horizontal successive points</a:t>
            </a:r>
          </a:p>
          <a:p>
            <a:r>
              <a:rPr lang="en-IN" dirty="0" smtClean="0"/>
              <a:t>for x=1: cols-1 </a:t>
            </a:r>
          </a:p>
          <a:p>
            <a:r>
              <a:rPr lang="en-IN" b="1" dirty="0" smtClean="0">
                <a:solidFill>
                  <a:srgbClr val="00B050"/>
                </a:solidFill>
              </a:rPr>
              <a:t>%address all columns except border</a:t>
            </a:r>
          </a:p>
          <a:p>
            <a:r>
              <a:rPr lang="en-IN" dirty="0" smtClean="0"/>
              <a:t>for y=1: rows</a:t>
            </a:r>
          </a:p>
          <a:p>
            <a:r>
              <a:rPr lang="en-IN" b="1" dirty="0" smtClean="0">
                <a:solidFill>
                  <a:srgbClr val="00B050"/>
                </a:solidFill>
              </a:rPr>
              <a:t> %address all rows</a:t>
            </a:r>
          </a:p>
          <a:p>
            <a:r>
              <a:rPr lang="es-ES" dirty="0" err="1" smtClean="0"/>
              <a:t>vertical_edges</a:t>
            </a:r>
            <a:r>
              <a:rPr lang="es-ES" dirty="0" smtClean="0"/>
              <a:t> (</a:t>
            </a:r>
            <a:r>
              <a:rPr lang="es-ES" dirty="0" err="1" smtClean="0"/>
              <a:t>y,x</a:t>
            </a:r>
            <a:r>
              <a:rPr lang="es-ES" dirty="0" smtClean="0"/>
              <a:t>)= </a:t>
            </a:r>
            <a:r>
              <a:rPr lang="es-ES" dirty="0" err="1" smtClean="0"/>
              <a:t>abs</a:t>
            </a:r>
            <a:r>
              <a:rPr lang="es-ES" dirty="0" smtClean="0"/>
              <a:t> (</a:t>
            </a:r>
            <a:r>
              <a:rPr lang="es-ES" dirty="0" err="1" smtClean="0"/>
              <a:t>image</a:t>
            </a:r>
            <a:r>
              <a:rPr lang="es-ES" dirty="0" smtClean="0"/>
              <a:t> (y, x)-</a:t>
            </a:r>
            <a:r>
              <a:rPr lang="es-ES" dirty="0" err="1" smtClean="0"/>
              <a:t>image</a:t>
            </a:r>
            <a:r>
              <a:rPr lang="es-ES" dirty="0" smtClean="0"/>
              <a:t> (y, x+1));</a:t>
            </a:r>
          </a:p>
          <a:p>
            <a:r>
              <a:rPr lang="en-IN" b="1" dirty="0" smtClean="0">
                <a:solidFill>
                  <a:srgbClr val="0070C0"/>
                </a:solidFill>
              </a:rPr>
              <a:t>end</a:t>
            </a:r>
          </a:p>
          <a:p>
            <a:r>
              <a:rPr lang="en-IN" b="1" dirty="0" smtClean="0">
                <a:solidFill>
                  <a:srgbClr val="0070C0"/>
                </a:solidFill>
              </a:rPr>
              <a:t>end</a:t>
            </a:r>
          </a:p>
          <a:p>
            <a:endParaRPr lang="en-IN" b="1" dirty="0" smtClean="0">
              <a:solidFill>
                <a:srgbClr val="0070C0"/>
              </a:solidFill>
            </a:endParaRPr>
          </a:p>
          <a:p>
            <a:r>
              <a:rPr lang="en-IN" sz="2000" dirty="0" smtClean="0">
                <a:solidFill>
                  <a:srgbClr val="3333CC"/>
                </a:solidFill>
              </a:rPr>
              <a:t>Overall Edge Detection :-</a:t>
            </a:r>
          </a:p>
          <a:p>
            <a:endParaRPr lang="en-IN" dirty="0" smtClean="0"/>
          </a:p>
          <a:p>
            <a:r>
              <a:rPr lang="en-IN" dirty="0" smtClean="0"/>
              <a:t>function edges=edge(image)</a:t>
            </a:r>
          </a:p>
          <a:p>
            <a:r>
              <a:rPr lang="en-IN" b="1" dirty="0" smtClean="0">
                <a:solidFill>
                  <a:srgbClr val="00B050"/>
                </a:solidFill>
              </a:rPr>
              <a:t>%Find all edges by first order differencing         %Usage: [new image]=edge(image)</a:t>
            </a:r>
          </a:p>
          <a:p>
            <a:r>
              <a:rPr lang="en-IN" b="1" dirty="0" smtClean="0">
                <a:solidFill>
                  <a:srgbClr val="00B050"/>
                </a:solidFill>
              </a:rPr>
              <a:t>%Parameters: image-array of points           %get dimensions</a:t>
            </a:r>
          </a:p>
          <a:p>
            <a:r>
              <a:rPr lang="en-IN" dirty="0" smtClean="0"/>
              <a:t>[rows, cols]=size (image);          </a:t>
            </a:r>
            <a:r>
              <a:rPr lang="en-IN" b="1" dirty="0" smtClean="0">
                <a:solidFill>
                  <a:srgbClr val="00B050"/>
                </a:solidFill>
              </a:rPr>
              <a:t>%set the output image to black</a:t>
            </a:r>
          </a:p>
          <a:p>
            <a:r>
              <a:rPr lang="en-IN" dirty="0" smtClean="0"/>
              <a:t>edges=zeros (rows, cols);</a:t>
            </a:r>
          </a:p>
          <a:p>
            <a:r>
              <a:rPr lang="en-IN" b="1" dirty="0" smtClean="0">
                <a:solidFill>
                  <a:srgbClr val="00B050"/>
                </a:solidFill>
              </a:rPr>
              <a:t>%then form the difference between horizontal and vertical points</a:t>
            </a:r>
          </a:p>
          <a:p>
            <a:r>
              <a:rPr lang="en-IN" dirty="0" smtClean="0"/>
              <a:t>for x=1: cols-1          </a:t>
            </a:r>
            <a:r>
              <a:rPr lang="en-IN" b="1" dirty="0" smtClean="0">
                <a:solidFill>
                  <a:srgbClr val="00B050"/>
                </a:solidFill>
              </a:rPr>
              <a:t>%address all columns</a:t>
            </a:r>
          </a:p>
          <a:p>
            <a:r>
              <a:rPr lang="en-IN" dirty="0" smtClean="0"/>
              <a:t>for y=1: rows-1         </a:t>
            </a:r>
            <a:r>
              <a:rPr lang="en-IN" b="1" dirty="0" smtClean="0">
                <a:solidFill>
                  <a:srgbClr val="00B050"/>
                </a:solidFill>
              </a:rPr>
              <a:t>%address all rows except border</a:t>
            </a:r>
          </a:p>
          <a:p>
            <a:r>
              <a:rPr lang="es-ES" dirty="0" err="1" smtClean="0"/>
              <a:t>edges</a:t>
            </a:r>
            <a:r>
              <a:rPr lang="es-ES" dirty="0" smtClean="0"/>
              <a:t> (</a:t>
            </a:r>
            <a:r>
              <a:rPr lang="es-ES" dirty="0" err="1" smtClean="0"/>
              <a:t>y,x</a:t>
            </a:r>
            <a:r>
              <a:rPr lang="es-ES" dirty="0" smtClean="0"/>
              <a:t>)=</a:t>
            </a:r>
            <a:r>
              <a:rPr lang="es-ES" dirty="0" err="1" smtClean="0"/>
              <a:t>abs</a:t>
            </a:r>
            <a:r>
              <a:rPr lang="es-ES" dirty="0" smtClean="0"/>
              <a:t>(2*</a:t>
            </a:r>
            <a:r>
              <a:rPr lang="es-ES" dirty="0" err="1" smtClean="0"/>
              <a:t>image</a:t>
            </a:r>
            <a:r>
              <a:rPr lang="es-ES" dirty="0" smtClean="0"/>
              <a:t>(</a:t>
            </a:r>
            <a:r>
              <a:rPr lang="es-ES" dirty="0" err="1" smtClean="0"/>
              <a:t>y,x</a:t>
            </a:r>
            <a:r>
              <a:rPr lang="es-ES" dirty="0" smtClean="0"/>
              <a:t>)- </a:t>
            </a:r>
            <a:r>
              <a:rPr lang="es-ES" dirty="0" err="1" smtClean="0"/>
              <a:t>image</a:t>
            </a:r>
            <a:r>
              <a:rPr lang="es-ES" dirty="0" smtClean="0"/>
              <a:t> (y+1, x)-</a:t>
            </a:r>
            <a:r>
              <a:rPr lang="es-ES" dirty="0" err="1" smtClean="0"/>
              <a:t>image</a:t>
            </a:r>
            <a:r>
              <a:rPr lang="es-ES" dirty="0" smtClean="0"/>
              <a:t> (y, x+1));</a:t>
            </a:r>
          </a:p>
          <a:p>
            <a:r>
              <a:rPr lang="en-IN" b="1" dirty="0" smtClean="0">
                <a:solidFill>
                  <a:srgbClr val="0070C0"/>
                </a:solidFill>
              </a:rPr>
              <a:t>end</a:t>
            </a:r>
          </a:p>
          <a:p>
            <a:r>
              <a:rPr lang="en-IN" b="1" dirty="0" smtClean="0">
                <a:solidFill>
                  <a:srgbClr val="0070C0"/>
                </a:solidFill>
              </a:rPr>
              <a:t>end</a:t>
            </a:r>
          </a:p>
          <a:p>
            <a:endParaRPr lang="en-IN" dirty="0" smtClean="0"/>
          </a:p>
          <a:p>
            <a:endParaRPr lang="en-IN" b="1" dirty="0" smtClean="0">
              <a:solidFill>
                <a:srgbClr val="0070C0"/>
              </a:solidFill>
            </a:endParaRPr>
          </a:p>
          <a:p>
            <a:endParaRPr lang="en-IN" b="1" dirty="0" smtClean="0">
              <a:solidFill>
                <a:srgbClr val="0070C0"/>
              </a:solidFill>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7920880" cy="6740307"/>
          </a:xfrm>
          <a:prstGeom prst="rect">
            <a:avLst/>
          </a:prstGeom>
          <a:noFill/>
        </p:spPr>
        <p:txBody>
          <a:bodyPr wrap="square" rtlCol="0">
            <a:spAutoFit/>
          </a:bodyPr>
          <a:lstStyle/>
          <a:p>
            <a:r>
              <a:rPr lang="en-IN" sz="2000" dirty="0" smtClean="0">
                <a:solidFill>
                  <a:srgbClr val="3333CC"/>
                </a:solidFill>
              </a:rPr>
              <a:t>Edge Detection by Prewitt Operator :-</a:t>
            </a:r>
          </a:p>
          <a:p>
            <a:endParaRPr lang="en-IN" dirty="0" smtClean="0"/>
          </a:p>
          <a:p>
            <a:r>
              <a:rPr lang="en-IN" dirty="0" smtClean="0"/>
              <a:t>function edges=</a:t>
            </a:r>
            <a:r>
              <a:rPr lang="en-IN" dirty="0" err="1" smtClean="0"/>
              <a:t>prewitt</a:t>
            </a:r>
            <a:r>
              <a:rPr lang="en-IN" dirty="0" smtClean="0"/>
              <a:t>(image)</a:t>
            </a:r>
          </a:p>
          <a:p>
            <a:r>
              <a:rPr lang="en-IN" b="1" dirty="0" smtClean="0">
                <a:solidFill>
                  <a:srgbClr val="00B050"/>
                </a:solidFill>
              </a:rPr>
              <a:t>%derive edges by 3*3 Prewitt operator</a:t>
            </a:r>
          </a:p>
          <a:p>
            <a:r>
              <a:rPr lang="en-IN" b="1" dirty="0" smtClean="0">
                <a:solidFill>
                  <a:srgbClr val="00B050"/>
                </a:solidFill>
              </a:rPr>
              <a:t>%Usage: [new image]=</a:t>
            </a:r>
            <a:r>
              <a:rPr lang="en-IN" b="1" dirty="0" err="1" smtClean="0">
                <a:solidFill>
                  <a:srgbClr val="00B050"/>
                </a:solidFill>
              </a:rPr>
              <a:t>prewitt</a:t>
            </a:r>
            <a:r>
              <a:rPr lang="en-IN" b="1" dirty="0" smtClean="0">
                <a:solidFill>
                  <a:srgbClr val="00B050"/>
                </a:solidFill>
              </a:rPr>
              <a:t>(image)</a:t>
            </a:r>
          </a:p>
          <a:p>
            <a:r>
              <a:rPr lang="en-IN" b="1" dirty="0" smtClean="0">
                <a:solidFill>
                  <a:srgbClr val="00B050"/>
                </a:solidFill>
              </a:rPr>
              <a:t>%Parameters: image-array of points</a:t>
            </a:r>
          </a:p>
          <a:p>
            <a:r>
              <a:rPr lang="en-IN" b="1" dirty="0" smtClean="0">
                <a:solidFill>
                  <a:srgbClr val="00B050"/>
                </a:solidFill>
              </a:rPr>
              <a:t>%get dimensions</a:t>
            </a:r>
          </a:p>
          <a:p>
            <a:r>
              <a:rPr lang="en-IN" dirty="0" smtClean="0"/>
              <a:t>[rows, cols]=size(image);</a:t>
            </a:r>
          </a:p>
          <a:p>
            <a:r>
              <a:rPr lang="en-IN" b="1" dirty="0" smtClean="0">
                <a:solidFill>
                  <a:srgbClr val="00B050"/>
                </a:solidFill>
              </a:rPr>
              <a:t>%set the output image to black(0)</a:t>
            </a:r>
          </a:p>
          <a:p>
            <a:r>
              <a:rPr lang="en-IN" dirty="0" smtClean="0"/>
              <a:t>edges(1: rows,1:cols)=0;</a:t>
            </a:r>
          </a:p>
          <a:p>
            <a:r>
              <a:rPr lang="en-IN" b="1" dirty="0" smtClean="0">
                <a:solidFill>
                  <a:srgbClr val="0070C0"/>
                </a:solidFill>
              </a:rPr>
              <a:t>for</a:t>
            </a:r>
            <a:r>
              <a:rPr lang="en-IN" dirty="0" smtClean="0"/>
              <a:t> x=2: cols-1</a:t>
            </a:r>
          </a:p>
          <a:p>
            <a:r>
              <a:rPr lang="en-IN" dirty="0" smtClean="0"/>
              <a:t> </a:t>
            </a:r>
            <a:r>
              <a:rPr lang="en-IN" b="1" dirty="0" smtClean="0">
                <a:solidFill>
                  <a:srgbClr val="00B050"/>
                </a:solidFill>
              </a:rPr>
              <a:t>%address all columns except border</a:t>
            </a:r>
          </a:p>
          <a:p>
            <a:r>
              <a:rPr lang="en-IN" b="1" dirty="0" smtClean="0">
                <a:solidFill>
                  <a:srgbClr val="0070C0"/>
                </a:solidFill>
              </a:rPr>
              <a:t>for</a:t>
            </a:r>
            <a:r>
              <a:rPr lang="en-IN" dirty="0" smtClean="0"/>
              <a:t> y=2: rows-1 </a:t>
            </a:r>
          </a:p>
          <a:p>
            <a:r>
              <a:rPr lang="en-IN" b="1" dirty="0" smtClean="0">
                <a:solidFill>
                  <a:srgbClr val="00B050"/>
                </a:solidFill>
              </a:rPr>
              <a:t>%address all rows except border</a:t>
            </a:r>
          </a:p>
          <a:p>
            <a:r>
              <a:rPr lang="en-IN" b="1" dirty="0" smtClean="0">
                <a:solidFill>
                  <a:srgbClr val="00B050"/>
                </a:solidFill>
              </a:rPr>
              <a:t>%apply </a:t>
            </a:r>
            <a:r>
              <a:rPr lang="en-IN" b="1" dirty="0" err="1" smtClean="0">
                <a:solidFill>
                  <a:srgbClr val="00B050"/>
                </a:solidFill>
              </a:rPr>
              <a:t>Mx</a:t>
            </a:r>
            <a:r>
              <a:rPr lang="en-IN" b="1" dirty="0" smtClean="0">
                <a:solidFill>
                  <a:srgbClr val="00B050"/>
                </a:solidFill>
              </a:rPr>
              <a:t> template</a:t>
            </a:r>
          </a:p>
          <a:p>
            <a:r>
              <a:rPr lang="en-IN" dirty="0" err="1" smtClean="0"/>
              <a:t>x_mag</a:t>
            </a:r>
            <a:r>
              <a:rPr lang="en-IN" dirty="0" smtClean="0"/>
              <a:t>=image (y-1, x-1)+image(y-1,x)...</a:t>
            </a:r>
          </a:p>
          <a:p>
            <a:r>
              <a:rPr lang="en-IN" dirty="0" smtClean="0"/>
              <a:t>+image(y-1, x+1)-image(y+1,x-1)-...</a:t>
            </a:r>
          </a:p>
          <a:p>
            <a:r>
              <a:rPr lang="en-IN" dirty="0" smtClean="0"/>
              <a:t>image(y+1, x)-image(y+1, x+1);</a:t>
            </a:r>
          </a:p>
          <a:p>
            <a:r>
              <a:rPr lang="en-IN" b="1" dirty="0" smtClean="0">
                <a:solidFill>
                  <a:srgbClr val="00B050"/>
                </a:solidFill>
              </a:rPr>
              <a:t>%apply My template</a:t>
            </a:r>
          </a:p>
          <a:p>
            <a:r>
              <a:rPr lang="en-IN" dirty="0" err="1" smtClean="0"/>
              <a:t>y_mag</a:t>
            </a:r>
            <a:r>
              <a:rPr lang="en-IN" dirty="0" smtClean="0"/>
              <a:t>=image(y-1,x-1)+image(y,x-1)...</a:t>
            </a:r>
          </a:p>
          <a:p>
            <a:r>
              <a:rPr lang="en-IN" dirty="0" smtClean="0"/>
              <a:t>+image(y+1,x-1)-image(y-1, x+1)-...</a:t>
            </a:r>
          </a:p>
          <a:p>
            <a:r>
              <a:rPr lang="en-IN" dirty="0" smtClean="0"/>
              <a:t>image(y,x+1)-image(y+1,x+1);</a:t>
            </a:r>
          </a:p>
          <a:p>
            <a:r>
              <a:rPr lang="en-IN" b="1" dirty="0" smtClean="0">
                <a:solidFill>
                  <a:srgbClr val="00B050"/>
                </a:solidFill>
              </a:rPr>
              <a:t>%evaluate edge magnitude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5095497" cy="2585323"/>
          </a:xfrm>
          <a:prstGeom prst="rect">
            <a:avLst/>
          </a:prstGeom>
          <a:noFill/>
        </p:spPr>
        <p:txBody>
          <a:bodyPr wrap="none" rtlCol="0">
            <a:spAutoFit/>
          </a:bodyPr>
          <a:lstStyle/>
          <a:p>
            <a:r>
              <a:rPr lang="en-IN" dirty="0" smtClean="0"/>
              <a:t>edges(y,x,1)=</a:t>
            </a:r>
            <a:r>
              <a:rPr lang="en-IN" dirty="0" err="1" smtClean="0"/>
              <a:t>sqrt</a:t>
            </a:r>
            <a:r>
              <a:rPr lang="en-IN" dirty="0" smtClean="0"/>
              <a:t>((</a:t>
            </a:r>
            <a:r>
              <a:rPr lang="en-IN" dirty="0" err="1" smtClean="0"/>
              <a:t>x_mag</a:t>
            </a:r>
            <a:r>
              <a:rPr lang="en-IN" dirty="0" smtClean="0"/>
              <a:t>*</a:t>
            </a:r>
            <a:r>
              <a:rPr lang="en-IN" dirty="0" err="1" smtClean="0"/>
              <a:t>x_mag</a:t>
            </a:r>
            <a:r>
              <a:rPr lang="en-IN" dirty="0" smtClean="0"/>
              <a:t>)+(</a:t>
            </a:r>
            <a:r>
              <a:rPr lang="en-IN" dirty="0" err="1" smtClean="0"/>
              <a:t>y_mag</a:t>
            </a:r>
            <a:r>
              <a:rPr lang="en-IN" dirty="0" smtClean="0"/>
              <a:t>*</a:t>
            </a:r>
            <a:r>
              <a:rPr lang="en-IN" dirty="0" err="1" smtClean="0"/>
              <a:t>y_mag</a:t>
            </a:r>
            <a:r>
              <a:rPr lang="en-IN" dirty="0" smtClean="0"/>
              <a:t>));</a:t>
            </a:r>
          </a:p>
          <a:p>
            <a:r>
              <a:rPr lang="en-IN" b="1" dirty="0" smtClean="0">
                <a:solidFill>
                  <a:srgbClr val="00B050"/>
                </a:solidFill>
              </a:rPr>
              <a:t>%evaluate edge direction</a:t>
            </a:r>
          </a:p>
          <a:p>
            <a:r>
              <a:rPr lang="en-IN" b="1" dirty="0" smtClean="0">
                <a:solidFill>
                  <a:srgbClr val="0070C0"/>
                </a:solidFill>
              </a:rPr>
              <a:t>if</a:t>
            </a:r>
            <a:r>
              <a:rPr lang="en-IN" dirty="0" smtClean="0"/>
              <a:t> </a:t>
            </a:r>
            <a:r>
              <a:rPr lang="en-IN" dirty="0" err="1" smtClean="0"/>
              <a:t>x_mag</a:t>
            </a:r>
            <a:r>
              <a:rPr lang="en-IN" dirty="0" smtClean="0"/>
              <a:t>==0</a:t>
            </a:r>
          </a:p>
          <a:p>
            <a:r>
              <a:rPr lang="en-IN" dirty="0" smtClean="0"/>
              <a:t>edges(y,x,2)=sign(</a:t>
            </a:r>
            <a:r>
              <a:rPr lang="en-IN" dirty="0" err="1" smtClean="0"/>
              <a:t>y_mag</a:t>
            </a:r>
            <a:r>
              <a:rPr lang="en-IN" dirty="0" smtClean="0"/>
              <a:t>)*1.5708;</a:t>
            </a:r>
          </a:p>
          <a:p>
            <a:r>
              <a:rPr lang="en-IN" b="1" dirty="0" smtClean="0">
                <a:solidFill>
                  <a:srgbClr val="0070C0"/>
                </a:solidFill>
              </a:rPr>
              <a:t>else</a:t>
            </a:r>
            <a:r>
              <a:rPr lang="en-IN" dirty="0" smtClean="0"/>
              <a:t> edges(y,x,2)=</a:t>
            </a:r>
            <a:r>
              <a:rPr lang="en-IN" dirty="0" err="1" smtClean="0"/>
              <a:t>atan</a:t>
            </a:r>
            <a:r>
              <a:rPr lang="en-IN" dirty="0" smtClean="0"/>
              <a:t>(</a:t>
            </a:r>
            <a:r>
              <a:rPr lang="en-IN" dirty="0" err="1" smtClean="0"/>
              <a:t>y_mag</a:t>
            </a:r>
            <a:r>
              <a:rPr lang="en-IN" dirty="0" smtClean="0"/>
              <a:t>/</a:t>
            </a:r>
            <a:r>
              <a:rPr lang="en-IN" dirty="0" err="1" smtClean="0"/>
              <a:t>x_mag</a:t>
            </a:r>
            <a:r>
              <a:rPr lang="en-IN" dirty="0" smtClean="0"/>
              <a:t>);</a:t>
            </a:r>
          </a:p>
          <a:p>
            <a:r>
              <a:rPr lang="en-IN" b="1" dirty="0" smtClean="0">
                <a:solidFill>
                  <a:srgbClr val="0070C0"/>
                </a:solidFill>
              </a:rPr>
              <a:t>end</a:t>
            </a:r>
          </a:p>
          <a:p>
            <a:r>
              <a:rPr lang="en-IN" b="1" dirty="0" smtClean="0">
                <a:solidFill>
                  <a:srgbClr val="0070C0"/>
                </a:solidFill>
              </a:rPr>
              <a:t>end</a:t>
            </a:r>
          </a:p>
          <a:p>
            <a:r>
              <a:rPr lang="en-IN" b="1" dirty="0" smtClean="0">
                <a:solidFill>
                  <a:srgbClr val="0070C0"/>
                </a:solidFill>
              </a:rPr>
              <a:t>end</a:t>
            </a:r>
          </a:p>
          <a:p>
            <a:endParaRPr lang="en-IN" dirty="0"/>
          </a:p>
        </p:txBody>
      </p:sp>
      <p:pic>
        <p:nvPicPr>
          <p:cNvPr id="3" name="Picture 2" descr="prewitt_operator.png"/>
          <p:cNvPicPr>
            <a:picLocks noChangeAspect="1"/>
          </p:cNvPicPr>
          <p:nvPr/>
        </p:nvPicPr>
        <p:blipFill>
          <a:blip r:embed="rId2" cstate="print"/>
          <a:stretch>
            <a:fillRect/>
          </a:stretch>
        </p:blipFill>
        <p:spPr>
          <a:xfrm>
            <a:off x="2267744" y="3717032"/>
            <a:ext cx="4225295" cy="2572735"/>
          </a:xfrm>
          <a:prstGeom prst="rect">
            <a:avLst/>
          </a:prstGeom>
        </p:spPr>
      </p:pic>
      <p:sp>
        <p:nvSpPr>
          <p:cNvPr id="4" name="TextBox 3"/>
          <p:cNvSpPr txBox="1"/>
          <p:nvPr/>
        </p:nvSpPr>
        <p:spPr>
          <a:xfrm>
            <a:off x="2411760" y="3140968"/>
            <a:ext cx="4104456" cy="400110"/>
          </a:xfrm>
          <a:prstGeom prst="rect">
            <a:avLst/>
          </a:prstGeom>
          <a:noFill/>
        </p:spPr>
        <p:txBody>
          <a:bodyPr wrap="square" rtlCol="0">
            <a:spAutoFit/>
          </a:bodyPr>
          <a:lstStyle/>
          <a:p>
            <a:r>
              <a:rPr lang="en-IN" sz="2000" i="1" dirty="0" smtClean="0"/>
              <a:t>Edge detection with Prewitt operator</a:t>
            </a:r>
            <a:endParaRPr lang="en-IN" sz="2000" i="1" dirty="0"/>
          </a:p>
        </p:txBody>
      </p:sp>
      <p:sp>
        <p:nvSpPr>
          <p:cNvPr id="6" name="TextBox 5"/>
          <p:cNvSpPr txBox="1"/>
          <p:nvPr/>
        </p:nvSpPr>
        <p:spPr>
          <a:xfrm>
            <a:off x="7524328" y="4149080"/>
            <a:ext cx="1248162" cy="646331"/>
          </a:xfrm>
          <a:prstGeom prst="rect">
            <a:avLst/>
          </a:prstGeom>
          <a:noFill/>
        </p:spPr>
        <p:txBody>
          <a:bodyPr wrap="none" rtlCol="0">
            <a:spAutoFit/>
          </a:bodyPr>
          <a:lstStyle/>
          <a:p>
            <a:r>
              <a:rPr lang="en-IN" dirty="0" err="1" smtClean="0"/>
              <a:t>Gx</a:t>
            </a:r>
            <a:r>
              <a:rPr lang="en-IN" dirty="0" smtClean="0"/>
              <a:t> – x filter</a:t>
            </a:r>
          </a:p>
          <a:p>
            <a:r>
              <a:rPr lang="en-IN" dirty="0" err="1" smtClean="0"/>
              <a:t>Gy</a:t>
            </a:r>
            <a:r>
              <a:rPr lang="en-IN" dirty="0" smtClean="0"/>
              <a:t> – y filter</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5295617" cy="7294305"/>
          </a:xfrm>
          <a:prstGeom prst="rect">
            <a:avLst/>
          </a:prstGeom>
          <a:noFill/>
        </p:spPr>
        <p:txBody>
          <a:bodyPr wrap="none" rtlCol="0">
            <a:spAutoFit/>
          </a:bodyPr>
          <a:lstStyle/>
          <a:p>
            <a:r>
              <a:rPr lang="en-IN" sz="2000" dirty="0" smtClean="0">
                <a:solidFill>
                  <a:srgbClr val="3333CC"/>
                </a:solidFill>
              </a:rPr>
              <a:t>Edge Detection by </a:t>
            </a:r>
            <a:r>
              <a:rPr lang="en-IN" sz="2000" dirty="0" err="1" smtClean="0">
                <a:solidFill>
                  <a:srgbClr val="3333CC"/>
                </a:solidFill>
              </a:rPr>
              <a:t>Sobel</a:t>
            </a:r>
            <a:r>
              <a:rPr lang="en-IN" sz="2000" dirty="0" smtClean="0">
                <a:solidFill>
                  <a:srgbClr val="3333CC"/>
                </a:solidFill>
              </a:rPr>
              <a:t> operator:- </a:t>
            </a:r>
          </a:p>
          <a:p>
            <a:endParaRPr lang="en-IN" dirty="0" smtClean="0"/>
          </a:p>
          <a:p>
            <a:r>
              <a:rPr lang="en-IN" dirty="0" smtClean="0"/>
              <a:t>function edges=sobel33(image)</a:t>
            </a:r>
          </a:p>
          <a:p>
            <a:r>
              <a:rPr lang="en-IN" b="1" dirty="0" smtClean="0">
                <a:solidFill>
                  <a:srgbClr val="00B050"/>
                </a:solidFill>
              </a:rPr>
              <a:t>%derive edges by 3*3 </a:t>
            </a:r>
            <a:r>
              <a:rPr lang="en-IN" b="1" dirty="0" err="1" smtClean="0">
                <a:solidFill>
                  <a:srgbClr val="00B050"/>
                </a:solidFill>
              </a:rPr>
              <a:t>Sobel</a:t>
            </a:r>
            <a:r>
              <a:rPr lang="en-IN" b="1" dirty="0" smtClean="0">
                <a:solidFill>
                  <a:srgbClr val="00B050"/>
                </a:solidFill>
              </a:rPr>
              <a:t> operator</a:t>
            </a:r>
          </a:p>
          <a:p>
            <a:r>
              <a:rPr lang="en-IN" b="1" dirty="0" smtClean="0">
                <a:solidFill>
                  <a:srgbClr val="00B050"/>
                </a:solidFill>
              </a:rPr>
              <a:t>% Usage: [new image]=sobel33(image)</a:t>
            </a:r>
          </a:p>
          <a:p>
            <a:r>
              <a:rPr lang="en-IN" b="1" dirty="0" smtClean="0">
                <a:solidFill>
                  <a:srgbClr val="00B050"/>
                </a:solidFill>
              </a:rPr>
              <a:t>% Parameters: image-array of points</a:t>
            </a:r>
          </a:p>
          <a:p>
            <a:r>
              <a:rPr lang="en-IN" b="1" dirty="0" smtClean="0">
                <a:solidFill>
                  <a:srgbClr val="00B050"/>
                </a:solidFill>
              </a:rPr>
              <a:t>%get dimensions</a:t>
            </a:r>
          </a:p>
          <a:p>
            <a:r>
              <a:rPr lang="en-IN" dirty="0" smtClean="0"/>
              <a:t>[rows, cols]=size(image);</a:t>
            </a:r>
          </a:p>
          <a:p>
            <a:r>
              <a:rPr lang="en-IN" b="1" dirty="0" smtClean="0">
                <a:solidFill>
                  <a:srgbClr val="00B050"/>
                </a:solidFill>
              </a:rPr>
              <a:t>%set the output image to black(0)</a:t>
            </a:r>
          </a:p>
          <a:p>
            <a:r>
              <a:rPr lang="en-IN" dirty="0" smtClean="0"/>
              <a:t>edges (1:rows, 1:cols)= 0;</a:t>
            </a:r>
          </a:p>
          <a:p>
            <a:r>
              <a:rPr lang="en-IN" b="1" dirty="0" smtClean="0">
                <a:solidFill>
                  <a:srgbClr val="00B050"/>
                </a:solidFill>
              </a:rPr>
              <a:t>%it’s like Prewitt, but the central weights are doubled</a:t>
            </a:r>
          </a:p>
          <a:p>
            <a:r>
              <a:rPr lang="en-IN" b="1" dirty="0" smtClean="0">
                <a:solidFill>
                  <a:srgbClr val="0070C0"/>
                </a:solidFill>
              </a:rPr>
              <a:t>for</a:t>
            </a:r>
            <a:r>
              <a:rPr lang="en-IN" dirty="0" smtClean="0"/>
              <a:t> x=2:cols-1</a:t>
            </a:r>
          </a:p>
          <a:p>
            <a:r>
              <a:rPr lang="en-IN" b="1" dirty="0" smtClean="0">
                <a:solidFill>
                  <a:srgbClr val="00B050"/>
                </a:solidFill>
              </a:rPr>
              <a:t> %address all columns except border</a:t>
            </a:r>
          </a:p>
          <a:p>
            <a:r>
              <a:rPr lang="en-IN" b="1" dirty="0" smtClean="0"/>
              <a:t>for</a:t>
            </a:r>
            <a:r>
              <a:rPr lang="en-IN" dirty="0" smtClean="0"/>
              <a:t> y=2: rows-1</a:t>
            </a:r>
          </a:p>
          <a:p>
            <a:r>
              <a:rPr lang="en-IN" dirty="0" smtClean="0"/>
              <a:t> </a:t>
            </a:r>
            <a:r>
              <a:rPr lang="en-IN" b="1" dirty="0" smtClean="0">
                <a:solidFill>
                  <a:srgbClr val="00B050"/>
                </a:solidFill>
              </a:rPr>
              <a:t>%address all rows except border</a:t>
            </a:r>
          </a:p>
          <a:p>
            <a:r>
              <a:rPr lang="en-IN" b="1" dirty="0" smtClean="0">
                <a:solidFill>
                  <a:srgbClr val="00B050"/>
                </a:solidFill>
              </a:rPr>
              <a:t>%apply </a:t>
            </a:r>
            <a:r>
              <a:rPr lang="en-IN" b="1" dirty="0" err="1" smtClean="0">
                <a:solidFill>
                  <a:srgbClr val="00B050"/>
                </a:solidFill>
              </a:rPr>
              <a:t>Mx</a:t>
            </a:r>
            <a:r>
              <a:rPr lang="en-IN" b="1" dirty="0" smtClean="0">
                <a:solidFill>
                  <a:srgbClr val="00B050"/>
                </a:solidFill>
              </a:rPr>
              <a:t> template</a:t>
            </a:r>
          </a:p>
          <a:p>
            <a:r>
              <a:rPr lang="en-IN" dirty="0" err="1" smtClean="0"/>
              <a:t>x_mag</a:t>
            </a:r>
            <a:r>
              <a:rPr lang="en-IN" dirty="0" smtClean="0"/>
              <a:t>=image(y-1, x-1)+2*image(y-1,x)...</a:t>
            </a:r>
          </a:p>
          <a:p>
            <a:r>
              <a:rPr lang="en-IN" dirty="0" smtClean="0"/>
              <a:t>+image(y+1, x-1)-image(y+1,x-1)-...</a:t>
            </a:r>
          </a:p>
          <a:p>
            <a:r>
              <a:rPr lang="en-IN" dirty="0" smtClean="0"/>
              <a:t>2*image(y+1, x)-image(y+1, x+1);</a:t>
            </a:r>
          </a:p>
          <a:p>
            <a:r>
              <a:rPr lang="en-IN" b="1" dirty="0" smtClean="0">
                <a:solidFill>
                  <a:srgbClr val="00B050"/>
                </a:solidFill>
              </a:rPr>
              <a:t>%apply My template</a:t>
            </a:r>
          </a:p>
          <a:p>
            <a:r>
              <a:rPr lang="en-IN" dirty="0" err="1" smtClean="0"/>
              <a:t>y_mag</a:t>
            </a:r>
            <a:r>
              <a:rPr lang="en-IN" dirty="0" smtClean="0"/>
              <a:t>=image(y-1,x-1)+image(y,x-1)...</a:t>
            </a:r>
          </a:p>
          <a:p>
            <a:r>
              <a:rPr lang="en-IN" dirty="0" smtClean="0"/>
              <a:t>+image(y+1,x-1)-image(y-1, x+1)-...</a:t>
            </a:r>
          </a:p>
          <a:p>
            <a:r>
              <a:rPr lang="en-IN" dirty="0" smtClean="0"/>
              <a:t>2*image(y,x+1)-image(y+1,x+1);</a:t>
            </a:r>
          </a:p>
          <a:p>
            <a:r>
              <a:rPr lang="en-IN" b="1" dirty="0" smtClean="0">
                <a:solidFill>
                  <a:srgbClr val="00B050"/>
                </a:solidFill>
              </a:rPr>
              <a:t>%evaluate edge magnitude</a:t>
            </a:r>
          </a:p>
          <a:p>
            <a:endParaRPr lang="en-IN" dirty="0" smtClean="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76672"/>
            <a:ext cx="4572000" cy="2585323"/>
          </a:xfrm>
          <a:prstGeom prst="rect">
            <a:avLst/>
          </a:prstGeom>
        </p:spPr>
        <p:txBody>
          <a:bodyPr>
            <a:spAutoFit/>
          </a:bodyPr>
          <a:lstStyle/>
          <a:p>
            <a:r>
              <a:rPr lang="en-IN" dirty="0" smtClean="0"/>
              <a:t>edges(y,x,1)=</a:t>
            </a:r>
            <a:r>
              <a:rPr lang="en-IN" dirty="0" err="1" smtClean="0"/>
              <a:t>sqrt</a:t>
            </a:r>
            <a:r>
              <a:rPr lang="en-IN" dirty="0" smtClean="0"/>
              <a:t>((</a:t>
            </a:r>
            <a:r>
              <a:rPr lang="en-IN" dirty="0" err="1" smtClean="0"/>
              <a:t>x_mag</a:t>
            </a:r>
            <a:r>
              <a:rPr lang="en-IN" dirty="0" smtClean="0"/>
              <a:t>*</a:t>
            </a:r>
            <a:r>
              <a:rPr lang="en-IN" dirty="0" err="1" smtClean="0"/>
              <a:t>x_mag</a:t>
            </a:r>
            <a:r>
              <a:rPr lang="en-IN" dirty="0" smtClean="0"/>
              <a:t>)+(</a:t>
            </a:r>
            <a:r>
              <a:rPr lang="en-IN" dirty="0" err="1" smtClean="0"/>
              <a:t>y_mag</a:t>
            </a:r>
            <a:r>
              <a:rPr lang="en-IN" dirty="0" smtClean="0"/>
              <a:t>*</a:t>
            </a:r>
            <a:r>
              <a:rPr lang="en-IN" dirty="0" err="1" smtClean="0"/>
              <a:t>y_mag</a:t>
            </a:r>
            <a:r>
              <a:rPr lang="en-IN" dirty="0" smtClean="0"/>
              <a:t>));</a:t>
            </a:r>
          </a:p>
          <a:p>
            <a:r>
              <a:rPr lang="en-IN" b="1" dirty="0" smtClean="0">
                <a:solidFill>
                  <a:srgbClr val="00B050"/>
                </a:solidFill>
              </a:rPr>
              <a:t>%evaluate edge direction</a:t>
            </a:r>
          </a:p>
          <a:p>
            <a:r>
              <a:rPr lang="en-IN" b="1" dirty="0" smtClean="0">
                <a:solidFill>
                  <a:srgbClr val="0070C0"/>
                </a:solidFill>
              </a:rPr>
              <a:t>if</a:t>
            </a:r>
            <a:r>
              <a:rPr lang="en-IN" dirty="0" smtClean="0"/>
              <a:t> </a:t>
            </a:r>
            <a:r>
              <a:rPr lang="en-IN" dirty="0" err="1" smtClean="0"/>
              <a:t>x_mag</a:t>
            </a:r>
            <a:r>
              <a:rPr lang="en-IN" dirty="0" smtClean="0"/>
              <a:t>==0</a:t>
            </a:r>
          </a:p>
          <a:p>
            <a:r>
              <a:rPr lang="en-IN" dirty="0" smtClean="0"/>
              <a:t>edges(y,x,2)=sign(</a:t>
            </a:r>
            <a:r>
              <a:rPr lang="en-IN" dirty="0" err="1" smtClean="0"/>
              <a:t>y_mag</a:t>
            </a:r>
            <a:r>
              <a:rPr lang="en-IN" dirty="0" smtClean="0"/>
              <a:t>)*1.5708;</a:t>
            </a:r>
          </a:p>
          <a:p>
            <a:r>
              <a:rPr lang="en-IN" b="1" dirty="0" smtClean="0">
                <a:solidFill>
                  <a:srgbClr val="0070C0"/>
                </a:solidFill>
              </a:rPr>
              <a:t>else</a:t>
            </a:r>
            <a:r>
              <a:rPr lang="en-IN" dirty="0" smtClean="0"/>
              <a:t> edges(y,x,2)=</a:t>
            </a:r>
            <a:r>
              <a:rPr lang="en-IN" dirty="0" err="1" smtClean="0"/>
              <a:t>atan</a:t>
            </a:r>
            <a:r>
              <a:rPr lang="en-IN" dirty="0" smtClean="0"/>
              <a:t>(</a:t>
            </a:r>
            <a:r>
              <a:rPr lang="en-IN" dirty="0" err="1" smtClean="0"/>
              <a:t>y_mag</a:t>
            </a:r>
            <a:r>
              <a:rPr lang="en-IN" dirty="0" smtClean="0"/>
              <a:t>/</a:t>
            </a:r>
            <a:r>
              <a:rPr lang="en-IN" dirty="0" err="1" smtClean="0"/>
              <a:t>x_mag</a:t>
            </a:r>
            <a:r>
              <a:rPr lang="en-IN" dirty="0" smtClean="0"/>
              <a:t>);</a:t>
            </a:r>
          </a:p>
          <a:p>
            <a:r>
              <a:rPr lang="en-IN" b="1" dirty="0" smtClean="0">
                <a:solidFill>
                  <a:srgbClr val="0070C0"/>
                </a:solidFill>
              </a:rPr>
              <a:t>end</a:t>
            </a:r>
          </a:p>
          <a:p>
            <a:r>
              <a:rPr lang="en-IN" b="1" dirty="0" smtClean="0">
                <a:solidFill>
                  <a:srgbClr val="0070C0"/>
                </a:solidFill>
              </a:rPr>
              <a:t>end</a:t>
            </a:r>
          </a:p>
          <a:p>
            <a:r>
              <a:rPr lang="en-IN" b="1" dirty="0" smtClean="0">
                <a:solidFill>
                  <a:srgbClr val="0070C0"/>
                </a:solidFill>
              </a:rPr>
              <a:t>end</a:t>
            </a:r>
          </a:p>
        </p:txBody>
      </p:sp>
      <p:pic>
        <p:nvPicPr>
          <p:cNvPr id="3" name="Picture 2" descr="filters.png"/>
          <p:cNvPicPr>
            <a:picLocks noChangeAspect="1"/>
          </p:cNvPicPr>
          <p:nvPr/>
        </p:nvPicPr>
        <p:blipFill>
          <a:blip r:embed="rId2" cstate="print"/>
          <a:stretch>
            <a:fillRect/>
          </a:stretch>
        </p:blipFill>
        <p:spPr>
          <a:xfrm>
            <a:off x="2123728" y="4164151"/>
            <a:ext cx="4740238" cy="2469334"/>
          </a:xfrm>
          <a:prstGeom prst="rect">
            <a:avLst/>
          </a:prstGeom>
        </p:spPr>
      </p:pic>
      <p:sp>
        <p:nvSpPr>
          <p:cNvPr id="4" name="TextBox 3"/>
          <p:cNvSpPr txBox="1"/>
          <p:nvPr/>
        </p:nvSpPr>
        <p:spPr>
          <a:xfrm>
            <a:off x="2555776" y="3645024"/>
            <a:ext cx="3865866" cy="400110"/>
          </a:xfrm>
          <a:prstGeom prst="rect">
            <a:avLst/>
          </a:prstGeom>
          <a:noFill/>
        </p:spPr>
        <p:txBody>
          <a:bodyPr wrap="none" rtlCol="0">
            <a:spAutoFit/>
          </a:bodyPr>
          <a:lstStyle/>
          <a:p>
            <a:r>
              <a:rPr lang="en-IN" sz="2000" i="1" dirty="0" smtClean="0"/>
              <a:t>Edge detection with </a:t>
            </a:r>
            <a:r>
              <a:rPr lang="en-IN" sz="2000" i="1" dirty="0" err="1" smtClean="0"/>
              <a:t>Sobel</a:t>
            </a:r>
            <a:r>
              <a:rPr lang="en-IN" sz="2000" i="1" dirty="0" smtClean="0"/>
              <a:t> operator</a:t>
            </a:r>
            <a:endParaRPr lang="en-IN"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428604"/>
            <a:ext cx="6786610" cy="7602081"/>
          </a:xfrm>
          <a:prstGeom prst="rect">
            <a:avLst/>
          </a:prstGeom>
          <a:noFill/>
        </p:spPr>
        <p:txBody>
          <a:bodyPr wrap="square" rtlCol="0">
            <a:spAutoFit/>
          </a:bodyPr>
          <a:lstStyle/>
          <a:p>
            <a:r>
              <a:rPr lang="en-IN" sz="2000" b="1" dirty="0" smtClean="0">
                <a:solidFill>
                  <a:srgbClr val="3333CC"/>
                </a:solidFill>
                <a:latin typeface="Times New Roman" pitchFamily="18" charset="0"/>
                <a:cs typeface="Times New Roman" pitchFamily="18" charset="0"/>
              </a:rPr>
              <a:t>INTRODUCTION :-</a:t>
            </a:r>
          </a:p>
          <a:p>
            <a:endParaRPr lang="en-IN" dirty="0"/>
          </a:p>
          <a:p>
            <a:r>
              <a:rPr lang="en-IN" dirty="0" smtClean="0"/>
              <a:t>Today, in our daily life, we are often being asked for verification of our identity. Normally, this is done through the use of passwords when pursuing activities like domain accesses, single sign-on, application logon etc. In the process, the role of personal identification and verification becomes increasingly important in our society. With the onslaught of improved forgery and identity impersonation methods, previous ways of correct authentication are not sufficient. Therefore, new ways of efficiently proving the authenticity of an identity at a low cost are greatly needed. Various avenues have been explored to provide a solution and biometric-based identification is proved to be an accurate and efficient answer to the problem.</a:t>
            </a:r>
          </a:p>
          <a:p>
            <a:endParaRPr lang="en-IN" dirty="0"/>
          </a:p>
          <a:p>
            <a:r>
              <a:rPr lang="en-IN" sz="2000" b="1" dirty="0" smtClean="0">
                <a:solidFill>
                  <a:srgbClr val="3333CC"/>
                </a:solidFill>
                <a:latin typeface="Times New Roman" pitchFamily="18" charset="0"/>
                <a:cs typeface="Times New Roman" pitchFamily="18" charset="0"/>
              </a:rPr>
              <a:t>NEED FOR PALMPRINT TECHNOLOGY :-</a:t>
            </a:r>
          </a:p>
          <a:p>
            <a:endParaRPr lang="en-IN" dirty="0"/>
          </a:p>
          <a:p>
            <a:r>
              <a:rPr lang="en-IN" dirty="0" err="1" smtClean="0"/>
              <a:t>Palmprint</a:t>
            </a:r>
            <a:r>
              <a:rPr lang="en-IN" dirty="0" smtClean="0"/>
              <a:t> is preferred compared to other methods such as fingerprint or iris because it is distinctive, easily captured by low resolution devices as well as contains additional features such as principal lines.</a:t>
            </a:r>
          </a:p>
          <a:p>
            <a:endParaRPr lang="en-IN" dirty="0"/>
          </a:p>
          <a:p>
            <a:pPr>
              <a:buFont typeface="Arial" pitchFamily="34" charset="0"/>
              <a:buChar char="•"/>
            </a:pPr>
            <a:r>
              <a:rPr lang="en-IN" dirty="0" smtClean="0"/>
              <a:t> Compared with face recognition </a:t>
            </a:r>
            <a:r>
              <a:rPr lang="en-IN" dirty="0" err="1" smtClean="0"/>
              <a:t>palmprint</a:t>
            </a:r>
            <a:r>
              <a:rPr lang="en-IN" dirty="0" smtClean="0"/>
              <a:t> is hardly affected by age and accessories. </a:t>
            </a:r>
          </a:p>
          <a:p>
            <a:endParaRPr lang="en-IN" dirty="0"/>
          </a:p>
          <a:p>
            <a:endParaRPr lang="en-IN" dirty="0" smtClean="0"/>
          </a:p>
          <a:p>
            <a:endParaRPr lang="en-IN" dirty="0"/>
          </a:p>
          <a:p>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6915419" cy="6740307"/>
          </a:xfrm>
          <a:prstGeom prst="rect">
            <a:avLst/>
          </a:prstGeom>
          <a:noFill/>
        </p:spPr>
        <p:txBody>
          <a:bodyPr wrap="none" rtlCol="0">
            <a:spAutoFit/>
          </a:bodyPr>
          <a:lstStyle/>
          <a:p>
            <a:r>
              <a:rPr lang="en-IN" sz="2000" b="1" dirty="0" smtClean="0">
                <a:solidFill>
                  <a:srgbClr val="3333CC"/>
                </a:solidFill>
                <a:latin typeface="Times New Roman" pitchFamily="18" charset="0"/>
                <a:cs typeface="Times New Roman" pitchFamily="18" charset="0"/>
              </a:rPr>
              <a:t>FEATURE EXTRACTION CODE:-</a:t>
            </a:r>
          </a:p>
          <a:p>
            <a:endParaRPr lang="en-IN" dirty="0" smtClean="0"/>
          </a:p>
          <a:p>
            <a:r>
              <a:rPr lang="en-IN" dirty="0" smtClean="0"/>
              <a:t>I= </a:t>
            </a:r>
            <a:r>
              <a:rPr lang="en-IN" dirty="0" err="1" smtClean="0"/>
              <a:t>imread</a:t>
            </a:r>
            <a:r>
              <a:rPr lang="en-IN" dirty="0" smtClean="0"/>
              <a:t>(</a:t>
            </a:r>
            <a:r>
              <a:rPr lang="en-IN" b="1" dirty="0" smtClean="0">
                <a:solidFill>
                  <a:schemeClr val="accent4">
                    <a:lumMod val="60000"/>
                    <a:lumOff val="40000"/>
                  </a:schemeClr>
                </a:solidFill>
              </a:rPr>
              <a:t>'girl.jpg‘</a:t>
            </a:r>
            <a:r>
              <a:rPr lang="en-IN" dirty="0" smtClean="0"/>
              <a:t>);</a:t>
            </a:r>
            <a:endParaRPr lang="en-IN" b="1" dirty="0" smtClean="0">
              <a:solidFill>
                <a:schemeClr val="accent4">
                  <a:lumMod val="60000"/>
                  <a:lumOff val="40000"/>
                </a:schemeClr>
              </a:solidFill>
            </a:endParaRPr>
          </a:p>
          <a:p>
            <a:r>
              <a:rPr lang="en-IN" dirty="0" smtClean="0"/>
              <a:t>subplot(1,2,1);</a:t>
            </a:r>
          </a:p>
          <a:p>
            <a:r>
              <a:rPr lang="en-IN" dirty="0" err="1" smtClean="0"/>
              <a:t>imshow</a:t>
            </a:r>
            <a:r>
              <a:rPr lang="en-IN" dirty="0" smtClean="0"/>
              <a:t>(I);title(</a:t>
            </a:r>
            <a:r>
              <a:rPr lang="en-IN" b="1" dirty="0" smtClean="0">
                <a:solidFill>
                  <a:schemeClr val="accent4">
                    <a:lumMod val="60000"/>
                    <a:lumOff val="40000"/>
                  </a:schemeClr>
                </a:solidFill>
              </a:rPr>
              <a:t>'Original image</a:t>
            </a:r>
            <a:r>
              <a:rPr lang="en-IN" dirty="0" smtClean="0"/>
              <a:t>');</a:t>
            </a:r>
          </a:p>
          <a:p>
            <a:r>
              <a:rPr lang="en-IN" dirty="0" smtClean="0"/>
              <a:t>K=rgb2gray(I);</a:t>
            </a:r>
          </a:p>
          <a:p>
            <a:r>
              <a:rPr lang="en-IN" dirty="0" smtClean="0"/>
              <a:t> </a:t>
            </a:r>
          </a:p>
          <a:p>
            <a:r>
              <a:rPr lang="en-IN" b="1" dirty="0" smtClean="0">
                <a:solidFill>
                  <a:srgbClr val="00B050"/>
                </a:solidFill>
              </a:rPr>
              <a:t>%images are stored as integers, so we need to double them for </a:t>
            </a:r>
            <a:r>
              <a:rPr lang="en-IN" b="1" dirty="0" err="1" smtClean="0">
                <a:solidFill>
                  <a:srgbClr val="00B050"/>
                </a:solidFill>
              </a:rPr>
              <a:t>Matlab</a:t>
            </a:r>
            <a:endParaRPr lang="en-IN" b="1" dirty="0" smtClean="0">
              <a:solidFill>
                <a:srgbClr val="00B050"/>
              </a:solidFill>
            </a:endParaRPr>
          </a:p>
          <a:p>
            <a:r>
              <a:rPr lang="en-IN" b="1" dirty="0" smtClean="0">
                <a:solidFill>
                  <a:srgbClr val="00B050"/>
                </a:solidFill>
              </a:rPr>
              <a:t>%we also need to ensure we have a greyscale, not three colour planes</a:t>
            </a:r>
          </a:p>
          <a:p>
            <a:r>
              <a:rPr lang="en-IN" dirty="0" smtClean="0"/>
              <a:t>sample=double(K(:,:,:));</a:t>
            </a:r>
          </a:p>
          <a:p>
            <a:r>
              <a:rPr lang="en-IN" b="1" dirty="0" smtClean="0">
                <a:solidFill>
                  <a:srgbClr val="00B050"/>
                </a:solidFill>
              </a:rPr>
              <a:t>%so let’s display it</a:t>
            </a:r>
          </a:p>
          <a:p>
            <a:r>
              <a:rPr lang="en-IN" dirty="0" smtClean="0"/>
              <a:t>subplot(1,2,2), </a:t>
            </a:r>
            <a:r>
              <a:rPr lang="en-IN" dirty="0" err="1" smtClean="0"/>
              <a:t>imagesc</a:t>
            </a:r>
            <a:r>
              <a:rPr lang="en-IN" dirty="0" smtClean="0"/>
              <a:t>(sample);</a:t>
            </a:r>
          </a:p>
          <a:p>
            <a:r>
              <a:rPr lang="en-IN" dirty="0" err="1" smtClean="0"/>
              <a:t>plotedit</a:t>
            </a:r>
            <a:r>
              <a:rPr lang="en-IN" dirty="0" smtClean="0"/>
              <a:t> on, title (</a:t>
            </a:r>
            <a:r>
              <a:rPr lang="en-IN" b="1" dirty="0" smtClean="0">
                <a:solidFill>
                  <a:schemeClr val="accent4">
                    <a:lumMod val="60000"/>
                    <a:lumOff val="40000"/>
                  </a:schemeClr>
                </a:solidFill>
              </a:rPr>
              <a:t>'Image of sample</a:t>
            </a:r>
            <a:r>
              <a:rPr lang="en-IN" dirty="0" smtClean="0"/>
              <a:t>'), </a:t>
            </a:r>
            <a:r>
              <a:rPr lang="en-IN" dirty="0" err="1" smtClean="0"/>
              <a:t>plotedit</a:t>
            </a:r>
            <a:r>
              <a:rPr lang="en-IN" dirty="0" smtClean="0"/>
              <a:t> off</a:t>
            </a:r>
          </a:p>
          <a:p>
            <a:r>
              <a:rPr lang="en-IN" dirty="0" smtClean="0"/>
              <a:t>pause;</a:t>
            </a:r>
          </a:p>
          <a:p>
            <a:r>
              <a:rPr lang="en-IN" dirty="0" smtClean="0"/>
              <a:t> </a:t>
            </a:r>
          </a:p>
          <a:p>
            <a:r>
              <a:rPr lang="en-IN" dirty="0" err="1" smtClean="0"/>
              <a:t>disp</a:t>
            </a:r>
            <a:r>
              <a:rPr lang="en-IN" dirty="0" smtClean="0"/>
              <a:t>(' ')</a:t>
            </a:r>
          </a:p>
          <a:p>
            <a:r>
              <a:rPr lang="en-IN" dirty="0" err="1" smtClean="0"/>
              <a:t>disp</a:t>
            </a:r>
            <a:r>
              <a:rPr lang="en-IN" dirty="0" smtClean="0"/>
              <a:t> ('We detect vertical edges by differencing horizontally adjacent')</a:t>
            </a:r>
          </a:p>
          <a:p>
            <a:r>
              <a:rPr lang="en-IN" dirty="0" err="1" smtClean="0"/>
              <a:t>disp</a:t>
            </a:r>
            <a:r>
              <a:rPr lang="en-IN" dirty="0" smtClean="0"/>
              <a:t> ('points. Note how clearly the edge of the face appears')</a:t>
            </a:r>
          </a:p>
          <a:p>
            <a:r>
              <a:rPr lang="en-IN" b="1" dirty="0" smtClean="0">
                <a:solidFill>
                  <a:srgbClr val="00B050"/>
                </a:solidFill>
              </a:rPr>
              <a:t>%so we’ll call the </a:t>
            </a:r>
            <a:r>
              <a:rPr lang="en-IN" b="1" dirty="0" err="1" smtClean="0">
                <a:solidFill>
                  <a:srgbClr val="00B050"/>
                </a:solidFill>
              </a:rPr>
              <a:t>edge_x</a:t>
            </a:r>
            <a:r>
              <a:rPr lang="en-IN" b="1" dirty="0" smtClean="0">
                <a:solidFill>
                  <a:srgbClr val="00B050"/>
                </a:solidFill>
              </a:rPr>
              <a:t> operator.</a:t>
            </a:r>
          </a:p>
          <a:p>
            <a:r>
              <a:rPr lang="en-IN" dirty="0" smtClean="0"/>
              <a:t>vertical=</a:t>
            </a:r>
            <a:r>
              <a:rPr lang="en-IN" dirty="0" err="1" smtClean="0"/>
              <a:t>edge_x</a:t>
            </a:r>
            <a:r>
              <a:rPr lang="en-IN" dirty="0" smtClean="0"/>
              <a:t>(sample);</a:t>
            </a:r>
          </a:p>
          <a:p>
            <a:r>
              <a:rPr lang="en-IN" dirty="0" err="1" smtClean="0"/>
              <a:t>imagesc</a:t>
            </a:r>
            <a:r>
              <a:rPr lang="en-IN" dirty="0" smtClean="0"/>
              <a:t>(vertical);</a:t>
            </a:r>
          </a:p>
          <a:p>
            <a:r>
              <a:rPr lang="en-IN" dirty="0" err="1" smtClean="0"/>
              <a:t>plotedit</a:t>
            </a:r>
            <a:r>
              <a:rPr lang="en-IN" dirty="0" smtClean="0"/>
              <a:t> on, title (</a:t>
            </a:r>
            <a:r>
              <a:rPr lang="en-IN" b="1" dirty="0" smtClean="0">
                <a:solidFill>
                  <a:schemeClr val="accent4">
                    <a:lumMod val="60000"/>
                    <a:lumOff val="40000"/>
                  </a:schemeClr>
                </a:solidFill>
              </a:rPr>
              <a:t>'Vertical edges of sample</a:t>
            </a:r>
            <a:r>
              <a:rPr lang="en-IN" dirty="0" smtClean="0"/>
              <a:t>'), </a:t>
            </a:r>
            <a:r>
              <a:rPr lang="en-IN" dirty="0" err="1" smtClean="0"/>
              <a:t>plotedit</a:t>
            </a:r>
            <a:r>
              <a:rPr lang="en-IN" dirty="0" smtClean="0"/>
              <a:t> off</a:t>
            </a:r>
          </a:p>
          <a:p>
            <a:r>
              <a:rPr lang="en-IN" dirty="0" smtClean="0"/>
              <a:t>pause;</a:t>
            </a:r>
          </a:p>
          <a:p>
            <a:r>
              <a:rPr lang="en-IN"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7494103" cy="6463308"/>
          </a:xfrm>
          <a:prstGeom prst="rect">
            <a:avLst/>
          </a:prstGeom>
          <a:noFill/>
        </p:spPr>
        <p:txBody>
          <a:bodyPr wrap="none" rtlCol="0">
            <a:spAutoFit/>
          </a:bodyPr>
          <a:lstStyle/>
          <a:p>
            <a:r>
              <a:rPr lang="en-IN" dirty="0" err="1" smtClean="0"/>
              <a:t>disp</a:t>
            </a:r>
            <a:r>
              <a:rPr lang="en-IN" dirty="0" smtClean="0"/>
              <a:t> (' ')</a:t>
            </a:r>
          </a:p>
          <a:p>
            <a:r>
              <a:rPr lang="en-IN" dirty="0" err="1" smtClean="0"/>
              <a:t>disp</a:t>
            </a:r>
            <a:r>
              <a:rPr lang="en-IN" dirty="0" smtClean="0"/>
              <a:t> ('We detect horizontal edges by differencing vertically adjacent points')</a:t>
            </a:r>
          </a:p>
          <a:p>
            <a:r>
              <a:rPr lang="en-IN" dirty="0" err="1" smtClean="0"/>
              <a:t>disp</a:t>
            </a:r>
            <a:r>
              <a:rPr lang="en-IN" dirty="0" smtClean="0"/>
              <a:t> ('Notice how the side of the face now disappears, </a:t>
            </a:r>
            <a:r>
              <a:rPr lang="en-IN" dirty="0" err="1" smtClean="0"/>
              <a:t>wheras</a:t>
            </a:r>
            <a:r>
              <a:rPr lang="en-IN" dirty="0" smtClean="0"/>
              <a:t> the')</a:t>
            </a:r>
          </a:p>
          <a:p>
            <a:r>
              <a:rPr lang="en-IN" dirty="0" err="1" smtClean="0"/>
              <a:t>disp</a:t>
            </a:r>
            <a:r>
              <a:rPr lang="en-IN" dirty="0" smtClean="0"/>
              <a:t> ('eyebrows appear')</a:t>
            </a:r>
          </a:p>
          <a:p>
            <a:r>
              <a:rPr lang="en-IN" b="1" dirty="0" smtClean="0">
                <a:solidFill>
                  <a:srgbClr val="00B050"/>
                </a:solidFill>
              </a:rPr>
              <a:t>%so we’ll call the </a:t>
            </a:r>
            <a:r>
              <a:rPr lang="en-IN" b="1" dirty="0" err="1" smtClean="0">
                <a:solidFill>
                  <a:srgbClr val="00B050"/>
                </a:solidFill>
              </a:rPr>
              <a:t>edge_y</a:t>
            </a:r>
            <a:r>
              <a:rPr lang="en-IN" b="1" dirty="0" smtClean="0">
                <a:solidFill>
                  <a:srgbClr val="00B050"/>
                </a:solidFill>
              </a:rPr>
              <a:t> operator</a:t>
            </a:r>
          </a:p>
          <a:p>
            <a:r>
              <a:rPr lang="en-IN" dirty="0" smtClean="0"/>
              <a:t>figure;</a:t>
            </a:r>
          </a:p>
          <a:p>
            <a:r>
              <a:rPr lang="en-IN" dirty="0" smtClean="0"/>
              <a:t>horizontal=</a:t>
            </a:r>
            <a:r>
              <a:rPr lang="en-IN" dirty="0" err="1" smtClean="0"/>
              <a:t>edge_y</a:t>
            </a:r>
            <a:r>
              <a:rPr lang="en-IN" dirty="0" smtClean="0"/>
              <a:t>(sample);figure;</a:t>
            </a:r>
          </a:p>
          <a:p>
            <a:r>
              <a:rPr lang="en-IN" dirty="0" smtClean="0"/>
              <a:t>subplot(1,2,1), </a:t>
            </a:r>
            <a:r>
              <a:rPr lang="en-IN" dirty="0" err="1" smtClean="0"/>
              <a:t>imagesc</a:t>
            </a:r>
            <a:r>
              <a:rPr lang="en-IN" dirty="0" smtClean="0"/>
              <a:t>(horizontal);</a:t>
            </a:r>
          </a:p>
          <a:p>
            <a:r>
              <a:rPr lang="en-IN" dirty="0" err="1" smtClean="0"/>
              <a:t>plotedit</a:t>
            </a:r>
            <a:r>
              <a:rPr lang="en-IN" dirty="0" smtClean="0"/>
              <a:t> on, title ('Horizontal edges of sample'), </a:t>
            </a:r>
            <a:r>
              <a:rPr lang="en-IN" dirty="0" err="1" smtClean="0"/>
              <a:t>plotedit</a:t>
            </a:r>
            <a:r>
              <a:rPr lang="en-IN" dirty="0" smtClean="0"/>
              <a:t> off</a:t>
            </a:r>
          </a:p>
          <a:p>
            <a:r>
              <a:rPr lang="en-IN" dirty="0" smtClean="0"/>
              <a:t>subplot(1,2,2), </a:t>
            </a:r>
            <a:r>
              <a:rPr lang="en-IN" dirty="0" err="1" smtClean="0"/>
              <a:t>imagesc</a:t>
            </a:r>
            <a:r>
              <a:rPr lang="en-IN" dirty="0" smtClean="0"/>
              <a:t>(vertical);</a:t>
            </a:r>
          </a:p>
          <a:p>
            <a:r>
              <a:rPr lang="en-IN" dirty="0" err="1" smtClean="0"/>
              <a:t>plotedit</a:t>
            </a:r>
            <a:r>
              <a:rPr lang="en-IN" dirty="0" smtClean="0"/>
              <a:t> on, title (</a:t>
            </a:r>
            <a:r>
              <a:rPr lang="en-IN" b="1" dirty="0" smtClean="0">
                <a:solidFill>
                  <a:schemeClr val="accent4">
                    <a:lumMod val="60000"/>
                    <a:lumOff val="40000"/>
                  </a:schemeClr>
                </a:solidFill>
              </a:rPr>
              <a:t>'Vertical edges of sample</a:t>
            </a:r>
            <a:r>
              <a:rPr lang="en-IN" dirty="0" smtClean="0"/>
              <a:t>'), </a:t>
            </a:r>
            <a:r>
              <a:rPr lang="en-IN" dirty="0" err="1" smtClean="0"/>
              <a:t>plotedit</a:t>
            </a:r>
            <a:r>
              <a:rPr lang="en-IN" dirty="0" smtClean="0"/>
              <a:t> off</a:t>
            </a:r>
          </a:p>
          <a:p>
            <a:r>
              <a:rPr lang="en-IN" dirty="0" smtClean="0"/>
              <a:t>pause;</a:t>
            </a:r>
          </a:p>
          <a:p>
            <a:r>
              <a:rPr lang="en-IN" dirty="0" smtClean="0"/>
              <a:t> </a:t>
            </a:r>
          </a:p>
          <a:p>
            <a:r>
              <a:rPr lang="en-IN" dirty="0" err="1" smtClean="0"/>
              <a:t>disp</a:t>
            </a:r>
            <a:r>
              <a:rPr lang="en-IN" dirty="0" smtClean="0"/>
              <a:t> (' ')</a:t>
            </a:r>
          </a:p>
          <a:p>
            <a:r>
              <a:rPr lang="en-IN" dirty="0" err="1" smtClean="0"/>
              <a:t>disp</a:t>
            </a:r>
            <a:r>
              <a:rPr lang="en-IN" dirty="0" smtClean="0"/>
              <a:t> ('We detect all edges by combining the vertical and </a:t>
            </a:r>
            <a:r>
              <a:rPr lang="en-IN" dirty="0" err="1" smtClean="0"/>
              <a:t>horizontaledges</a:t>
            </a:r>
            <a:r>
              <a:rPr lang="en-IN" dirty="0" smtClean="0"/>
              <a:t>')</a:t>
            </a:r>
          </a:p>
          <a:p>
            <a:r>
              <a:rPr lang="en-IN" b="1" dirty="0" smtClean="0">
                <a:solidFill>
                  <a:srgbClr val="00B050"/>
                </a:solidFill>
              </a:rPr>
              <a:t>%so we’ll call the edge operator</a:t>
            </a:r>
          </a:p>
          <a:p>
            <a:r>
              <a:rPr lang="en-IN" dirty="0" err="1" smtClean="0"/>
              <a:t>all_edges</a:t>
            </a:r>
            <a:r>
              <a:rPr lang="en-IN" dirty="0" smtClean="0"/>
              <a:t>=edge(sample);</a:t>
            </a:r>
          </a:p>
          <a:p>
            <a:r>
              <a:rPr lang="en-IN" dirty="0" smtClean="0"/>
              <a:t>subplot(1,2,1), </a:t>
            </a:r>
            <a:r>
              <a:rPr lang="en-IN" dirty="0" err="1" smtClean="0"/>
              <a:t>imagesc</a:t>
            </a:r>
            <a:r>
              <a:rPr lang="en-IN" dirty="0" smtClean="0"/>
              <a:t>(</a:t>
            </a:r>
            <a:r>
              <a:rPr lang="en-IN" dirty="0" err="1" smtClean="0"/>
              <a:t>all_edges</a:t>
            </a:r>
            <a:r>
              <a:rPr lang="en-IN" dirty="0" smtClean="0"/>
              <a:t>);</a:t>
            </a:r>
          </a:p>
          <a:p>
            <a:r>
              <a:rPr lang="en-IN" dirty="0" err="1" smtClean="0"/>
              <a:t>plotedit</a:t>
            </a:r>
            <a:r>
              <a:rPr lang="en-IN" dirty="0" smtClean="0"/>
              <a:t> on, title (</a:t>
            </a:r>
            <a:r>
              <a:rPr lang="en-IN" b="1" dirty="0" smtClean="0">
                <a:solidFill>
                  <a:schemeClr val="accent4">
                    <a:lumMod val="60000"/>
                    <a:lumOff val="40000"/>
                  </a:schemeClr>
                </a:solidFill>
              </a:rPr>
              <a:t>'All edges of sample</a:t>
            </a:r>
            <a:r>
              <a:rPr lang="en-IN" dirty="0" smtClean="0"/>
              <a:t>'), </a:t>
            </a:r>
            <a:r>
              <a:rPr lang="en-IN" dirty="0" err="1" smtClean="0"/>
              <a:t>plotedit</a:t>
            </a:r>
            <a:r>
              <a:rPr lang="en-IN" dirty="0" smtClean="0"/>
              <a:t> off</a:t>
            </a:r>
          </a:p>
          <a:p>
            <a:r>
              <a:rPr lang="en-IN" dirty="0" smtClean="0"/>
              <a:t>pause;</a:t>
            </a:r>
          </a:p>
          <a:p>
            <a:r>
              <a:rPr lang="en-IN" dirty="0" smtClean="0"/>
              <a:t> </a:t>
            </a:r>
          </a:p>
          <a:p>
            <a:r>
              <a:rPr lang="en-IN" dirty="0" err="1" smtClean="0"/>
              <a:t>disp</a:t>
            </a:r>
            <a:r>
              <a:rPr lang="en-IN" dirty="0" smtClean="0"/>
              <a:t> (' ')</a:t>
            </a:r>
          </a:p>
          <a:p>
            <a:r>
              <a:rPr lang="en-IN" dirty="0" err="1" smtClean="0"/>
              <a:t>disp</a:t>
            </a:r>
            <a:r>
              <a:rPr lang="en-IN" dirty="0" smtClean="0"/>
              <a:t>  ('The  Prewitt  operator  includes  smoothing  in  horizontal  and vertical')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0648"/>
            <a:ext cx="7937494" cy="7848302"/>
          </a:xfrm>
          <a:prstGeom prst="rect">
            <a:avLst/>
          </a:prstGeom>
          <a:noFill/>
        </p:spPr>
        <p:txBody>
          <a:bodyPr wrap="none" rtlCol="0">
            <a:spAutoFit/>
          </a:bodyPr>
          <a:lstStyle/>
          <a:p>
            <a:r>
              <a:rPr lang="en-IN" dirty="0" err="1" smtClean="0"/>
              <a:t>disp</a:t>
            </a:r>
            <a:r>
              <a:rPr lang="en-IN" dirty="0" smtClean="0"/>
              <a:t> ('templates')</a:t>
            </a:r>
          </a:p>
          <a:p>
            <a:r>
              <a:rPr lang="en-IN" dirty="0" err="1" smtClean="0"/>
              <a:t>prewitt_edges</a:t>
            </a:r>
            <a:r>
              <a:rPr lang="en-IN" dirty="0" smtClean="0"/>
              <a:t>=</a:t>
            </a:r>
            <a:r>
              <a:rPr lang="en-IN" dirty="0" err="1" smtClean="0"/>
              <a:t>prewitt</a:t>
            </a:r>
            <a:r>
              <a:rPr lang="en-IN" dirty="0" smtClean="0"/>
              <a:t>(sample);</a:t>
            </a:r>
          </a:p>
          <a:p>
            <a:r>
              <a:rPr lang="en-IN" dirty="0" err="1" smtClean="0"/>
              <a:t>disp</a:t>
            </a:r>
            <a:r>
              <a:rPr lang="en-IN" dirty="0" smtClean="0"/>
              <a:t>  ('From  these,  we  calculate  the  magnitude  and  direction.  The magnitude')</a:t>
            </a:r>
          </a:p>
          <a:p>
            <a:r>
              <a:rPr lang="en-IN" dirty="0" err="1" smtClean="0"/>
              <a:t>disp</a:t>
            </a:r>
            <a:r>
              <a:rPr lang="en-IN" dirty="0" smtClean="0"/>
              <a:t> ('shows the amount of contrast, as revealed by its image')</a:t>
            </a:r>
          </a:p>
          <a:p>
            <a:r>
              <a:rPr lang="en-IN" dirty="0" err="1" smtClean="0"/>
              <a:t>pmagnitude</a:t>
            </a:r>
            <a:r>
              <a:rPr lang="en-IN" dirty="0" smtClean="0"/>
              <a:t>=</a:t>
            </a:r>
            <a:r>
              <a:rPr lang="en-IN" dirty="0" err="1" smtClean="0"/>
              <a:t>prewitt_edges</a:t>
            </a:r>
            <a:r>
              <a:rPr lang="en-IN" dirty="0" smtClean="0"/>
              <a:t>(:,:,1);</a:t>
            </a:r>
          </a:p>
          <a:p>
            <a:r>
              <a:rPr lang="en-IN" dirty="0" smtClean="0"/>
              <a:t>subplot (1,2,2), </a:t>
            </a:r>
            <a:r>
              <a:rPr lang="en-IN" dirty="0" err="1" smtClean="0"/>
              <a:t>imagesc</a:t>
            </a:r>
            <a:r>
              <a:rPr lang="en-IN" dirty="0" smtClean="0"/>
              <a:t>(</a:t>
            </a:r>
            <a:r>
              <a:rPr lang="en-IN" dirty="0" err="1" smtClean="0"/>
              <a:t>pmagnitude</a:t>
            </a:r>
            <a:r>
              <a:rPr lang="en-IN" dirty="0" smtClean="0"/>
              <a:t>);</a:t>
            </a:r>
          </a:p>
          <a:p>
            <a:r>
              <a:rPr lang="en-IN" dirty="0" err="1" smtClean="0"/>
              <a:t>plotedit</a:t>
            </a:r>
            <a:r>
              <a:rPr lang="en-IN" dirty="0" smtClean="0"/>
              <a:t>  on,  title  ('Magnitude  of  sample edges  by  Prewitt  operator'),</a:t>
            </a:r>
          </a:p>
          <a:p>
            <a:r>
              <a:rPr lang="en-IN" dirty="0" err="1" smtClean="0"/>
              <a:t>plotedit</a:t>
            </a:r>
            <a:r>
              <a:rPr lang="en-IN" dirty="0" smtClean="0"/>
              <a:t> off</a:t>
            </a:r>
          </a:p>
          <a:p>
            <a:r>
              <a:rPr lang="en-IN" dirty="0" smtClean="0"/>
              <a:t>direction=</a:t>
            </a:r>
            <a:r>
              <a:rPr lang="en-IN" dirty="0" err="1" smtClean="0"/>
              <a:t>prewitt_edges</a:t>
            </a:r>
            <a:r>
              <a:rPr lang="en-IN" dirty="0" smtClean="0"/>
              <a:t>(:,:,2);</a:t>
            </a:r>
          </a:p>
          <a:p>
            <a:r>
              <a:rPr lang="en-IN" dirty="0" err="1" smtClean="0"/>
              <a:t>imagesc</a:t>
            </a:r>
            <a:r>
              <a:rPr lang="en-IN" dirty="0" smtClean="0"/>
              <a:t>(direction);</a:t>
            </a:r>
          </a:p>
          <a:p>
            <a:r>
              <a:rPr lang="en-IN" dirty="0" err="1" smtClean="0"/>
              <a:t>plotedit</a:t>
            </a:r>
            <a:r>
              <a:rPr lang="en-IN" dirty="0" smtClean="0"/>
              <a:t>  on,  title  (</a:t>
            </a:r>
            <a:r>
              <a:rPr lang="en-IN" b="1" dirty="0" smtClean="0">
                <a:solidFill>
                  <a:schemeClr val="accent4">
                    <a:lumMod val="60000"/>
                    <a:lumOff val="40000"/>
                  </a:schemeClr>
                </a:solidFill>
              </a:rPr>
              <a:t>'Direction  of  eye  edges  by  Prewitt  operator</a:t>
            </a:r>
            <a:r>
              <a:rPr lang="en-IN" dirty="0" smtClean="0"/>
              <a:t>'),</a:t>
            </a:r>
          </a:p>
          <a:p>
            <a:r>
              <a:rPr lang="en-IN" dirty="0" err="1" smtClean="0"/>
              <a:t>plotedit</a:t>
            </a:r>
            <a:r>
              <a:rPr lang="en-IN" dirty="0" smtClean="0"/>
              <a:t> off</a:t>
            </a:r>
          </a:p>
          <a:p>
            <a:r>
              <a:rPr lang="en-IN" dirty="0" smtClean="0"/>
              <a:t>pause;</a:t>
            </a:r>
          </a:p>
          <a:p>
            <a:r>
              <a:rPr lang="en-IN" dirty="0" smtClean="0"/>
              <a:t> </a:t>
            </a:r>
          </a:p>
          <a:p>
            <a:r>
              <a:rPr lang="en-IN" dirty="0" err="1" smtClean="0"/>
              <a:t>disp</a:t>
            </a:r>
            <a:r>
              <a:rPr lang="en-IN" dirty="0" smtClean="0"/>
              <a:t> (' ')</a:t>
            </a:r>
          </a:p>
          <a:p>
            <a:r>
              <a:rPr lang="en-IN" dirty="0" err="1" smtClean="0"/>
              <a:t>disp</a:t>
            </a:r>
            <a:r>
              <a:rPr lang="en-IN" dirty="0" smtClean="0"/>
              <a:t> ('The </a:t>
            </a:r>
            <a:r>
              <a:rPr lang="en-IN" dirty="0" err="1" smtClean="0"/>
              <a:t>Sobel</a:t>
            </a:r>
            <a:r>
              <a:rPr lang="en-IN" dirty="0" smtClean="0"/>
              <a:t> operator includes better smoothing than the Prewitt')</a:t>
            </a:r>
          </a:p>
          <a:p>
            <a:r>
              <a:rPr lang="en-IN" dirty="0" err="1" smtClean="0"/>
              <a:t>disp</a:t>
            </a:r>
            <a:r>
              <a:rPr lang="en-IN" dirty="0" smtClean="0"/>
              <a:t> ('</a:t>
            </a:r>
            <a:r>
              <a:rPr lang="en-IN" dirty="0" err="1" smtClean="0"/>
              <a:t>operator.It</a:t>
            </a:r>
            <a:r>
              <a:rPr lang="en-IN" dirty="0" smtClean="0"/>
              <a:t> is harder to see here, but is </a:t>
            </a:r>
            <a:r>
              <a:rPr lang="en-IN" dirty="0" err="1" smtClean="0"/>
              <a:t>gereally</a:t>
            </a:r>
            <a:r>
              <a:rPr lang="en-IN" dirty="0" smtClean="0"/>
              <a:t> experienced')</a:t>
            </a:r>
          </a:p>
          <a:p>
            <a:r>
              <a:rPr lang="en-IN" dirty="0" err="1" smtClean="0"/>
              <a:t>sobel_edges</a:t>
            </a:r>
            <a:r>
              <a:rPr lang="en-IN" dirty="0" smtClean="0"/>
              <a:t>=sobel33(sample);</a:t>
            </a:r>
          </a:p>
          <a:p>
            <a:r>
              <a:rPr lang="en-IN" dirty="0" err="1" smtClean="0"/>
              <a:t>disp</a:t>
            </a:r>
            <a:r>
              <a:rPr lang="en-IN" dirty="0" smtClean="0"/>
              <a:t> ('Again, we calculate the magnitude and direction. Again, The')</a:t>
            </a:r>
          </a:p>
          <a:p>
            <a:r>
              <a:rPr lang="en-IN" dirty="0" err="1" smtClean="0"/>
              <a:t>disp</a:t>
            </a:r>
            <a:r>
              <a:rPr lang="en-IN" dirty="0" smtClean="0"/>
              <a:t> ('magnitude shows the amount of contrast, as shown in the image')</a:t>
            </a:r>
          </a:p>
          <a:p>
            <a:r>
              <a:rPr lang="en-IN" dirty="0" err="1" smtClean="0"/>
              <a:t>disp</a:t>
            </a:r>
            <a:r>
              <a:rPr lang="en-IN" dirty="0" smtClean="0"/>
              <a:t> ('for a 3*3 </a:t>
            </a:r>
            <a:r>
              <a:rPr lang="en-IN" dirty="0" err="1" smtClean="0"/>
              <a:t>Sobel</a:t>
            </a:r>
            <a:r>
              <a:rPr lang="en-IN" dirty="0" smtClean="0"/>
              <a:t> operator.')</a:t>
            </a:r>
          </a:p>
          <a:p>
            <a:r>
              <a:rPr lang="en-IN" dirty="0" err="1" smtClean="0"/>
              <a:t>smagnitude</a:t>
            </a:r>
            <a:r>
              <a:rPr lang="en-IN" dirty="0" smtClean="0"/>
              <a:t>=</a:t>
            </a:r>
            <a:r>
              <a:rPr lang="en-IN" dirty="0" err="1" smtClean="0"/>
              <a:t>sobel_edges</a:t>
            </a:r>
            <a:r>
              <a:rPr lang="en-IN" dirty="0" smtClean="0"/>
              <a:t>(:,:,1);</a:t>
            </a:r>
          </a:p>
          <a:p>
            <a:r>
              <a:rPr lang="en-IN" dirty="0" smtClean="0"/>
              <a:t>figure;</a:t>
            </a:r>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6192688" cy="2031325"/>
          </a:xfrm>
          <a:prstGeom prst="rect">
            <a:avLst/>
          </a:prstGeom>
        </p:spPr>
        <p:txBody>
          <a:bodyPr wrap="square">
            <a:spAutoFit/>
          </a:bodyPr>
          <a:lstStyle/>
          <a:p>
            <a:r>
              <a:rPr lang="en-IN" dirty="0" smtClean="0"/>
              <a:t>subplot(1,2,1), </a:t>
            </a:r>
            <a:r>
              <a:rPr lang="en-IN" dirty="0" err="1" smtClean="0"/>
              <a:t>imagesc</a:t>
            </a:r>
            <a:r>
              <a:rPr lang="en-IN" dirty="0" smtClean="0"/>
              <a:t>(</a:t>
            </a:r>
            <a:r>
              <a:rPr lang="en-IN" dirty="0" err="1" smtClean="0"/>
              <a:t>smagnitude</a:t>
            </a:r>
            <a:r>
              <a:rPr lang="en-IN" dirty="0" smtClean="0"/>
              <a:t>);</a:t>
            </a:r>
          </a:p>
          <a:p>
            <a:r>
              <a:rPr lang="en-IN" dirty="0" err="1" smtClean="0"/>
              <a:t>plotedit</a:t>
            </a:r>
            <a:r>
              <a:rPr lang="en-IN" dirty="0" smtClean="0"/>
              <a:t> on, title (</a:t>
            </a:r>
            <a:r>
              <a:rPr lang="en-IN" b="1" dirty="0" smtClean="0">
                <a:solidFill>
                  <a:schemeClr val="accent4">
                    <a:lumMod val="60000"/>
                    <a:lumOff val="40000"/>
                  </a:schemeClr>
                </a:solidFill>
              </a:rPr>
              <a:t>'Magnitude of sample edges by </a:t>
            </a:r>
            <a:r>
              <a:rPr lang="en-IN" b="1" dirty="0" err="1" smtClean="0">
                <a:solidFill>
                  <a:schemeClr val="accent4">
                    <a:lumMod val="60000"/>
                    <a:lumOff val="40000"/>
                  </a:schemeClr>
                </a:solidFill>
              </a:rPr>
              <a:t>Sobel</a:t>
            </a:r>
            <a:r>
              <a:rPr lang="en-IN" dirty="0" smtClean="0"/>
              <a:t>'), </a:t>
            </a:r>
            <a:r>
              <a:rPr lang="en-IN" dirty="0" err="1" smtClean="0"/>
              <a:t>plotedit</a:t>
            </a:r>
            <a:r>
              <a:rPr lang="en-IN" dirty="0" smtClean="0"/>
              <a:t> off</a:t>
            </a:r>
          </a:p>
          <a:p>
            <a:r>
              <a:rPr lang="en-IN" dirty="0" smtClean="0"/>
              <a:t>subplot(1,2,2), </a:t>
            </a:r>
            <a:r>
              <a:rPr lang="en-IN" dirty="0" err="1" smtClean="0"/>
              <a:t>imagesc</a:t>
            </a:r>
            <a:r>
              <a:rPr lang="en-IN" dirty="0" smtClean="0"/>
              <a:t>(</a:t>
            </a:r>
            <a:r>
              <a:rPr lang="en-IN" dirty="0" err="1" smtClean="0"/>
              <a:t>pmagnitude</a:t>
            </a:r>
            <a:r>
              <a:rPr lang="en-IN" dirty="0" smtClean="0"/>
              <a:t>);</a:t>
            </a:r>
          </a:p>
          <a:p>
            <a:r>
              <a:rPr lang="en-IN" dirty="0" err="1" smtClean="0"/>
              <a:t>plotedit</a:t>
            </a:r>
            <a:r>
              <a:rPr lang="en-IN" dirty="0" smtClean="0"/>
              <a:t> on, title (</a:t>
            </a:r>
            <a:r>
              <a:rPr lang="en-IN" b="1" dirty="0" smtClean="0">
                <a:solidFill>
                  <a:schemeClr val="accent4">
                    <a:lumMod val="60000"/>
                    <a:lumOff val="40000"/>
                  </a:schemeClr>
                </a:solidFill>
              </a:rPr>
              <a:t>'Magnitude of sample edges by Prewitt</a:t>
            </a:r>
            <a:r>
              <a:rPr lang="en-IN" dirty="0" smtClean="0"/>
              <a:t>'), </a:t>
            </a:r>
            <a:r>
              <a:rPr lang="en-IN" dirty="0" err="1" smtClean="0"/>
              <a:t>plotedit</a:t>
            </a:r>
            <a:r>
              <a:rPr lang="en-IN" dirty="0" smtClean="0"/>
              <a:t> off</a:t>
            </a:r>
          </a:p>
          <a:p>
            <a:r>
              <a:rPr lang="en-IN" dirty="0" smtClean="0"/>
              <a:t>pause;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331640" y="188640"/>
            <a:ext cx="5556734" cy="265194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907704" y="2924944"/>
            <a:ext cx="4560764" cy="37513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764704"/>
            <a:ext cx="4432791" cy="4982121"/>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48453" y="764704"/>
            <a:ext cx="4395547" cy="496855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980728"/>
            <a:ext cx="4283968" cy="5088536"/>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909931" y="980728"/>
            <a:ext cx="4234069" cy="504056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836712"/>
            <a:ext cx="4340523" cy="5067507"/>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820508" y="836713"/>
            <a:ext cx="4323492" cy="504055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9" y="428604"/>
            <a:ext cx="8572560" cy="2862322"/>
          </a:xfrm>
          <a:prstGeom prst="rect">
            <a:avLst/>
          </a:prstGeom>
          <a:noFill/>
        </p:spPr>
        <p:txBody>
          <a:bodyPr wrap="square" rtlCol="0">
            <a:spAutoFit/>
          </a:bodyPr>
          <a:lstStyle/>
          <a:p>
            <a:pPr>
              <a:buFont typeface="Arial" pitchFamily="34" charset="0"/>
              <a:buChar char="•"/>
            </a:pPr>
            <a:r>
              <a:rPr lang="en-IN" dirty="0" smtClean="0"/>
              <a:t> Compared with fingerprint recognition </a:t>
            </a:r>
            <a:r>
              <a:rPr lang="en-IN" dirty="0" err="1" smtClean="0"/>
              <a:t>palmprint</a:t>
            </a:r>
            <a:r>
              <a:rPr lang="en-IN" dirty="0" smtClean="0"/>
              <a:t> images contain more information </a:t>
            </a:r>
          </a:p>
          <a:p>
            <a:r>
              <a:rPr lang="en-IN" dirty="0" smtClean="0"/>
              <a:t>and needs only low resolution image capturing devices which reduces the cost of the</a:t>
            </a:r>
          </a:p>
          <a:p>
            <a:r>
              <a:rPr lang="en-IN" dirty="0" smtClean="0"/>
              <a:t> system</a:t>
            </a:r>
          </a:p>
          <a:p>
            <a:pPr>
              <a:buFont typeface="Arial" pitchFamily="34" charset="0"/>
              <a:buChar char="•"/>
            </a:pPr>
            <a:r>
              <a:rPr lang="en-IN" dirty="0" smtClean="0"/>
              <a:t> Compared with iris recognition the </a:t>
            </a:r>
            <a:r>
              <a:rPr lang="en-IN" dirty="0" err="1" smtClean="0"/>
              <a:t>palmprint</a:t>
            </a:r>
            <a:r>
              <a:rPr lang="en-IN" dirty="0" smtClean="0"/>
              <a:t> images can be captured without</a:t>
            </a:r>
          </a:p>
          <a:p>
            <a:r>
              <a:rPr lang="en-IN" dirty="0" smtClean="0"/>
              <a:t> intrusiveness as people might fear of adverse effects on their eyes and cost effective.</a:t>
            </a:r>
          </a:p>
          <a:p>
            <a:endParaRPr lang="en-IN" dirty="0"/>
          </a:p>
          <a:p>
            <a:r>
              <a:rPr lang="en-IN" dirty="0" smtClean="0"/>
              <a:t>           </a:t>
            </a:r>
          </a:p>
          <a:p>
            <a:r>
              <a:rPr lang="en-IN" dirty="0" smtClean="0"/>
              <a:t> </a:t>
            </a:r>
          </a:p>
          <a:p>
            <a:endParaRPr lang="en-IN" dirty="0"/>
          </a:p>
          <a:p>
            <a:endParaRPr lang="en-IN" dirty="0"/>
          </a:p>
        </p:txBody>
      </p:sp>
      <p:sp>
        <p:nvSpPr>
          <p:cNvPr id="3" name="Rectangle 2"/>
          <p:cNvSpPr/>
          <p:nvPr/>
        </p:nvSpPr>
        <p:spPr>
          <a:xfrm>
            <a:off x="1000100" y="3500438"/>
            <a:ext cx="1643074"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071538" y="3571876"/>
            <a:ext cx="1562928" cy="369332"/>
          </a:xfrm>
          <a:prstGeom prst="rect">
            <a:avLst/>
          </a:prstGeom>
          <a:noFill/>
        </p:spPr>
        <p:txBody>
          <a:bodyPr wrap="none" rtlCol="0">
            <a:spAutoFit/>
          </a:bodyPr>
          <a:lstStyle/>
          <a:p>
            <a:r>
              <a:rPr lang="en-IN" dirty="0" smtClean="0"/>
              <a:t>Pre-processing</a:t>
            </a:r>
            <a:endParaRPr lang="en-IN" dirty="0"/>
          </a:p>
        </p:txBody>
      </p:sp>
      <p:sp>
        <p:nvSpPr>
          <p:cNvPr id="5" name="Rectangle 4"/>
          <p:cNvSpPr/>
          <p:nvPr/>
        </p:nvSpPr>
        <p:spPr>
          <a:xfrm>
            <a:off x="1214414" y="5000636"/>
            <a:ext cx="128588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285852" y="5072074"/>
            <a:ext cx="928694" cy="369332"/>
          </a:xfrm>
          <a:prstGeom prst="rect">
            <a:avLst/>
          </a:prstGeom>
          <a:noFill/>
        </p:spPr>
        <p:txBody>
          <a:bodyPr wrap="square" rtlCol="0">
            <a:spAutoFit/>
          </a:bodyPr>
          <a:lstStyle/>
          <a:p>
            <a:r>
              <a:rPr lang="en-IN" dirty="0" smtClean="0"/>
              <a:t>Sensors</a:t>
            </a:r>
            <a:endParaRPr lang="en-IN" dirty="0"/>
          </a:p>
        </p:txBody>
      </p:sp>
      <p:sp>
        <p:nvSpPr>
          <p:cNvPr id="7" name="Rectangle 6"/>
          <p:cNvSpPr/>
          <p:nvPr/>
        </p:nvSpPr>
        <p:spPr>
          <a:xfrm>
            <a:off x="3357554" y="3500438"/>
            <a:ext cx="142876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571868" y="3500438"/>
            <a:ext cx="1143008" cy="923330"/>
          </a:xfrm>
          <a:prstGeom prst="rect">
            <a:avLst/>
          </a:prstGeom>
          <a:noFill/>
        </p:spPr>
        <p:txBody>
          <a:bodyPr wrap="square" rtlCol="0">
            <a:spAutoFit/>
          </a:bodyPr>
          <a:lstStyle/>
          <a:p>
            <a:r>
              <a:rPr lang="en-IN" dirty="0" smtClean="0"/>
              <a:t>Feature</a:t>
            </a:r>
          </a:p>
          <a:p>
            <a:r>
              <a:rPr lang="en-IN" dirty="0" smtClean="0"/>
              <a:t>Extractor </a:t>
            </a:r>
          </a:p>
          <a:p>
            <a:endParaRPr lang="en-IN" dirty="0"/>
          </a:p>
        </p:txBody>
      </p:sp>
      <p:sp>
        <p:nvSpPr>
          <p:cNvPr id="9" name="Rectangle 8"/>
          <p:cNvSpPr/>
          <p:nvPr/>
        </p:nvSpPr>
        <p:spPr>
          <a:xfrm>
            <a:off x="5357818" y="3571876"/>
            <a:ext cx="1500198"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572396" y="3571876"/>
            <a:ext cx="128588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572396" y="2143116"/>
            <a:ext cx="1285884"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572396" y="5000636"/>
            <a:ext cx="135732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Application</a:t>
            </a:r>
          </a:p>
          <a:p>
            <a:pPr algn="ctr"/>
            <a:r>
              <a:rPr lang="en-IN" dirty="0" smtClean="0">
                <a:solidFill>
                  <a:schemeClr val="tx1"/>
                </a:solidFill>
              </a:rPr>
              <a:t>Device</a:t>
            </a:r>
            <a:endParaRPr lang="en-IN" dirty="0">
              <a:solidFill>
                <a:schemeClr val="tx1"/>
              </a:solidFill>
            </a:endParaRPr>
          </a:p>
        </p:txBody>
      </p:sp>
      <p:sp>
        <p:nvSpPr>
          <p:cNvPr id="13" name="TextBox 12"/>
          <p:cNvSpPr txBox="1"/>
          <p:nvPr/>
        </p:nvSpPr>
        <p:spPr>
          <a:xfrm>
            <a:off x="5429256" y="3571876"/>
            <a:ext cx="1192074" cy="646331"/>
          </a:xfrm>
          <a:prstGeom prst="rect">
            <a:avLst/>
          </a:prstGeom>
          <a:noFill/>
        </p:spPr>
        <p:txBody>
          <a:bodyPr wrap="square" rtlCol="0">
            <a:spAutoFit/>
          </a:bodyPr>
          <a:lstStyle/>
          <a:p>
            <a:r>
              <a:rPr lang="en-IN" dirty="0" smtClean="0"/>
              <a:t>Template</a:t>
            </a:r>
          </a:p>
          <a:p>
            <a:r>
              <a:rPr lang="en-IN" dirty="0"/>
              <a:t> </a:t>
            </a:r>
            <a:r>
              <a:rPr lang="en-IN" dirty="0" smtClean="0"/>
              <a:t>Generator</a:t>
            </a:r>
            <a:endParaRPr lang="en-IN" dirty="0"/>
          </a:p>
        </p:txBody>
      </p:sp>
      <p:sp>
        <p:nvSpPr>
          <p:cNvPr id="14" name="TextBox 13"/>
          <p:cNvSpPr txBox="1"/>
          <p:nvPr/>
        </p:nvSpPr>
        <p:spPr>
          <a:xfrm>
            <a:off x="7572396" y="2071678"/>
            <a:ext cx="1285884" cy="923330"/>
          </a:xfrm>
          <a:prstGeom prst="rect">
            <a:avLst/>
          </a:prstGeom>
          <a:noFill/>
        </p:spPr>
        <p:txBody>
          <a:bodyPr wrap="square" rtlCol="0">
            <a:spAutoFit/>
          </a:bodyPr>
          <a:lstStyle/>
          <a:p>
            <a:r>
              <a:rPr lang="en-IN" dirty="0" smtClean="0"/>
              <a:t>Stored</a:t>
            </a:r>
          </a:p>
          <a:p>
            <a:r>
              <a:rPr lang="en-IN" dirty="0" smtClean="0"/>
              <a:t>Templates</a:t>
            </a:r>
          </a:p>
          <a:p>
            <a:endParaRPr lang="en-IN" dirty="0"/>
          </a:p>
        </p:txBody>
      </p:sp>
      <p:sp>
        <p:nvSpPr>
          <p:cNvPr id="15" name="TextBox 14"/>
          <p:cNvSpPr txBox="1"/>
          <p:nvPr/>
        </p:nvSpPr>
        <p:spPr>
          <a:xfrm>
            <a:off x="7715272" y="3571876"/>
            <a:ext cx="979627" cy="369332"/>
          </a:xfrm>
          <a:prstGeom prst="rect">
            <a:avLst/>
          </a:prstGeom>
          <a:noFill/>
        </p:spPr>
        <p:txBody>
          <a:bodyPr wrap="none" rtlCol="0">
            <a:spAutoFit/>
          </a:bodyPr>
          <a:lstStyle/>
          <a:p>
            <a:r>
              <a:rPr lang="en-IN" dirty="0" smtClean="0"/>
              <a:t>Matcher</a:t>
            </a:r>
            <a:endParaRPr lang="en-IN" dirty="0"/>
          </a:p>
        </p:txBody>
      </p:sp>
      <p:cxnSp>
        <p:nvCxnSpPr>
          <p:cNvPr id="25" name="Straight Arrow Connector 24"/>
          <p:cNvCxnSpPr>
            <a:stCxn id="5" idx="0"/>
            <a:endCxn id="3" idx="2"/>
          </p:cNvCxnSpPr>
          <p:nvPr/>
        </p:nvCxnSpPr>
        <p:spPr>
          <a:xfrm rot="16200000" flipV="1">
            <a:off x="1410869" y="4554148"/>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7733132" y="4554148"/>
            <a:ext cx="857255"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7679556" y="3107526"/>
            <a:ext cx="92869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43174" y="378619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858016" y="378619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86314" y="378619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16200000">
            <a:off x="6286512" y="2357430"/>
            <a:ext cx="2571768" cy="24288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1" name="TextBox 50"/>
          <p:cNvSpPr txBox="1"/>
          <p:nvPr/>
        </p:nvSpPr>
        <p:spPr>
          <a:xfrm>
            <a:off x="6929454" y="3500438"/>
            <a:ext cx="770235" cy="369332"/>
          </a:xfrm>
          <a:prstGeom prst="rect">
            <a:avLst/>
          </a:prstGeom>
          <a:noFill/>
        </p:spPr>
        <p:txBody>
          <a:bodyPr wrap="square" rtlCol="0">
            <a:spAutoFit/>
          </a:bodyPr>
          <a:lstStyle/>
          <a:p>
            <a:r>
              <a:rPr lang="en-IN" dirty="0" smtClean="0"/>
              <a:t>Test</a:t>
            </a:r>
            <a:endParaRPr lang="en-IN" dirty="0"/>
          </a:p>
        </p:txBody>
      </p:sp>
      <p:sp>
        <p:nvSpPr>
          <p:cNvPr id="52" name="TextBox 51"/>
          <p:cNvSpPr txBox="1"/>
          <p:nvPr/>
        </p:nvSpPr>
        <p:spPr>
          <a:xfrm rot="18307659">
            <a:off x="5841509" y="2395149"/>
            <a:ext cx="1270139" cy="369332"/>
          </a:xfrm>
          <a:prstGeom prst="rect">
            <a:avLst/>
          </a:prstGeom>
          <a:noFill/>
        </p:spPr>
        <p:txBody>
          <a:bodyPr wrap="square" rtlCol="0">
            <a:spAutoFit/>
          </a:bodyPr>
          <a:lstStyle/>
          <a:p>
            <a:r>
              <a:rPr lang="en-IN" dirty="0" smtClean="0"/>
              <a:t>Enrolment</a:t>
            </a:r>
            <a:endParaRPr lang="en-IN" dirty="0"/>
          </a:p>
        </p:txBody>
      </p:sp>
      <p:cxnSp>
        <p:nvCxnSpPr>
          <p:cNvPr id="54" name="Straight Arrow Connector 53"/>
          <p:cNvCxnSpPr/>
          <p:nvPr/>
        </p:nvCxnSpPr>
        <p:spPr>
          <a:xfrm>
            <a:off x="7500958" y="2285992"/>
            <a:ext cx="714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83768" y="6309320"/>
            <a:ext cx="4626203" cy="400110"/>
          </a:xfrm>
          <a:prstGeom prst="rect">
            <a:avLst/>
          </a:prstGeom>
          <a:noFill/>
        </p:spPr>
        <p:txBody>
          <a:bodyPr wrap="none" rtlCol="0">
            <a:spAutoFit/>
          </a:bodyPr>
          <a:lstStyle/>
          <a:p>
            <a:r>
              <a:rPr lang="en-IN" sz="2000" i="1" dirty="0" smtClean="0"/>
              <a:t>General block diagram of biometric system</a:t>
            </a:r>
            <a:endParaRPr lang="en-IN" sz="2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0"/>
            <a:ext cx="8572528" cy="8494633"/>
          </a:xfrm>
          <a:prstGeom prst="rect">
            <a:avLst/>
          </a:prstGeom>
          <a:noFill/>
        </p:spPr>
        <p:txBody>
          <a:bodyPr wrap="square" rtlCol="0">
            <a:spAutoFit/>
          </a:bodyPr>
          <a:lstStyle/>
          <a:p>
            <a:r>
              <a:rPr lang="en-IN" sz="2000" b="1" dirty="0" smtClean="0">
                <a:solidFill>
                  <a:srgbClr val="3333CC"/>
                </a:solidFill>
                <a:latin typeface="Times New Roman" pitchFamily="18" charset="0"/>
                <a:cs typeface="Times New Roman" pitchFamily="18" charset="0"/>
              </a:rPr>
              <a:t>PRE-PROCESSING :-</a:t>
            </a:r>
          </a:p>
          <a:p>
            <a:endParaRPr lang="en-IN" dirty="0"/>
          </a:p>
          <a:p>
            <a:r>
              <a:rPr lang="en-IN" sz="2000" dirty="0" smtClean="0"/>
              <a:t>Image Enhancement </a:t>
            </a:r>
            <a:r>
              <a:rPr lang="en-IN" dirty="0" smtClean="0"/>
              <a:t>:- 1.SMQT</a:t>
            </a:r>
          </a:p>
          <a:p>
            <a:r>
              <a:rPr lang="en-IN" dirty="0"/>
              <a:t> </a:t>
            </a:r>
            <a:r>
              <a:rPr lang="en-IN" dirty="0" smtClean="0"/>
              <a:t>                                            2.Histogram Equalisation</a:t>
            </a:r>
          </a:p>
          <a:p>
            <a:endParaRPr lang="en-IN" dirty="0"/>
          </a:p>
          <a:p>
            <a:r>
              <a:rPr lang="en-IN" sz="2000" dirty="0" smtClean="0">
                <a:solidFill>
                  <a:srgbClr val="3333CC"/>
                </a:solidFill>
              </a:rPr>
              <a:t>SMQT:-  </a:t>
            </a:r>
            <a:r>
              <a:rPr lang="en-IN" dirty="0" smtClean="0"/>
              <a:t>(Successive Mean Quantization Transform)</a:t>
            </a:r>
          </a:p>
          <a:p>
            <a:endParaRPr lang="en-IN" dirty="0" smtClean="0"/>
          </a:p>
          <a:p>
            <a:r>
              <a:rPr lang="en-IN" dirty="0" smtClean="0"/>
              <a:t>The basic unit of the SMQT is the MQU (Mean Quantization unit),</a:t>
            </a:r>
          </a:p>
          <a:p>
            <a:r>
              <a:rPr lang="en-IN" dirty="0" smtClean="0"/>
              <a:t>which consists in calculating the mean value of all the pixels in the image,</a:t>
            </a:r>
          </a:p>
          <a:p>
            <a:r>
              <a:rPr lang="en-IN" dirty="0" smtClean="0"/>
              <a:t>then the mean is used to quantize the value of data into 0 or 1, depending</a:t>
            </a:r>
          </a:p>
          <a:p>
            <a:r>
              <a:rPr lang="en-IN" dirty="0" smtClean="0"/>
              <a:t>if the value of the pixel is lower or higher than the mean. After doing this,</a:t>
            </a:r>
          </a:p>
          <a:p>
            <a:r>
              <a:rPr lang="en-IN" dirty="0" smtClean="0"/>
              <a:t>the input is </a:t>
            </a:r>
            <a:r>
              <a:rPr lang="en-IN" dirty="0" err="1" smtClean="0"/>
              <a:t>splitted</a:t>
            </a:r>
            <a:r>
              <a:rPr lang="en-IN" dirty="0" smtClean="0"/>
              <a:t> in two. </a:t>
            </a:r>
          </a:p>
          <a:p>
            <a:endParaRPr lang="en-IN" dirty="0" smtClean="0"/>
          </a:p>
          <a:p>
            <a:r>
              <a:rPr lang="en-IN" b="1" dirty="0" smtClean="0"/>
              <a:t>Code :-</a:t>
            </a:r>
          </a:p>
          <a:p>
            <a:r>
              <a:rPr lang="en-IN" dirty="0" smtClean="0"/>
              <a:t>function A = </a:t>
            </a:r>
            <a:r>
              <a:rPr lang="en-IN" dirty="0" err="1" smtClean="0"/>
              <a:t>algh_a</a:t>
            </a:r>
            <a:r>
              <a:rPr lang="en-IN" dirty="0" smtClean="0"/>
              <a:t>(</a:t>
            </a:r>
            <a:r>
              <a:rPr lang="en-IN" dirty="0" err="1" smtClean="0"/>
              <a:t>RGBimage</a:t>
            </a:r>
            <a:r>
              <a:rPr lang="en-IN" dirty="0" smtClean="0"/>
              <a:t>, n)  </a:t>
            </a:r>
          </a:p>
          <a:p>
            <a:r>
              <a:rPr lang="en-IN" dirty="0" smtClean="0"/>
              <a:t>[row, column, d] = size(</a:t>
            </a:r>
            <a:r>
              <a:rPr lang="en-IN" dirty="0" err="1" smtClean="0"/>
              <a:t>RGBimage</a:t>
            </a:r>
            <a:r>
              <a:rPr lang="en-IN" dirty="0" smtClean="0"/>
              <a:t>);</a:t>
            </a:r>
          </a:p>
          <a:p>
            <a:r>
              <a:rPr lang="en-IN" b="1" dirty="0" smtClean="0">
                <a:solidFill>
                  <a:srgbClr val="00B050"/>
                </a:solidFill>
              </a:rPr>
              <a:t>%We get the size of the image</a:t>
            </a:r>
          </a:p>
          <a:p>
            <a:r>
              <a:rPr lang="en-IN" dirty="0" smtClean="0"/>
              <a:t>if (d==3)</a:t>
            </a:r>
          </a:p>
          <a:p>
            <a:r>
              <a:rPr lang="en-IN" b="1" dirty="0" smtClean="0">
                <a:solidFill>
                  <a:srgbClr val="00B050"/>
                </a:solidFill>
              </a:rPr>
              <a:t> %if the image has 3 dimensions, it's an </a:t>
            </a:r>
            <a:r>
              <a:rPr lang="en-IN" b="1" dirty="0" err="1" smtClean="0">
                <a:solidFill>
                  <a:srgbClr val="00B050"/>
                </a:solidFill>
              </a:rPr>
              <a:t>rgb</a:t>
            </a:r>
            <a:r>
              <a:rPr lang="en-IN" b="1" dirty="0" smtClean="0">
                <a:solidFill>
                  <a:srgbClr val="00B050"/>
                </a:solidFill>
              </a:rPr>
              <a:t> image  </a:t>
            </a:r>
          </a:p>
          <a:p>
            <a:r>
              <a:rPr lang="en-IN" dirty="0" smtClean="0"/>
              <a:t>  </a:t>
            </a:r>
            <a:r>
              <a:rPr lang="en-IN" dirty="0" err="1" smtClean="0"/>
              <a:t>HSVimage</a:t>
            </a:r>
            <a:r>
              <a:rPr lang="en-IN" dirty="0" smtClean="0"/>
              <a:t> = rgb2hsv(</a:t>
            </a:r>
            <a:r>
              <a:rPr lang="en-IN" dirty="0" err="1" smtClean="0"/>
              <a:t>RGBimage</a:t>
            </a:r>
            <a:r>
              <a:rPr lang="en-IN" dirty="0" smtClean="0"/>
              <a:t>);</a:t>
            </a:r>
          </a:p>
          <a:p>
            <a:r>
              <a:rPr lang="en-IN" dirty="0" smtClean="0"/>
              <a:t> </a:t>
            </a:r>
            <a:r>
              <a:rPr lang="en-IN" b="1" dirty="0" smtClean="0">
                <a:solidFill>
                  <a:srgbClr val="00B050"/>
                </a:solidFill>
              </a:rPr>
              <a:t>%Transform from RGB to HSV   </a:t>
            </a:r>
          </a:p>
          <a:p>
            <a:r>
              <a:rPr lang="en-IN" dirty="0" smtClean="0"/>
              <a:t>  V = </a:t>
            </a:r>
            <a:r>
              <a:rPr lang="en-IN" dirty="0" err="1" smtClean="0"/>
              <a:t>HSVimage</a:t>
            </a:r>
            <a:r>
              <a:rPr lang="en-IN" dirty="0" smtClean="0"/>
              <a:t>(:,:,3); </a:t>
            </a:r>
          </a:p>
          <a:p>
            <a:r>
              <a:rPr lang="en-IN" b="1" dirty="0" smtClean="0">
                <a:solidFill>
                  <a:srgbClr val="00B050"/>
                </a:solidFill>
              </a:rPr>
              <a:t>%Get the component V (brightness) else </a:t>
            </a:r>
          </a:p>
          <a:p>
            <a:r>
              <a:rPr lang="en-IN" b="1" dirty="0" smtClean="0">
                <a:solidFill>
                  <a:srgbClr val="00B050"/>
                </a:solidFill>
              </a:rPr>
              <a:t>%if the image has 1 dimension, it is a gray-scale image   </a:t>
            </a:r>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3872" y="509566"/>
            <a:ext cx="1714512" cy="369332"/>
          </a:xfrm>
          <a:prstGeom prst="rect">
            <a:avLst/>
          </a:prstGeom>
          <a:noFill/>
        </p:spPr>
        <p:txBody>
          <a:bodyPr wrap="square" rtlCol="0">
            <a:spAutoFit/>
          </a:bodyPr>
          <a:lstStyle/>
          <a:p>
            <a:endParaRPr lang="en-IN" dirty="0"/>
          </a:p>
        </p:txBody>
      </p:sp>
      <p:sp>
        <p:nvSpPr>
          <p:cNvPr id="4" name="TextBox 3"/>
          <p:cNvSpPr txBox="1"/>
          <p:nvPr/>
        </p:nvSpPr>
        <p:spPr>
          <a:xfrm>
            <a:off x="357158" y="117693"/>
            <a:ext cx="9286940" cy="7017306"/>
          </a:xfrm>
          <a:prstGeom prst="rect">
            <a:avLst/>
          </a:prstGeom>
          <a:noFill/>
        </p:spPr>
        <p:txBody>
          <a:bodyPr wrap="square" rtlCol="0">
            <a:spAutoFit/>
          </a:bodyPr>
          <a:lstStyle/>
          <a:p>
            <a:r>
              <a:rPr lang="en-IN" dirty="0" smtClean="0"/>
              <a:t> V =double(</a:t>
            </a:r>
            <a:r>
              <a:rPr lang="en-IN" dirty="0" err="1" smtClean="0"/>
              <a:t>RGBimage</a:t>
            </a:r>
            <a:r>
              <a:rPr lang="en-IN" dirty="0" smtClean="0"/>
              <a:t>)/255;</a:t>
            </a:r>
          </a:p>
          <a:p>
            <a:r>
              <a:rPr lang="en-IN" b="1" dirty="0" smtClean="0">
                <a:solidFill>
                  <a:srgbClr val="00B050"/>
                </a:solidFill>
              </a:rPr>
              <a:t>%In this case, we don't need to transform end</a:t>
            </a:r>
          </a:p>
          <a:p>
            <a:r>
              <a:rPr lang="en-IN" dirty="0" smtClean="0"/>
              <a:t>V=V(:);</a:t>
            </a:r>
          </a:p>
          <a:p>
            <a:r>
              <a:rPr lang="en-IN" dirty="0" smtClean="0"/>
              <a:t> %The matrix of brightness is now a vertical vector</a:t>
            </a:r>
          </a:p>
          <a:p>
            <a:r>
              <a:rPr lang="en-IN" dirty="0" smtClean="0"/>
              <a:t>[</a:t>
            </a:r>
            <a:r>
              <a:rPr lang="en-IN" dirty="0" err="1" smtClean="0"/>
              <a:t>Vsorted</a:t>
            </a:r>
            <a:r>
              <a:rPr lang="en-IN" dirty="0" smtClean="0"/>
              <a:t>, ix] = sort(V);</a:t>
            </a:r>
          </a:p>
          <a:p>
            <a:r>
              <a:rPr lang="en-IN" dirty="0" smtClean="0"/>
              <a:t> %Sorting the vector </a:t>
            </a:r>
          </a:p>
          <a:p>
            <a:r>
              <a:rPr lang="en-IN" dirty="0" smtClean="0"/>
              <a:t>s = (row*column)/n; </a:t>
            </a:r>
          </a:p>
          <a:p>
            <a:r>
              <a:rPr lang="en-IN" b="1" dirty="0" smtClean="0">
                <a:solidFill>
                  <a:srgbClr val="00B050"/>
                </a:solidFill>
              </a:rPr>
              <a:t>%size of the intervals</a:t>
            </a:r>
          </a:p>
          <a:p>
            <a:r>
              <a:rPr lang="en-IN" dirty="0" err="1" smtClean="0"/>
              <a:t>i</a:t>
            </a:r>
            <a:r>
              <a:rPr lang="en-IN" dirty="0" smtClean="0"/>
              <a:t>=0;</a:t>
            </a:r>
          </a:p>
          <a:p>
            <a:r>
              <a:rPr lang="en-IN" dirty="0" smtClean="0"/>
              <a:t> </a:t>
            </a:r>
            <a:r>
              <a:rPr lang="en-IN" b="1" dirty="0" smtClean="0">
                <a:solidFill>
                  <a:srgbClr val="00B050"/>
                </a:solidFill>
              </a:rPr>
              <a:t>%initializing </a:t>
            </a:r>
            <a:r>
              <a:rPr lang="en-IN" b="1" dirty="0" err="1" smtClean="0">
                <a:solidFill>
                  <a:srgbClr val="00B050"/>
                </a:solidFill>
              </a:rPr>
              <a:t>i</a:t>
            </a:r>
            <a:endParaRPr lang="en-IN" b="1" dirty="0" smtClean="0">
              <a:solidFill>
                <a:srgbClr val="00B050"/>
              </a:solidFill>
            </a:endParaRPr>
          </a:p>
          <a:p>
            <a:r>
              <a:rPr lang="en-IN" dirty="0" smtClean="0"/>
              <a:t>h=[];</a:t>
            </a:r>
          </a:p>
          <a:p>
            <a:r>
              <a:rPr lang="en-IN" b="1" dirty="0" smtClean="0">
                <a:solidFill>
                  <a:srgbClr val="00B050"/>
                </a:solidFill>
              </a:rPr>
              <a:t> %</a:t>
            </a:r>
            <a:r>
              <a:rPr lang="en-IN" b="1" dirty="0" err="1" smtClean="0">
                <a:solidFill>
                  <a:srgbClr val="00B050"/>
                </a:solidFill>
              </a:rPr>
              <a:t>initialaizing</a:t>
            </a:r>
            <a:r>
              <a:rPr lang="en-IN" b="1" dirty="0" smtClean="0">
                <a:solidFill>
                  <a:srgbClr val="00B050"/>
                </a:solidFill>
              </a:rPr>
              <a:t> h</a:t>
            </a:r>
          </a:p>
          <a:p>
            <a:r>
              <a:rPr lang="en-IN" b="1" dirty="0" smtClean="0">
                <a:solidFill>
                  <a:srgbClr val="00B050"/>
                </a:solidFill>
              </a:rPr>
              <a:t>% now, there is a loop to process every interval </a:t>
            </a:r>
          </a:p>
          <a:p>
            <a:r>
              <a:rPr lang="en-IN" dirty="0" smtClean="0"/>
              <a:t>while (</a:t>
            </a:r>
            <a:r>
              <a:rPr lang="en-IN" dirty="0" err="1" smtClean="0"/>
              <a:t>i</a:t>
            </a:r>
            <a:r>
              <a:rPr lang="en-IN" dirty="0" smtClean="0"/>
              <a:t> &lt; n)    </a:t>
            </a:r>
          </a:p>
          <a:p>
            <a:r>
              <a:rPr lang="en-IN" dirty="0" smtClean="0"/>
              <a:t>    </a:t>
            </a:r>
            <a:r>
              <a:rPr lang="en-IN" dirty="0" err="1" smtClean="0"/>
              <a:t>i</a:t>
            </a:r>
            <a:r>
              <a:rPr lang="en-IN" dirty="0" smtClean="0"/>
              <a:t>=i+1;        </a:t>
            </a:r>
          </a:p>
          <a:p>
            <a:r>
              <a:rPr lang="en-IN" dirty="0" smtClean="0"/>
              <a:t>    </a:t>
            </a:r>
            <a:r>
              <a:rPr lang="en-IN" dirty="0" err="1" smtClean="0"/>
              <a:t>int</a:t>
            </a:r>
            <a:r>
              <a:rPr lang="en-IN" dirty="0" smtClean="0"/>
              <a:t> = </a:t>
            </a:r>
            <a:r>
              <a:rPr lang="en-IN" dirty="0" err="1" smtClean="0"/>
              <a:t>Vsorted</a:t>
            </a:r>
            <a:r>
              <a:rPr lang="en-IN" dirty="0" smtClean="0"/>
              <a:t>(((floor(s*(i-1))+1)):floor(s*</a:t>
            </a:r>
            <a:r>
              <a:rPr lang="en-IN" dirty="0" err="1" smtClean="0"/>
              <a:t>i</a:t>
            </a:r>
            <a:r>
              <a:rPr lang="en-IN" dirty="0" smtClean="0"/>
              <a:t>));</a:t>
            </a:r>
          </a:p>
          <a:p>
            <a:r>
              <a:rPr lang="en-IN" dirty="0" smtClean="0"/>
              <a:t> </a:t>
            </a:r>
            <a:r>
              <a:rPr lang="en-IN" b="1" dirty="0" smtClean="0">
                <a:solidFill>
                  <a:srgbClr val="00B050"/>
                </a:solidFill>
              </a:rPr>
              <a:t>%we define the interval       </a:t>
            </a:r>
          </a:p>
          <a:p>
            <a:r>
              <a:rPr lang="en-IN" dirty="0" smtClean="0"/>
              <a:t>    </a:t>
            </a:r>
            <a:r>
              <a:rPr lang="en-IN" dirty="0" err="1" smtClean="0"/>
              <a:t>Vstart</a:t>
            </a:r>
            <a:r>
              <a:rPr lang="en-IN" dirty="0" smtClean="0"/>
              <a:t> = (s*(i-1))/(row*column);</a:t>
            </a:r>
          </a:p>
          <a:p>
            <a:r>
              <a:rPr lang="en-IN" dirty="0" smtClean="0"/>
              <a:t> </a:t>
            </a:r>
            <a:r>
              <a:rPr lang="en-IN" b="1" dirty="0" smtClean="0">
                <a:solidFill>
                  <a:srgbClr val="00B050"/>
                </a:solidFill>
              </a:rPr>
              <a:t>%We define the start and the end of the interval    </a:t>
            </a:r>
          </a:p>
          <a:p>
            <a:r>
              <a:rPr lang="en-IN" dirty="0" smtClean="0"/>
              <a:t>    </a:t>
            </a:r>
            <a:r>
              <a:rPr lang="en-IN" dirty="0" err="1" smtClean="0"/>
              <a:t>Vstop</a:t>
            </a:r>
            <a:r>
              <a:rPr lang="en-IN" dirty="0" smtClean="0"/>
              <a:t> = (s*</a:t>
            </a:r>
            <a:r>
              <a:rPr lang="en-IN" dirty="0" err="1" smtClean="0"/>
              <a:t>i</a:t>
            </a:r>
            <a:r>
              <a:rPr lang="en-IN" dirty="0" smtClean="0"/>
              <a:t>)/(row*column);     </a:t>
            </a:r>
          </a:p>
          <a:p>
            <a:r>
              <a:rPr lang="en-IN" b="1" dirty="0" smtClean="0">
                <a:solidFill>
                  <a:srgbClr val="00B050"/>
                </a:solidFill>
              </a:rPr>
              <a:t>   %linear transform for each segment    </a:t>
            </a:r>
          </a:p>
          <a:p>
            <a:r>
              <a:rPr lang="en-IN" dirty="0" smtClean="0"/>
              <a:t>    r=</a:t>
            </a:r>
            <a:r>
              <a:rPr lang="en-IN" dirty="0" err="1" smtClean="0"/>
              <a:t>int-int</a:t>
            </a:r>
            <a:r>
              <a:rPr lang="en-IN" dirty="0" smtClean="0"/>
              <a:t>(1);        </a:t>
            </a:r>
          </a:p>
          <a:p>
            <a:r>
              <a:rPr lang="en-IN" dirty="0" smtClean="0"/>
              <a:t>    f = (1/n)/(r(size(r,1)));       </a:t>
            </a:r>
          </a:p>
          <a:p>
            <a:r>
              <a:rPr lang="en-IN" dirty="0" smtClean="0"/>
              <a:t>    g = r*f;        </a:t>
            </a:r>
          </a:p>
          <a:p>
            <a:endParaRPr lang="en-IN" dirty="0"/>
          </a:p>
        </p:txBody>
      </p:sp>
      <p:sp>
        <p:nvSpPr>
          <p:cNvPr id="5" name="TextBox 4"/>
          <p:cNvSpPr txBox="1"/>
          <p:nvPr/>
        </p:nvSpPr>
        <p:spPr>
          <a:xfrm>
            <a:off x="723872" y="509566"/>
            <a:ext cx="1714512" cy="369332"/>
          </a:xfrm>
          <a:prstGeom prst="rect">
            <a:avLst/>
          </a:prstGeom>
          <a:no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85794"/>
            <a:ext cx="7149521" cy="5632311"/>
          </a:xfrm>
          <a:prstGeom prst="rect">
            <a:avLst/>
          </a:prstGeom>
          <a:noFill/>
        </p:spPr>
        <p:txBody>
          <a:bodyPr wrap="none" rtlCol="0">
            <a:spAutoFit/>
          </a:bodyPr>
          <a:lstStyle/>
          <a:p>
            <a:r>
              <a:rPr lang="en-IN" dirty="0" smtClean="0"/>
              <a:t>  if(</a:t>
            </a:r>
            <a:r>
              <a:rPr lang="en-IN" dirty="0" err="1" smtClean="0"/>
              <a:t>isnan</a:t>
            </a:r>
            <a:r>
              <a:rPr lang="en-IN" dirty="0" smtClean="0"/>
              <a:t>(g(1)))       </a:t>
            </a:r>
          </a:p>
          <a:p>
            <a:r>
              <a:rPr lang="en-IN" dirty="0" smtClean="0"/>
              <a:t>        g = r + </a:t>
            </a:r>
            <a:r>
              <a:rPr lang="en-IN" dirty="0" err="1" smtClean="0"/>
              <a:t>Vstop</a:t>
            </a:r>
            <a:r>
              <a:rPr lang="en-IN" dirty="0" smtClean="0"/>
              <a:t>;    </a:t>
            </a:r>
          </a:p>
          <a:p>
            <a:r>
              <a:rPr lang="en-IN" dirty="0" smtClean="0"/>
              <a:t>    else</a:t>
            </a:r>
          </a:p>
          <a:p>
            <a:r>
              <a:rPr lang="en-IN" dirty="0" smtClean="0"/>
              <a:t>        g = g + </a:t>
            </a:r>
            <a:r>
              <a:rPr lang="en-IN" dirty="0" err="1" smtClean="0"/>
              <a:t>Vstart</a:t>
            </a:r>
            <a:r>
              <a:rPr lang="en-IN" dirty="0" smtClean="0"/>
              <a:t>;   </a:t>
            </a:r>
          </a:p>
          <a:p>
            <a:r>
              <a:rPr lang="en-IN" dirty="0" smtClean="0"/>
              <a:t>    end</a:t>
            </a:r>
          </a:p>
          <a:p>
            <a:r>
              <a:rPr lang="en-IN" dirty="0" smtClean="0"/>
              <a:t>h=</a:t>
            </a:r>
            <a:r>
              <a:rPr lang="en-IN" dirty="0" err="1" smtClean="0"/>
              <a:t>vertcat</a:t>
            </a:r>
            <a:r>
              <a:rPr lang="en-IN" dirty="0" smtClean="0"/>
              <a:t>(</a:t>
            </a:r>
            <a:r>
              <a:rPr lang="en-IN" dirty="0" err="1" smtClean="0"/>
              <a:t>h,g</a:t>
            </a:r>
            <a:r>
              <a:rPr lang="en-IN" dirty="0" smtClean="0"/>
              <a:t>);</a:t>
            </a:r>
          </a:p>
          <a:p>
            <a:r>
              <a:rPr lang="en-IN" b="1" dirty="0" smtClean="0">
                <a:solidFill>
                  <a:srgbClr val="00B050"/>
                </a:solidFill>
              </a:rPr>
              <a:t> %</a:t>
            </a:r>
            <a:r>
              <a:rPr lang="en-IN" b="1" dirty="0" err="1" smtClean="0">
                <a:solidFill>
                  <a:srgbClr val="00B050"/>
                </a:solidFill>
              </a:rPr>
              <a:t>Bulding</a:t>
            </a:r>
            <a:r>
              <a:rPr lang="en-IN" b="1" dirty="0" smtClean="0">
                <a:solidFill>
                  <a:srgbClr val="00B050"/>
                </a:solidFill>
              </a:rPr>
              <a:t> the transformed vector  </a:t>
            </a:r>
          </a:p>
          <a:p>
            <a:r>
              <a:rPr lang="en-IN" dirty="0" smtClean="0"/>
              <a:t>end</a:t>
            </a:r>
          </a:p>
          <a:p>
            <a:r>
              <a:rPr lang="en-IN" dirty="0" smtClean="0"/>
              <a:t>m(ix)=h;</a:t>
            </a:r>
          </a:p>
          <a:p>
            <a:r>
              <a:rPr lang="en-IN" dirty="0" smtClean="0"/>
              <a:t> </a:t>
            </a:r>
            <a:r>
              <a:rPr lang="en-IN" b="1" dirty="0" smtClean="0">
                <a:solidFill>
                  <a:srgbClr val="00B050"/>
                </a:solidFill>
              </a:rPr>
              <a:t>%We "reverse the sorting" of the vector, with the transformed values</a:t>
            </a:r>
          </a:p>
          <a:p>
            <a:r>
              <a:rPr lang="en-IN" dirty="0" smtClean="0"/>
              <a:t>m=m(:);</a:t>
            </a:r>
          </a:p>
          <a:p>
            <a:r>
              <a:rPr lang="en-IN" dirty="0" smtClean="0"/>
              <a:t>if(d==3)</a:t>
            </a:r>
          </a:p>
          <a:p>
            <a:r>
              <a:rPr lang="en-IN" dirty="0" smtClean="0"/>
              <a:t> </a:t>
            </a:r>
            <a:r>
              <a:rPr lang="en-IN" b="1" dirty="0" smtClean="0">
                <a:solidFill>
                  <a:srgbClr val="00B050"/>
                </a:solidFill>
              </a:rPr>
              <a:t>%resizing the vector into a matrix and assigning the new V component    </a:t>
            </a:r>
          </a:p>
          <a:p>
            <a:r>
              <a:rPr lang="en-IN" dirty="0" smtClean="0"/>
              <a:t>    </a:t>
            </a:r>
            <a:r>
              <a:rPr lang="en-IN" dirty="0" err="1" smtClean="0"/>
              <a:t>HSVimage</a:t>
            </a:r>
            <a:r>
              <a:rPr lang="en-IN" dirty="0" smtClean="0"/>
              <a:t>(:,:,3) = reshape(</a:t>
            </a:r>
            <a:r>
              <a:rPr lang="en-IN" dirty="0" err="1" smtClean="0"/>
              <a:t>m,row,column</a:t>
            </a:r>
            <a:r>
              <a:rPr lang="en-IN" dirty="0" smtClean="0"/>
              <a:t>);    </a:t>
            </a:r>
          </a:p>
          <a:p>
            <a:r>
              <a:rPr lang="en-IN" dirty="0" smtClean="0"/>
              <a:t>    A=hsv2rgb(</a:t>
            </a:r>
            <a:r>
              <a:rPr lang="en-IN" dirty="0" err="1" smtClean="0"/>
              <a:t>HSVimage</a:t>
            </a:r>
            <a:r>
              <a:rPr lang="en-IN" dirty="0" smtClean="0"/>
              <a:t>); </a:t>
            </a:r>
          </a:p>
          <a:p>
            <a:r>
              <a:rPr lang="en-IN" dirty="0" smtClean="0"/>
              <a:t>else</a:t>
            </a:r>
          </a:p>
          <a:p>
            <a:r>
              <a:rPr lang="en-IN" dirty="0" smtClean="0"/>
              <a:t>    A=reshape(</a:t>
            </a:r>
            <a:r>
              <a:rPr lang="en-IN" dirty="0" err="1" smtClean="0"/>
              <a:t>m,row,column</a:t>
            </a:r>
            <a:r>
              <a:rPr lang="en-IN" dirty="0" smtClean="0"/>
              <a:t>);</a:t>
            </a:r>
          </a:p>
          <a:p>
            <a:r>
              <a:rPr lang="en-IN" dirty="0" smtClean="0"/>
              <a:t>end</a:t>
            </a:r>
          </a:p>
          <a:p>
            <a:r>
              <a:rPr lang="en-IN" dirty="0" smtClean="0"/>
              <a:t>return;</a:t>
            </a:r>
          </a:p>
          <a:p>
            <a:r>
              <a:rPr lang="en-IN" dirty="0" smtClean="0"/>
              <a:t>end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35696" y="171848"/>
            <a:ext cx="4963666" cy="3060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835696" y="3356992"/>
            <a:ext cx="5112568" cy="331539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208912" cy="2062103"/>
          </a:xfrm>
          <a:prstGeom prst="rect">
            <a:avLst/>
          </a:prstGeom>
          <a:noFill/>
        </p:spPr>
        <p:txBody>
          <a:bodyPr wrap="square" rtlCol="0">
            <a:spAutoFit/>
          </a:bodyPr>
          <a:lstStyle/>
          <a:p>
            <a:r>
              <a:rPr lang="en-IN" sz="2000" dirty="0" smtClean="0">
                <a:solidFill>
                  <a:srgbClr val="3333CC"/>
                </a:solidFill>
              </a:rPr>
              <a:t>HISTOGRAM EQUALISATION :-</a:t>
            </a:r>
          </a:p>
          <a:p>
            <a:endParaRPr lang="en-IN" dirty="0" smtClean="0"/>
          </a:p>
          <a:p>
            <a:r>
              <a:rPr lang="en-IN" dirty="0" smtClean="0"/>
              <a:t>The histogram may be interpreted as a probability density function.</a:t>
            </a:r>
          </a:p>
          <a:p>
            <a:r>
              <a:rPr lang="en-IN" dirty="0" smtClean="0"/>
              <a:t>However, an image is a discrete function, then the cumulative distribution function is applied, so the accumulated histogram is obtained using the following approach.</a:t>
            </a:r>
          </a:p>
          <a:p>
            <a:endParaRPr lang="en-IN" dirty="0" smtClean="0"/>
          </a:p>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2987824" y="2132856"/>
            <a:ext cx="2228280" cy="618198"/>
          </a:xfrm>
          <a:prstGeom prst="rect">
            <a:avLst/>
          </a:prstGeom>
          <a:noFill/>
          <a:ln w="9525">
            <a:noFill/>
            <a:miter lim="800000"/>
            <a:headEnd/>
            <a:tailEnd/>
          </a:ln>
        </p:spPr>
      </p:pic>
      <p:sp>
        <p:nvSpPr>
          <p:cNvPr id="4" name="TextBox 3"/>
          <p:cNvSpPr txBox="1"/>
          <p:nvPr/>
        </p:nvSpPr>
        <p:spPr>
          <a:xfrm>
            <a:off x="539552" y="2852936"/>
            <a:ext cx="8064896" cy="3970318"/>
          </a:xfrm>
          <a:prstGeom prst="rect">
            <a:avLst/>
          </a:prstGeom>
          <a:noFill/>
        </p:spPr>
        <p:txBody>
          <a:bodyPr wrap="square" rtlCol="0">
            <a:spAutoFit/>
          </a:bodyPr>
          <a:lstStyle/>
          <a:p>
            <a:r>
              <a:rPr lang="en-IN" dirty="0" smtClean="0"/>
              <a:t>Once the original histogram is known, the values of the pixels are changed, based on the original probability, so now all values are spread over the histogram.</a:t>
            </a:r>
          </a:p>
          <a:p>
            <a:endParaRPr lang="en-IN" dirty="0" smtClean="0"/>
          </a:p>
          <a:p>
            <a:r>
              <a:rPr lang="en-IN" b="1" dirty="0" smtClean="0"/>
              <a:t>Code :-</a:t>
            </a:r>
          </a:p>
          <a:p>
            <a:endParaRPr lang="en-IN" dirty="0" smtClean="0"/>
          </a:p>
          <a:p>
            <a:r>
              <a:rPr lang="en-IN" dirty="0" smtClean="0"/>
              <a:t>Input=</a:t>
            </a:r>
            <a:r>
              <a:rPr lang="en-IN" dirty="0" err="1" smtClean="0"/>
              <a:t>imread</a:t>
            </a:r>
            <a:r>
              <a:rPr lang="en-IN" dirty="0" smtClean="0"/>
              <a:t>(</a:t>
            </a:r>
            <a:r>
              <a:rPr lang="en-IN" b="1" dirty="0" smtClean="0">
                <a:solidFill>
                  <a:srgbClr val="7030A0"/>
                </a:solidFill>
              </a:rPr>
              <a:t>'girl.jpg</a:t>
            </a:r>
            <a:r>
              <a:rPr lang="en-IN" dirty="0" smtClean="0"/>
              <a:t>');</a:t>
            </a:r>
          </a:p>
          <a:p>
            <a:r>
              <a:rPr lang="en-IN" b="1" dirty="0" smtClean="0">
                <a:solidFill>
                  <a:srgbClr val="00B050"/>
                </a:solidFill>
              </a:rPr>
              <a:t>% function Output = </a:t>
            </a:r>
            <a:r>
              <a:rPr lang="en-IN" b="1" dirty="0" err="1" smtClean="0">
                <a:solidFill>
                  <a:srgbClr val="00B050"/>
                </a:solidFill>
              </a:rPr>
              <a:t>alg_h</a:t>
            </a:r>
            <a:r>
              <a:rPr lang="en-IN" b="1" dirty="0" smtClean="0">
                <a:solidFill>
                  <a:srgbClr val="00B050"/>
                </a:solidFill>
              </a:rPr>
              <a:t>(Input)</a:t>
            </a:r>
          </a:p>
          <a:p>
            <a:r>
              <a:rPr lang="en-IN" b="1" dirty="0" smtClean="0">
                <a:solidFill>
                  <a:srgbClr val="00B050"/>
                </a:solidFill>
              </a:rPr>
              <a:t>% To know number of row and column (total number of pixels)</a:t>
            </a:r>
          </a:p>
          <a:p>
            <a:r>
              <a:rPr lang="en-IN" dirty="0" smtClean="0"/>
              <a:t>[row, column, d] = size(Input);</a:t>
            </a:r>
          </a:p>
          <a:p>
            <a:r>
              <a:rPr lang="en-IN" dirty="0" err="1" smtClean="0"/>
              <a:t>i</a:t>
            </a:r>
            <a:r>
              <a:rPr lang="en-IN" dirty="0" smtClean="0"/>
              <a:t>=0;</a:t>
            </a:r>
          </a:p>
          <a:p>
            <a:r>
              <a:rPr lang="en-IN" b="1" dirty="0" smtClean="0">
                <a:solidFill>
                  <a:srgbClr val="0070C0"/>
                </a:solidFill>
              </a:rPr>
              <a:t>while</a:t>
            </a:r>
            <a:r>
              <a:rPr lang="en-IN" dirty="0" smtClean="0"/>
              <a:t>(</a:t>
            </a:r>
            <a:r>
              <a:rPr lang="en-IN" dirty="0" err="1" smtClean="0"/>
              <a:t>i</a:t>
            </a:r>
            <a:r>
              <a:rPr lang="en-IN" dirty="0" smtClean="0"/>
              <a:t>&lt;d)</a:t>
            </a:r>
            <a:r>
              <a:rPr lang="en-IN" b="1" dirty="0" smtClean="0">
                <a:solidFill>
                  <a:srgbClr val="00B050"/>
                </a:solidFill>
              </a:rPr>
              <a:t>  %note that the loop is for using with RGB images</a:t>
            </a:r>
          </a:p>
          <a:p>
            <a:r>
              <a:rPr lang="en-IN" dirty="0" err="1" smtClean="0"/>
              <a:t>i</a:t>
            </a:r>
            <a:r>
              <a:rPr lang="en-IN" dirty="0" smtClean="0"/>
              <a:t>=i+1;</a:t>
            </a:r>
          </a:p>
          <a:p>
            <a:r>
              <a:rPr lang="en-IN" b="1" dirty="0" smtClean="0">
                <a:solidFill>
                  <a:srgbClr val="00B050"/>
                </a:solidFill>
              </a:rPr>
              <a:t>% Calculate of the histogram</a:t>
            </a:r>
          </a:p>
          <a:p>
            <a:r>
              <a:rPr lang="en-IN" dirty="0" err="1" smtClean="0"/>
              <a:t>histo</a:t>
            </a:r>
            <a:r>
              <a:rPr lang="en-IN" dirty="0" smtClean="0"/>
              <a:t>=</a:t>
            </a:r>
            <a:r>
              <a:rPr lang="en-IN" dirty="0" err="1" smtClean="0"/>
              <a:t>imhist</a:t>
            </a:r>
            <a:r>
              <a:rPr lang="en-IN" dirty="0" smtClean="0"/>
              <a:t>(Input(:,:,</a:t>
            </a:r>
            <a:r>
              <a:rPr lang="en-IN" dirty="0" err="1" smtClean="0"/>
              <a:t>i</a:t>
            </a:r>
            <a:r>
              <a:rPr lang="en-IN"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7991611" cy="7017306"/>
          </a:xfrm>
          <a:prstGeom prst="rect">
            <a:avLst/>
          </a:prstGeom>
          <a:noFill/>
        </p:spPr>
        <p:txBody>
          <a:bodyPr wrap="none" rtlCol="0">
            <a:spAutoFit/>
          </a:bodyPr>
          <a:lstStyle/>
          <a:p>
            <a:r>
              <a:rPr lang="en-IN" b="1" dirty="0" smtClean="0">
                <a:solidFill>
                  <a:srgbClr val="00B050"/>
                </a:solidFill>
              </a:rPr>
              <a:t>% Convert Input in double</a:t>
            </a:r>
          </a:p>
          <a:p>
            <a:r>
              <a:rPr lang="en-IN" dirty="0" smtClean="0"/>
              <a:t>Input(:,:,</a:t>
            </a:r>
            <a:r>
              <a:rPr lang="en-IN" dirty="0" err="1" smtClean="0"/>
              <a:t>i</a:t>
            </a:r>
            <a:r>
              <a:rPr lang="en-IN" dirty="0" smtClean="0"/>
              <a:t>) = double (Input(:,:,</a:t>
            </a:r>
            <a:r>
              <a:rPr lang="en-IN" dirty="0" err="1" smtClean="0"/>
              <a:t>i</a:t>
            </a:r>
            <a:r>
              <a:rPr lang="en-IN" dirty="0" smtClean="0"/>
              <a:t>));</a:t>
            </a:r>
          </a:p>
          <a:p>
            <a:r>
              <a:rPr lang="en-IN" b="1" dirty="0" smtClean="0">
                <a:solidFill>
                  <a:srgbClr val="00B050"/>
                </a:solidFill>
              </a:rPr>
              <a:t>% Calculate probability of grey level pixel</a:t>
            </a:r>
          </a:p>
          <a:p>
            <a:r>
              <a:rPr lang="en-IN" dirty="0" smtClean="0"/>
              <a:t>probability=</a:t>
            </a:r>
            <a:r>
              <a:rPr lang="en-IN" dirty="0" err="1" smtClean="0"/>
              <a:t>histo</a:t>
            </a:r>
            <a:r>
              <a:rPr lang="en-IN" dirty="0" smtClean="0"/>
              <a:t>./(row*column);</a:t>
            </a:r>
          </a:p>
          <a:p>
            <a:r>
              <a:rPr lang="en-IN" b="1" dirty="0" smtClean="0">
                <a:solidFill>
                  <a:srgbClr val="00B050"/>
                </a:solidFill>
              </a:rPr>
              <a:t>% Accumulated probability and weights</a:t>
            </a:r>
          </a:p>
          <a:p>
            <a:r>
              <a:rPr lang="en-IN" dirty="0" smtClean="0"/>
              <a:t>equalizer = </a:t>
            </a:r>
            <a:r>
              <a:rPr lang="en-IN" dirty="0" err="1" smtClean="0"/>
              <a:t>cumsum</a:t>
            </a:r>
            <a:r>
              <a:rPr lang="en-IN" dirty="0" smtClean="0"/>
              <a:t>(probability)*256;</a:t>
            </a:r>
          </a:p>
          <a:p>
            <a:r>
              <a:rPr lang="en-IN" b="1" dirty="0" smtClean="0">
                <a:solidFill>
                  <a:srgbClr val="00B050"/>
                </a:solidFill>
              </a:rPr>
              <a:t>%Replace grey level pixels in function of equalizer</a:t>
            </a:r>
          </a:p>
          <a:p>
            <a:r>
              <a:rPr lang="en-IN" dirty="0" smtClean="0"/>
              <a:t>Output(:,:,</a:t>
            </a:r>
            <a:r>
              <a:rPr lang="en-IN" dirty="0" err="1" smtClean="0"/>
              <a:t>i</a:t>
            </a:r>
            <a:r>
              <a:rPr lang="en-IN" dirty="0" smtClean="0"/>
              <a:t>)=equalizer(Input(:,:,</a:t>
            </a:r>
            <a:r>
              <a:rPr lang="en-IN" dirty="0" err="1" smtClean="0"/>
              <a:t>i</a:t>
            </a:r>
            <a:r>
              <a:rPr lang="en-IN" dirty="0" smtClean="0"/>
              <a:t>)+1);</a:t>
            </a:r>
          </a:p>
          <a:p>
            <a:r>
              <a:rPr lang="en-IN" b="1" dirty="0" smtClean="0">
                <a:solidFill>
                  <a:srgbClr val="0070C0"/>
                </a:solidFill>
              </a:rPr>
              <a:t>end</a:t>
            </a:r>
          </a:p>
          <a:p>
            <a:r>
              <a:rPr lang="en-IN" b="1" dirty="0" smtClean="0">
                <a:solidFill>
                  <a:srgbClr val="00B050"/>
                </a:solidFill>
              </a:rPr>
              <a:t>%Convert to 8 bits unsigned </a:t>
            </a:r>
            <a:r>
              <a:rPr lang="en-IN" b="1" dirty="0" err="1" smtClean="0">
                <a:solidFill>
                  <a:srgbClr val="00B050"/>
                </a:solidFill>
              </a:rPr>
              <a:t>intiger</a:t>
            </a:r>
            <a:r>
              <a:rPr lang="en-IN" b="1" dirty="0" smtClean="0">
                <a:solidFill>
                  <a:srgbClr val="00B050"/>
                </a:solidFill>
              </a:rPr>
              <a:t> data</a:t>
            </a:r>
          </a:p>
          <a:p>
            <a:r>
              <a:rPr lang="en-IN" dirty="0" smtClean="0"/>
              <a:t>Input = uint8(Input); Output = uint8(Output);</a:t>
            </a:r>
          </a:p>
          <a:p>
            <a:r>
              <a:rPr lang="en-IN" dirty="0" smtClean="0"/>
              <a:t>[y1,x]=</a:t>
            </a:r>
            <a:r>
              <a:rPr lang="en-IN" dirty="0" err="1" smtClean="0"/>
              <a:t>imhist</a:t>
            </a:r>
            <a:r>
              <a:rPr lang="en-IN" dirty="0" smtClean="0"/>
              <a:t>(Input(:,:,1)); [y2,x]=</a:t>
            </a:r>
            <a:r>
              <a:rPr lang="en-IN" dirty="0" err="1" smtClean="0"/>
              <a:t>imhist</a:t>
            </a:r>
            <a:r>
              <a:rPr lang="en-IN" dirty="0" smtClean="0"/>
              <a:t>(Input(:,:,2)); [y3,x]=</a:t>
            </a:r>
            <a:r>
              <a:rPr lang="en-IN" dirty="0" err="1" smtClean="0"/>
              <a:t>imhist</a:t>
            </a:r>
            <a:r>
              <a:rPr lang="en-IN" dirty="0" smtClean="0"/>
              <a:t>(Input(:,:,3));</a:t>
            </a:r>
          </a:p>
          <a:p>
            <a:r>
              <a:rPr lang="es-ES" dirty="0" err="1" smtClean="0"/>
              <a:t>plot</a:t>
            </a:r>
            <a:r>
              <a:rPr lang="es-ES" dirty="0" smtClean="0"/>
              <a:t>(x,y1,'r', x,y2,'g', x,y3,'b');</a:t>
            </a:r>
          </a:p>
          <a:p>
            <a:r>
              <a:rPr lang="en-IN" dirty="0" smtClean="0"/>
              <a:t> </a:t>
            </a:r>
          </a:p>
          <a:p>
            <a:r>
              <a:rPr lang="en-IN" dirty="0" smtClean="0"/>
              <a:t>figure;</a:t>
            </a:r>
          </a:p>
          <a:p>
            <a:r>
              <a:rPr lang="en-IN" dirty="0" smtClean="0"/>
              <a:t>[y4,x]=</a:t>
            </a:r>
            <a:r>
              <a:rPr lang="en-IN" dirty="0" err="1" smtClean="0"/>
              <a:t>imhist</a:t>
            </a:r>
            <a:r>
              <a:rPr lang="en-IN" dirty="0" smtClean="0"/>
              <a:t>(Output(:,:,1)); [y5,x]=</a:t>
            </a:r>
            <a:r>
              <a:rPr lang="en-IN" dirty="0" err="1" smtClean="0"/>
              <a:t>imhist</a:t>
            </a:r>
            <a:r>
              <a:rPr lang="en-IN" dirty="0" smtClean="0"/>
              <a:t>(Output(:,:,2)); [y6,x]=</a:t>
            </a:r>
            <a:r>
              <a:rPr lang="en-IN" dirty="0" err="1" smtClean="0"/>
              <a:t>imhist</a:t>
            </a:r>
            <a:r>
              <a:rPr lang="en-IN" dirty="0" smtClean="0"/>
              <a:t>(Output(:,:,3));</a:t>
            </a:r>
          </a:p>
          <a:p>
            <a:r>
              <a:rPr lang="es-ES" dirty="0" err="1" smtClean="0"/>
              <a:t>plot</a:t>
            </a:r>
            <a:r>
              <a:rPr lang="es-ES" dirty="0" smtClean="0"/>
              <a:t>(x,y4,</a:t>
            </a:r>
            <a:r>
              <a:rPr lang="es-ES" dirty="0" smtClean="0">
                <a:solidFill>
                  <a:srgbClr val="7030A0"/>
                </a:solidFill>
              </a:rPr>
              <a:t>'r'</a:t>
            </a:r>
            <a:r>
              <a:rPr lang="es-ES" dirty="0" smtClean="0"/>
              <a:t>, x,y5,</a:t>
            </a:r>
            <a:r>
              <a:rPr lang="es-ES" dirty="0" smtClean="0">
                <a:solidFill>
                  <a:srgbClr val="7030A0"/>
                </a:solidFill>
              </a:rPr>
              <a:t>'g'</a:t>
            </a:r>
            <a:r>
              <a:rPr lang="es-ES" dirty="0" smtClean="0"/>
              <a:t>, x,y6,'</a:t>
            </a:r>
            <a:r>
              <a:rPr lang="es-ES" dirty="0" smtClean="0">
                <a:solidFill>
                  <a:srgbClr val="7030A0"/>
                </a:solidFill>
              </a:rPr>
              <a:t>b</a:t>
            </a:r>
            <a:r>
              <a:rPr lang="es-ES" dirty="0" smtClean="0"/>
              <a:t>');</a:t>
            </a:r>
          </a:p>
          <a:p>
            <a:r>
              <a:rPr lang="en-IN" dirty="0" smtClean="0"/>
              <a:t> </a:t>
            </a:r>
          </a:p>
          <a:p>
            <a:r>
              <a:rPr lang="en-IN" dirty="0" err="1" smtClean="0"/>
              <a:t>figure;subplot</a:t>
            </a:r>
            <a:r>
              <a:rPr lang="en-IN" dirty="0" smtClean="0"/>
              <a:t>(1,2,1);</a:t>
            </a:r>
          </a:p>
          <a:p>
            <a:r>
              <a:rPr lang="en-IN" dirty="0" err="1" smtClean="0"/>
              <a:t>imshow</a:t>
            </a:r>
            <a:r>
              <a:rPr lang="en-IN" dirty="0" smtClean="0"/>
              <a:t>(Input);title(</a:t>
            </a:r>
            <a:r>
              <a:rPr lang="en-IN" b="1" dirty="0" smtClean="0">
                <a:solidFill>
                  <a:srgbClr val="7030A0"/>
                </a:solidFill>
              </a:rPr>
              <a:t>'Original image</a:t>
            </a:r>
            <a:r>
              <a:rPr lang="en-IN" dirty="0" smtClean="0"/>
              <a:t>');</a:t>
            </a:r>
          </a:p>
          <a:p>
            <a:r>
              <a:rPr lang="en-IN" dirty="0" smtClean="0"/>
              <a:t>subplot(1,2,2);</a:t>
            </a:r>
            <a:r>
              <a:rPr lang="en-IN" dirty="0" err="1" smtClean="0"/>
              <a:t>imshow</a:t>
            </a:r>
            <a:r>
              <a:rPr lang="en-IN" dirty="0" smtClean="0"/>
              <a:t>(Output);title(</a:t>
            </a:r>
            <a:r>
              <a:rPr lang="en-IN" b="1" dirty="0" smtClean="0">
                <a:solidFill>
                  <a:srgbClr val="7030A0"/>
                </a:solidFill>
              </a:rPr>
              <a:t>'After histogram equalisation</a:t>
            </a:r>
            <a:r>
              <a:rPr lang="en-IN" dirty="0" smtClean="0"/>
              <a:t>');</a:t>
            </a:r>
          </a:p>
          <a:p>
            <a:r>
              <a:rPr lang="en-IN" dirty="0" smtClean="0"/>
              <a:t> </a:t>
            </a:r>
          </a:p>
          <a:p>
            <a:r>
              <a:rPr lang="en-IN" b="1" dirty="0" smtClean="0">
                <a:solidFill>
                  <a:srgbClr val="00B050"/>
                </a:solidFill>
              </a:rPr>
              <a:t>% end</a:t>
            </a:r>
          </a:p>
          <a:p>
            <a:endParaRPr lang="en-IN"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2119</Words>
  <Application>Microsoft Office PowerPoint</Application>
  <PresentationFormat>On-screen Show (4:3)</PresentationFormat>
  <Paragraphs>375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vaishnavi</dc:creator>
  <cp:lastModifiedBy>It's My Lappy</cp:lastModifiedBy>
  <cp:revision>31</cp:revision>
  <dcterms:created xsi:type="dcterms:W3CDTF">2016-06-09T11:47:58Z</dcterms:created>
  <dcterms:modified xsi:type="dcterms:W3CDTF">2017-02-08T17:05:44Z</dcterms:modified>
</cp:coreProperties>
</file>