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6" r:id="rId8"/>
    <p:sldId id="267" r:id="rId9"/>
    <p:sldId id="274" r:id="rId10"/>
    <p:sldId id="273" r:id="rId11"/>
    <p:sldId id="276" r:id="rId12"/>
    <p:sldId id="265" r:id="rId13"/>
    <p:sldId id="268" r:id="rId14"/>
    <p:sldId id="269" r:id="rId15"/>
    <p:sldId id="264" r:id="rId16"/>
    <p:sldId id="270" r:id="rId17"/>
    <p:sldId id="271" r:id="rId18"/>
    <p:sldId id="272"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99" autoAdjust="0"/>
    <p:restoredTop sz="86414" autoAdjust="0"/>
  </p:normalViewPr>
  <p:slideViewPr>
    <p:cSldViewPr snapToGrid="0">
      <p:cViewPr varScale="1">
        <p:scale>
          <a:sx n="81" d="100"/>
          <a:sy n="81" d="100"/>
        </p:scale>
        <p:origin x="126" y="384"/>
      </p:cViewPr>
      <p:guideLst/>
    </p:cSldViewPr>
  </p:slideViewPr>
  <p:outlineViewPr>
    <p:cViewPr>
      <p:scale>
        <a:sx n="33" d="100"/>
        <a:sy n="33" d="100"/>
      </p:scale>
      <p:origin x="0" y="-644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74167-A64D-4B0B-9203-0B09C01F4A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D7C6C81-69F5-4B5B-9A1C-F73036B872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E2DA5E-09A0-4D57-A587-10B62993D6A3}"/>
              </a:ext>
            </a:extLst>
          </p:cNvPr>
          <p:cNvSpPr>
            <a:spLocks noGrp="1"/>
          </p:cNvSpPr>
          <p:nvPr>
            <p:ph type="dt" sz="half" idx="10"/>
          </p:nvPr>
        </p:nvSpPr>
        <p:spPr/>
        <p:txBody>
          <a:bodyPr/>
          <a:lstStyle/>
          <a:p>
            <a:fld id="{DF7A2537-8D14-477B-8A3F-89A2472C16AC}" type="datetimeFigureOut">
              <a:rPr lang="en-US" smtClean="0"/>
              <a:t>11-Oct-21</a:t>
            </a:fld>
            <a:endParaRPr lang="en-US"/>
          </a:p>
        </p:txBody>
      </p:sp>
      <p:sp>
        <p:nvSpPr>
          <p:cNvPr id="5" name="Footer Placeholder 4">
            <a:extLst>
              <a:ext uri="{FF2B5EF4-FFF2-40B4-BE49-F238E27FC236}">
                <a16:creationId xmlns:a16="http://schemas.microsoft.com/office/drawing/2014/main" id="{58E12EAC-29A7-4810-AFFB-46396EEF6C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71AB61-D801-4DFF-B2CD-341D18CFD615}"/>
              </a:ext>
            </a:extLst>
          </p:cNvPr>
          <p:cNvSpPr>
            <a:spLocks noGrp="1"/>
          </p:cNvSpPr>
          <p:nvPr>
            <p:ph type="sldNum" sz="quarter" idx="12"/>
          </p:nvPr>
        </p:nvSpPr>
        <p:spPr/>
        <p:txBody>
          <a:bodyPr/>
          <a:lstStyle/>
          <a:p>
            <a:fld id="{74BF9A13-6608-47CB-9EC3-64938A6191EF}" type="slidenum">
              <a:rPr lang="en-US" smtClean="0"/>
              <a:t>‹#›</a:t>
            </a:fld>
            <a:endParaRPr lang="en-US"/>
          </a:p>
        </p:txBody>
      </p:sp>
    </p:spTree>
    <p:extLst>
      <p:ext uri="{BB962C8B-B14F-4D97-AF65-F5344CB8AC3E}">
        <p14:creationId xmlns:p14="http://schemas.microsoft.com/office/powerpoint/2010/main" val="2347840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D9A6E-4903-442C-A0ED-0908153BB4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01B01F2-12AB-4740-99FB-3DA92E2D57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0C2C54-C490-4DDA-9F96-96B1DC788A1E}"/>
              </a:ext>
            </a:extLst>
          </p:cNvPr>
          <p:cNvSpPr>
            <a:spLocks noGrp="1"/>
          </p:cNvSpPr>
          <p:nvPr>
            <p:ph type="dt" sz="half" idx="10"/>
          </p:nvPr>
        </p:nvSpPr>
        <p:spPr/>
        <p:txBody>
          <a:bodyPr/>
          <a:lstStyle/>
          <a:p>
            <a:fld id="{DF7A2537-8D14-477B-8A3F-89A2472C16AC}" type="datetimeFigureOut">
              <a:rPr lang="en-US" smtClean="0"/>
              <a:t>11-Oct-21</a:t>
            </a:fld>
            <a:endParaRPr lang="en-US"/>
          </a:p>
        </p:txBody>
      </p:sp>
      <p:sp>
        <p:nvSpPr>
          <p:cNvPr id="5" name="Footer Placeholder 4">
            <a:extLst>
              <a:ext uri="{FF2B5EF4-FFF2-40B4-BE49-F238E27FC236}">
                <a16:creationId xmlns:a16="http://schemas.microsoft.com/office/drawing/2014/main" id="{6130DC37-E93D-443E-B013-2189616D83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8C635A-585E-4830-B73D-4EECE5A8BFA6}"/>
              </a:ext>
            </a:extLst>
          </p:cNvPr>
          <p:cNvSpPr>
            <a:spLocks noGrp="1"/>
          </p:cNvSpPr>
          <p:nvPr>
            <p:ph type="sldNum" sz="quarter" idx="12"/>
          </p:nvPr>
        </p:nvSpPr>
        <p:spPr/>
        <p:txBody>
          <a:bodyPr/>
          <a:lstStyle/>
          <a:p>
            <a:fld id="{74BF9A13-6608-47CB-9EC3-64938A6191EF}" type="slidenum">
              <a:rPr lang="en-US" smtClean="0"/>
              <a:t>‹#›</a:t>
            </a:fld>
            <a:endParaRPr lang="en-US"/>
          </a:p>
        </p:txBody>
      </p:sp>
    </p:spTree>
    <p:extLst>
      <p:ext uri="{BB962C8B-B14F-4D97-AF65-F5344CB8AC3E}">
        <p14:creationId xmlns:p14="http://schemas.microsoft.com/office/powerpoint/2010/main" val="3936473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23D5F6-2157-4405-8D08-01EBFF6A191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BB352C-1792-477E-B88B-C85CDB46F7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824F79-58DA-49F5-886F-6E3AEF271994}"/>
              </a:ext>
            </a:extLst>
          </p:cNvPr>
          <p:cNvSpPr>
            <a:spLocks noGrp="1"/>
          </p:cNvSpPr>
          <p:nvPr>
            <p:ph type="dt" sz="half" idx="10"/>
          </p:nvPr>
        </p:nvSpPr>
        <p:spPr/>
        <p:txBody>
          <a:bodyPr/>
          <a:lstStyle/>
          <a:p>
            <a:fld id="{DF7A2537-8D14-477B-8A3F-89A2472C16AC}" type="datetimeFigureOut">
              <a:rPr lang="en-US" smtClean="0"/>
              <a:t>11-Oct-21</a:t>
            </a:fld>
            <a:endParaRPr lang="en-US"/>
          </a:p>
        </p:txBody>
      </p:sp>
      <p:sp>
        <p:nvSpPr>
          <p:cNvPr id="5" name="Footer Placeholder 4">
            <a:extLst>
              <a:ext uri="{FF2B5EF4-FFF2-40B4-BE49-F238E27FC236}">
                <a16:creationId xmlns:a16="http://schemas.microsoft.com/office/drawing/2014/main" id="{49F646E4-A1C0-4DBD-9394-D773DCB76F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9140BD-D93E-4AB3-A0F8-8C54E092BF8A}"/>
              </a:ext>
            </a:extLst>
          </p:cNvPr>
          <p:cNvSpPr>
            <a:spLocks noGrp="1"/>
          </p:cNvSpPr>
          <p:nvPr>
            <p:ph type="sldNum" sz="quarter" idx="12"/>
          </p:nvPr>
        </p:nvSpPr>
        <p:spPr/>
        <p:txBody>
          <a:bodyPr/>
          <a:lstStyle/>
          <a:p>
            <a:fld id="{74BF9A13-6608-47CB-9EC3-64938A6191EF}" type="slidenum">
              <a:rPr lang="en-US" smtClean="0"/>
              <a:t>‹#›</a:t>
            </a:fld>
            <a:endParaRPr lang="en-US"/>
          </a:p>
        </p:txBody>
      </p:sp>
    </p:spTree>
    <p:extLst>
      <p:ext uri="{BB962C8B-B14F-4D97-AF65-F5344CB8AC3E}">
        <p14:creationId xmlns:p14="http://schemas.microsoft.com/office/powerpoint/2010/main" val="2990883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67CA3-60A9-4932-988D-857B291EB3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414B06-2F16-4F59-8FAB-3F0710D336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36B8B8-778A-488E-B33B-76E3E3386F4A}"/>
              </a:ext>
            </a:extLst>
          </p:cNvPr>
          <p:cNvSpPr>
            <a:spLocks noGrp="1"/>
          </p:cNvSpPr>
          <p:nvPr>
            <p:ph type="dt" sz="half" idx="10"/>
          </p:nvPr>
        </p:nvSpPr>
        <p:spPr/>
        <p:txBody>
          <a:bodyPr/>
          <a:lstStyle/>
          <a:p>
            <a:fld id="{DF7A2537-8D14-477B-8A3F-89A2472C16AC}" type="datetimeFigureOut">
              <a:rPr lang="en-US" smtClean="0"/>
              <a:t>11-Oct-21</a:t>
            </a:fld>
            <a:endParaRPr lang="en-US"/>
          </a:p>
        </p:txBody>
      </p:sp>
      <p:sp>
        <p:nvSpPr>
          <p:cNvPr id="5" name="Footer Placeholder 4">
            <a:extLst>
              <a:ext uri="{FF2B5EF4-FFF2-40B4-BE49-F238E27FC236}">
                <a16:creationId xmlns:a16="http://schemas.microsoft.com/office/drawing/2014/main" id="{2F6DE1A3-F7AB-4DEB-92FE-21DC05966C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4EB0D8-C3A7-43AC-AF88-D6AE288E8790}"/>
              </a:ext>
            </a:extLst>
          </p:cNvPr>
          <p:cNvSpPr>
            <a:spLocks noGrp="1"/>
          </p:cNvSpPr>
          <p:nvPr>
            <p:ph type="sldNum" sz="quarter" idx="12"/>
          </p:nvPr>
        </p:nvSpPr>
        <p:spPr/>
        <p:txBody>
          <a:bodyPr/>
          <a:lstStyle/>
          <a:p>
            <a:fld id="{74BF9A13-6608-47CB-9EC3-64938A6191EF}" type="slidenum">
              <a:rPr lang="en-US" smtClean="0"/>
              <a:t>‹#›</a:t>
            </a:fld>
            <a:endParaRPr lang="en-US"/>
          </a:p>
        </p:txBody>
      </p:sp>
    </p:spTree>
    <p:extLst>
      <p:ext uri="{BB962C8B-B14F-4D97-AF65-F5344CB8AC3E}">
        <p14:creationId xmlns:p14="http://schemas.microsoft.com/office/powerpoint/2010/main" val="3906706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B9C7D-3877-44F6-8B92-0AA5B1C918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617A9B-BF9E-43D5-A3DD-DBCA9AB128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FEDA03-7C6F-4608-95B3-1311A3F84A0B}"/>
              </a:ext>
            </a:extLst>
          </p:cNvPr>
          <p:cNvSpPr>
            <a:spLocks noGrp="1"/>
          </p:cNvSpPr>
          <p:nvPr>
            <p:ph type="dt" sz="half" idx="10"/>
          </p:nvPr>
        </p:nvSpPr>
        <p:spPr/>
        <p:txBody>
          <a:bodyPr/>
          <a:lstStyle/>
          <a:p>
            <a:fld id="{DF7A2537-8D14-477B-8A3F-89A2472C16AC}" type="datetimeFigureOut">
              <a:rPr lang="en-US" smtClean="0"/>
              <a:t>11-Oct-21</a:t>
            </a:fld>
            <a:endParaRPr lang="en-US"/>
          </a:p>
        </p:txBody>
      </p:sp>
      <p:sp>
        <p:nvSpPr>
          <p:cNvPr id="5" name="Footer Placeholder 4">
            <a:extLst>
              <a:ext uri="{FF2B5EF4-FFF2-40B4-BE49-F238E27FC236}">
                <a16:creationId xmlns:a16="http://schemas.microsoft.com/office/drawing/2014/main" id="{787D9A9E-C7E8-4FB2-9ACD-82C32B8EDF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97293C-FBE8-4573-922C-8E4B68AA230C}"/>
              </a:ext>
            </a:extLst>
          </p:cNvPr>
          <p:cNvSpPr>
            <a:spLocks noGrp="1"/>
          </p:cNvSpPr>
          <p:nvPr>
            <p:ph type="sldNum" sz="quarter" idx="12"/>
          </p:nvPr>
        </p:nvSpPr>
        <p:spPr/>
        <p:txBody>
          <a:bodyPr/>
          <a:lstStyle/>
          <a:p>
            <a:fld id="{74BF9A13-6608-47CB-9EC3-64938A6191EF}" type="slidenum">
              <a:rPr lang="en-US" smtClean="0"/>
              <a:t>‹#›</a:t>
            </a:fld>
            <a:endParaRPr lang="en-US"/>
          </a:p>
        </p:txBody>
      </p:sp>
    </p:spTree>
    <p:extLst>
      <p:ext uri="{BB962C8B-B14F-4D97-AF65-F5344CB8AC3E}">
        <p14:creationId xmlns:p14="http://schemas.microsoft.com/office/powerpoint/2010/main" val="2699940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B85E3-2507-4735-9022-B052718FB4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F9FC5C-A2FE-44CC-AA8E-926BFEBE99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151764C-C708-4D83-9D6E-844B4F1689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2E6DC9-E998-4DD1-A77E-66CD9C117160}"/>
              </a:ext>
            </a:extLst>
          </p:cNvPr>
          <p:cNvSpPr>
            <a:spLocks noGrp="1"/>
          </p:cNvSpPr>
          <p:nvPr>
            <p:ph type="dt" sz="half" idx="10"/>
          </p:nvPr>
        </p:nvSpPr>
        <p:spPr/>
        <p:txBody>
          <a:bodyPr/>
          <a:lstStyle/>
          <a:p>
            <a:fld id="{DF7A2537-8D14-477B-8A3F-89A2472C16AC}" type="datetimeFigureOut">
              <a:rPr lang="en-US" smtClean="0"/>
              <a:t>11-Oct-21</a:t>
            </a:fld>
            <a:endParaRPr lang="en-US"/>
          </a:p>
        </p:txBody>
      </p:sp>
      <p:sp>
        <p:nvSpPr>
          <p:cNvPr id="6" name="Footer Placeholder 5">
            <a:extLst>
              <a:ext uri="{FF2B5EF4-FFF2-40B4-BE49-F238E27FC236}">
                <a16:creationId xmlns:a16="http://schemas.microsoft.com/office/drawing/2014/main" id="{2E0FE6CA-FF86-41EF-8C82-575DBB10F8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5E3C80-F2CE-46AC-9508-8B7E142E7FB6}"/>
              </a:ext>
            </a:extLst>
          </p:cNvPr>
          <p:cNvSpPr>
            <a:spLocks noGrp="1"/>
          </p:cNvSpPr>
          <p:nvPr>
            <p:ph type="sldNum" sz="quarter" idx="12"/>
          </p:nvPr>
        </p:nvSpPr>
        <p:spPr/>
        <p:txBody>
          <a:bodyPr/>
          <a:lstStyle/>
          <a:p>
            <a:fld id="{74BF9A13-6608-47CB-9EC3-64938A6191EF}" type="slidenum">
              <a:rPr lang="en-US" smtClean="0"/>
              <a:t>‹#›</a:t>
            </a:fld>
            <a:endParaRPr lang="en-US"/>
          </a:p>
        </p:txBody>
      </p:sp>
    </p:spTree>
    <p:extLst>
      <p:ext uri="{BB962C8B-B14F-4D97-AF65-F5344CB8AC3E}">
        <p14:creationId xmlns:p14="http://schemas.microsoft.com/office/powerpoint/2010/main" val="3155020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6DBDE-3581-4A9C-878D-195CA70420C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F73C07F-806D-4568-9346-5B49809B61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30FB59-9391-4006-A088-6541DD4B00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877A12D-BE91-4CB5-A940-C49CE5622F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82EC6C-B909-4935-A7B1-C6B876D6FC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567411-08AA-4C45-88B9-E1DE9B7209AD}"/>
              </a:ext>
            </a:extLst>
          </p:cNvPr>
          <p:cNvSpPr>
            <a:spLocks noGrp="1"/>
          </p:cNvSpPr>
          <p:nvPr>
            <p:ph type="dt" sz="half" idx="10"/>
          </p:nvPr>
        </p:nvSpPr>
        <p:spPr/>
        <p:txBody>
          <a:bodyPr/>
          <a:lstStyle/>
          <a:p>
            <a:fld id="{DF7A2537-8D14-477B-8A3F-89A2472C16AC}" type="datetimeFigureOut">
              <a:rPr lang="en-US" smtClean="0"/>
              <a:t>11-Oct-21</a:t>
            </a:fld>
            <a:endParaRPr lang="en-US"/>
          </a:p>
        </p:txBody>
      </p:sp>
      <p:sp>
        <p:nvSpPr>
          <p:cNvPr id="8" name="Footer Placeholder 7">
            <a:extLst>
              <a:ext uri="{FF2B5EF4-FFF2-40B4-BE49-F238E27FC236}">
                <a16:creationId xmlns:a16="http://schemas.microsoft.com/office/drawing/2014/main" id="{91C3C8B0-7784-4FCA-8317-9803CA7D6D9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A094BF-EBEE-404A-8867-1510FA6DBFA7}"/>
              </a:ext>
            </a:extLst>
          </p:cNvPr>
          <p:cNvSpPr>
            <a:spLocks noGrp="1"/>
          </p:cNvSpPr>
          <p:nvPr>
            <p:ph type="sldNum" sz="quarter" idx="12"/>
          </p:nvPr>
        </p:nvSpPr>
        <p:spPr/>
        <p:txBody>
          <a:bodyPr/>
          <a:lstStyle/>
          <a:p>
            <a:fld id="{74BF9A13-6608-47CB-9EC3-64938A6191EF}" type="slidenum">
              <a:rPr lang="en-US" smtClean="0"/>
              <a:t>‹#›</a:t>
            </a:fld>
            <a:endParaRPr lang="en-US"/>
          </a:p>
        </p:txBody>
      </p:sp>
    </p:spTree>
    <p:extLst>
      <p:ext uri="{BB962C8B-B14F-4D97-AF65-F5344CB8AC3E}">
        <p14:creationId xmlns:p14="http://schemas.microsoft.com/office/powerpoint/2010/main" val="3157740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512C9-FC98-493D-8EFF-5608CA2E90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971E16-0503-4106-B356-2B5C3610676F}"/>
              </a:ext>
            </a:extLst>
          </p:cNvPr>
          <p:cNvSpPr>
            <a:spLocks noGrp="1"/>
          </p:cNvSpPr>
          <p:nvPr>
            <p:ph type="dt" sz="half" idx="10"/>
          </p:nvPr>
        </p:nvSpPr>
        <p:spPr/>
        <p:txBody>
          <a:bodyPr/>
          <a:lstStyle/>
          <a:p>
            <a:fld id="{DF7A2537-8D14-477B-8A3F-89A2472C16AC}" type="datetimeFigureOut">
              <a:rPr lang="en-US" smtClean="0"/>
              <a:t>11-Oct-21</a:t>
            </a:fld>
            <a:endParaRPr lang="en-US"/>
          </a:p>
        </p:txBody>
      </p:sp>
      <p:sp>
        <p:nvSpPr>
          <p:cNvPr id="4" name="Footer Placeholder 3">
            <a:extLst>
              <a:ext uri="{FF2B5EF4-FFF2-40B4-BE49-F238E27FC236}">
                <a16:creationId xmlns:a16="http://schemas.microsoft.com/office/drawing/2014/main" id="{2748D5D4-42BA-4846-86CD-1A9C60872ED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12B785-8F84-46C7-BF00-8ACDDFA0DB87}"/>
              </a:ext>
            </a:extLst>
          </p:cNvPr>
          <p:cNvSpPr>
            <a:spLocks noGrp="1"/>
          </p:cNvSpPr>
          <p:nvPr>
            <p:ph type="sldNum" sz="quarter" idx="12"/>
          </p:nvPr>
        </p:nvSpPr>
        <p:spPr/>
        <p:txBody>
          <a:bodyPr/>
          <a:lstStyle/>
          <a:p>
            <a:fld id="{74BF9A13-6608-47CB-9EC3-64938A6191EF}" type="slidenum">
              <a:rPr lang="en-US" smtClean="0"/>
              <a:t>‹#›</a:t>
            </a:fld>
            <a:endParaRPr lang="en-US"/>
          </a:p>
        </p:txBody>
      </p:sp>
    </p:spTree>
    <p:extLst>
      <p:ext uri="{BB962C8B-B14F-4D97-AF65-F5344CB8AC3E}">
        <p14:creationId xmlns:p14="http://schemas.microsoft.com/office/powerpoint/2010/main" val="2692298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2F77A4-0F24-4253-A04C-357B1190D835}"/>
              </a:ext>
            </a:extLst>
          </p:cNvPr>
          <p:cNvSpPr>
            <a:spLocks noGrp="1"/>
          </p:cNvSpPr>
          <p:nvPr>
            <p:ph type="dt" sz="half" idx="10"/>
          </p:nvPr>
        </p:nvSpPr>
        <p:spPr/>
        <p:txBody>
          <a:bodyPr/>
          <a:lstStyle/>
          <a:p>
            <a:fld id="{DF7A2537-8D14-477B-8A3F-89A2472C16AC}" type="datetimeFigureOut">
              <a:rPr lang="en-US" smtClean="0"/>
              <a:t>11-Oct-21</a:t>
            </a:fld>
            <a:endParaRPr lang="en-US"/>
          </a:p>
        </p:txBody>
      </p:sp>
      <p:sp>
        <p:nvSpPr>
          <p:cNvPr id="3" name="Footer Placeholder 2">
            <a:extLst>
              <a:ext uri="{FF2B5EF4-FFF2-40B4-BE49-F238E27FC236}">
                <a16:creationId xmlns:a16="http://schemas.microsoft.com/office/drawing/2014/main" id="{4CA9EACC-2726-4444-A0FE-8AFF709608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CCD56E-2672-4369-9C1B-05090EB69780}"/>
              </a:ext>
            </a:extLst>
          </p:cNvPr>
          <p:cNvSpPr>
            <a:spLocks noGrp="1"/>
          </p:cNvSpPr>
          <p:nvPr>
            <p:ph type="sldNum" sz="quarter" idx="12"/>
          </p:nvPr>
        </p:nvSpPr>
        <p:spPr/>
        <p:txBody>
          <a:bodyPr/>
          <a:lstStyle/>
          <a:p>
            <a:fld id="{74BF9A13-6608-47CB-9EC3-64938A6191EF}" type="slidenum">
              <a:rPr lang="en-US" smtClean="0"/>
              <a:t>‹#›</a:t>
            </a:fld>
            <a:endParaRPr lang="en-US"/>
          </a:p>
        </p:txBody>
      </p:sp>
    </p:spTree>
    <p:extLst>
      <p:ext uri="{BB962C8B-B14F-4D97-AF65-F5344CB8AC3E}">
        <p14:creationId xmlns:p14="http://schemas.microsoft.com/office/powerpoint/2010/main" val="2346416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0F2C2-96A1-4EA8-91DC-13F44E11BF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BA49633-444A-4A03-9928-806BC0A4D5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3F5602C-9005-4EC8-B54C-6A3DEDC893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DCE5D3-06ED-40B8-A040-362FF33A416B}"/>
              </a:ext>
            </a:extLst>
          </p:cNvPr>
          <p:cNvSpPr>
            <a:spLocks noGrp="1"/>
          </p:cNvSpPr>
          <p:nvPr>
            <p:ph type="dt" sz="half" idx="10"/>
          </p:nvPr>
        </p:nvSpPr>
        <p:spPr/>
        <p:txBody>
          <a:bodyPr/>
          <a:lstStyle/>
          <a:p>
            <a:fld id="{DF7A2537-8D14-477B-8A3F-89A2472C16AC}" type="datetimeFigureOut">
              <a:rPr lang="en-US" smtClean="0"/>
              <a:t>11-Oct-21</a:t>
            </a:fld>
            <a:endParaRPr lang="en-US"/>
          </a:p>
        </p:txBody>
      </p:sp>
      <p:sp>
        <p:nvSpPr>
          <p:cNvPr id="6" name="Footer Placeholder 5">
            <a:extLst>
              <a:ext uri="{FF2B5EF4-FFF2-40B4-BE49-F238E27FC236}">
                <a16:creationId xmlns:a16="http://schemas.microsoft.com/office/drawing/2014/main" id="{9B00707C-3A13-4524-86BF-C4F0E9F997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45CC8B-1D70-4C7B-8F40-C5540B71B6AF}"/>
              </a:ext>
            </a:extLst>
          </p:cNvPr>
          <p:cNvSpPr>
            <a:spLocks noGrp="1"/>
          </p:cNvSpPr>
          <p:nvPr>
            <p:ph type="sldNum" sz="quarter" idx="12"/>
          </p:nvPr>
        </p:nvSpPr>
        <p:spPr/>
        <p:txBody>
          <a:bodyPr/>
          <a:lstStyle/>
          <a:p>
            <a:fld id="{74BF9A13-6608-47CB-9EC3-64938A6191EF}" type="slidenum">
              <a:rPr lang="en-US" smtClean="0"/>
              <a:t>‹#›</a:t>
            </a:fld>
            <a:endParaRPr lang="en-US"/>
          </a:p>
        </p:txBody>
      </p:sp>
    </p:spTree>
    <p:extLst>
      <p:ext uri="{BB962C8B-B14F-4D97-AF65-F5344CB8AC3E}">
        <p14:creationId xmlns:p14="http://schemas.microsoft.com/office/powerpoint/2010/main" val="75588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539C8-DB2C-4CA9-BF0E-21D6AF3485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98500F-57B9-4921-AD89-DB11ED8F4F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96038C-E7B2-48EA-8E6A-BB4B6C57C1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914845-B3A1-4994-8C7F-4BAC62178A19}"/>
              </a:ext>
            </a:extLst>
          </p:cNvPr>
          <p:cNvSpPr>
            <a:spLocks noGrp="1"/>
          </p:cNvSpPr>
          <p:nvPr>
            <p:ph type="dt" sz="half" idx="10"/>
          </p:nvPr>
        </p:nvSpPr>
        <p:spPr/>
        <p:txBody>
          <a:bodyPr/>
          <a:lstStyle/>
          <a:p>
            <a:fld id="{DF7A2537-8D14-477B-8A3F-89A2472C16AC}" type="datetimeFigureOut">
              <a:rPr lang="en-US" smtClean="0"/>
              <a:t>11-Oct-21</a:t>
            </a:fld>
            <a:endParaRPr lang="en-US"/>
          </a:p>
        </p:txBody>
      </p:sp>
      <p:sp>
        <p:nvSpPr>
          <p:cNvPr id="6" name="Footer Placeholder 5">
            <a:extLst>
              <a:ext uri="{FF2B5EF4-FFF2-40B4-BE49-F238E27FC236}">
                <a16:creationId xmlns:a16="http://schemas.microsoft.com/office/drawing/2014/main" id="{61698026-31AE-436C-B87F-22E4AF9A1C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52C5F5-7665-4B70-B854-F419E4A1A41B}"/>
              </a:ext>
            </a:extLst>
          </p:cNvPr>
          <p:cNvSpPr>
            <a:spLocks noGrp="1"/>
          </p:cNvSpPr>
          <p:nvPr>
            <p:ph type="sldNum" sz="quarter" idx="12"/>
          </p:nvPr>
        </p:nvSpPr>
        <p:spPr/>
        <p:txBody>
          <a:bodyPr/>
          <a:lstStyle/>
          <a:p>
            <a:fld id="{74BF9A13-6608-47CB-9EC3-64938A6191EF}" type="slidenum">
              <a:rPr lang="en-US" smtClean="0"/>
              <a:t>‹#›</a:t>
            </a:fld>
            <a:endParaRPr lang="en-US"/>
          </a:p>
        </p:txBody>
      </p:sp>
    </p:spTree>
    <p:extLst>
      <p:ext uri="{BB962C8B-B14F-4D97-AF65-F5344CB8AC3E}">
        <p14:creationId xmlns:p14="http://schemas.microsoft.com/office/powerpoint/2010/main" val="2790693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1DFEC6-5DC1-4036-9D47-2128C032D0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648281-E82D-4885-B4C8-C2F07D6CBF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9C366D-BFFB-47C8-BAED-E46926913D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7A2537-8D14-477B-8A3F-89A2472C16AC}" type="datetimeFigureOut">
              <a:rPr lang="en-US" smtClean="0"/>
              <a:t>11-Oct-21</a:t>
            </a:fld>
            <a:endParaRPr lang="en-US"/>
          </a:p>
        </p:txBody>
      </p:sp>
      <p:sp>
        <p:nvSpPr>
          <p:cNvPr id="5" name="Footer Placeholder 4">
            <a:extLst>
              <a:ext uri="{FF2B5EF4-FFF2-40B4-BE49-F238E27FC236}">
                <a16:creationId xmlns:a16="http://schemas.microsoft.com/office/drawing/2014/main" id="{7237D3D1-6F78-408C-BEEC-383BAAD383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89F7807-ECC9-4B55-A657-C548B8189B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BF9A13-6608-47CB-9EC3-64938A6191EF}" type="slidenum">
              <a:rPr lang="en-US" smtClean="0"/>
              <a:t>‹#›</a:t>
            </a:fld>
            <a:endParaRPr lang="en-US"/>
          </a:p>
        </p:txBody>
      </p:sp>
    </p:spTree>
    <p:extLst>
      <p:ext uri="{BB962C8B-B14F-4D97-AF65-F5344CB8AC3E}">
        <p14:creationId xmlns:p14="http://schemas.microsoft.com/office/powerpoint/2010/main" val="3100471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ADF1F-5D46-4CB1-B609-6C5F65578744}"/>
              </a:ext>
            </a:extLst>
          </p:cNvPr>
          <p:cNvSpPr>
            <a:spLocks noGrp="1"/>
          </p:cNvSpPr>
          <p:nvPr>
            <p:ph type="ctrTitle"/>
          </p:nvPr>
        </p:nvSpPr>
        <p:spPr/>
        <p:txBody>
          <a:bodyPr/>
          <a:lstStyle/>
          <a:p>
            <a:r>
              <a:rPr lang="en-US" dirty="0"/>
              <a:t>My Projects</a:t>
            </a:r>
          </a:p>
        </p:txBody>
      </p:sp>
      <p:sp>
        <p:nvSpPr>
          <p:cNvPr id="3" name="Subtitle 2">
            <a:extLst>
              <a:ext uri="{FF2B5EF4-FFF2-40B4-BE49-F238E27FC236}">
                <a16:creationId xmlns:a16="http://schemas.microsoft.com/office/drawing/2014/main" id="{37A1F088-4D0E-4B78-ACBD-80752D19E435}"/>
              </a:ext>
            </a:extLst>
          </p:cNvPr>
          <p:cNvSpPr>
            <a:spLocks noGrp="1"/>
          </p:cNvSpPr>
          <p:nvPr>
            <p:ph type="subTitle" idx="1"/>
          </p:nvPr>
        </p:nvSpPr>
        <p:spPr/>
        <p:txBody>
          <a:bodyPr/>
          <a:lstStyle/>
          <a:p>
            <a:r>
              <a:rPr lang="en-US"/>
              <a:t>Aditya Sivaraj</a:t>
            </a:r>
            <a:endParaRPr lang="en-US" dirty="0"/>
          </a:p>
        </p:txBody>
      </p:sp>
    </p:spTree>
    <p:extLst>
      <p:ext uri="{BB962C8B-B14F-4D97-AF65-F5344CB8AC3E}">
        <p14:creationId xmlns:p14="http://schemas.microsoft.com/office/powerpoint/2010/main" val="2323126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E9CCF-CFFB-465E-9F8E-017E1503BA5F}"/>
              </a:ext>
            </a:extLst>
          </p:cNvPr>
          <p:cNvSpPr>
            <a:spLocks noGrp="1"/>
          </p:cNvSpPr>
          <p:nvPr>
            <p:ph type="title"/>
          </p:nvPr>
        </p:nvSpPr>
        <p:spPr/>
        <p:txBody>
          <a:bodyPr/>
          <a:lstStyle/>
          <a:p>
            <a:r>
              <a:rPr lang="en-US" dirty="0"/>
              <a:t>Summary of My Work</a:t>
            </a:r>
          </a:p>
        </p:txBody>
      </p:sp>
      <p:sp>
        <p:nvSpPr>
          <p:cNvPr id="3" name="Content Placeholder 2">
            <a:extLst>
              <a:ext uri="{FF2B5EF4-FFF2-40B4-BE49-F238E27FC236}">
                <a16:creationId xmlns:a16="http://schemas.microsoft.com/office/drawing/2014/main" id="{DB17ACD1-C646-47EF-B1DA-58DA95765DD5}"/>
              </a:ext>
            </a:extLst>
          </p:cNvPr>
          <p:cNvSpPr>
            <a:spLocks noGrp="1"/>
          </p:cNvSpPr>
          <p:nvPr>
            <p:ph idx="1"/>
          </p:nvPr>
        </p:nvSpPr>
        <p:spPr/>
        <p:txBody>
          <a:bodyPr/>
          <a:lstStyle/>
          <a:p>
            <a:pPr algn="just"/>
            <a:r>
              <a:rPr lang="en-US" dirty="0"/>
              <a:t>Set the initial global values and set the initial state to a random state subject to the constraints of the problem, including length of pendulum pole, masses, acceleration, number of states, number of inputs, horizon length and the time differential.</a:t>
            </a:r>
          </a:p>
          <a:p>
            <a:pPr algn="just"/>
            <a:r>
              <a:rPr lang="en-US" dirty="0"/>
              <a:t>Let the cart go from aforementioned position and calculated the state and horizon at each time differential.</a:t>
            </a:r>
          </a:p>
          <a:p>
            <a:pPr algn="just"/>
            <a:r>
              <a:rPr lang="en-US" dirty="0"/>
              <a:t>Was not able to put everything together as a video, but printed out every frame instead.</a:t>
            </a:r>
          </a:p>
          <a:p>
            <a:pPr marL="0" indent="0" algn="just">
              <a:buNone/>
            </a:pPr>
            <a:endParaRPr lang="en-US" dirty="0"/>
          </a:p>
        </p:txBody>
      </p:sp>
    </p:spTree>
    <p:extLst>
      <p:ext uri="{BB962C8B-B14F-4D97-AF65-F5344CB8AC3E}">
        <p14:creationId xmlns:p14="http://schemas.microsoft.com/office/powerpoint/2010/main" val="179817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art-pole frame from the project.">
            <a:extLst>
              <a:ext uri="{FF2B5EF4-FFF2-40B4-BE49-F238E27FC236}">
                <a16:creationId xmlns:a16="http://schemas.microsoft.com/office/drawing/2014/main" id="{E21FCC9A-D361-4605-8A45-1C9944CA1E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8995" y="971207"/>
            <a:ext cx="6154009" cy="4915586"/>
          </a:xfrm>
          <a:prstGeom prst="rect">
            <a:avLst/>
          </a:prstGeom>
        </p:spPr>
      </p:pic>
      <p:sp>
        <p:nvSpPr>
          <p:cNvPr id="4" name="TextBox 3">
            <a:extLst>
              <a:ext uri="{FF2B5EF4-FFF2-40B4-BE49-F238E27FC236}">
                <a16:creationId xmlns:a16="http://schemas.microsoft.com/office/drawing/2014/main" id="{88DB2242-240E-4FD1-83CE-770EE4DE3FD8}"/>
              </a:ext>
            </a:extLst>
          </p:cNvPr>
          <p:cNvSpPr txBox="1"/>
          <p:nvPr/>
        </p:nvSpPr>
        <p:spPr>
          <a:xfrm>
            <a:off x="3228975" y="5800725"/>
            <a:ext cx="6154009" cy="369332"/>
          </a:xfrm>
          <a:prstGeom prst="rect">
            <a:avLst/>
          </a:prstGeom>
          <a:noFill/>
        </p:spPr>
        <p:txBody>
          <a:bodyPr wrap="square" rtlCol="0">
            <a:spAutoFit/>
          </a:bodyPr>
          <a:lstStyle/>
          <a:p>
            <a:pPr algn="ctr"/>
            <a:r>
              <a:rPr lang="en-US" dirty="0"/>
              <a:t>A Frame from the Output</a:t>
            </a:r>
          </a:p>
        </p:txBody>
      </p:sp>
    </p:spTree>
    <p:extLst>
      <p:ext uri="{BB962C8B-B14F-4D97-AF65-F5344CB8AC3E}">
        <p14:creationId xmlns:p14="http://schemas.microsoft.com/office/powerpoint/2010/main" val="3751920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E839E-7E62-465F-9D0F-BED41F6D6E69}"/>
              </a:ext>
            </a:extLst>
          </p:cNvPr>
          <p:cNvSpPr>
            <a:spLocks noGrp="1"/>
          </p:cNvSpPr>
          <p:nvPr>
            <p:ph type="title"/>
          </p:nvPr>
        </p:nvSpPr>
        <p:spPr/>
        <p:txBody>
          <a:bodyPr/>
          <a:lstStyle/>
          <a:p>
            <a:r>
              <a:rPr lang="en-US" dirty="0"/>
              <a:t>Video Gesture Recognition</a:t>
            </a:r>
          </a:p>
        </p:txBody>
      </p:sp>
      <p:sp>
        <p:nvSpPr>
          <p:cNvPr id="3" name="Text Placeholder 2">
            <a:extLst>
              <a:ext uri="{FF2B5EF4-FFF2-40B4-BE49-F238E27FC236}">
                <a16:creationId xmlns:a16="http://schemas.microsoft.com/office/drawing/2014/main" id="{3A6EB810-4E95-4207-B84C-1BF761971226}"/>
              </a:ext>
            </a:extLst>
          </p:cNvPr>
          <p:cNvSpPr>
            <a:spLocks noGrp="1"/>
          </p:cNvSpPr>
          <p:nvPr>
            <p:ph type="body" idx="1"/>
          </p:nvPr>
        </p:nvSpPr>
        <p:spPr/>
        <p:txBody>
          <a:bodyPr/>
          <a:lstStyle/>
          <a:p>
            <a:r>
              <a:rPr lang="en-US" dirty="0"/>
              <a:t>Course Project</a:t>
            </a:r>
          </a:p>
        </p:txBody>
      </p:sp>
    </p:spTree>
    <p:extLst>
      <p:ext uri="{BB962C8B-B14F-4D97-AF65-F5344CB8AC3E}">
        <p14:creationId xmlns:p14="http://schemas.microsoft.com/office/powerpoint/2010/main" val="3635946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18CEF-A3C0-4092-B498-54B2B0034A00}"/>
              </a:ext>
            </a:extLst>
          </p:cNvPr>
          <p:cNvSpPr>
            <a:spLocks noGrp="1"/>
          </p:cNvSpPr>
          <p:nvPr>
            <p:ph type="title"/>
          </p:nvPr>
        </p:nvSpPr>
        <p:spPr/>
        <p:txBody>
          <a:bodyPr/>
          <a:lstStyle/>
          <a:p>
            <a:r>
              <a:rPr lang="en-US" dirty="0"/>
              <a:t>Project Objective</a:t>
            </a:r>
          </a:p>
        </p:txBody>
      </p:sp>
      <p:sp>
        <p:nvSpPr>
          <p:cNvPr id="3" name="Content Placeholder 2">
            <a:extLst>
              <a:ext uri="{FF2B5EF4-FFF2-40B4-BE49-F238E27FC236}">
                <a16:creationId xmlns:a16="http://schemas.microsoft.com/office/drawing/2014/main" id="{C4DE7FF1-A2C6-47FC-B809-2A14B1B258AD}"/>
              </a:ext>
            </a:extLst>
          </p:cNvPr>
          <p:cNvSpPr>
            <a:spLocks noGrp="1"/>
          </p:cNvSpPr>
          <p:nvPr>
            <p:ph idx="1"/>
          </p:nvPr>
        </p:nvSpPr>
        <p:spPr/>
        <p:txBody>
          <a:bodyPr/>
          <a:lstStyle/>
          <a:p>
            <a:pPr algn="just"/>
            <a:r>
              <a:rPr lang="en-US" dirty="0"/>
              <a:t>To create a module which recognizes gestures made by the user via a live video feed and performs actions based on the gesture. In this case, the actions perform media control.</a:t>
            </a:r>
          </a:p>
          <a:p>
            <a:pPr algn="just"/>
            <a:r>
              <a:rPr lang="en-US" dirty="0"/>
              <a:t>Should use a Raspberry Pi 3B to take input of the live video feed and process it to recognize the gestures and perform media control actions based on it.</a:t>
            </a:r>
          </a:p>
          <a:p>
            <a:pPr algn="just"/>
            <a:endParaRPr lang="en-US" dirty="0"/>
          </a:p>
          <a:p>
            <a:pPr marL="0" indent="0" algn="just">
              <a:buNone/>
            </a:pPr>
            <a:endParaRPr lang="en-US" dirty="0"/>
          </a:p>
          <a:p>
            <a:pPr marL="0" indent="0" algn="just">
              <a:buNone/>
            </a:pPr>
            <a:endParaRPr lang="en-US" dirty="0"/>
          </a:p>
        </p:txBody>
      </p:sp>
    </p:spTree>
    <p:extLst>
      <p:ext uri="{BB962C8B-B14F-4D97-AF65-F5344CB8AC3E}">
        <p14:creationId xmlns:p14="http://schemas.microsoft.com/office/powerpoint/2010/main" val="2529933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9C194-E2D8-4374-BBA9-7AB4ABA7FE8D}"/>
              </a:ext>
            </a:extLst>
          </p:cNvPr>
          <p:cNvSpPr>
            <a:spLocks noGrp="1"/>
          </p:cNvSpPr>
          <p:nvPr>
            <p:ph type="title"/>
          </p:nvPr>
        </p:nvSpPr>
        <p:spPr/>
        <p:txBody>
          <a:bodyPr/>
          <a:lstStyle/>
          <a:p>
            <a:r>
              <a:rPr lang="en-US" dirty="0"/>
              <a:t>Summary of My Work</a:t>
            </a:r>
          </a:p>
        </p:txBody>
      </p:sp>
      <p:sp>
        <p:nvSpPr>
          <p:cNvPr id="3" name="Content Placeholder 2">
            <a:extLst>
              <a:ext uri="{FF2B5EF4-FFF2-40B4-BE49-F238E27FC236}">
                <a16:creationId xmlns:a16="http://schemas.microsoft.com/office/drawing/2014/main" id="{2ADF0482-3A87-4DFC-AA4A-2E41F88D0A35}"/>
              </a:ext>
            </a:extLst>
          </p:cNvPr>
          <p:cNvSpPr>
            <a:spLocks noGrp="1"/>
          </p:cNvSpPr>
          <p:nvPr>
            <p:ph idx="1"/>
          </p:nvPr>
        </p:nvSpPr>
        <p:spPr/>
        <p:txBody>
          <a:bodyPr/>
          <a:lstStyle/>
          <a:p>
            <a:pPr algn="just"/>
            <a:r>
              <a:rPr lang="en-US" dirty="0"/>
              <a:t>Wrote code for media control and how to manage the gestures.</a:t>
            </a:r>
          </a:p>
          <a:p>
            <a:pPr algn="just"/>
            <a:r>
              <a:rPr lang="en-US" dirty="0"/>
              <a:t>Tried writing code and training the ML model for gesture recognition using OpenCV libraries to get a series of images at all possible different angles for different gestures. The trained model did not work as well as expected due to a lack of enough sample size in different environments. Also, the computing power on the Raspberry Pi was not enough run the model trained by me.</a:t>
            </a:r>
          </a:p>
          <a:p>
            <a:pPr algn="just"/>
            <a:r>
              <a:rPr lang="en-US" dirty="0"/>
              <a:t>Used an open source trained model for the required gestures and integrated it into my module.</a:t>
            </a:r>
          </a:p>
        </p:txBody>
      </p:sp>
    </p:spTree>
    <p:extLst>
      <p:ext uri="{BB962C8B-B14F-4D97-AF65-F5344CB8AC3E}">
        <p14:creationId xmlns:p14="http://schemas.microsoft.com/office/powerpoint/2010/main" val="1680868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A744F-7E1D-46ED-99BC-7837B2191CAF}"/>
              </a:ext>
            </a:extLst>
          </p:cNvPr>
          <p:cNvSpPr>
            <a:spLocks noGrp="1"/>
          </p:cNvSpPr>
          <p:nvPr>
            <p:ph type="title"/>
          </p:nvPr>
        </p:nvSpPr>
        <p:spPr/>
        <p:txBody>
          <a:bodyPr/>
          <a:lstStyle/>
          <a:p>
            <a:r>
              <a:rPr lang="en-US" dirty="0"/>
              <a:t>Self Balancing Robot</a:t>
            </a:r>
          </a:p>
        </p:txBody>
      </p:sp>
      <p:sp>
        <p:nvSpPr>
          <p:cNvPr id="3" name="Text Placeholder 2">
            <a:extLst>
              <a:ext uri="{FF2B5EF4-FFF2-40B4-BE49-F238E27FC236}">
                <a16:creationId xmlns:a16="http://schemas.microsoft.com/office/drawing/2014/main" id="{C6345273-117F-4648-AED8-94E99FFEFFAB}"/>
              </a:ext>
            </a:extLst>
          </p:cNvPr>
          <p:cNvSpPr>
            <a:spLocks noGrp="1"/>
          </p:cNvSpPr>
          <p:nvPr>
            <p:ph type="body" idx="1"/>
          </p:nvPr>
        </p:nvSpPr>
        <p:spPr/>
        <p:txBody>
          <a:bodyPr/>
          <a:lstStyle/>
          <a:p>
            <a:r>
              <a:rPr lang="en-US" dirty="0"/>
              <a:t>Summer Internship Project</a:t>
            </a:r>
          </a:p>
        </p:txBody>
      </p:sp>
      <p:pic>
        <p:nvPicPr>
          <p:cNvPr id="5" name="Picture 4" descr="Example of a self balancing bot. Not my project.">
            <a:extLst>
              <a:ext uri="{FF2B5EF4-FFF2-40B4-BE49-F238E27FC236}">
                <a16:creationId xmlns:a16="http://schemas.microsoft.com/office/drawing/2014/main" id="{A98C8F53-2E81-4E8B-878A-0A0F89BC82F9}"/>
              </a:ext>
            </a:extLst>
          </p:cNvPr>
          <p:cNvPicPr>
            <a:picLocks noChangeAspect="1"/>
          </p:cNvPicPr>
          <p:nvPr/>
        </p:nvPicPr>
        <p:blipFill rotWithShape="1">
          <a:blip r:embed="rId2">
            <a:extLst>
              <a:ext uri="{28A0092B-C50C-407E-A947-70E740481C1C}">
                <a14:useLocalDpi xmlns:a14="http://schemas.microsoft.com/office/drawing/2010/main" val="0"/>
              </a:ext>
            </a:extLst>
          </a:blip>
          <a:srcRect l="4372"/>
          <a:stretch/>
        </p:blipFill>
        <p:spPr>
          <a:xfrm>
            <a:off x="7543800" y="1452563"/>
            <a:ext cx="4167128" cy="4529138"/>
          </a:xfrm>
          <a:prstGeom prst="rect">
            <a:avLst/>
          </a:prstGeom>
        </p:spPr>
      </p:pic>
      <p:sp>
        <p:nvSpPr>
          <p:cNvPr id="6" name="TextBox 5">
            <a:extLst>
              <a:ext uri="{FF2B5EF4-FFF2-40B4-BE49-F238E27FC236}">
                <a16:creationId xmlns:a16="http://schemas.microsoft.com/office/drawing/2014/main" id="{87ECEBB5-DFBB-4930-8E4B-AC73636379F1}"/>
              </a:ext>
            </a:extLst>
          </p:cNvPr>
          <p:cNvSpPr txBox="1"/>
          <p:nvPr/>
        </p:nvSpPr>
        <p:spPr>
          <a:xfrm>
            <a:off x="7867650" y="6229350"/>
            <a:ext cx="4019550" cy="646331"/>
          </a:xfrm>
          <a:prstGeom prst="rect">
            <a:avLst/>
          </a:prstGeom>
          <a:noFill/>
        </p:spPr>
        <p:txBody>
          <a:bodyPr wrap="square" rtlCol="0">
            <a:spAutoFit/>
          </a:bodyPr>
          <a:lstStyle/>
          <a:p>
            <a:pPr algn="ctr"/>
            <a:r>
              <a:rPr lang="en-US" dirty="0"/>
              <a:t>Picture not from my project, but, is similar to this.</a:t>
            </a:r>
          </a:p>
        </p:txBody>
      </p:sp>
    </p:spTree>
    <p:extLst>
      <p:ext uri="{BB962C8B-B14F-4D97-AF65-F5344CB8AC3E}">
        <p14:creationId xmlns:p14="http://schemas.microsoft.com/office/powerpoint/2010/main" val="1301981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9B854-E96D-4A7B-863C-D68E1B593ECD}"/>
              </a:ext>
            </a:extLst>
          </p:cNvPr>
          <p:cNvSpPr>
            <a:spLocks noGrp="1"/>
          </p:cNvSpPr>
          <p:nvPr>
            <p:ph type="title"/>
          </p:nvPr>
        </p:nvSpPr>
        <p:spPr/>
        <p:txBody>
          <a:bodyPr/>
          <a:lstStyle/>
          <a:p>
            <a:r>
              <a:rPr lang="en-US" dirty="0"/>
              <a:t>Project Objective </a:t>
            </a:r>
          </a:p>
        </p:txBody>
      </p:sp>
      <p:sp>
        <p:nvSpPr>
          <p:cNvPr id="3" name="Content Placeholder 2">
            <a:extLst>
              <a:ext uri="{FF2B5EF4-FFF2-40B4-BE49-F238E27FC236}">
                <a16:creationId xmlns:a16="http://schemas.microsoft.com/office/drawing/2014/main" id="{3E3B729D-B71A-4FF2-AA49-507639A6B567}"/>
              </a:ext>
            </a:extLst>
          </p:cNvPr>
          <p:cNvSpPr>
            <a:spLocks noGrp="1"/>
          </p:cNvSpPr>
          <p:nvPr>
            <p:ph idx="1"/>
          </p:nvPr>
        </p:nvSpPr>
        <p:spPr/>
        <p:txBody>
          <a:bodyPr/>
          <a:lstStyle/>
          <a:p>
            <a:pPr algn="just"/>
            <a:r>
              <a:rPr lang="en-US" dirty="0"/>
              <a:t>The goal of this project is to make a cuboid structure about a foot tall with wheels on either side stand without falling.</a:t>
            </a:r>
          </a:p>
          <a:p>
            <a:pPr algn="just"/>
            <a:r>
              <a:rPr lang="en-US" dirty="0"/>
              <a:t>The computer on the structure, and the sensors on it should foresee when it is about to fall and in which direction. After which, the bot will move in that direction to avoid the fall.</a:t>
            </a:r>
          </a:p>
        </p:txBody>
      </p:sp>
    </p:spTree>
    <p:extLst>
      <p:ext uri="{BB962C8B-B14F-4D97-AF65-F5344CB8AC3E}">
        <p14:creationId xmlns:p14="http://schemas.microsoft.com/office/powerpoint/2010/main" val="3557575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D435F-945E-4F9F-BA76-14D87C50C13E}"/>
              </a:ext>
            </a:extLst>
          </p:cNvPr>
          <p:cNvSpPr>
            <a:spLocks noGrp="1"/>
          </p:cNvSpPr>
          <p:nvPr>
            <p:ph type="title"/>
          </p:nvPr>
        </p:nvSpPr>
        <p:spPr/>
        <p:txBody>
          <a:bodyPr/>
          <a:lstStyle/>
          <a:p>
            <a:r>
              <a:rPr lang="en-US" dirty="0"/>
              <a:t>Sensor Used</a:t>
            </a:r>
          </a:p>
        </p:txBody>
      </p:sp>
      <p:sp>
        <p:nvSpPr>
          <p:cNvPr id="3" name="Content Placeholder 2">
            <a:extLst>
              <a:ext uri="{FF2B5EF4-FFF2-40B4-BE49-F238E27FC236}">
                <a16:creationId xmlns:a16="http://schemas.microsoft.com/office/drawing/2014/main" id="{9F365D89-60DB-402C-8BDD-C72571C31855}"/>
              </a:ext>
            </a:extLst>
          </p:cNvPr>
          <p:cNvSpPr>
            <a:spLocks noGrp="1"/>
          </p:cNvSpPr>
          <p:nvPr>
            <p:ph idx="1"/>
          </p:nvPr>
        </p:nvSpPr>
        <p:spPr/>
        <p:txBody>
          <a:bodyPr/>
          <a:lstStyle/>
          <a:p>
            <a:pPr algn="just"/>
            <a:r>
              <a:rPr lang="en-US" dirty="0"/>
              <a:t>We used MPU6050 sensor (6-axis IMU), which is actually a combination of two sensors, namely, an accelerometer and a gyroscope. It also houses a Digital Motion Processor. </a:t>
            </a:r>
          </a:p>
          <a:p>
            <a:pPr algn="just"/>
            <a:r>
              <a:rPr lang="en-US" dirty="0"/>
              <a:t>Accelerometer senses the angle of tilt in 3 axes.</a:t>
            </a:r>
          </a:p>
          <a:p>
            <a:pPr algn="just"/>
            <a:r>
              <a:rPr lang="en-US" dirty="0"/>
              <a:t>The gyroscope in here is a 3-axis one which senses the orientation and the angular velocity.</a:t>
            </a:r>
          </a:p>
          <a:p>
            <a:pPr algn="just"/>
            <a:r>
              <a:rPr lang="en-US" dirty="0"/>
              <a:t>The sensor gives a 6 value output with a 3 axis value from each sensor.</a:t>
            </a:r>
          </a:p>
        </p:txBody>
      </p:sp>
    </p:spTree>
    <p:extLst>
      <p:ext uri="{BB962C8B-B14F-4D97-AF65-F5344CB8AC3E}">
        <p14:creationId xmlns:p14="http://schemas.microsoft.com/office/powerpoint/2010/main" val="1410220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A9C47-1DBE-4D47-9D52-1279460D1192}"/>
              </a:ext>
            </a:extLst>
          </p:cNvPr>
          <p:cNvSpPr>
            <a:spLocks noGrp="1"/>
          </p:cNvSpPr>
          <p:nvPr>
            <p:ph type="title"/>
          </p:nvPr>
        </p:nvSpPr>
        <p:spPr/>
        <p:txBody>
          <a:bodyPr/>
          <a:lstStyle/>
          <a:p>
            <a:r>
              <a:rPr lang="en-US" dirty="0"/>
              <a:t>Summary of Our Work</a:t>
            </a:r>
          </a:p>
        </p:txBody>
      </p:sp>
      <p:sp>
        <p:nvSpPr>
          <p:cNvPr id="3" name="Content Placeholder 2">
            <a:extLst>
              <a:ext uri="{FF2B5EF4-FFF2-40B4-BE49-F238E27FC236}">
                <a16:creationId xmlns:a16="http://schemas.microsoft.com/office/drawing/2014/main" id="{5431EFC4-F686-4ACF-BD54-FF2EB4E236B7}"/>
              </a:ext>
            </a:extLst>
          </p:cNvPr>
          <p:cNvSpPr>
            <a:spLocks noGrp="1"/>
          </p:cNvSpPr>
          <p:nvPr>
            <p:ph idx="1"/>
          </p:nvPr>
        </p:nvSpPr>
        <p:spPr/>
        <p:txBody>
          <a:bodyPr/>
          <a:lstStyle/>
          <a:p>
            <a:pPr algn="just"/>
            <a:r>
              <a:rPr lang="en-US" dirty="0"/>
              <a:t>Built the setup with plastic boards, steel rods and toy car wheels.</a:t>
            </a:r>
          </a:p>
          <a:p>
            <a:pPr algn="just"/>
            <a:r>
              <a:rPr lang="en-US" dirty="0"/>
              <a:t>Used Arduino to do the processing. Wrote code in C for the whole setup. </a:t>
            </a:r>
          </a:p>
          <a:p>
            <a:pPr algn="just"/>
            <a:r>
              <a:rPr lang="en-US" dirty="0"/>
              <a:t>Interfaced MPU6050 sensor and the motors with Arduino.</a:t>
            </a:r>
          </a:p>
          <a:p>
            <a:pPr algn="just"/>
            <a:r>
              <a:rPr lang="en-US" dirty="0"/>
              <a:t>Calibrated the sensor to the values that suited our project. This took the longest time, as the sensor was highly sensitive, and the six values did not coordinate well.</a:t>
            </a:r>
          </a:p>
          <a:p>
            <a:pPr algn="just"/>
            <a:endParaRPr lang="en-US" dirty="0"/>
          </a:p>
        </p:txBody>
      </p:sp>
    </p:spTree>
    <p:extLst>
      <p:ext uri="{BB962C8B-B14F-4D97-AF65-F5344CB8AC3E}">
        <p14:creationId xmlns:p14="http://schemas.microsoft.com/office/powerpoint/2010/main" val="17164229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AC236-5966-4D9A-A750-3A02923B666C}"/>
              </a:ext>
            </a:extLst>
          </p:cNvPr>
          <p:cNvSpPr>
            <a:spLocks noGrp="1"/>
          </p:cNvSpPr>
          <p:nvPr>
            <p:ph type="title"/>
          </p:nvPr>
        </p:nvSpPr>
        <p:spPr/>
        <p:txBody>
          <a:bodyPr/>
          <a:lstStyle/>
          <a:p>
            <a:r>
              <a:rPr lang="en-US" dirty="0"/>
              <a:t>Other Projects Done (Non-Exhaustive)</a:t>
            </a:r>
          </a:p>
        </p:txBody>
      </p:sp>
      <p:sp>
        <p:nvSpPr>
          <p:cNvPr id="3" name="Content Placeholder 2">
            <a:extLst>
              <a:ext uri="{FF2B5EF4-FFF2-40B4-BE49-F238E27FC236}">
                <a16:creationId xmlns:a16="http://schemas.microsoft.com/office/drawing/2014/main" id="{8FF9C790-4DB8-46D5-A590-4602958523A1}"/>
              </a:ext>
            </a:extLst>
          </p:cNvPr>
          <p:cNvSpPr>
            <a:spLocks noGrp="1"/>
          </p:cNvSpPr>
          <p:nvPr>
            <p:ph idx="1"/>
          </p:nvPr>
        </p:nvSpPr>
        <p:spPr/>
        <p:txBody>
          <a:bodyPr/>
          <a:lstStyle/>
          <a:p>
            <a:r>
              <a:rPr lang="en-US" dirty="0"/>
              <a:t>Path planning of a SCARA Manipulator using MATLAB.</a:t>
            </a:r>
          </a:p>
          <a:p>
            <a:r>
              <a:rPr lang="en-US" dirty="0"/>
              <a:t>Performed SLAM on a virtual quadrotor using MATLAB.</a:t>
            </a:r>
          </a:p>
        </p:txBody>
      </p:sp>
    </p:spTree>
    <p:extLst>
      <p:ext uri="{BB962C8B-B14F-4D97-AF65-F5344CB8AC3E}">
        <p14:creationId xmlns:p14="http://schemas.microsoft.com/office/powerpoint/2010/main" val="2378876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542C6-151E-437E-B798-3F539C8E1FB1}"/>
              </a:ext>
            </a:extLst>
          </p:cNvPr>
          <p:cNvSpPr>
            <a:spLocks noGrp="1"/>
          </p:cNvSpPr>
          <p:nvPr>
            <p:ph type="title"/>
          </p:nvPr>
        </p:nvSpPr>
        <p:spPr/>
        <p:txBody>
          <a:bodyPr/>
          <a:lstStyle/>
          <a:p>
            <a:r>
              <a:rPr lang="en-US" dirty="0"/>
              <a:t>Telepresence </a:t>
            </a:r>
          </a:p>
        </p:txBody>
      </p:sp>
      <p:sp>
        <p:nvSpPr>
          <p:cNvPr id="3" name="Text Placeholder 2">
            <a:extLst>
              <a:ext uri="{FF2B5EF4-FFF2-40B4-BE49-F238E27FC236}">
                <a16:creationId xmlns:a16="http://schemas.microsoft.com/office/drawing/2014/main" id="{FC282946-CAA7-452E-AF53-C841A3F0907F}"/>
              </a:ext>
            </a:extLst>
          </p:cNvPr>
          <p:cNvSpPr>
            <a:spLocks noGrp="1"/>
          </p:cNvSpPr>
          <p:nvPr>
            <p:ph type="body" idx="1"/>
          </p:nvPr>
        </p:nvSpPr>
        <p:spPr/>
        <p:txBody>
          <a:bodyPr/>
          <a:lstStyle/>
          <a:p>
            <a:r>
              <a:rPr lang="en-US" dirty="0"/>
              <a:t>Bachelor’s Thesis Project</a:t>
            </a:r>
          </a:p>
        </p:txBody>
      </p:sp>
      <p:pic>
        <p:nvPicPr>
          <p:cNvPr id="5" name="Picture 4" descr="A white Pepper robot holding a sign&#10;">
            <a:extLst>
              <a:ext uri="{FF2B5EF4-FFF2-40B4-BE49-F238E27FC236}">
                <a16:creationId xmlns:a16="http://schemas.microsoft.com/office/drawing/2014/main" id="{04004A76-5B03-4942-993C-5177DF70E9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4778" y="597144"/>
            <a:ext cx="3657600" cy="6858000"/>
          </a:xfrm>
          <a:prstGeom prst="rect">
            <a:avLst/>
          </a:prstGeom>
        </p:spPr>
      </p:pic>
    </p:spTree>
    <p:extLst>
      <p:ext uri="{BB962C8B-B14F-4D97-AF65-F5344CB8AC3E}">
        <p14:creationId xmlns:p14="http://schemas.microsoft.com/office/powerpoint/2010/main" val="2360465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48AE5-70E7-4392-A6A8-6AB1E4982098}"/>
              </a:ext>
            </a:extLst>
          </p:cNvPr>
          <p:cNvSpPr>
            <a:spLocks noGrp="1"/>
          </p:cNvSpPr>
          <p:nvPr>
            <p:ph type="title"/>
          </p:nvPr>
        </p:nvSpPr>
        <p:spPr/>
        <p:txBody>
          <a:bodyPr/>
          <a:lstStyle/>
          <a:p>
            <a:r>
              <a:rPr lang="en-US" dirty="0"/>
              <a:t>Broad Objective</a:t>
            </a:r>
          </a:p>
        </p:txBody>
      </p:sp>
      <p:sp>
        <p:nvSpPr>
          <p:cNvPr id="3" name="Content Placeholder 2">
            <a:extLst>
              <a:ext uri="{FF2B5EF4-FFF2-40B4-BE49-F238E27FC236}">
                <a16:creationId xmlns:a16="http://schemas.microsoft.com/office/drawing/2014/main" id="{F2D7922D-D9BE-44E9-BD25-6FBE93692990}"/>
              </a:ext>
            </a:extLst>
          </p:cNvPr>
          <p:cNvSpPr>
            <a:spLocks noGrp="1"/>
          </p:cNvSpPr>
          <p:nvPr>
            <p:ph idx="1"/>
          </p:nvPr>
        </p:nvSpPr>
        <p:spPr/>
        <p:txBody>
          <a:bodyPr/>
          <a:lstStyle/>
          <a:p>
            <a:pPr algn="just"/>
            <a:r>
              <a:rPr lang="en-US" dirty="0"/>
              <a:t>Sweden has a problem. They are not able to give adequate care to their senior citizens in nursing homes.</a:t>
            </a:r>
          </a:p>
          <a:p>
            <a:pPr algn="just"/>
            <a:r>
              <a:rPr lang="en-US" dirty="0"/>
              <a:t>The whole department at this university were working on deploying robots to lighten the load of doctors and nurses at these facilities.</a:t>
            </a:r>
          </a:p>
          <a:p>
            <a:pPr algn="just"/>
            <a:r>
              <a:rPr lang="en-US" dirty="0"/>
              <a:t>Their robot of choice at that point was Pepper Robot, by Softbank Robotics.</a:t>
            </a:r>
          </a:p>
        </p:txBody>
      </p:sp>
    </p:spTree>
    <p:extLst>
      <p:ext uri="{BB962C8B-B14F-4D97-AF65-F5344CB8AC3E}">
        <p14:creationId xmlns:p14="http://schemas.microsoft.com/office/powerpoint/2010/main" val="1358484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7CD13-756D-44EC-BBA5-679428213851}"/>
              </a:ext>
            </a:extLst>
          </p:cNvPr>
          <p:cNvSpPr>
            <a:spLocks noGrp="1"/>
          </p:cNvSpPr>
          <p:nvPr>
            <p:ph type="title"/>
          </p:nvPr>
        </p:nvSpPr>
        <p:spPr/>
        <p:txBody>
          <a:bodyPr/>
          <a:lstStyle/>
          <a:p>
            <a:r>
              <a:rPr lang="en-US" dirty="0"/>
              <a:t>My Objective</a:t>
            </a:r>
          </a:p>
        </p:txBody>
      </p:sp>
      <p:sp>
        <p:nvSpPr>
          <p:cNvPr id="3" name="Content Placeholder 2">
            <a:extLst>
              <a:ext uri="{FF2B5EF4-FFF2-40B4-BE49-F238E27FC236}">
                <a16:creationId xmlns:a16="http://schemas.microsoft.com/office/drawing/2014/main" id="{41D5E2BE-E73B-4D13-BC2A-45BE57ADAE7E}"/>
              </a:ext>
            </a:extLst>
          </p:cNvPr>
          <p:cNvSpPr>
            <a:spLocks noGrp="1"/>
          </p:cNvSpPr>
          <p:nvPr>
            <p:ph idx="1"/>
          </p:nvPr>
        </p:nvSpPr>
        <p:spPr/>
        <p:txBody>
          <a:bodyPr/>
          <a:lstStyle/>
          <a:p>
            <a:pPr algn="just"/>
            <a:r>
              <a:rPr lang="en-US" dirty="0"/>
              <a:t>To develop a telepresence setup and implement it in the Pepper Robot. </a:t>
            </a:r>
          </a:p>
          <a:p>
            <a:pPr algn="just"/>
            <a:r>
              <a:rPr lang="en-US" dirty="0"/>
              <a:t>This setup must be done without the use of their proprietary software, language or IDE. Because it must be available to all and should be versatile.</a:t>
            </a:r>
          </a:p>
          <a:p>
            <a:pPr algn="just"/>
            <a:r>
              <a:rPr lang="en-US" dirty="0"/>
              <a:t>Hence, I was supposed to it in all open source code, including, Python, ROS Libraries, Qt, </a:t>
            </a:r>
            <a:r>
              <a:rPr lang="en-US" dirty="0" err="1"/>
              <a:t>Gstreamer</a:t>
            </a:r>
            <a:r>
              <a:rPr lang="en-US" dirty="0"/>
              <a:t>, etc.</a:t>
            </a:r>
          </a:p>
        </p:txBody>
      </p:sp>
    </p:spTree>
    <p:extLst>
      <p:ext uri="{BB962C8B-B14F-4D97-AF65-F5344CB8AC3E}">
        <p14:creationId xmlns:p14="http://schemas.microsoft.com/office/powerpoint/2010/main" val="2363984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FFC5E-7922-4EC2-AAC5-61047F1D9251}"/>
              </a:ext>
            </a:extLst>
          </p:cNvPr>
          <p:cNvSpPr>
            <a:spLocks noGrp="1"/>
          </p:cNvSpPr>
          <p:nvPr>
            <p:ph type="title"/>
          </p:nvPr>
        </p:nvSpPr>
        <p:spPr/>
        <p:txBody>
          <a:bodyPr/>
          <a:lstStyle/>
          <a:p>
            <a:r>
              <a:rPr lang="en-US" dirty="0"/>
              <a:t>Summary of My Work</a:t>
            </a:r>
          </a:p>
        </p:txBody>
      </p:sp>
      <p:sp>
        <p:nvSpPr>
          <p:cNvPr id="3" name="Content Placeholder 2">
            <a:extLst>
              <a:ext uri="{FF2B5EF4-FFF2-40B4-BE49-F238E27FC236}">
                <a16:creationId xmlns:a16="http://schemas.microsoft.com/office/drawing/2014/main" id="{0DFAA029-E8D0-4D30-A353-6BC564809819}"/>
              </a:ext>
            </a:extLst>
          </p:cNvPr>
          <p:cNvSpPr>
            <a:spLocks noGrp="1"/>
          </p:cNvSpPr>
          <p:nvPr>
            <p:ph idx="1"/>
          </p:nvPr>
        </p:nvSpPr>
        <p:spPr/>
        <p:txBody>
          <a:bodyPr>
            <a:normAutofit lnSpcReduction="10000"/>
          </a:bodyPr>
          <a:lstStyle/>
          <a:p>
            <a:pPr algn="just"/>
            <a:r>
              <a:rPr lang="en-US" dirty="0"/>
              <a:t>Created Video and Audio pipelines for both the respective data to be transmitted and received by the server and client, using the </a:t>
            </a:r>
            <a:r>
              <a:rPr lang="en-US" dirty="0" err="1"/>
              <a:t>Gstreamer</a:t>
            </a:r>
            <a:r>
              <a:rPr lang="en-US" dirty="0"/>
              <a:t> media library.</a:t>
            </a:r>
          </a:p>
          <a:p>
            <a:pPr algn="just"/>
            <a:r>
              <a:rPr lang="en-US" dirty="0"/>
              <a:t>Setup controls for the client to be able to move the robot including the ability to set the angle and speed of movement, using ROS libraries.</a:t>
            </a:r>
          </a:p>
          <a:p>
            <a:pPr algn="just"/>
            <a:r>
              <a:rPr lang="en-US" dirty="0"/>
              <a:t>Went around the manufacturer set firewalls of being able to access the robot’s root only via their proprietary software, using a modular program file in the proprietary language.</a:t>
            </a:r>
          </a:p>
          <a:p>
            <a:pPr algn="just"/>
            <a:r>
              <a:rPr lang="en-US" dirty="0"/>
              <a:t>Made a basic Graphical User Interface (GUI) to put all my background work together for the client.</a:t>
            </a:r>
          </a:p>
        </p:txBody>
      </p:sp>
    </p:spTree>
    <p:extLst>
      <p:ext uri="{BB962C8B-B14F-4D97-AF65-F5344CB8AC3E}">
        <p14:creationId xmlns:p14="http://schemas.microsoft.com/office/powerpoint/2010/main" val="1053888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427DD-B0EF-418B-8259-BF0B9F607C9B}"/>
              </a:ext>
            </a:extLst>
          </p:cNvPr>
          <p:cNvSpPr>
            <a:spLocks noGrp="1"/>
          </p:cNvSpPr>
          <p:nvPr>
            <p:ph type="title"/>
          </p:nvPr>
        </p:nvSpPr>
        <p:spPr/>
        <p:txBody>
          <a:bodyPr/>
          <a:lstStyle/>
          <a:p>
            <a:r>
              <a:rPr lang="en-US" dirty="0"/>
              <a:t>Cart Pole – Model Predictive Control</a:t>
            </a:r>
          </a:p>
        </p:txBody>
      </p:sp>
      <p:sp>
        <p:nvSpPr>
          <p:cNvPr id="3" name="Text Placeholder 2">
            <a:extLst>
              <a:ext uri="{FF2B5EF4-FFF2-40B4-BE49-F238E27FC236}">
                <a16:creationId xmlns:a16="http://schemas.microsoft.com/office/drawing/2014/main" id="{EB6E4C1D-7770-46FA-917A-9FBF2192E803}"/>
              </a:ext>
            </a:extLst>
          </p:cNvPr>
          <p:cNvSpPr>
            <a:spLocks noGrp="1"/>
          </p:cNvSpPr>
          <p:nvPr>
            <p:ph type="body" idx="1"/>
          </p:nvPr>
        </p:nvSpPr>
        <p:spPr/>
        <p:txBody>
          <a:bodyPr/>
          <a:lstStyle/>
          <a:p>
            <a:r>
              <a:rPr lang="en-US" dirty="0"/>
              <a:t>Course Project</a:t>
            </a:r>
          </a:p>
        </p:txBody>
      </p:sp>
      <p:pic>
        <p:nvPicPr>
          <p:cNvPr id="5" name="Picture 4" descr="A rudimentary drawing of a cart-pole.">
            <a:extLst>
              <a:ext uri="{FF2B5EF4-FFF2-40B4-BE49-F238E27FC236}">
                <a16:creationId xmlns:a16="http://schemas.microsoft.com/office/drawing/2014/main" id="{9970A606-28D4-441C-BFAF-1F26178E03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6788" y="3038245"/>
            <a:ext cx="2143424" cy="3296110"/>
          </a:xfrm>
          <a:prstGeom prst="rect">
            <a:avLst/>
          </a:prstGeom>
        </p:spPr>
      </p:pic>
    </p:spTree>
    <p:extLst>
      <p:ext uri="{BB962C8B-B14F-4D97-AF65-F5344CB8AC3E}">
        <p14:creationId xmlns:p14="http://schemas.microsoft.com/office/powerpoint/2010/main" val="3328873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7D7AD-FB27-4031-A17E-2590F7CB3E45}"/>
              </a:ext>
            </a:extLst>
          </p:cNvPr>
          <p:cNvSpPr>
            <a:spLocks noGrp="1"/>
          </p:cNvSpPr>
          <p:nvPr>
            <p:ph type="title"/>
          </p:nvPr>
        </p:nvSpPr>
        <p:spPr/>
        <p:txBody>
          <a:bodyPr/>
          <a:lstStyle/>
          <a:p>
            <a:r>
              <a:rPr lang="en-US" dirty="0"/>
              <a:t>Cart Pole Problem</a:t>
            </a:r>
          </a:p>
        </p:txBody>
      </p:sp>
      <p:sp>
        <p:nvSpPr>
          <p:cNvPr id="3" name="Content Placeholder 2">
            <a:extLst>
              <a:ext uri="{FF2B5EF4-FFF2-40B4-BE49-F238E27FC236}">
                <a16:creationId xmlns:a16="http://schemas.microsoft.com/office/drawing/2014/main" id="{40A008E5-2F2E-4C0B-A73B-DFD390914DE2}"/>
              </a:ext>
            </a:extLst>
          </p:cNvPr>
          <p:cNvSpPr>
            <a:spLocks noGrp="1"/>
          </p:cNvSpPr>
          <p:nvPr>
            <p:ph idx="1"/>
          </p:nvPr>
        </p:nvSpPr>
        <p:spPr/>
        <p:txBody>
          <a:bodyPr/>
          <a:lstStyle/>
          <a:p>
            <a:pPr algn="just"/>
            <a:r>
              <a:rPr lang="en-US" dirty="0"/>
              <a:t>A cart pole setup is a standard cart with 4 wheels with an inverted pendulum on top.</a:t>
            </a:r>
          </a:p>
          <a:p>
            <a:pPr algn="just"/>
            <a:r>
              <a:rPr lang="en-US" dirty="0"/>
              <a:t>The goal of the problem is to let the pendulum go in an upright position and move the cart so that the pendulum never falls down.</a:t>
            </a:r>
          </a:p>
        </p:txBody>
      </p:sp>
    </p:spTree>
    <p:extLst>
      <p:ext uri="{BB962C8B-B14F-4D97-AF65-F5344CB8AC3E}">
        <p14:creationId xmlns:p14="http://schemas.microsoft.com/office/powerpoint/2010/main" val="2227175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8F2B1-9D62-47ED-AF4E-7D3EAD43ABF3}"/>
              </a:ext>
            </a:extLst>
          </p:cNvPr>
          <p:cNvSpPr>
            <a:spLocks noGrp="1"/>
          </p:cNvSpPr>
          <p:nvPr>
            <p:ph type="title"/>
          </p:nvPr>
        </p:nvSpPr>
        <p:spPr/>
        <p:txBody>
          <a:bodyPr/>
          <a:lstStyle/>
          <a:p>
            <a:r>
              <a:rPr lang="en-US" dirty="0"/>
              <a:t>Model Predictive Control</a:t>
            </a:r>
          </a:p>
        </p:txBody>
      </p:sp>
      <p:sp>
        <p:nvSpPr>
          <p:cNvPr id="3" name="Content Placeholder 2">
            <a:extLst>
              <a:ext uri="{FF2B5EF4-FFF2-40B4-BE49-F238E27FC236}">
                <a16:creationId xmlns:a16="http://schemas.microsoft.com/office/drawing/2014/main" id="{7314E90F-FB67-4FBC-AC5C-1F8E5079060F}"/>
              </a:ext>
            </a:extLst>
          </p:cNvPr>
          <p:cNvSpPr>
            <a:spLocks noGrp="1"/>
          </p:cNvSpPr>
          <p:nvPr>
            <p:ph idx="1"/>
          </p:nvPr>
        </p:nvSpPr>
        <p:spPr/>
        <p:txBody>
          <a:bodyPr/>
          <a:lstStyle/>
          <a:p>
            <a:pPr algn="just"/>
            <a:r>
              <a:rPr lang="en-US" dirty="0"/>
              <a:t>It is suboptimal control algorithm that combines features of many other primitive control algorithms and is considered a significant improvement over the standard or popular Linear Quadratic Model.</a:t>
            </a:r>
          </a:p>
          <a:p>
            <a:pPr algn="just"/>
            <a:r>
              <a:rPr lang="en-US" dirty="0"/>
              <a:t>The short hand version of the algorithm is this: at each and every discrete point defined in space, the model calculates the best possible trajectory or rather solves an optimization problem with respect to that point as if that is the starting point. </a:t>
            </a:r>
          </a:p>
        </p:txBody>
      </p:sp>
    </p:spTree>
    <p:extLst>
      <p:ext uri="{BB962C8B-B14F-4D97-AF65-F5344CB8AC3E}">
        <p14:creationId xmlns:p14="http://schemas.microsoft.com/office/powerpoint/2010/main" val="768854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4CFAD-5F9E-4688-8839-4EE3C2E16431}"/>
              </a:ext>
            </a:extLst>
          </p:cNvPr>
          <p:cNvSpPr>
            <a:spLocks noGrp="1"/>
          </p:cNvSpPr>
          <p:nvPr>
            <p:ph type="title"/>
          </p:nvPr>
        </p:nvSpPr>
        <p:spPr/>
        <p:txBody>
          <a:bodyPr/>
          <a:lstStyle/>
          <a:p>
            <a:r>
              <a:rPr lang="en-US" dirty="0"/>
              <a:t>Project Objective</a:t>
            </a:r>
          </a:p>
        </p:txBody>
      </p:sp>
      <p:sp>
        <p:nvSpPr>
          <p:cNvPr id="3" name="Content Placeholder 2">
            <a:extLst>
              <a:ext uri="{FF2B5EF4-FFF2-40B4-BE49-F238E27FC236}">
                <a16:creationId xmlns:a16="http://schemas.microsoft.com/office/drawing/2014/main" id="{65BF9E17-8E46-4373-A0B9-013E312930EB}"/>
              </a:ext>
            </a:extLst>
          </p:cNvPr>
          <p:cNvSpPr>
            <a:spLocks noGrp="1"/>
          </p:cNvSpPr>
          <p:nvPr>
            <p:ph idx="1"/>
          </p:nvPr>
        </p:nvSpPr>
        <p:spPr/>
        <p:txBody>
          <a:bodyPr/>
          <a:lstStyle/>
          <a:p>
            <a:pPr algn="just"/>
            <a:r>
              <a:rPr lang="en-US" dirty="0"/>
              <a:t>The goal of the problem is to let the pendulum go at a random state and the cart should be controlled until a certain time so that the pendulum does not fall down.</a:t>
            </a:r>
          </a:p>
          <a:p>
            <a:pPr algn="just"/>
            <a:r>
              <a:rPr lang="en-US" dirty="0"/>
              <a:t>Should use Model Predictive Control method to perform the control calculations. Should write code for the same.</a:t>
            </a:r>
          </a:p>
          <a:p>
            <a:pPr algn="just"/>
            <a:r>
              <a:rPr lang="en-US" dirty="0"/>
              <a:t>Should print a rudimentary picture of the same for every time differential and final make a video out of all the frames.</a:t>
            </a:r>
          </a:p>
        </p:txBody>
      </p:sp>
    </p:spTree>
    <p:extLst>
      <p:ext uri="{BB962C8B-B14F-4D97-AF65-F5344CB8AC3E}">
        <p14:creationId xmlns:p14="http://schemas.microsoft.com/office/powerpoint/2010/main" val="38285315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2683</TotalTime>
  <Words>988</Words>
  <Application>Microsoft Office PowerPoint</Application>
  <PresentationFormat>Widescreen</PresentationFormat>
  <Paragraphs>63</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My Projects</vt:lpstr>
      <vt:lpstr>Telepresence </vt:lpstr>
      <vt:lpstr>Broad Objective</vt:lpstr>
      <vt:lpstr>My Objective</vt:lpstr>
      <vt:lpstr>Summary of My Work</vt:lpstr>
      <vt:lpstr>Cart Pole – Model Predictive Control</vt:lpstr>
      <vt:lpstr>Cart Pole Problem</vt:lpstr>
      <vt:lpstr>Model Predictive Control</vt:lpstr>
      <vt:lpstr>Project Objective</vt:lpstr>
      <vt:lpstr>Summary of My Work</vt:lpstr>
      <vt:lpstr>PowerPoint Presentation</vt:lpstr>
      <vt:lpstr>Video Gesture Recognition</vt:lpstr>
      <vt:lpstr>Project Objective</vt:lpstr>
      <vt:lpstr>Summary of My Work</vt:lpstr>
      <vt:lpstr>Self Balancing Robot</vt:lpstr>
      <vt:lpstr>Project Objective </vt:lpstr>
      <vt:lpstr>Sensor Used</vt:lpstr>
      <vt:lpstr>Summary of Our Work</vt:lpstr>
      <vt:lpstr>Other Projects Done (Non-Exhaustive)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Projects</dc:title>
  <dc:creator>Aditya Sivaraj</dc:creator>
  <cp:lastModifiedBy>Aditya Sivaraj</cp:lastModifiedBy>
  <cp:revision>9</cp:revision>
  <dcterms:created xsi:type="dcterms:W3CDTF">2021-10-09T08:58:57Z</dcterms:created>
  <dcterms:modified xsi:type="dcterms:W3CDTF">2021-10-11T11:17:20Z</dcterms:modified>
</cp:coreProperties>
</file>