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62" r:id="rId4"/>
    <p:sldId id="257"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8354ADC-BA4F-450E-8FCC-6262437D6ADD}"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423313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354ADC-BA4F-450E-8FCC-6262437D6ADD}"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205835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354ADC-BA4F-450E-8FCC-6262437D6ADD}"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333522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354ADC-BA4F-450E-8FCC-6262437D6ADD}"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26610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354ADC-BA4F-450E-8FCC-6262437D6ADD}"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181339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8354ADC-BA4F-450E-8FCC-6262437D6ADD}"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83008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354ADC-BA4F-450E-8FCC-6262437D6ADD}"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137137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8354ADC-BA4F-450E-8FCC-6262437D6ADD}"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8386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54ADC-BA4F-450E-8FCC-6262437D6ADD}"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118269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54ADC-BA4F-450E-8FCC-6262437D6ADD}"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224048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54ADC-BA4F-450E-8FCC-6262437D6ADD}"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792C30-73F7-4AC9-BC65-D6FA3C47820A}" type="slidenum">
              <a:rPr lang="en-IN" smtClean="0"/>
              <a:t>‹#›</a:t>
            </a:fld>
            <a:endParaRPr lang="en-IN"/>
          </a:p>
        </p:txBody>
      </p:sp>
    </p:spTree>
    <p:extLst>
      <p:ext uri="{BB962C8B-B14F-4D97-AF65-F5344CB8AC3E}">
        <p14:creationId xmlns:p14="http://schemas.microsoft.com/office/powerpoint/2010/main" val="26732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54ADC-BA4F-450E-8FCC-6262437D6ADD}" type="datetimeFigureOut">
              <a:rPr lang="en-IN" smtClean="0"/>
              <a:t>15-03-2023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92C30-73F7-4AC9-BC65-D6FA3C47820A}" type="slidenum">
              <a:rPr lang="en-IN" smtClean="0"/>
              <a:t>‹#›</a:t>
            </a:fld>
            <a:endParaRPr lang="en-IN"/>
          </a:p>
        </p:txBody>
      </p:sp>
    </p:spTree>
    <p:extLst>
      <p:ext uri="{BB962C8B-B14F-4D97-AF65-F5344CB8AC3E}">
        <p14:creationId xmlns:p14="http://schemas.microsoft.com/office/powerpoint/2010/main" val="405373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itlab.com/ee/c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GITLAB CI</a:t>
            </a:r>
            <a:endParaRPr lang="en-IN" dirty="0"/>
          </a:p>
        </p:txBody>
      </p:sp>
      <p:sp>
        <p:nvSpPr>
          <p:cNvPr id="3" name="Subtitle 2"/>
          <p:cNvSpPr>
            <a:spLocks noGrp="1"/>
          </p:cNvSpPr>
          <p:nvPr>
            <p:ph type="subTitle" idx="1"/>
          </p:nvPr>
        </p:nvSpPr>
        <p:spPr/>
        <p:txBody>
          <a:bodyPr/>
          <a:lstStyle/>
          <a:p>
            <a:r>
              <a:rPr lang="en-IN" dirty="0" smtClean="0"/>
              <a:t>BY JAI</a:t>
            </a:r>
            <a:endParaRPr lang="en-IN" dirty="0"/>
          </a:p>
        </p:txBody>
      </p:sp>
    </p:spTree>
    <p:extLst>
      <p:ext uri="{BB962C8B-B14F-4D97-AF65-F5344CB8AC3E}">
        <p14:creationId xmlns:p14="http://schemas.microsoft.com/office/powerpoint/2010/main" val="138361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Needs [job keyword]</a:t>
            </a:r>
            <a:endParaRPr lang="en-IN" dirty="0"/>
          </a:p>
        </p:txBody>
      </p:sp>
      <p:sp>
        <p:nvSpPr>
          <p:cNvPr id="3" name="Content Placeholder 2"/>
          <p:cNvSpPr>
            <a:spLocks noGrp="1"/>
          </p:cNvSpPr>
          <p:nvPr>
            <p:ph idx="1"/>
          </p:nvPr>
        </p:nvSpPr>
        <p:spPr/>
        <p:txBody>
          <a:bodyPr/>
          <a:lstStyle/>
          <a:p>
            <a:r>
              <a:rPr lang="en-US" dirty="0" smtClean="0"/>
              <a:t>Use needs to execute jobs out-of-order. Relationships between jobs that use needs can be visualized as a directed acyclic graph.</a:t>
            </a:r>
          </a:p>
          <a:p>
            <a:endParaRPr lang="en-IN" dirty="0"/>
          </a:p>
        </p:txBody>
      </p:sp>
    </p:spTree>
    <p:extLst>
      <p:ext uri="{BB962C8B-B14F-4D97-AF65-F5344CB8AC3E}">
        <p14:creationId xmlns:p14="http://schemas.microsoft.com/office/powerpoint/2010/main" val="389134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fontScale="25000" lnSpcReduction="20000"/>
          </a:bodyPr>
          <a:lstStyle/>
          <a:p>
            <a:pPr marL="0" indent="0">
              <a:buNone/>
            </a:pPr>
            <a:r>
              <a:rPr lang="en-US" dirty="0" smtClean="0"/>
              <a:t>stages:</a:t>
            </a:r>
          </a:p>
          <a:p>
            <a:pPr marL="0" indent="0">
              <a:buNone/>
            </a:pPr>
            <a:r>
              <a:rPr lang="en-US" dirty="0" smtClean="0"/>
              <a:t>  - test</a:t>
            </a:r>
          </a:p>
          <a:p>
            <a:pPr marL="0" indent="0">
              <a:buNone/>
            </a:pPr>
            <a:r>
              <a:rPr lang="en-US" dirty="0" smtClean="0"/>
              <a:t>  - build</a:t>
            </a:r>
          </a:p>
          <a:p>
            <a:pPr marL="0" indent="0">
              <a:buNone/>
            </a:pPr>
            <a:r>
              <a:rPr lang="en-US" dirty="0" smtClean="0"/>
              <a:t>  - deploy</a:t>
            </a:r>
          </a:p>
          <a:p>
            <a:pPr marL="0" indent="0">
              <a:buNone/>
            </a:pPr>
            <a:endParaRPr lang="en-US" dirty="0" smtClean="0"/>
          </a:p>
          <a:p>
            <a:pPr marL="0" indent="0">
              <a:buNone/>
            </a:pPr>
            <a:r>
              <a:rPr lang="en-US" dirty="0" err="1" smtClean="0"/>
              <a:t>run_unit_tests</a:t>
            </a:r>
            <a:r>
              <a:rPr lang="en-US" dirty="0" smtClean="0"/>
              <a:t>:</a:t>
            </a:r>
          </a:p>
          <a:p>
            <a:pPr marL="0" indent="0">
              <a:buNone/>
            </a:pPr>
            <a:r>
              <a:rPr lang="en-US" dirty="0" smtClean="0"/>
              <a:t>  stage: test</a:t>
            </a:r>
          </a:p>
          <a:p>
            <a:pPr marL="0" indent="0">
              <a:buNone/>
            </a:pPr>
            <a:r>
              <a:rPr lang="en-US" dirty="0" smtClean="0"/>
              <a:t>  </a:t>
            </a:r>
            <a:r>
              <a:rPr lang="en-US" dirty="0" err="1" smtClean="0"/>
              <a:t>before_script</a:t>
            </a:r>
            <a:r>
              <a:rPr lang="en-US" dirty="0" smtClean="0"/>
              <a:t>:</a:t>
            </a:r>
          </a:p>
          <a:p>
            <a:pPr marL="0" indent="0">
              <a:buNone/>
            </a:pPr>
            <a:r>
              <a:rPr lang="en-US" dirty="0" smtClean="0"/>
              <a:t>    - echo "Preparing test data..."</a:t>
            </a:r>
          </a:p>
          <a:p>
            <a:pPr marL="0" indent="0">
              <a:buNone/>
            </a:pPr>
            <a:r>
              <a:rPr lang="en-US" dirty="0" smtClean="0"/>
              <a:t>  script:</a:t>
            </a:r>
          </a:p>
          <a:p>
            <a:pPr marL="0" indent="0">
              <a:buNone/>
            </a:pPr>
            <a:r>
              <a:rPr lang="en-US" dirty="0" smtClean="0"/>
              <a:t>    - echo "Running unit tests..."</a:t>
            </a:r>
          </a:p>
          <a:p>
            <a:pPr marL="0" indent="0">
              <a:buNone/>
            </a:pPr>
            <a:r>
              <a:rPr lang="en-US" dirty="0" smtClean="0"/>
              <a:t>  </a:t>
            </a:r>
            <a:r>
              <a:rPr lang="en-US" dirty="0" err="1" smtClean="0"/>
              <a:t>after_script</a:t>
            </a:r>
            <a:r>
              <a:rPr lang="en-US" dirty="0" smtClean="0"/>
              <a:t>:</a:t>
            </a:r>
          </a:p>
          <a:p>
            <a:pPr marL="0" indent="0">
              <a:buNone/>
            </a:pPr>
            <a:r>
              <a:rPr lang="en-US" dirty="0" smtClean="0"/>
              <a:t>    - echo "Cleaning up temporary files..."</a:t>
            </a:r>
          </a:p>
          <a:p>
            <a:pPr marL="0" indent="0">
              <a:buNone/>
            </a:pPr>
            <a:endParaRPr lang="en-US" dirty="0" smtClean="0"/>
          </a:p>
          <a:p>
            <a:pPr marL="0" indent="0">
              <a:buNone/>
            </a:pPr>
            <a:r>
              <a:rPr lang="en-US" dirty="0" err="1" smtClean="0"/>
              <a:t>run_lint_tests</a:t>
            </a:r>
            <a:r>
              <a:rPr lang="en-US" dirty="0" smtClean="0"/>
              <a:t>:</a:t>
            </a:r>
          </a:p>
          <a:p>
            <a:pPr marL="0" indent="0">
              <a:buNone/>
            </a:pPr>
            <a:r>
              <a:rPr lang="en-US" dirty="0" smtClean="0"/>
              <a:t>  stage: test</a:t>
            </a:r>
          </a:p>
          <a:p>
            <a:pPr marL="0" indent="0">
              <a:buNone/>
            </a:pPr>
            <a:r>
              <a:rPr lang="en-US" dirty="0" smtClean="0"/>
              <a:t>  </a:t>
            </a:r>
            <a:r>
              <a:rPr lang="en-US" dirty="0" err="1" smtClean="0"/>
              <a:t>before_script</a:t>
            </a:r>
            <a:r>
              <a:rPr lang="en-US" dirty="0" smtClean="0"/>
              <a:t>:</a:t>
            </a:r>
          </a:p>
          <a:p>
            <a:pPr marL="0" indent="0">
              <a:buNone/>
            </a:pPr>
            <a:r>
              <a:rPr lang="en-US" dirty="0" smtClean="0"/>
              <a:t>    - echo "Preparing test data..."</a:t>
            </a:r>
          </a:p>
          <a:p>
            <a:pPr marL="0" indent="0">
              <a:buNone/>
            </a:pPr>
            <a:r>
              <a:rPr lang="en-US" dirty="0" smtClean="0"/>
              <a:t>  script:</a:t>
            </a:r>
          </a:p>
          <a:p>
            <a:pPr marL="0" indent="0">
              <a:buNone/>
            </a:pPr>
            <a:r>
              <a:rPr lang="en-US" dirty="0" smtClean="0"/>
              <a:t>    - echo "Running lint tests..."</a:t>
            </a:r>
          </a:p>
          <a:p>
            <a:pPr marL="0" indent="0">
              <a:buNone/>
            </a:pPr>
            <a:r>
              <a:rPr lang="en-US" dirty="0" smtClean="0"/>
              <a:t>  </a:t>
            </a:r>
            <a:r>
              <a:rPr lang="en-US" dirty="0" err="1" smtClean="0"/>
              <a:t>after_script</a:t>
            </a:r>
            <a:r>
              <a:rPr lang="en-US" dirty="0" smtClean="0"/>
              <a:t>:</a:t>
            </a:r>
          </a:p>
          <a:p>
            <a:pPr marL="0" indent="0">
              <a:buNone/>
            </a:pPr>
            <a:r>
              <a:rPr lang="en-US" dirty="0" smtClean="0"/>
              <a:t>    - echo "Cleaning up temporary files..."</a:t>
            </a:r>
          </a:p>
          <a:p>
            <a:pPr marL="0" indent="0">
              <a:buNone/>
            </a:pPr>
            <a:endParaRPr lang="en-US" dirty="0" smtClean="0"/>
          </a:p>
          <a:p>
            <a:pPr marL="0" indent="0">
              <a:buNone/>
            </a:pPr>
            <a:r>
              <a:rPr lang="en-US" dirty="0" err="1" smtClean="0"/>
              <a:t>build_image</a:t>
            </a:r>
            <a:r>
              <a:rPr lang="en-US" dirty="0" smtClean="0"/>
              <a:t>:</a:t>
            </a:r>
          </a:p>
          <a:p>
            <a:pPr marL="0" indent="0">
              <a:buNone/>
            </a:pPr>
            <a:r>
              <a:rPr lang="en-US" dirty="0" smtClean="0"/>
              <a:t>  stage: build</a:t>
            </a:r>
          </a:p>
          <a:p>
            <a:pPr marL="0" indent="0">
              <a:buNone/>
            </a:pPr>
            <a:r>
              <a:rPr lang="en-US" dirty="0" smtClean="0"/>
              <a:t>  script: </a:t>
            </a:r>
          </a:p>
          <a:p>
            <a:pPr marL="0" indent="0">
              <a:buNone/>
            </a:pPr>
            <a:r>
              <a:rPr lang="en-US" dirty="0" smtClean="0"/>
              <a:t>    - wrong-command "Building the </a:t>
            </a:r>
            <a:r>
              <a:rPr lang="en-US" dirty="0" err="1" smtClean="0"/>
              <a:t>docker</a:t>
            </a:r>
            <a:r>
              <a:rPr lang="en-US" dirty="0" smtClean="0"/>
              <a:t> image..."</a:t>
            </a:r>
          </a:p>
          <a:p>
            <a:pPr marL="0" indent="0">
              <a:buNone/>
            </a:pPr>
            <a:r>
              <a:rPr lang="en-US" dirty="0" smtClean="0"/>
              <a:t>    - echo "Tagging the </a:t>
            </a:r>
            <a:r>
              <a:rPr lang="en-US" dirty="0" err="1" smtClean="0"/>
              <a:t>docker</a:t>
            </a:r>
            <a:r>
              <a:rPr lang="en-US" dirty="0" smtClean="0"/>
              <a:t> image..."</a:t>
            </a:r>
          </a:p>
          <a:p>
            <a:pPr marL="0" indent="0">
              <a:buNone/>
            </a:pPr>
            <a:endParaRPr lang="en-US" dirty="0" smtClean="0"/>
          </a:p>
          <a:p>
            <a:pPr marL="0" indent="0">
              <a:buNone/>
            </a:pPr>
            <a:r>
              <a:rPr lang="en-US" dirty="0" err="1" smtClean="0"/>
              <a:t>push_image</a:t>
            </a:r>
            <a:r>
              <a:rPr lang="en-US" dirty="0" smtClean="0"/>
              <a:t>:</a:t>
            </a:r>
          </a:p>
          <a:p>
            <a:pPr marL="0" indent="0">
              <a:buNone/>
            </a:pPr>
            <a:r>
              <a:rPr lang="en-US" dirty="0" smtClean="0"/>
              <a:t>  stage: build</a:t>
            </a:r>
          </a:p>
          <a:p>
            <a:pPr marL="0" indent="0">
              <a:buNone/>
            </a:pPr>
            <a:r>
              <a:rPr lang="en-US" dirty="0" smtClean="0"/>
              <a:t>  needs: </a:t>
            </a:r>
          </a:p>
          <a:p>
            <a:pPr marL="0" indent="0">
              <a:buNone/>
            </a:pPr>
            <a:r>
              <a:rPr lang="en-US" dirty="0" smtClean="0"/>
              <a:t>    - </a:t>
            </a:r>
            <a:r>
              <a:rPr lang="en-US" dirty="0" err="1" smtClean="0"/>
              <a:t>build_image</a:t>
            </a:r>
            <a:endParaRPr lang="en-US" dirty="0" smtClean="0"/>
          </a:p>
          <a:p>
            <a:pPr marL="0" indent="0">
              <a:buNone/>
            </a:pPr>
            <a:r>
              <a:rPr lang="en-US" dirty="0" smtClean="0"/>
              <a:t>  script: </a:t>
            </a:r>
          </a:p>
          <a:p>
            <a:pPr marL="0" indent="0">
              <a:buNone/>
            </a:pPr>
            <a:r>
              <a:rPr lang="en-US" dirty="0" smtClean="0"/>
              <a:t>    - echo "Logging into </a:t>
            </a:r>
            <a:r>
              <a:rPr lang="en-US" dirty="0" err="1" smtClean="0"/>
              <a:t>docker</a:t>
            </a:r>
            <a:r>
              <a:rPr lang="en-US" dirty="0" smtClean="0"/>
              <a:t> registry..."</a:t>
            </a:r>
          </a:p>
          <a:p>
            <a:pPr marL="0" indent="0">
              <a:buNone/>
            </a:pPr>
            <a:r>
              <a:rPr lang="en-US" dirty="0" smtClean="0"/>
              <a:t>    - echo "Pushing </a:t>
            </a:r>
            <a:r>
              <a:rPr lang="en-US" dirty="0" err="1" smtClean="0"/>
              <a:t>docker</a:t>
            </a:r>
            <a:r>
              <a:rPr lang="en-US" dirty="0" smtClean="0"/>
              <a:t> image to registry..."</a:t>
            </a:r>
          </a:p>
          <a:p>
            <a:pPr marL="0" indent="0">
              <a:buNone/>
            </a:pPr>
            <a:endParaRPr lang="en-US" dirty="0" smtClean="0"/>
          </a:p>
          <a:p>
            <a:pPr marL="0" indent="0">
              <a:buNone/>
            </a:pPr>
            <a:r>
              <a:rPr lang="en-US" dirty="0" err="1" smtClean="0"/>
              <a:t>deploy_image</a:t>
            </a:r>
            <a:r>
              <a:rPr lang="en-US" dirty="0" smtClean="0"/>
              <a:t>:</a:t>
            </a:r>
          </a:p>
          <a:p>
            <a:pPr marL="0" indent="0">
              <a:buNone/>
            </a:pPr>
            <a:r>
              <a:rPr lang="en-US" dirty="0" smtClean="0"/>
              <a:t>  stage: deploy</a:t>
            </a:r>
          </a:p>
          <a:p>
            <a:pPr marL="0" indent="0">
              <a:buNone/>
            </a:pPr>
            <a:r>
              <a:rPr lang="en-US" dirty="0" smtClean="0"/>
              <a:t>  script: </a:t>
            </a:r>
          </a:p>
          <a:p>
            <a:pPr marL="0" indent="0">
              <a:buNone/>
            </a:pPr>
            <a:r>
              <a:rPr lang="en-US" dirty="0" smtClean="0"/>
              <a:t>    - echo "Deploying </a:t>
            </a:r>
            <a:r>
              <a:rPr lang="en-US" dirty="0" err="1" smtClean="0"/>
              <a:t>docker</a:t>
            </a:r>
            <a:r>
              <a:rPr lang="en-US" dirty="0" smtClean="0"/>
              <a:t> image to </a:t>
            </a:r>
            <a:r>
              <a:rPr lang="en-US" dirty="0" err="1" smtClean="0"/>
              <a:t>dev</a:t>
            </a:r>
            <a:r>
              <a:rPr lang="en-US" dirty="0" smtClean="0"/>
              <a:t> server..."</a:t>
            </a:r>
          </a:p>
          <a:p>
            <a:pPr marL="0" indent="0">
              <a:buNone/>
            </a:pPr>
            <a:endParaRPr lang="en-IN" dirty="0"/>
          </a:p>
        </p:txBody>
      </p:sp>
      <p:sp>
        <p:nvSpPr>
          <p:cNvPr id="4" name="Title 1"/>
          <p:cNvSpPr>
            <a:spLocks noGrp="1"/>
          </p:cNvSpPr>
          <p:nvPr>
            <p:ph type="title"/>
          </p:nvPr>
        </p:nvSpPr>
        <p:spPr>
          <a:xfrm>
            <a:off x="457200" y="274638"/>
            <a:ext cx="8229600" cy="562074"/>
          </a:xfrm>
        </p:spPr>
        <p:txBody>
          <a:bodyPr>
            <a:normAutofit fontScale="90000"/>
          </a:bodyPr>
          <a:lstStyle/>
          <a:p>
            <a:r>
              <a:rPr lang="en-IN" dirty="0" smtClean="0"/>
              <a:t>Needs [job keyword] example</a:t>
            </a:r>
            <a:endParaRPr lang="en-IN" dirty="0"/>
          </a:p>
        </p:txBody>
      </p:sp>
    </p:spTree>
    <p:extLst>
      <p:ext uri="{BB962C8B-B14F-4D97-AF65-F5344CB8AC3E}">
        <p14:creationId xmlns:p14="http://schemas.microsoft.com/office/powerpoint/2010/main" val="405821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Script [job keyword]</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Use script to specify commands for the runner to execute.</a:t>
            </a:r>
          </a:p>
          <a:p>
            <a:r>
              <a:rPr lang="en-US" dirty="0" smtClean="0"/>
              <a:t>All jobs except trigger jobs require a script keyword.</a:t>
            </a:r>
          </a:p>
          <a:p>
            <a:endParaRPr lang="en-US" dirty="0" smtClean="0"/>
          </a:p>
          <a:p>
            <a:r>
              <a:rPr lang="en-US" dirty="0" smtClean="0"/>
              <a:t>Keyword type: Job keyword. You can use it only as part of a job.</a:t>
            </a:r>
          </a:p>
          <a:p>
            <a:endParaRPr lang="en-US" dirty="0" smtClean="0"/>
          </a:p>
          <a:p>
            <a:pPr marL="0" indent="0">
              <a:buNone/>
            </a:pPr>
            <a:endParaRPr lang="en-US" dirty="0" smtClean="0"/>
          </a:p>
          <a:p>
            <a:pPr marL="0" indent="0">
              <a:buNone/>
            </a:pPr>
            <a:r>
              <a:rPr lang="en-US" dirty="0" smtClean="0"/>
              <a:t>Possible inputs: An array including:</a:t>
            </a:r>
          </a:p>
          <a:p>
            <a:r>
              <a:rPr lang="en-US" dirty="0" smtClean="0"/>
              <a:t>Single line commands.</a:t>
            </a:r>
          </a:p>
          <a:p>
            <a:r>
              <a:rPr lang="en-US" dirty="0" smtClean="0"/>
              <a:t>Long commands split over multiple lines.</a:t>
            </a:r>
          </a:p>
          <a:p>
            <a:r>
              <a:rPr lang="en-US" dirty="0" smtClean="0"/>
              <a:t>YAML anchors.</a:t>
            </a:r>
            <a:endParaRPr lang="en-IN" dirty="0"/>
          </a:p>
        </p:txBody>
      </p:sp>
    </p:spTree>
    <p:extLst>
      <p:ext uri="{BB962C8B-B14F-4D97-AF65-F5344CB8AC3E}">
        <p14:creationId xmlns:p14="http://schemas.microsoft.com/office/powerpoint/2010/main" val="151517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Script Example code</a:t>
            </a:r>
            <a:endParaRPr lang="en-IN"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stages:</a:t>
            </a:r>
          </a:p>
          <a:p>
            <a:pPr marL="0" indent="0">
              <a:buNone/>
            </a:pPr>
            <a:r>
              <a:rPr lang="en-US" dirty="0" smtClean="0"/>
              <a:t>  - test</a:t>
            </a:r>
          </a:p>
          <a:p>
            <a:pPr marL="0" indent="0">
              <a:buNone/>
            </a:pPr>
            <a:r>
              <a:rPr lang="en-US" dirty="0" smtClean="0"/>
              <a:t>  - build</a:t>
            </a:r>
          </a:p>
          <a:p>
            <a:pPr marL="0" indent="0">
              <a:buNone/>
            </a:pPr>
            <a:r>
              <a:rPr lang="en-US" dirty="0" smtClean="0"/>
              <a:t>  - deploy</a:t>
            </a:r>
          </a:p>
          <a:p>
            <a:pPr marL="0" indent="0">
              <a:buNone/>
            </a:pPr>
            <a:endParaRPr lang="en-US" dirty="0" smtClean="0"/>
          </a:p>
          <a:p>
            <a:pPr marL="0" indent="0">
              <a:buNone/>
            </a:pPr>
            <a:r>
              <a:rPr lang="en-US" dirty="0" err="1" smtClean="0"/>
              <a:t>run_unit_tests</a:t>
            </a:r>
            <a:r>
              <a:rPr lang="en-US" dirty="0" smtClean="0"/>
              <a:t>:</a:t>
            </a:r>
          </a:p>
          <a:p>
            <a:pPr marL="0" indent="0">
              <a:buNone/>
            </a:pPr>
            <a:r>
              <a:rPr lang="en-US" dirty="0" smtClean="0"/>
              <a:t>  stage: test</a:t>
            </a:r>
          </a:p>
          <a:p>
            <a:pPr marL="0" indent="0">
              <a:buNone/>
            </a:pPr>
            <a:r>
              <a:rPr lang="en-US" dirty="0" smtClean="0"/>
              <a:t>  </a:t>
            </a:r>
            <a:r>
              <a:rPr lang="en-US" dirty="0" err="1" smtClean="0"/>
              <a:t>before_script</a:t>
            </a:r>
            <a:r>
              <a:rPr lang="en-US" dirty="0" smtClean="0"/>
              <a:t>:</a:t>
            </a:r>
          </a:p>
          <a:p>
            <a:pPr marL="0" indent="0">
              <a:buNone/>
            </a:pPr>
            <a:r>
              <a:rPr lang="en-US" dirty="0" smtClean="0"/>
              <a:t>    - echo "Preparing test data..."</a:t>
            </a:r>
          </a:p>
          <a:p>
            <a:pPr marL="0" indent="0">
              <a:buNone/>
            </a:pPr>
            <a:r>
              <a:rPr lang="en-US" dirty="0" smtClean="0"/>
              <a:t>    - </a:t>
            </a:r>
            <a:r>
              <a:rPr lang="en-US" dirty="0" err="1" smtClean="0"/>
              <a:t>pwd</a:t>
            </a:r>
            <a:endParaRPr lang="en-US" dirty="0" smtClean="0"/>
          </a:p>
          <a:p>
            <a:pPr marL="0" indent="0">
              <a:buNone/>
            </a:pPr>
            <a:r>
              <a:rPr lang="en-US" dirty="0" smtClean="0"/>
              <a:t>    - </a:t>
            </a:r>
            <a:r>
              <a:rPr lang="en-US" dirty="0" err="1" smtClean="0"/>
              <a:t>ls</a:t>
            </a:r>
            <a:endParaRPr lang="en-US" dirty="0" smtClean="0"/>
          </a:p>
          <a:p>
            <a:pPr marL="0" indent="0">
              <a:buNone/>
            </a:pPr>
            <a:r>
              <a:rPr lang="en-US" dirty="0" smtClean="0"/>
              <a:t>    - </a:t>
            </a:r>
            <a:r>
              <a:rPr lang="en-US" dirty="0" err="1" smtClean="0"/>
              <a:t>mkdir</a:t>
            </a:r>
            <a:r>
              <a:rPr lang="en-US" dirty="0" smtClean="0"/>
              <a:t> test-data</a:t>
            </a:r>
          </a:p>
          <a:p>
            <a:pPr marL="0" indent="0">
              <a:buNone/>
            </a:pPr>
            <a:r>
              <a:rPr lang="en-US" dirty="0" smtClean="0"/>
              <a:t>    - </a:t>
            </a:r>
            <a:r>
              <a:rPr lang="en-US" dirty="0" err="1" smtClean="0"/>
              <a:t>ls</a:t>
            </a:r>
            <a:endParaRPr lang="en-US" dirty="0" smtClean="0"/>
          </a:p>
          <a:p>
            <a:pPr marL="0" indent="0">
              <a:buNone/>
            </a:pPr>
            <a:r>
              <a:rPr lang="en-US" dirty="0" smtClean="0"/>
              <a:t>  script:</a:t>
            </a:r>
          </a:p>
          <a:p>
            <a:pPr marL="0" indent="0">
              <a:buNone/>
            </a:pPr>
            <a:r>
              <a:rPr lang="en-US" dirty="0" smtClean="0"/>
              <a:t>    - echo "Running unit tests..."</a:t>
            </a:r>
          </a:p>
          <a:p>
            <a:pPr marL="0" indent="0">
              <a:buNone/>
            </a:pPr>
            <a:r>
              <a:rPr lang="en-US" dirty="0" smtClean="0"/>
              <a:t>  </a:t>
            </a:r>
            <a:r>
              <a:rPr lang="en-US" dirty="0" err="1" smtClean="0"/>
              <a:t>after_script</a:t>
            </a:r>
            <a:r>
              <a:rPr lang="en-US" dirty="0" smtClean="0"/>
              <a:t>:</a:t>
            </a:r>
          </a:p>
          <a:p>
            <a:pPr marL="0" indent="0">
              <a:buNone/>
            </a:pPr>
            <a:r>
              <a:rPr lang="en-US" dirty="0" smtClean="0"/>
              <a:t>    - echo "Cleaning up temporary files..."</a:t>
            </a:r>
          </a:p>
          <a:p>
            <a:pPr marL="0" indent="0">
              <a:buNone/>
            </a:pPr>
            <a:r>
              <a:rPr lang="en-US" dirty="0" smtClean="0"/>
              <a:t>    - </a:t>
            </a:r>
            <a:r>
              <a:rPr lang="en-US" dirty="0" err="1" smtClean="0"/>
              <a:t>rm</a:t>
            </a:r>
            <a:r>
              <a:rPr lang="en-US" dirty="0" smtClean="0"/>
              <a:t> -r test-data</a:t>
            </a:r>
          </a:p>
          <a:p>
            <a:pPr marL="0" indent="0">
              <a:buNone/>
            </a:pPr>
            <a:r>
              <a:rPr lang="en-US" dirty="0" smtClean="0"/>
              <a:t>    - </a:t>
            </a:r>
            <a:r>
              <a:rPr lang="en-US" dirty="0" err="1" smtClean="0"/>
              <a:t>ls</a:t>
            </a:r>
            <a:endParaRPr lang="en-US" dirty="0" smtClean="0"/>
          </a:p>
          <a:p>
            <a:pPr marL="0" indent="0">
              <a:buNone/>
            </a:pPr>
            <a:endParaRPr lang="en-US" dirty="0" smtClean="0"/>
          </a:p>
          <a:p>
            <a:pPr marL="0" indent="0">
              <a:buNone/>
            </a:pPr>
            <a:r>
              <a:rPr lang="en-US" dirty="0" smtClean="0"/>
              <a:t>...</a:t>
            </a:r>
          </a:p>
          <a:p>
            <a:pPr marL="0" indent="0">
              <a:buNone/>
            </a:pPr>
            <a:endParaRPr lang="en-IN" dirty="0"/>
          </a:p>
        </p:txBody>
      </p:sp>
    </p:spTree>
    <p:extLst>
      <p:ext uri="{BB962C8B-B14F-4D97-AF65-F5344CB8AC3E}">
        <p14:creationId xmlns:p14="http://schemas.microsoft.com/office/powerpoint/2010/main" val="172644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Before_script</a:t>
            </a:r>
            <a:r>
              <a:rPr lang="en-IN" dirty="0" smtClean="0"/>
              <a:t> [job keyword]</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Use </a:t>
            </a:r>
            <a:r>
              <a:rPr lang="en-US" dirty="0" err="1" smtClean="0"/>
              <a:t>before_script</a:t>
            </a:r>
            <a:r>
              <a:rPr lang="en-US" dirty="0" smtClean="0"/>
              <a:t> to define an array of commands that should run before each job’s script commands, but after artifacts are restored.</a:t>
            </a:r>
          </a:p>
          <a:p>
            <a:endParaRPr lang="en-US" dirty="0" smtClean="0"/>
          </a:p>
          <a:p>
            <a:r>
              <a:rPr lang="en-US" dirty="0" smtClean="0"/>
              <a:t>Keyword type: Job keyword. You can use it only as part of a job or in the default section.</a:t>
            </a:r>
          </a:p>
          <a:p>
            <a:endParaRPr lang="en-US" dirty="0" smtClean="0"/>
          </a:p>
          <a:p>
            <a:pPr marL="0" indent="0">
              <a:buNone/>
            </a:pPr>
            <a:r>
              <a:rPr lang="en-US" dirty="0" smtClean="0"/>
              <a:t>Possible inputs: An array including:</a:t>
            </a:r>
          </a:p>
          <a:p>
            <a:r>
              <a:rPr lang="en-US" dirty="0" smtClean="0"/>
              <a:t>Single line commands.</a:t>
            </a:r>
          </a:p>
          <a:p>
            <a:r>
              <a:rPr lang="en-US" dirty="0" smtClean="0"/>
              <a:t>Long commands split over multiple lines.</a:t>
            </a:r>
          </a:p>
          <a:p>
            <a:r>
              <a:rPr lang="en-US" dirty="0" smtClean="0"/>
              <a:t>YAML anchors.</a:t>
            </a:r>
          </a:p>
          <a:p>
            <a:endParaRPr lang="en-IN" dirty="0"/>
          </a:p>
        </p:txBody>
      </p:sp>
    </p:spTree>
    <p:extLst>
      <p:ext uri="{BB962C8B-B14F-4D97-AF65-F5344CB8AC3E}">
        <p14:creationId xmlns:p14="http://schemas.microsoft.com/office/powerpoint/2010/main" val="20276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after</a:t>
            </a:r>
            <a:r>
              <a:rPr lang="en-IN" dirty="0" err="1" smtClean="0"/>
              <a:t>_script</a:t>
            </a:r>
            <a:r>
              <a:rPr lang="en-IN" dirty="0" smtClean="0"/>
              <a:t> [job keyword]</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Use </a:t>
            </a:r>
            <a:r>
              <a:rPr lang="en-US" dirty="0" err="1" smtClean="0"/>
              <a:t>after_script</a:t>
            </a:r>
            <a:r>
              <a:rPr lang="en-US" dirty="0" smtClean="0"/>
              <a:t> to define an array of commands that run after each job, including failed jobs.</a:t>
            </a:r>
          </a:p>
          <a:p>
            <a:endParaRPr lang="en-US" dirty="0" smtClean="0"/>
          </a:p>
          <a:p>
            <a:r>
              <a:rPr lang="en-US" dirty="0" smtClean="0"/>
              <a:t>Keyword type: Job keyword. You can use it only as part of a job or in the default section.</a:t>
            </a:r>
          </a:p>
          <a:p>
            <a:endParaRPr lang="en-US" dirty="0" smtClean="0"/>
          </a:p>
          <a:p>
            <a:pPr marL="0" indent="0">
              <a:buNone/>
            </a:pPr>
            <a:r>
              <a:rPr lang="en-US" dirty="0" smtClean="0"/>
              <a:t>Possible inputs: An array including:</a:t>
            </a:r>
          </a:p>
          <a:p>
            <a:r>
              <a:rPr lang="en-US" dirty="0" smtClean="0"/>
              <a:t>Single line commands.</a:t>
            </a:r>
          </a:p>
          <a:p>
            <a:r>
              <a:rPr lang="en-US" dirty="0" smtClean="0"/>
              <a:t>Long commands split over multiple lines.</a:t>
            </a:r>
          </a:p>
          <a:p>
            <a:r>
              <a:rPr lang="en-US" dirty="0" smtClean="0"/>
              <a:t>YAML anchors.</a:t>
            </a:r>
          </a:p>
          <a:p>
            <a:r>
              <a:rPr lang="en-US" dirty="0" smtClean="0"/>
              <a:t>CI/CD variables are supported.</a:t>
            </a:r>
            <a:endParaRPr lang="en-IN" dirty="0"/>
          </a:p>
        </p:txBody>
      </p:sp>
    </p:spTree>
    <p:extLst>
      <p:ext uri="{BB962C8B-B14F-4D97-AF65-F5344CB8AC3E}">
        <p14:creationId xmlns:p14="http://schemas.microsoft.com/office/powerpoint/2010/main" val="125977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smtClean="0"/>
              <a:t>run_unit_tests</a:t>
            </a:r>
            <a:r>
              <a:rPr lang="en-US" dirty="0" smtClean="0"/>
              <a:t>:</a:t>
            </a:r>
          </a:p>
          <a:p>
            <a:pPr marL="0" indent="0">
              <a:buNone/>
            </a:pPr>
            <a:r>
              <a:rPr lang="en-US" dirty="0" smtClean="0"/>
              <a:t>  stage: test</a:t>
            </a:r>
          </a:p>
          <a:p>
            <a:pPr marL="0" indent="0">
              <a:buNone/>
            </a:pPr>
            <a:r>
              <a:rPr lang="en-US" dirty="0" smtClean="0"/>
              <a:t>  </a:t>
            </a:r>
            <a:r>
              <a:rPr lang="en-US" dirty="0" err="1" smtClean="0"/>
              <a:t>before_script</a:t>
            </a:r>
            <a:r>
              <a:rPr lang="en-US" dirty="0" smtClean="0"/>
              <a:t>:</a:t>
            </a:r>
          </a:p>
          <a:p>
            <a:pPr marL="0" indent="0">
              <a:buNone/>
            </a:pPr>
            <a:r>
              <a:rPr lang="en-US" dirty="0" smtClean="0"/>
              <a:t>    - echo "Preparing test data..."</a:t>
            </a:r>
          </a:p>
          <a:p>
            <a:pPr marL="0" indent="0">
              <a:buNone/>
            </a:pPr>
            <a:r>
              <a:rPr lang="en-US" dirty="0" smtClean="0"/>
              <a:t>    - </a:t>
            </a:r>
            <a:r>
              <a:rPr lang="en-US" dirty="0" err="1" smtClean="0"/>
              <a:t>chmod</a:t>
            </a:r>
            <a:r>
              <a:rPr lang="en-US" dirty="0" smtClean="0"/>
              <a:t> +x ./prepare-tests.sh</a:t>
            </a:r>
          </a:p>
          <a:p>
            <a:pPr marL="0" indent="0">
              <a:buNone/>
            </a:pPr>
            <a:r>
              <a:rPr lang="en-US" dirty="0" smtClean="0"/>
              <a:t>    - ./prepare-tests.sh</a:t>
            </a:r>
          </a:p>
          <a:p>
            <a:pPr marL="0" indent="0">
              <a:buNone/>
            </a:pPr>
            <a:r>
              <a:rPr lang="en-US" dirty="0" smtClean="0"/>
              <a:t>  script:</a:t>
            </a:r>
          </a:p>
          <a:p>
            <a:pPr marL="0" indent="0">
              <a:buNone/>
            </a:pPr>
            <a:r>
              <a:rPr lang="en-US" dirty="0" smtClean="0"/>
              <a:t>    - echo "Running unit tests..."</a:t>
            </a:r>
          </a:p>
          <a:p>
            <a:pPr marL="0" indent="0">
              <a:buNone/>
            </a:pPr>
            <a:r>
              <a:rPr lang="en-US" dirty="0" smtClean="0"/>
              <a:t>  </a:t>
            </a:r>
            <a:r>
              <a:rPr lang="en-US" dirty="0" err="1" smtClean="0"/>
              <a:t>after_script</a:t>
            </a:r>
            <a:r>
              <a:rPr lang="en-US" dirty="0" smtClean="0"/>
              <a:t>:</a:t>
            </a:r>
          </a:p>
          <a:p>
            <a:pPr marL="0" indent="0">
              <a:buNone/>
            </a:pPr>
            <a:r>
              <a:rPr lang="en-US" dirty="0" smtClean="0"/>
              <a:t>    - echo "Cleaning up temporary files..."</a:t>
            </a:r>
          </a:p>
          <a:p>
            <a:pPr marL="0" indent="0">
              <a:buNone/>
            </a:pPr>
            <a:r>
              <a:rPr lang="en-US" dirty="0" smtClean="0"/>
              <a:t>    - </a:t>
            </a:r>
            <a:r>
              <a:rPr lang="en-US" dirty="0" err="1" smtClean="0"/>
              <a:t>rm</a:t>
            </a:r>
            <a:r>
              <a:rPr lang="en-US" dirty="0" smtClean="0"/>
              <a:t> -r test-data</a:t>
            </a:r>
          </a:p>
          <a:p>
            <a:pPr marL="0" indent="0">
              <a:buNone/>
            </a:pPr>
            <a:r>
              <a:rPr lang="en-US" dirty="0" smtClean="0"/>
              <a:t>    - </a:t>
            </a:r>
            <a:r>
              <a:rPr lang="en-US" dirty="0" err="1" smtClean="0"/>
              <a:t>ls</a:t>
            </a:r>
            <a:endParaRPr lang="en-US" dirty="0" smtClean="0"/>
          </a:p>
          <a:p>
            <a:pPr marL="0" indent="0">
              <a:buNone/>
            </a:pPr>
            <a:endParaRPr lang="en-IN" dirty="0"/>
          </a:p>
        </p:txBody>
      </p:sp>
    </p:spTree>
    <p:extLst>
      <p:ext uri="{BB962C8B-B14F-4D97-AF65-F5344CB8AC3E}">
        <p14:creationId xmlns:p14="http://schemas.microsoft.com/office/powerpoint/2010/main" val="134002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Only [job keyword]</a:t>
            </a:r>
            <a:endParaRPr lang="en-IN" dirty="0"/>
          </a:p>
        </p:txBody>
      </p:sp>
      <p:sp>
        <p:nvSpPr>
          <p:cNvPr id="3" name="Content Placeholder 2"/>
          <p:cNvSpPr>
            <a:spLocks noGrp="1"/>
          </p:cNvSpPr>
          <p:nvPr>
            <p:ph idx="1"/>
          </p:nvPr>
        </p:nvSpPr>
        <p:spPr/>
        <p:txBody>
          <a:bodyPr/>
          <a:lstStyle/>
          <a:p>
            <a:r>
              <a:rPr lang="en-US" dirty="0"/>
              <a:t>You can use only and except to control when to add jobs to pipelines.</a:t>
            </a:r>
          </a:p>
          <a:p>
            <a:r>
              <a:rPr lang="en-US" dirty="0"/>
              <a:t>Use only to define when a job runs.</a:t>
            </a:r>
          </a:p>
          <a:p>
            <a:r>
              <a:rPr lang="en-US" dirty="0"/>
              <a:t>Use except to define when a job </a:t>
            </a:r>
            <a:r>
              <a:rPr lang="en-US" b="1" dirty="0"/>
              <a:t>does not</a:t>
            </a:r>
            <a:r>
              <a:rPr lang="en-US" dirty="0"/>
              <a:t> run.</a:t>
            </a:r>
          </a:p>
          <a:p>
            <a:endParaRPr lang="en-IN" dirty="0"/>
          </a:p>
        </p:txBody>
      </p:sp>
    </p:spTree>
    <p:extLst>
      <p:ext uri="{BB962C8B-B14F-4D97-AF65-F5344CB8AC3E}">
        <p14:creationId xmlns:p14="http://schemas.microsoft.com/office/powerpoint/2010/main" val="381279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25000" lnSpcReduction="20000"/>
          </a:bodyPr>
          <a:lstStyle/>
          <a:p>
            <a:pPr marL="0" indent="0">
              <a:buNone/>
            </a:pPr>
            <a:r>
              <a:rPr lang="en-US" dirty="0" smtClean="0"/>
              <a:t>stages:</a:t>
            </a:r>
          </a:p>
          <a:p>
            <a:pPr marL="0" indent="0">
              <a:buNone/>
            </a:pPr>
            <a:r>
              <a:rPr lang="en-US" dirty="0" smtClean="0"/>
              <a:t>  - test</a:t>
            </a:r>
          </a:p>
          <a:p>
            <a:pPr marL="0" indent="0">
              <a:buNone/>
            </a:pPr>
            <a:r>
              <a:rPr lang="en-US" dirty="0" smtClean="0"/>
              <a:t>  - build</a:t>
            </a:r>
          </a:p>
          <a:p>
            <a:pPr marL="0" indent="0">
              <a:buNone/>
            </a:pPr>
            <a:r>
              <a:rPr lang="en-US" dirty="0" smtClean="0"/>
              <a:t>  - deploy</a:t>
            </a:r>
          </a:p>
          <a:p>
            <a:pPr marL="0" indent="0">
              <a:buNone/>
            </a:pPr>
            <a:endParaRPr lang="en-US" dirty="0" smtClean="0"/>
          </a:p>
          <a:p>
            <a:pPr marL="0" indent="0">
              <a:buNone/>
            </a:pPr>
            <a:r>
              <a:rPr lang="en-US" dirty="0" err="1" smtClean="0"/>
              <a:t>run_unit_tests</a:t>
            </a:r>
            <a:r>
              <a:rPr lang="en-US" dirty="0" smtClean="0"/>
              <a:t>:</a:t>
            </a:r>
          </a:p>
          <a:p>
            <a:pPr marL="0" indent="0">
              <a:buNone/>
            </a:pPr>
            <a:r>
              <a:rPr lang="en-US" dirty="0" smtClean="0"/>
              <a:t>  only:</a:t>
            </a:r>
          </a:p>
          <a:p>
            <a:pPr marL="0" indent="0">
              <a:buNone/>
            </a:pPr>
            <a:r>
              <a:rPr lang="en-US" dirty="0" smtClean="0"/>
              <a:t>    - main</a:t>
            </a:r>
          </a:p>
          <a:p>
            <a:pPr marL="0" indent="0">
              <a:buNone/>
            </a:pPr>
            <a:r>
              <a:rPr lang="en-US" dirty="0" smtClean="0"/>
              <a:t>  stage: test</a:t>
            </a:r>
          </a:p>
          <a:p>
            <a:pPr marL="0" indent="0">
              <a:buNone/>
            </a:pPr>
            <a:r>
              <a:rPr lang="en-US" dirty="0" smtClean="0"/>
              <a:t>  </a:t>
            </a:r>
            <a:r>
              <a:rPr lang="en-US" dirty="0" err="1" smtClean="0"/>
              <a:t>before_script</a:t>
            </a:r>
            <a:r>
              <a:rPr lang="en-US" dirty="0" smtClean="0"/>
              <a:t>:</a:t>
            </a:r>
          </a:p>
          <a:p>
            <a:pPr marL="0" indent="0">
              <a:buNone/>
            </a:pPr>
            <a:r>
              <a:rPr lang="en-US" dirty="0" smtClean="0"/>
              <a:t>    - echo "Preparing test data..."</a:t>
            </a:r>
          </a:p>
          <a:p>
            <a:pPr marL="0" indent="0">
              <a:buNone/>
            </a:pPr>
            <a:r>
              <a:rPr lang="en-US" dirty="0" smtClean="0"/>
              <a:t>  script:</a:t>
            </a:r>
          </a:p>
          <a:p>
            <a:pPr marL="0" indent="0">
              <a:buNone/>
            </a:pPr>
            <a:r>
              <a:rPr lang="en-US" dirty="0" smtClean="0"/>
              <a:t>    - echo "Running unit tests..."</a:t>
            </a:r>
          </a:p>
          <a:p>
            <a:pPr marL="0" indent="0">
              <a:buNone/>
            </a:pPr>
            <a:r>
              <a:rPr lang="en-US" dirty="0" smtClean="0"/>
              <a:t>  </a:t>
            </a:r>
            <a:r>
              <a:rPr lang="en-US" dirty="0" err="1" smtClean="0"/>
              <a:t>after_script</a:t>
            </a:r>
            <a:r>
              <a:rPr lang="en-US" dirty="0" smtClean="0"/>
              <a:t>:</a:t>
            </a:r>
          </a:p>
          <a:p>
            <a:pPr marL="0" indent="0">
              <a:buNone/>
            </a:pPr>
            <a:r>
              <a:rPr lang="en-US" dirty="0" smtClean="0"/>
              <a:t>    - echo "Cleaning up temporary files..."</a:t>
            </a:r>
          </a:p>
          <a:p>
            <a:pPr marL="0" indent="0">
              <a:buNone/>
            </a:pPr>
            <a:endParaRPr lang="en-US" dirty="0" smtClean="0"/>
          </a:p>
          <a:p>
            <a:pPr marL="0" indent="0">
              <a:buNone/>
            </a:pPr>
            <a:r>
              <a:rPr lang="en-US" dirty="0" err="1" smtClean="0"/>
              <a:t>run_lint_tests</a:t>
            </a:r>
            <a:r>
              <a:rPr lang="en-US" dirty="0" smtClean="0"/>
              <a:t>:</a:t>
            </a:r>
          </a:p>
          <a:p>
            <a:pPr marL="0" indent="0">
              <a:buNone/>
            </a:pPr>
            <a:r>
              <a:rPr lang="en-US" dirty="0" smtClean="0"/>
              <a:t>  only:</a:t>
            </a:r>
          </a:p>
          <a:p>
            <a:pPr marL="0" indent="0">
              <a:buNone/>
            </a:pPr>
            <a:r>
              <a:rPr lang="en-US" dirty="0" smtClean="0"/>
              <a:t>    - main</a:t>
            </a:r>
          </a:p>
          <a:p>
            <a:pPr marL="0" indent="0">
              <a:buNone/>
            </a:pPr>
            <a:r>
              <a:rPr lang="en-US" dirty="0" smtClean="0"/>
              <a:t>  stage: test</a:t>
            </a:r>
          </a:p>
          <a:p>
            <a:pPr marL="0" indent="0">
              <a:buNone/>
            </a:pPr>
            <a:r>
              <a:rPr lang="en-US" dirty="0" smtClean="0"/>
              <a:t>  </a:t>
            </a:r>
            <a:r>
              <a:rPr lang="en-US" dirty="0" err="1" smtClean="0"/>
              <a:t>before_script</a:t>
            </a:r>
            <a:r>
              <a:rPr lang="en-US" dirty="0" smtClean="0"/>
              <a:t>:</a:t>
            </a:r>
          </a:p>
          <a:p>
            <a:pPr marL="0" indent="0">
              <a:buNone/>
            </a:pPr>
            <a:r>
              <a:rPr lang="en-US" dirty="0" smtClean="0"/>
              <a:t>    - echo "Preparing test data..."</a:t>
            </a:r>
          </a:p>
          <a:p>
            <a:pPr marL="0" indent="0">
              <a:buNone/>
            </a:pPr>
            <a:r>
              <a:rPr lang="en-US" dirty="0" smtClean="0"/>
              <a:t>  script:</a:t>
            </a:r>
          </a:p>
          <a:p>
            <a:pPr marL="0" indent="0">
              <a:buNone/>
            </a:pPr>
            <a:r>
              <a:rPr lang="en-US" dirty="0" smtClean="0"/>
              <a:t>    - echo "Running lint tests..."</a:t>
            </a:r>
          </a:p>
          <a:p>
            <a:pPr marL="0" indent="0">
              <a:buNone/>
            </a:pPr>
            <a:r>
              <a:rPr lang="en-US" dirty="0" smtClean="0"/>
              <a:t>  </a:t>
            </a:r>
            <a:r>
              <a:rPr lang="en-US" dirty="0" err="1" smtClean="0"/>
              <a:t>after_script</a:t>
            </a:r>
            <a:r>
              <a:rPr lang="en-US" dirty="0" smtClean="0"/>
              <a:t>:</a:t>
            </a:r>
          </a:p>
          <a:p>
            <a:pPr marL="0" indent="0">
              <a:buNone/>
            </a:pPr>
            <a:r>
              <a:rPr lang="en-US" dirty="0" smtClean="0"/>
              <a:t>    - echo "Cleaning up temporary files..."</a:t>
            </a:r>
          </a:p>
          <a:p>
            <a:pPr marL="0" indent="0">
              <a:buNone/>
            </a:pPr>
            <a:endParaRPr lang="en-US" dirty="0" smtClean="0"/>
          </a:p>
          <a:p>
            <a:pPr marL="0" indent="0">
              <a:buNone/>
            </a:pPr>
            <a:r>
              <a:rPr lang="en-US" dirty="0" err="1" smtClean="0"/>
              <a:t>build_image</a:t>
            </a:r>
            <a:r>
              <a:rPr lang="en-US" dirty="0" smtClean="0"/>
              <a:t>:</a:t>
            </a:r>
          </a:p>
          <a:p>
            <a:pPr marL="0" indent="0">
              <a:buNone/>
            </a:pPr>
            <a:r>
              <a:rPr lang="en-US" dirty="0" smtClean="0"/>
              <a:t>  only:</a:t>
            </a:r>
          </a:p>
          <a:p>
            <a:pPr marL="0" indent="0">
              <a:buNone/>
            </a:pPr>
            <a:r>
              <a:rPr lang="en-US" dirty="0" smtClean="0"/>
              <a:t>    - main</a:t>
            </a:r>
          </a:p>
          <a:p>
            <a:pPr marL="0" indent="0">
              <a:buNone/>
            </a:pPr>
            <a:r>
              <a:rPr lang="en-US" dirty="0" smtClean="0"/>
              <a:t>  stage: build</a:t>
            </a:r>
          </a:p>
          <a:p>
            <a:pPr marL="0" indent="0">
              <a:buNone/>
            </a:pPr>
            <a:r>
              <a:rPr lang="en-US" dirty="0" smtClean="0"/>
              <a:t>  script: </a:t>
            </a:r>
          </a:p>
          <a:p>
            <a:pPr marL="0" indent="0">
              <a:buNone/>
            </a:pPr>
            <a:r>
              <a:rPr lang="en-US" dirty="0" smtClean="0"/>
              <a:t>    - wrong-command "Building the </a:t>
            </a:r>
            <a:r>
              <a:rPr lang="en-US" dirty="0" err="1" smtClean="0"/>
              <a:t>docker</a:t>
            </a:r>
            <a:r>
              <a:rPr lang="en-US" dirty="0" smtClean="0"/>
              <a:t> image..."</a:t>
            </a:r>
          </a:p>
          <a:p>
            <a:pPr marL="0" indent="0">
              <a:buNone/>
            </a:pPr>
            <a:r>
              <a:rPr lang="en-US" dirty="0" smtClean="0"/>
              <a:t>    - echo "Tagging the </a:t>
            </a:r>
            <a:r>
              <a:rPr lang="en-US" dirty="0" err="1" smtClean="0"/>
              <a:t>docker</a:t>
            </a:r>
            <a:r>
              <a:rPr lang="en-US" dirty="0" smtClean="0"/>
              <a:t> image..."</a:t>
            </a:r>
          </a:p>
          <a:p>
            <a:pPr marL="0" indent="0">
              <a:buNone/>
            </a:pPr>
            <a:endParaRPr lang="en-US" dirty="0" smtClean="0"/>
          </a:p>
          <a:p>
            <a:pPr marL="0" indent="0">
              <a:buNone/>
            </a:pPr>
            <a:r>
              <a:rPr lang="en-US" dirty="0" err="1" smtClean="0"/>
              <a:t>push_image</a:t>
            </a:r>
            <a:r>
              <a:rPr lang="en-US" dirty="0" smtClean="0"/>
              <a:t>:</a:t>
            </a:r>
          </a:p>
          <a:p>
            <a:pPr marL="0" indent="0">
              <a:buNone/>
            </a:pPr>
            <a:r>
              <a:rPr lang="en-US" dirty="0" smtClean="0"/>
              <a:t>  only:</a:t>
            </a:r>
          </a:p>
          <a:p>
            <a:pPr marL="0" indent="0">
              <a:buNone/>
            </a:pPr>
            <a:r>
              <a:rPr lang="en-US" dirty="0" smtClean="0"/>
              <a:t>    - main</a:t>
            </a:r>
          </a:p>
          <a:p>
            <a:pPr marL="0" indent="0">
              <a:buNone/>
            </a:pPr>
            <a:r>
              <a:rPr lang="en-US" dirty="0" smtClean="0"/>
              <a:t>  stage: build</a:t>
            </a:r>
          </a:p>
          <a:p>
            <a:pPr marL="0" indent="0">
              <a:buNone/>
            </a:pPr>
            <a:r>
              <a:rPr lang="en-US" dirty="0" smtClean="0"/>
              <a:t>  needs: </a:t>
            </a:r>
          </a:p>
          <a:p>
            <a:pPr marL="0" indent="0">
              <a:buNone/>
            </a:pPr>
            <a:r>
              <a:rPr lang="en-US" dirty="0" smtClean="0"/>
              <a:t>    - </a:t>
            </a:r>
            <a:r>
              <a:rPr lang="en-US" dirty="0" err="1" smtClean="0"/>
              <a:t>build_image</a:t>
            </a:r>
            <a:endParaRPr lang="en-US" dirty="0" smtClean="0"/>
          </a:p>
          <a:p>
            <a:pPr marL="0" indent="0">
              <a:buNone/>
            </a:pPr>
            <a:r>
              <a:rPr lang="en-US" dirty="0" smtClean="0"/>
              <a:t>  script: </a:t>
            </a:r>
          </a:p>
          <a:p>
            <a:pPr marL="0" indent="0">
              <a:buNone/>
            </a:pPr>
            <a:r>
              <a:rPr lang="en-US" dirty="0" smtClean="0"/>
              <a:t>    - echo "Logging into </a:t>
            </a:r>
            <a:r>
              <a:rPr lang="en-US" dirty="0" err="1" smtClean="0"/>
              <a:t>docker</a:t>
            </a:r>
            <a:r>
              <a:rPr lang="en-US" dirty="0" smtClean="0"/>
              <a:t> registry..."</a:t>
            </a:r>
          </a:p>
          <a:p>
            <a:pPr marL="0" indent="0">
              <a:buNone/>
            </a:pPr>
            <a:r>
              <a:rPr lang="en-US" dirty="0" smtClean="0"/>
              <a:t>    - echo "Pushing </a:t>
            </a:r>
            <a:r>
              <a:rPr lang="en-US" dirty="0" err="1" smtClean="0"/>
              <a:t>docker</a:t>
            </a:r>
            <a:r>
              <a:rPr lang="en-US" dirty="0" smtClean="0"/>
              <a:t> image to registry..."</a:t>
            </a:r>
          </a:p>
          <a:p>
            <a:pPr marL="0" indent="0">
              <a:buNone/>
            </a:pPr>
            <a:endParaRPr lang="en-US" dirty="0" smtClean="0"/>
          </a:p>
          <a:p>
            <a:pPr marL="0" indent="0">
              <a:buNone/>
            </a:pPr>
            <a:r>
              <a:rPr lang="en-US" dirty="0" err="1" smtClean="0"/>
              <a:t>deploy_image</a:t>
            </a:r>
            <a:r>
              <a:rPr lang="en-US" dirty="0" smtClean="0"/>
              <a:t>:</a:t>
            </a:r>
          </a:p>
          <a:p>
            <a:pPr marL="0" indent="0">
              <a:buNone/>
            </a:pPr>
            <a:r>
              <a:rPr lang="en-US" dirty="0" smtClean="0"/>
              <a:t>  only:</a:t>
            </a:r>
          </a:p>
          <a:p>
            <a:pPr marL="0" indent="0">
              <a:buNone/>
            </a:pPr>
            <a:r>
              <a:rPr lang="en-US" dirty="0" smtClean="0"/>
              <a:t>    - main</a:t>
            </a:r>
          </a:p>
          <a:p>
            <a:pPr marL="0" indent="0">
              <a:buNone/>
            </a:pPr>
            <a:r>
              <a:rPr lang="en-US" dirty="0" smtClean="0"/>
              <a:t>  stage: deploy</a:t>
            </a:r>
          </a:p>
          <a:p>
            <a:pPr marL="0" indent="0">
              <a:buNone/>
            </a:pPr>
            <a:r>
              <a:rPr lang="en-US" dirty="0" smtClean="0"/>
              <a:t>  script: </a:t>
            </a:r>
          </a:p>
          <a:p>
            <a:pPr marL="0" indent="0">
              <a:buNone/>
            </a:pPr>
            <a:r>
              <a:rPr lang="en-US" dirty="0" smtClean="0"/>
              <a:t>    - echo "Deploying </a:t>
            </a:r>
            <a:r>
              <a:rPr lang="en-US" dirty="0" err="1" smtClean="0"/>
              <a:t>docker</a:t>
            </a:r>
            <a:r>
              <a:rPr lang="en-US" dirty="0" smtClean="0"/>
              <a:t> image to </a:t>
            </a:r>
            <a:r>
              <a:rPr lang="en-US" dirty="0" err="1" smtClean="0"/>
              <a:t>dev</a:t>
            </a:r>
            <a:r>
              <a:rPr lang="en-US" dirty="0" smtClean="0"/>
              <a:t> server..."</a:t>
            </a:r>
          </a:p>
          <a:p>
            <a:pPr marL="0" indent="0">
              <a:buNone/>
            </a:pPr>
            <a:endParaRPr lang="en-US" dirty="0" smtClean="0"/>
          </a:p>
          <a:p>
            <a:pPr marL="0" indent="0">
              <a:buNone/>
            </a:pPr>
            <a:r>
              <a:rPr lang="en-US" dirty="0" smtClean="0"/>
              <a:t> </a:t>
            </a:r>
            <a:endParaRPr lang="en-IN" dirty="0"/>
          </a:p>
        </p:txBody>
      </p:sp>
    </p:spTree>
    <p:extLst>
      <p:ext uri="{BB962C8B-B14F-4D97-AF65-F5344CB8AC3E}">
        <p14:creationId xmlns:p14="http://schemas.microsoft.com/office/powerpoint/2010/main" val="387372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r>
              <a:rPr lang="en-US" dirty="0" smtClean="0"/>
              <a:t>Global and job keyword]</a:t>
            </a:r>
            <a:endParaRPr lang="en-IN" dirty="0"/>
          </a:p>
        </p:txBody>
      </p:sp>
      <p:sp>
        <p:nvSpPr>
          <p:cNvPr id="3" name="Content Placeholder 2"/>
          <p:cNvSpPr>
            <a:spLocks noGrp="1"/>
          </p:cNvSpPr>
          <p:nvPr>
            <p:ph idx="1"/>
          </p:nvPr>
        </p:nvSpPr>
        <p:spPr/>
        <p:txBody>
          <a:bodyPr>
            <a:normAutofit fontScale="47500" lnSpcReduction="20000"/>
          </a:bodyPr>
          <a:lstStyle/>
          <a:p>
            <a:r>
              <a:rPr lang="en-US" dirty="0" smtClean="0"/>
              <a:t>Use variables to define CI/CD variables for jobs.</a:t>
            </a:r>
          </a:p>
          <a:p>
            <a:endParaRPr lang="en-US" dirty="0" smtClean="0"/>
          </a:p>
          <a:p>
            <a:r>
              <a:rPr lang="en-US" dirty="0" smtClean="0"/>
              <a:t>Keyword type: Global and job keyword. You can use it at the global level, and also at the job level.</a:t>
            </a:r>
          </a:p>
          <a:p>
            <a:endParaRPr lang="en-US" dirty="0" smtClean="0"/>
          </a:p>
          <a:p>
            <a:r>
              <a:rPr lang="en-US" dirty="0" smtClean="0"/>
              <a:t>If you define variables as a global keyword, it behaves like default variables for all jobs. Each variable is copied to every job configuration when the pipeline is created. If the job already has that variable defined, the job-level variable takes precedence.</a:t>
            </a:r>
          </a:p>
          <a:p>
            <a:endParaRPr lang="en-US" dirty="0" smtClean="0"/>
          </a:p>
          <a:p>
            <a:r>
              <a:rPr lang="en-US" dirty="0" smtClean="0"/>
              <a:t>Variables defined at the global-level cannot be used as inputs for other global keywords like include. These variables can only be used at the job-level, in script, </a:t>
            </a:r>
            <a:r>
              <a:rPr lang="en-US" dirty="0" err="1" smtClean="0"/>
              <a:t>before_script</a:t>
            </a:r>
            <a:r>
              <a:rPr lang="en-US" dirty="0" smtClean="0"/>
              <a:t>, and </a:t>
            </a:r>
            <a:r>
              <a:rPr lang="en-US" dirty="0" err="1" smtClean="0"/>
              <a:t>after_script</a:t>
            </a:r>
            <a:r>
              <a:rPr lang="en-US" dirty="0" smtClean="0"/>
              <a:t> sections, as well as inputs in some job keywords like rules.</a:t>
            </a:r>
          </a:p>
          <a:p>
            <a:endParaRPr lang="en-US" dirty="0" smtClean="0"/>
          </a:p>
          <a:p>
            <a:pPr marL="0" indent="0">
              <a:buNone/>
            </a:pPr>
            <a:r>
              <a:rPr lang="en-US" dirty="0" smtClean="0"/>
              <a:t>Possible inputs: Variable name and value pairs:</a:t>
            </a:r>
          </a:p>
          <a:p>
            <a:r>
              <a:rPr lang="en-US" dirty="0" smtClean="0"/>
              <a:t>The name can use only numbers, letters, and underscores (_). In some shells, the first character must be a letter.</a:t>
            </a:r>
          </a:p>
          <a:p>
            <a:r>
              <a:rPr lang="en-US" dirty="0" smtClean="0"/>
              <a:t>The value must be a string.</a:t>
            </a:r>
            <a:endParaRPr lang="en-IN" dirty="0"/>
          </a:p>
        </p:txBody>
      </p:sp>
    </p:spTree>
    <p:extLst>
      <p:ext uri="{BB962C8B-B14F-4D97-AF65-F5344CB8AC3E}">
        <p14:creationId xmlns:p14="http://schemas.microsoft.com/office/powerpoint/2010/main" val="72389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This Document is referred from</a:t>
            </a:r>
            <a:endParaRPr lang="en-IN" dirty="0"/>
          </a:p>
        </p:txBody>
      </p:sp>
      <p:sp>
        <p:nvSpPr>
          <p:cNvPr id="3" name="Content Placeholder 2"/>
          <p:cNvSpPr>
            <a:spLocks noGrp="1"/>
          </p:cNvSpPr>
          <p:nvPr>
            <p:ph idx="1"/>
          </p:nvPr>
        </p:nvSpPr>
        <p:spPr/>
        <p:txBody>
          <a:bodyPr/>
          <a:lstStyle/>
          <a:p>
            <a:r>
              <a:rPr lang="en-IN" dirty="0" smtClean="0">
                <a:hlinkClick r:id="rId2"/>
              </a:rPr>
              <a:t>https://docs.gitlab.com/ee/ci/</a:t>
            </a:r>
            <a:endParaRPr lang="en-IN" dirty="0" smtClean="0"/>
          </a:p>
          <a:p>
            <a:endParaRPr lang="en-IN" dirty="0"/>
          </a:p>
        </p:txBody>
      </p:sp>
    </p:spTree>
    <p:extLst>
      <p:ext uri="{BB962C8B-B14F-4D97-AF65-F5344CB8AC3E}">
        <p14:creationId xmlns:p14="http://schemas.microsoft.com/office/powerpoint/2010/main" val="1564176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25000" lnSpcReduction="20000"/>
          </a:bodyPr>
          <a:lstStyle/>
          <a:p>
            <a:pPr marL="0" indent="0">
              <a:buNone/>
            </a:pPr>
            <a:r>
              <a:rPr lang="en-IN" dirty="0" smtClean="0"/>
              <a:t>stages:</a:t>
            </a:r>
          </a:p>
          <a:p>
            <a:pPr marL="0" indent="0">
              <a:buNone/>
            </a:pPr>
            <a:r>
              <a:rPr lang="en-IN" dirty="0" smtClean="0"/>
              <a:t>  - test</a:t>
            </a:r>
          </a:p>
          <a:p>
            <a:pPr marL="0" indent="0">
              <a:buNone/>
            </a:pPr>
            <a:r>
              <a:rPr lang="en-IN" dirty="0" smtClean="0"/>
              <a:t>  - build</a:t>
            </a:r>
          </a:p>
          <a:p>
            <a:pPr marL="0" indent="0">
              <a:buNone/>
            </a:pPr>
            <a:r>
              <a:rPr lang="en-IN" dirty="0" smtClean="0"/>
              <a:t>  - deploy</a:t>
            </a:r>
          </a:p>
          <a:p>
            <a:pPr marL="0" indent="0">
              <a:buNone/>
            </a:pPr>
            <a:endParaRPr lang="en-IN" dirty="0" smtClean="0"/>
          </a:p>
          <a:p>
            <a:pPr marL="0" indent="0">
              <a:buNone/>
            </a:pPr>
            <a:r>
              <a:rPr lang="en-IN" dirty="0" smtClean="0"/>
              <a:t>variables:</a:t>
            </a:r>
          </a:p>
          <a:p>
            <a:pPr marL="0" indent="0">
              <a:buNone/>
            </a:pPr>
            <a:r>
              <a:rPr lang="en-IN" dirty="0" smtClean="0"/>
              <a:t>  </a:t>
            </a:r>
            <a:r>
              <a:rPr lang="en-IN" dirty="0" err="1" smtClean="0"/>
              <a:t>image_repository</a:t>
            </a:r>
            <a:r>
              <a:rPr lang="en-IN" dirty="0" smtClean="0"/>
              <a:t>: docker.io/my-</a:t>
            </a:r>
            <a:r>
              <a:rPr lang="en-IN" dirty="0" err="1" smtClean="0"/>
              <a:t>docker</a:t>
            </a:r>
            <a:r>
              <a:rPr lang="en-IN" dirty="0" smtClean="0"/>
              <a:t>-id/</a:t>
            </a:r>
            <a:r>
              <a:rPr lang="en-IN" dirty="0" err="1" smtClean="0"/>
              <a:t>myapp</a:t>
            </a:r>
            <a:endParaRPr lang="en-IN" dirty="0" smtClean="0"/>
          </a:p>
          <a:p>
            <a:pPr marL="0" indent="0">
              <a:buNone/>
            </a:pPr>
            <a:r>
              <a:rPr lang="en-IN" dirty="0" smtClean="0"/>
              <a:t>  </a:t>
            </a:r>
            <a:r>
              <a:rPr lang="en-IN" dirty="0" err="1" smtClean="0"/>
              <a:t>image_tag</a:t>
            </a:r>
            <a:r>
              <a:rPr lang="en-IN" dirty="0" smtClean="0"/>
              <a:t>: v1.0</a:t>
            </a:r>
          </a:p>
          <a:p>
            <a:pPr marL="0" indent="0">
              <a:buNone/>
            </a:pPr>
            <a:endParaRPr lang="en-IN" dirty="0" smtClean="0"/>
          </a:p>
          <a:p>
            <a:pPr marL="0" indent="0">
              <a:buNone/>
            </a:pPr>
            <a:r>
              <a:rPr lang="en-IN" dirty="0" err="1" smtClean="0"/>
              <a:t>run_unit_tests</a:t>
            </a:r>
            <a:r>
              <a:rPr lang="en-IN" dirty="0" smtClean="0"/>
              <a:t>:</a:t>
            </a:r>
          </a:p>
          <a:p>
            <a:pPr marL="0" indent="0">
              <a:buNone/>
            </a:pPr>
            <a:r>
              <a:rPr lang="en-IN" dirty="0" smtClean="0"/>
              <a:t>  only:</a:t>
            </a:r>
          </a:p>
          <a:p>
            <a:pPr marL="0" indent="0">
              <a:buNone/>
            </a:pPr>
            <a:r>
              <a:rPr lang="en-IN" dirty="0" smtClean="0"/>
              <a:t>    - main</a:t>
            </a:r>
          </a:p>
          <a:p>
            <a:pPr marL="0" indent="0">
              <a:buNone/>
            </a:pPr>
            <a:r>
              <a:rPr lang="en-IN" dirty="0" smtClean="0"/>
              <a:t>  stage: test</a:t>
            </a:r>
          </a:p>
          <a:p>
            <a:pPr marL="0" indent="0">
              <a:buNone/>
            </a:pPr>
            <a:r>
              <a:rPr lang="en-IN" dirty="0" smtClean="0"/>
              <a:t>  </a:t>
            </a:r>
            <a:r>
              <a:rPr lang="en-IN" dirty="0" err="1" smtClean="0"/>
              <a:t>before_script</a:t>
            </a:r>
            <a:r>
              <a:rPr lang="en-IN" dirty="0" smtClean="0"/>
              <a:t>:</a:t>
            </a:r>
          </a:p>
          <a:p>
            <a:pPr marL="0" indent="0">
              <a:buNone/>
            </a:pPr>
            <a:r>
              <a:rPr lang="en-IN" dirty="0" smtClean="0"/>
              <a:t>    - echo "Preparing test data..."</a:t>
            </a:r>
          </a:p>
          <a:p>
            <a:pPr marL="0" indent="0">
              <a:buNone/>
            </a:pPr>
            <a:r>
              <a:rPr lang="en-IN" dirty="0" smtClean="0"/>
              <a:t>  script:</a:t>
            </a:r>
          </a:p>
          <a:p>
            <a:pPr marL="0" indent="0">
              <a:buNone/>
            </a:pPr>
            <a:r>
              <a:rPr lang="en-IN" dirty="0" smtClean="0"/>
              <a:t>    - echo "Running unit tests for micro service $MICRO_SERVICE_NAME ..."</a:t>
            </a:r>
          </a:p>
          <a:p>
            <a:pPr marL="0" indent="0">
              <a:buNone/>
            </a:pPr>
            <a:r>
              <a:rPr lang="en-IN" dirty="0" smtClean="0"/>
              <a:t>  </a:t>
            </a:r>
            <a:r>
              <a:rPr lang="en-IN" dirty="0" err="1" smtClean="0"/>
              <a:t>after_script</a:t>
            </a:r>
            <a:r>
              <a:rPr lang="en-IN" dirty="0" smtClean="0"/>
              <a:t>:</a:t>
            </a:r>
          </a:p>
          <a:p>
            <a:pPr marL="0" indent="0">
              <a:buNone/>
            </a:pPr>
            <a:r>
              <a:rPr lang="en-IN" dirty="0" smtClean="0"/>
              <a:t>    - echo "Cleaning up temporary files..."</a:t>
            </a:r>
          </a:p>
          <a:p>
            <a:pPr marL="0" indent="0">
              <a:buNone/>
            </a:pPr>
            <a:endParaRPr lang="en-IN" dirty="0" smtClean="0"/>
          </a:p>
          <a:p>
            <a:pPr marL="0" indent="0">
              <a:buNone/>
            </a:pPr>
            <a:r>
              <a:rPr lang="en-IN" dirty="0" err="1" smtClean="0"/>
              <a:t>build_image</a:t>
            </a:r>
            <a:r>
              <a:rPr lang="en-IN" dirty="0" smtClean="0"/>
              <a:t>:</a:t>
            </a:r>
          </a:p>
          <a:p>
            <a:pPr marL="0" indent="0">
              <a:buNone/>
            </a:pPr>
            <a:r>
              <a:rPr lang="en-IN" dirty="0" smtClean="0"/>
              <a:t>  stage: build</a:t>
            </a:r>
          </a:p>
          <a:p>
            <a:pPr marL="0" indent="0">
              <a:buNone/>
            </a:pPr>
            <a:r>
              <a:rPr lang="en-IN" dirty="0" smtClean="0"/>
              <a:t>  script: </a:t>
            </a:r>
          </a:p>
          <a:p>
            <a:pPr marL="0" indent="0">
              <a:buNone/>
            </a:pPr>
            <a:r>
              <a:rPr lang="en-IN" dirty="0" smtClean="0"/>
              <a:t>    - echo "Building the </a:t>
            </a:r>
            <a:r>
              <a:rPr lang="en-IN" dirty="0" err="1" smtClean="0"/>
              <a:t>docker</a:t>
            </a:r>
            <a:r>
              <a:rPr lang="en-IN" dirty="0" smtClean="0"/>
              <a:t> image..."</a:t>
            </a:r>
          </a:p>
          <a:p>
            <a:pPr marL="0" indent="0">
              <a:buNone/>
            </a:pPr>
            <a:r>
              <a:rPr lang="en-IN" dirty="0" smtClean="0"/>
              <a:t>    - echo "Tagging the </a:t>
            </a:r>
            <a:r>
              <a:rPr lang="en-IN" dirty="0" err="1" smtClean="0"/>
              <a:t>docker</a:t>
            </a:r>
            <a:r>
              <a:rPr lang="en-IN" dirty="0" smtClean="0"/>
              <a:t> image $</a:t>
            </a:r>
            <a:r>
              <a:rPr lang="en-IN" dirty="0" err="1" smtClean="0"/>
              <a:t>image_repository</a:t>
            </a:r>
            <a:r>
              <a:rPr lang="en-IN" dirty="0" smtClean="0"/>
              <a:t>:$</a:t>
            </a:r>
            <a:r>
              <a:rPr lang="en-IN" dirty="0" err="1" smtClean="0"/>
              <a:t>image_tag</a:t>
            </a:r>
            <a:r>
              <a:rPr lang="en-IN" dirty="0" smtClean="0"/>
              <a:t> ..."</a:t>
            </a:r>
          </a:p>
          <a:p>
            <a:pPr marL="0" indent="0">
              <a:buNone/>
            </a:pPr>
            <a:endParaRPr lang="en-IN" dirty="0" smtClean="0"/>
          </a:p>
          <a:p>
            <a:pPr marL="0" indent="0">
              <a:buNone/>
            </a:pPr>
            <a:r>
              <a:rPr lang="en-IN" dirty="0" err="1" smtClean="0"/>
              <a:t>push_image</a:t>
            </a:r>
            <a:r>
              <a:rPr lang="en-IN" dirty="0" smtClean="0"/>
              <a:t>:</a:t>
            </a:r>
          </a:p>
          <a:p>
            <a:pPr marL="0" indent="0">
              <a:buNone/>
            </a:pPr>
            <a:r>
              <a:rPr lang="en-IN" dirty="0" smtClean="0"/>
              <a:t>  stage: build</a:t>
            </a:r>
          </a:p>
          <a:p>
            <a:pPr marL="0" indent="0">
              <a:buNone/>
            </a:pPr>
            <a:r>
              <a:rPr lang="en-IN" dirty="0" smtClean="0"/>
              <a:t>  needs: </a:t>
            </a:r>
          </a:p>
          <a:p>
            <a:pPr marL="0" indent="0">
              <a:buNone/>
            </a:pPr>
            <a:r>
              <a:rPr lang="en-IN" dirty="0" smtClean="0"/>
              <a:t>    - </a:t>
            </a:r>
            <a:r>
              <a:rPr lang="en-IN" dirty="0" err="1" smtClean="0"/>
              <a:t>build_image</a:t>
            </a:r>
            <a:endParaRPr lang="en-IN" dirty="0" smtClean="0"/>
          </a:p>
          <a:p>
            <a:pPr marL="0" indent="0">
              <a:buNone/>
            </a:pPr>
            <a:r>
              <a:rPr lang="en-IN" dirty="0" smtClean="0"/>
              <a:t>  script: </a:t>
            </a:r>
          </a:p>
          <a:p>
            <a:pPr marL="0" indent="0">
              <a:buNone/>
            </a:pPr>
            <a:r>
              <a:rPr lang="en-IN" dirty="0" smtClean="0"/>
              <a:t>    - echo "Logging into </a:t>
            </a:r>
            <a:r>
              <a:rPr lang="en-IN" dirty="0" err="1" smtClean="0"/>
              <a:t>docker</a:t>
            </a:r>
            <a:r>
              <a:rPr lang="en-IN" dirty="0" smtClean="0"/>
              <a:t> registry..."</a:t>
            </a:r>
          </a:p>
          <a:p>
            <a:pPr marL="0" indent="0">
              <a:buNone/>
            </a:pPr>
            <a:r>
              <a:rPr lang="en-IN" dirty="0" smtClean="0"/>
              <a:t>    - echo "Pushing </a:t>
            </a:r>
            <a:r>
              <a:rPr lang="en-IN" dirty="0" err="1" smtClean="0"/>
              <a:t>docker</a:t>
            </a:r>
            <a:r>
              <a:rPr lang="en-IN" dirty="0" smtClean="0"/>
              <a:t> image $</a:t>
            </a:r>
            <a:r>
              <a:rPr lang="en-IN" dirty="0" err="1" smtClean="0"/>
              <a:t>image_repository</a:t>
            </a:r>
            <a:r>
              <a:rPr lang="en-IN" dirty="0" smtClean="0"/>
              <a:t>:$</a:t>
            </a:r>
            <a:r>
              <a:rPr lang="en-IN" dirty="0" err="1" smtClean="0"/>
              <a:t>image_tag</a:t>
            </a:r>
            <a:r>
              <a:rPr lang="en-IN" dirty="0" smtClean="0"/>
              <a:t>  to registry..."</a:t>
            </a:r>
          </a:p>
          <a:p>
            <a:pPr marL="0" indent="0">
              <a:buNone/>
            </a:pPr>
            <a:endParaRPr lang="en-IN" dirty="0" smtClean="0"/>
          </a:p>
          <a:p>
            <a:pPr marL="0" indent="0">
              <a:buNone/>
            </a:pPr>
            <a:r>
              <a:rPr lang="en-IN" dirty="0" err="1" smtClean="0"/>
              <a:t>deploy_image</a:t>
            </a:r>
            <a:r>
              <a:rPr lang="en-IN" dirty="0" smtClean="0"/>
              <a:t>:</a:t>
            </a:r>
          </a:p>
          <a:p>
            <a:pPr marL="0" indent="0">
              <a:buNone/>
            </a:pPr>
            <a:r>
              <a:rPr lang="en-IN" dirty="0" smtClean="0"/>
              <a:t>  only:</a:t>
            </a:r>
          </a:p>
          <a:p>
            <a:pPr marL="0" indent="0">
              <a:buNone/>
            </a:pPr>
            <a:r>
              <a:rPr lang="en-IN" dirty="0" smtClean="0"/>
              <a:t>    - main</a:t>
            </a:r>
          </a:p>
          <a:p>
            <a:pPr marL="0" indent="0">
              <a:buNone/>
            </a:pPr>
            <a:r>
              <a:rPr lang="en-IN" dirty="0" smtClean="0"/>
              <a:t>  stage: deploy</a:t>
            </a:r>
          </a:p>
          <a:p>
            <a:pPr marL="0" indent="0">
              <a:buNone/>
            </a:pPr>
            <a:r>
              <a:rPr lang="en-IN" dirty="0" smtClean="0"/>
              <a:t>  script: </a:t>
            </a:r>
          </a:p>
          <a:p>
            <a:pPr marL="0" indent="0">
              <a:buNone/>
            </a:pPr>
            <a:r>
              <a:rPr lang="en-IN" dirty="0" smtClean="0"/>
              <a:t>    - echo "Deploying </a:t>
            </a:r>
            <a:r>
              <a:rPr lang="en-IN" dirty="0" err="1" smtClean="0"/>
              <a:t>docker</a:t>
            </a:r>
            <a:r>
              <a:rPr lang="en-IN" dirty="0" smtClean="0"/>
              <a:t> image $</a:t>
            </a:r>
            <a:r>
              <a:rPr lang="en-IN" dirty="0" err="1" smtClean="0"/>
              <a:t>image_repository</a:t>
            </a:r>
            <a:r>
              <a:rPr lang="en-IN" dirty="0" smtClean="0"/>
              <a:t>:$</a:t>
            </a:r>
            <a:r>
              <a:rPr lang="en-IN" dirty="0" err="1" smtClean="0"/>
              <a:t>image_tag</a:t>
            </a:r>
            <a:r>
              <a:rPr lang="en-IN" dirty="0" smtClean="0"/>
              <a:t> to </a:t>
            </a:r>
            <a:r>
              <a:rPr lang="en-IN" dirty="0" err="1" smtClean="0"/>
              <a:t>dev</a:t>
            </a:r>
            <a:r>
              <a:rPr lang="en-IN" dirty="0" smtClean="0"/>
              <a:t> server..."       </a:t>
            </a:r>
          </a:p>
          <a:p>
            <a:pPr marL="0" indent="0">
              <a:buNone/>
            </a:pPr>
            <a:r>
              <a:rPr lang="en-IN" dirty="0" smtClean="0"/>
              <a:t>    - echo "Deploying </a:t>
            </a:r>
            <a:r>
              <a:rPr lang="en-IN" dirty="0" err="1" smtClean="0"/>
              <a:t>docker</a:t>
            </a:r>
            <a:r>
              <a:rPr lang="en-IN" dirty="0" smtClean="0"/>
              <a:t> image to $DEPLOYMENT_ENVIRONMENT using the following configuration file - $PROPERTIES_FILE..."</a:t>
            </a:r>
          </a:p>
          <a:p>
            <a:pPr marL="0" indent="0">
              <a:buNone/>
            </a:pPr>
            <a:r>
              <a:rPr lang="en-IN" dirty="0" smtClean="0"/>
              <a:t>    - cat $PROPERTIES_FILE</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61942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Architecture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4522" y="2096047"/>
            <a:ext cx="6134956" cy="3534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026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GitLab</a:t>
            </a:r>
            <a:r>
              <a:rPr lang="en-IN" b="1" dirty="0"/>
              <a:t> Runner</a:t>
            </a:r>
            <a:br>
              <a:rPr lang="en-IN" b="1" dirty="0"/>
            </a:br>
            <a:endParaRPr lang="en-IN" dirty="0"/>
          </a:p>
        </p:txBody>
      </p:sp>
      <p:sp>
        <p:nvSpPr>
          <p:cNvPr id="3" name="Content Placeholder 2"/>
          <p:cNvSpPr>
            <a:spLocks noGrp="1"/>
          </p:cNvSpPr>
          <p:nvPr>
            <p:ph idx="1"/>
          </p:nvPr>
        </p:nvSpPr>
        <p:spPr>
          <a:xfrm>
            <a:off x="457200" y="1052736"/>
            <a:ext cx="8229600" cy="5073427"/>
          </a:xfrm>
        </p:spPr>
        <p:txBody>
          <a:bodyPr>
            <a:normAutofit fontScale="55000" lnSpcReduction="20000"/>
          </a:bodyPr>
          <a:lstStyle/>
          <a:p>
            <a:r>
              <a:rPr lang="en-US" dirty="0" err="1" smtClean="0"/>
              <a:t>GitLab</a:t>
            </a:r>
            <a:r>
              <a:rPr lang="en-US" dirty="0" smtClean="0"/>
              <a:t> Runner is an application that works with </a:t>
            </a:r>
            <a:r>
              <a:rPr lang="en-US" dirty="0" err="1" smtClean="0"/>
              <a:t>GitLab</a:t>
            </a:r>
            <a:r>
              <a:rPr lang="en-US" dirty="0" smtClean="0"/>
              <a:t> CI/CD to run jobs in a pipeline.</a:t>
            </a:r>
          </a:p>
          <a:p>
            <a:endParaRPr lang="en-US" dirty="0" smtClean="0"/>
          </a:p>
          <a:p>
            <a:r>
              <a:rPr lang="en-US" dirty="0" smtClean="0"/>
              <a:t>You can choose to install the </a:t>
            </a:r>
            <a:r>
              <a:rPr lang="en-US" dirty="0" err="1" smtClean="0"/>
              <a:t>GitLab</a:t>
            </a:r>
            <a:r>
              <a:rPr lang="en-US" dirty="0" smtClean="0"/>
              <a:t> Runner application on infrastructure that you own or manage. If you do, you should install </a:t>
            </a:r>
            <a:r>
              <a:rPr lang="en-US" dirty="0" err="1" smtClean="0"/>
              <a:t>GitLab</a:t>
            </a:r>
            <a:r>
              <a:rPr lang="en-US" dirty="0" smtClean="0"/>
              <a:t> Runner on a machine that’s separate from the one that hosts the </a:t>
            </a:r>
            <a:r>
              <a:rPr lang="en-US" dirty="0" err="1" smtClean="0"/>
              <a:t>GitLab</a:t>
            </a:r>
            <a:r>
              <a:rPr lang="en-US" dirty="0" smtClean="0"/>
              <a:t> instance for security and performance reasons. When you use separate machines, you can have different operating systems and tools, like Kubernetes or Docker, on each.</a:t>
            </a:r>
          </a:p>
          <a:p>
            <a:endParaRPr lang="en-US" dirty="0" smtClean="0"/>
          </a:p>
          <a:p>
            <a:r>
              <a:rPr lang="en-US" dirty="0" err="1" smtClean="0"/>
              <a:t>GitLab</a:t>
            </a:r>
            <a:r>
              <a:rPr lang="en-US" dirty="0" smtClean="0"/>
              <a:t> Runner is open-source and written in Go. It can be run as a single binary; no language-specific requirements are needed.</a:t>
            </a:r>
          </a:p>
          <a:p>
            <a:endParaRPr lang="en-US" dirty="0" smtClean="0"/>
          </a:p>
          <a:p>
            <a:r>
              <a:rPr lang="en-US" dirty="0" smtClean="0"/>
              <a:t>You can install </a:t>
            </a:r>
            <a:r>
              <a:rPr lang="en-US" dirty="0" err="1" smtClean="0"/>
              <a:t>GitLab</a:t>
            </a:r>
            <a:r>
              <a:rPr lang="en-US" dirty="0" smtClean="0"/>
              <a:t> Runner on several different supported operating systems. Other operating systems may also work, as long as you can compile a Go binary on them.</a:t>
            </a:r>
          </a:p>
          <a:p>
            <a:endParaRPr lang="en-US" dirty="0" smtClean="0"/>
          </a:p>
          <a:p>
            <a:r>
              <a:rPr lang="en-US" dirty="0" err="1" smtClean="0"/>
              <a:t>GitLab</a:t>
            </a:r>
            <a:r>
              <a:rPr lang="en-US" dirty="0" smtClean="0"/>
              <a:t> Runner can also run inside a Docker container or be deployed into a Kubernetes cluster.</a:t>
            </a:r>
            <a:endParaRPr lang="en-IN" dirty="0"/>
          </a:p>
        </p:txBody>
      </p:sp>
    </p:spTree>
    <p:extLst>
      <p:ext uri="{BB962C8B-B14F-4D97-AF65-F5344CB8AC3E}">
        <p14:creationId xmlns:p14="http://schemas.microsoft.com/office/powerpoint/2010/main" val="313147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Runner registration</a:t>
            </a:r>
            <a:br>
              <a:rPr lang="en-IN" b="1" dirty="0"/>
            </a:br>
            <a:endParaRPr lang="en-IN" dirty="0"/>
          </a:p>
        </p:txBody>
      </p:sp>
      <p:sp>
        <p:nvSpPr>
          <p:cNvPr id="3" name="Content Placeholder 2"/>
          <p:cNvSpPr>
            <a:spLocks noGrp="1"/>
          </p:cNvSpPr>
          <p:nvPr>
            <p:ph idx="1"/>
          </p:nvPr>
        </p:nvSpPr>
        <p:spPr>
          <a:xfrm>
            <a:off x="457200" y="1052736"/>
            <a:ext cx="8229600" cy="5073427"/>
          </a:xfrm>
        </p:spPr>
        <p:txBody>
          <a:bodyPr>
            <a:normAutofit fontScale="85000" lnSpcReduction="20000"/>
          </a:bodyPr>
          <a:lstStyle/>
          <a:p>
            <a:r>
              <a:rPr lang="en-US" dirty="0" smtClean="0"/>
              <a:t>After you install the application, you register individual runners. Runners are the agents that run the CI/CD jobs that come from </a:t>
            </a:r>
            <a:r>
              <a:rPr lang="en-US" dirty="0" err="1" smtClean="0"/>
              <a:t>GitLab</a:t>
            </a:r>
            <a:r>
              <a:rPr lang="en-US" dirty="0" smtClean="0"/>
              <a:t>.</a:t>
            </a:r>
          </a:p>
          <a:p>
            <a:endParaRPr lang="en-US" dirty="0" smtClean="0"/>
          </a:p>
          <a:p>
            <a:r>
              <a:rPr lang="en-US" dirty="0" smtClean="0"/>
              <a:t>When you register a runner, you are setting up communication between your </a:t>
            </a:r>
            <a:r>
              <a:rPr lang="en-US" dirty="0" err="1" smtClean="0"/>
              <a:t>GitLab</a:t>
            </a:r>
            <a:r>
              <a:rPr lang="en-US" dirty="0" smtClean="0"/>
              <a:t> instance and the machine where </a:t>
            </a:r>
            <a:r>
              <a:rPr lang="en-US" dirty="0" err="1" smtClean="0"/>
              <a:t>GitLab</a:t>
            </a:r>
            <a:r>
              <a:rPr lang="en-US" dirty="0" smtClean="0"/>
              <a:t> Runner is installed.</a:t>
            </a:r>
          </a:p>
          <a:p>
            <a:endParaRPr lang="en-US" dirty="0" smtClean="0"/>
          </a:p>
          <a:p>
            <a:r>
              <a:rPr lang="en-US" dirty="0" smtClean="0"/>
              <a:t>Runners usually process jobs on the same machine where you installed </a:t>
            </a:r>
            <a:r>
              <a:rPr lang="en-US" dirty="0" err="1" smtClean="0"/>
              <a:t>GitLab</a:t>
            </a:r>
            <a:r>
              <a:rPr lang="en-US" dirty="0" smtClean="0"/>
              <a:t> Runner. However, you can also have a runner process jobs in a container, in a Kubernetes cluster, or in auto-scaled instances in the cloud.</a:t>
            </a:r>
            <a:endParaRPr lang="en-IN" dirty="0"/>
          </a:p>
        </p:txBody>
      </p:sp>
    </p:spTree>
    <p:extLst>
      <p:ext uri="{BB962C8B-B14F-4D97-AF65-F5344CB8AC3E}">
        <p14:creationId xmlns:p14="http://schemas.microsoft.com/office/powerpoint/2010/main" val="186296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Executors</a:t>
            </a:r>
            <a:br>
              <a:rPr lang="en-IN" b="1" dirty="0"/>
            </a:br>
            <a:endParaRPr lang="en-IN" dirty="0"/>
          </a:p>
        </p:txBody>
      </p:sp>
      <p:sp>
        <p:nvSpPr>
          <p:cNvPr id="3" name="Content Placeholder 2"/>
          <p:cNvSpPr>
            <a:spLocks noGrp="1"/>
          </p:cNvSpPr>
          <p:nvPr>
            <p:ph idx="1"/>
          </p:nvPr>
        </p:nvSpPr>
        <p:spPr>
          <a:xfrm>
            <a:off x="457200" y="1124744"/>
            <a:ext cx="8229600" cy="5001419"/>
          </a:xfrm>
        </p:spPr>
        <p:txBody>
          <a:bodyPr>
            <a:normAutofit fontScale="62500" lnSpcReduction="20000"/>
          </a:bodyPr>
          <a:lstStyle/>
          <a:p>
            <a:r>
              <a:rPr lang="en-US" dirty="0" smtClean="0"/>
              <a:t>When you register a runner, you must choose an executor.</a:t>
            </a:r>
          </a:p>
          <a:p>
            <a:r>
              <a:rPr lang="en-US" dirty="0" smtClean="0"/>
              <a:t>An executor determines the environment each job runs in.</a:t>
            </a:r>
          </a:p>
          <a:p>
            <a:pPr marL="0" indent="0">
              <a:buNone/>
            </a:pPr>
            <a:r>
              <a:rPr lang="en-US" dirty="0" smtClean="0"/>
              <a:t>For example:</a:t>
            </a:r>
          </a:p>
          <a:p>
            <a:endParaRPr lang="en-US" dirty="0" smtClean="0"/>
          </a:p>
          <a:p>
            <a:pPr lvl="1"/>
            <a:r>
              <a:rPr lang="en-US" dirty="0" smtClean="0"/>
              <a:t>If you want your CI/CD job to run PowerShell commands, you might install </a:t>
            </a:r>
            <a:r>
              <a:rPr lang="en-US" dirty="0" err="1" smtClean="0"/>
              <a:t>GitLab</a:t>
            </a:r>
            <a:r>
              <a:rPr lang="en-US" dirty="0" smtClean="0"/>
              <a:t> Runner on a Windows server and then register a runner that uses the shell executor.</a:t>
            </a:r>
          </a:p>
          <a:p>
            <a:pPr lvl="1"/>
            <a:r>
              <a:rPr lang="en-US" dirty="0" smtClean="0"/>
              <a:t>If you want your CI/CD job to run commands in a custom Docker container, you might install </a:t>
            </a:r>
            <a:r>
              <a:rPr lang="en-US" dirty="0" err="1" smtClean="0"/>
              <a:t>GitLab</a:t>
            </a:r>
            <a:r>
              <a:rPr lang="en-US" dirty="0" smtClean="0"/>
              <a:t> Runner on a Linux server and register a runner that uses the Docker executor.</a:t>
            </a:r>
          </a:p>
          <a:p>
            <a:endParaRPr lang="en-US" dirty="0" smtClean="0"/>
          </a:p>
          <a:p>
            <a:r>
              <a:rPr lang="en-US" dirty="0" smtClean="0"/>
              <a:t>These are only a few of the possible configurations. You can install </a:t>
            </a:r>
            <a:r>
              <a:rPr lang="en-US" dirty="0" err="1" smtClean="0"/>
              <a:t>GitLab</a:t>
            </a:r>
            <a:r>
              <a:rPr lang="en-US" dirty="0" smtClean="0"/>
              <a:t> Runner on a virtual machine and have it use another virtual machine as an executor.</a:t>
            </a:r>
          </a:p>
          <a:p>
            <a:r>
              <a:rPr lang="en-US" dirty="0" smtClean="0"/>
              <a:t>When you install </a:t>
            </a:r>
            <a:r>
              <a:rPr lang="en-US" dirty="0" err="1" smtClean="0"/>
              <a:t>GitLab</a:t>
            </a:r>
            <a:r>
              <a:rPr lang="en-US" dirty="0" smtClean="0"/>
              <a:t> Runner in a Docker container and choose the Docker executor to run your jobs, it’s sometimes referred to as a “Docker-in-Docker” configuration.</a:t>
            </a:r>
            <a:endParaRPr lang="en-IN" dirty="0"/>
          </a:p>
        </p:txBody>
      </p:sp>
    </p:spTree>
    <p:extLst>
      <p:ext uri="{BB962C8B-B14F-4D97-AF65-F5344CB8AC3E}">
        <p14:creationId xmlns:p14="http://schemas.microsoft.com/office/powerpoint/2010/main" val="4248313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Tags</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When you register a runner, you can add tags to it.</a:t>
            </a:r>
          </a:p>
          <a:p>
            <a:r>
              <a:rPr lang="en-US" dirty="0" smtClean="0"/>
              <a:t>When a CI/CD job runs, it knows which runner to use by looking at the assigned tags.</a:t>
            </a:r>
          </a:p>
          <a:p>
            <a:r>
              <a:rPr lang="en-US" dirty="0" smtClean="0"/>
              <a:t>For example, if a runner has the ruby tag, you would add this code to your project’s .</a:t>
            </a:r>
            <a:r>
              <a:rPr lang="en-US" dirty="0" err="1" smtClean="0"/>
              <a:t>gitlab-ci.yml</a:t>
            </a:r>
            <a:r>
              <a:rPr lang="en-US" dirty="0" smtClean="0"/>
              <a:t> file:</a:t>
            </a:r>
          </a:p>
          <a:p>
            <a:pPr marL="0" indent="0">
              <a:buNone/>
            </a:pPr>
            <a:r>
              <a:rPr lang="en-US" dirty="0" smtClean="0"/>
              <a:t>job:</a:t>
            </a:r>
          </a:p>
          <a:p>
            <a:pPr marL="0" indent="0">
              <a:buNone/>
            </a:pPr>
            <a:r>
              <a:rPr lang="en-US" dirty="0" smtClean="0"/>
              <a:t>  tags:</a:t>
            </a:r>
          </a:p>
          <a:p>
            <a:pPr marL="0" indent="0">
              <a:buNone/>
            </a:pPr>
            <a:r>
              <a:rPr lang="en-US" dirty="0" smtClean="0"/>
              <a:t>    - ruby</a:t>
            </a:r>
          </a:p>
          <a:p>
            <a:r>
              <a:rPr lang="en-US" dirty="0" smtClean="0"/>
              <a:t>When the job runs, it uses the runner with the ruby tag</a:t>
            </a:r>
            <a:endParaRPr lang="en-IN" dirty="0"/>
          </a:p>
        </p:txBody>
      </p:sp>
    </p:spTree>
    <p:extLst>
      <p:ext uri="{BB962C8B-B14F-4D97-AF65-F5344CB8AC3E}">
        <p14:creationId xmlns:p14="http://schemas.microsoft.com/office/powerpoint/2010/main" val="1033761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Configuring runners</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you can configure the runner by editing the </a:t>
            </a:r>
            <a:r>
              <a:rPr lang="en-US" dirty="0" err="1" smtClean="0"/>
              <a:t>config.toml</a:t>
            </a:r>
            <a:r>
              <a:rPr lang="en-US" dirty="0" smtClean="0"/>
              <a:t> file. This is a file that is installed during the runner installation process.</a:t>
            </a:r>
          </a:p>
          <a:p>
            <a:endParaRPr lang="en-US" dirty="0" smtClean="0"/>
          </a:p>
          <a:p>
            <a:r>
              <a:rPr lang="en-US" dirty="0" smtClean="0"/>
              <a:t>In this file you can edit settings for a specific runner, or for all runners.</a:t>
            </a:r>
          </a:p>
          <a:p>
            <a:endParaRPr lang="en-US" dirty="0" smtClean="0"/>
          </a:p>
          <a:p>
            <a:r>
              <a:rPr lang="en-US" dirty="0" smtClean="0"/>
              <a:t>You can specify settings like logging and cache. You can set concurrency, memory, CPU limits, and more</a:t>
            </a:r>
            <a:endParaRPr lang="en-IN" dirty="0"/>
          </a:p>
        </p:txBody>
      </p:sp>
    </p:spTree>
    <p:extLst>
      <p:ext uri="{BB962C8B-B14F-4D97-AF65-F5344CB8AC3E}">
        <p14:creationId xmlns:p14="http://schemas.microsoft.com/office/powerpoint/2010/main" val="276329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GitLab</a:t>
            </a:r>
            <a:r>
              <a:rPr lang="en-US" dirty="0" smtClean="0"/>
              <a:t> Runner features</a:t>
            </a:r>
            <a:endParaRPr lang="en-IN" dirty="0"/>
          </a:p>
        </p:txBody>
      </p:sp>
      <p:sp>
        <p:nvSpPr>
          <p:cNvPr id="3" name="Content Placeholder 2"/>
          <p:cNvSpPr>
            <a:spLocks noGrp="1"/>
          </p:cNvSpPr>
          <p:nvPr>
            <p:ph idx="1"/>
          </p:nvPr>
        </p:nvSpPr>
        <p:spPr/>
        <p:txBody>
          <a:bodyPr>
            <a:normAutofit fontScale="85000" lnSpcReduction="20000"/>
          </a:bodyPr>
          <a:lstStyle/>
          <a:p>
            <a:r>
              <a:rPr lang="en-US" dirty="0" err="1"/>
              <a:t>GitLab</a:t>
            </a:r>
            <a:r>
              <a:rPr lang="en-US" dirty="0"/>
              <a:t> Runner has the following features.</a:t>
            </a:r>
          </a:p>
          <a:p>
            <a:r>
              <a:rPr lang="en-US" dirty="0"/>
              <a:t>Run multiple jobs concurrently.</a:t>
            </a:r>
          </a:p>
          <a:p>
            <a:r>
              <a:rPr lang="en-US" dirty="0"/>
              <a:t>Use multiple tokens with multiple servers (even per-project).</a:t>
            </a:r>
          </a:p>
          <a:p>
            <a:r>
              <a:rPr lang="en-US" dirty="0"/>
              <a:t>Limit the number of concurrent jobs per-token.</a:t>
            </a:r>
          </a:p>
          <a:p>
            <a:r>
              <a:rPr lang="en-US" dirty="0"/>
              <a:t>Jobs can be run:</a:t>
            </a:r>
          </a:p>
          <a:p>
            <a:pPr lvl="1"/>
            <a:r>
              <a:rPr lang="en-US" dirty="0"/>
              <a:t>Locally.</a:t>
            </a:r>
          </a:p>
          <a:p>
            <a:pPr lvl="1"/>
            <a:r>
              <a:rPr lang="en-US" dirty="0"/>
              <a:t>Using Docker containers.</a:t>
            </a:r>
          </a:p>
          <a:p>
            <a:pPr lvl="1"/>
            <a:r>
              <a:rPr lang="en-US" dirty="0"/>
              <a:t>Using Docker containers and executing job over SSH.</a:t>
            </a:r>
          </a:p>
          <a:p>
            <a:pPr lvl="1"/>
            <a:r>
              <a:rPr lang="en-US" dirty="0"/>
              <a:t>Using Docker containers with </a:t>
            </a:r>
            <a:r>
              <a:rPr lang="en-US" dirty="0" err="1"/>
              <a:t>autoscaling</a:t>
            </a:r>
            <a:r>
              <a:rPr lang="en-US" dirty="0"/>
              <a:t> on different clouds and virtualization hypervisors.</a:t>
            </a:r>
          </a:p>
          <a:p>
            <a:pPr lvl="1"/>
            <a:r>
              <a:rPr lang="en-US" dirty="0"/>
              <a:t>Connecting to a remote SSH server.</a:t>
            </a:r>
          </a:p>
          <a:p>
            <a:endParaRPr lang="en-IN" dirty="0" smtClean="0"/>
          </a:p>
          <a:p>
            <a:endParaRPr lang="en-IN" dirty="0"/>
          </a:p>
        </p:txBody>
      </p:sp>
    </p:spTree>
    <p:extLst>
      <p:ext uri="{BB962C8B-B14F-4D97-AF65-F5344CB8AC3E}">
        <p14:creationId xmlns:p14="http://schemas.microsoft.com/office/powerpoint/2010/main" val="131655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GitLab</a:t>
            </a:r>
            <a:r>
              <a:rPr lang="en-US" dirty="0"/>
              <a:t> Runner </a:t>
            </a:r>
            <a:r>
              <a:rPr lang="en-US" dirty="0" smtClean="0"/>
              <a:t>features</a:t>
            </a:r>
            <a:r>
              <a:rPr lang="en-US" dirty="0"/>
              <a:t>.</a:t>
            </a:r>
            <a:endParaRPr lang="en-IN" dirty="0"/>
          </a:p>
        </p:txBody>
      </p:sp>
      <p:sp>
        <p:nvSpPr>
          <p:cNvPr id="3" name="Content Placeholder 2"/>
          <p:cNvSpPr>
            <a:spLocks noGrp="1"/>
          </p:cNvSpPr>
          <p:nvPr>
            <p:ph idx="1"/>
          </p:nvPr>
        </p:nvSpPr>
        <p:spPr/>
        <p:txBody>
          <a:bodyPr>
            <a:normAutofit fontScale="70000" lnSpcReduction="20000"/>
          </a:bodyPr>
          <a:lstStyle/>
          <a:p>
            <a:r>
              <a:rPr lang="en-US" dirty="0"/>
              <a:t>Is written in Go and distributed as single binary without any other requirements.</a:t>
            </a:r>
          </a:p>
          <a:p>
            <a:r>
              <a:rPr lang="en-US" dirty="0"/>
              <a:t>Supports Bash, PowerShell Core, and Windows PowerShell.</a:t>
            </a:r>
          </a:p>
          <a:p>
            <a:r>
              <a:rPr lang="en-US" dirty="0"/>
              <a:t>Works on GNU/Linux, </a:t>
            </a:r>
            <a:r>
              <a:rPr lang="en-US" dirty="0" err="1"/>
              <a:t>macOS</a:t>
            </a:r>
            <a:r>
              <a:rPr lang="en-US" dirty="0"/>
              <a:t>, and Windows (pretty much anywhere you can run Docker).</a:t>
            </a:r>
          </a:p>
          <a:p>
            <a:r>
              <a:rPr lang="en-US" dirty="0"/>
              <a:t>Allows customization of the job running environment.</a:t>
            </a:r>
          </a:p>
          <a:p>
            <a:r>
              <a:rPr lang="en-US" dirty="0"/>
              <a:t>Automatic configuration reload without restart.</a:t>
            </a:r>
          </a:p>
          <a:p>
            <a:r>
              <a:rPr lang="en-US" dirty="0"/>
              <a:t>Easy to use setup with support for Docker, Docker-SSH, Parallels, or SSH running environments.</a:t>
            </a:r>
          </a:p>
          <a:p>
            <a:r>
              <a:rPr lang="en-US" dirty="0"/>
              <a:t>Enables caching of Docker containers.</a:t>
            </a:r>
          </a:p>
          <a:p>
            <a:r>
              <a:rPr lang="en-US" dirty="0"/>
              <a:t>Easy installation as a service for GNU/Linux, </a:t>
            </a:r>
            <a:r>
              <a:rPr lang="en-US" dirty="0" err="1"/>
              <a:t>macOS</a:t>
            </a:r>
            <a:r>
              <a:rPr lang="en-US" dirty="0"/>
              <a:t>, and Windows.</a:t>
            </a:r>
          </a:p>
          <a:p>
            <a:r>
              <a:rPr lang="en-US" dirty="0"/>
              <a:t>Embedded Prometheus metrics HTTP server.</a:t>
            </a:r>
          </a:p>
          <a:p>
            <a:r>
              <a:rPr lang="en-US" dirty="0"/>
              <a:t>Referee workers to monitor and pass Prometheus metrics and other job-specific data to </a:t>
            </a:r>
            <a:r>
              <a:rPr lang="en-US" dirty="0" err="1"/>
              <a:t>GitLab</a:t>
            </a:r>
            <a:endParaRPr lang="en-US" dirty="0"/>
          </a:p>
          <a:p>
            <a:endParaRPr lang="en-IN" dirty="0"/>
          </a:p>
        </p:txBody>
      </p:sp>
    </p:spTree>
    <p:extLst>
      <p:ext uri="{BB962C8B-B14F-4D97-AF65-F5344CB8AC3E}">
        <p14:creationId xmlns:p14="http://schemas.microsoft.com/office/powerpoint/2010/main" val="735397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Check Example code attached in files section for Runners</a:t>
            </a:r>
            <a:endParaRPr lang="en-IN" dirty="0"/>
          </a:p>
        </p:txBody>
      </p:sp>
    </p:spTree>
    <p:extLst>
      <p:ext uri="{BB962C8B-B14F-4D97-AF65-F5344CB8AC3E}">
        <p14:creationId xmlns:p14="http://schemas.microsoft.com/office/powerpoint/2010/main" val="90437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a:t>
            </a:r>
            <a:r>
              <a:rPr lang="en-IN" b="1" dirty="0" err="1"/>
              <a:t>gitlab-ci.yml</a:t>
            </a:r>
            <a:r>
              <a:rPr lang="en-IN" b="1" dirty="0"/>
              <a:t> file</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To use </a:t>
            </a:r>
            <a:r>
              <a:rPr lang="en-US" dirty="0" err="1" smtClean="0"/>
              <a:t>GitLab</a:t>
            </a:r>
            <a:r>
              <a:rPr lang="en-US" dirty="0" smtClean="0"/>
              <a:t> CI/CD, you need:</a:t>
            </a:r>
          </a:p>
          <a:p>
            <a:r>
              <a:rPr lang="en-US" dirty="0" smtClean="0"/>
              <a:t>Application code hosted in a </a:t>
            </a:r>
            <a:r>
              <a:rPr lang="en-US" dirty="0" err="1" smtClean="0"/>
              <a:t>Git</a:t>
            </a:r>
            <a:r>
              <a:rPr lang="en-US" dirty="0" smtClean="0"/>
              <a:t> repository.</a:t>
            </a:r>
          </a:p>
          <a:p>
            <a:r>
              <a:rPr lang="en-US" dirty="0" smtClean="0"/>
              <a:t>A file called .</a:t>
            </a:r>
            <a:r>
              <a:rPr lang="en-US" dirty="0" err="1" smtClean="0"/>
              <a:t>gitlab-ci.yml</a:t>
            </a:r>
            <a:r>
              <a:rPr lang="en-US" dirty="0" smtClean="0"/>
              <a:t> in the root of your repository, which contains the CI/CD configuration.</a:t>
            </a:r>
          </a:p>
          <a:p>
            <a:r>
              <a:rPr lang="en-US" dirty="0" smtClean="0"/>
              <a:t>In the .</a:t>
            </a:r>
            <a:r>
              <a:rPr lang="en-US" dirty="0" err="1" smtClean="0"/>
              <a:t>gitlab-ci.yml</a:t>
            </a:r>
            <a:r>
              <a:rPr lang="en-US" dirty="0" smtClean="0"/>
              <a:t> file, you can define:</a:t>
            </a:r>
          </a:p>
          <a:p>
            <a:r>
              <a:rPr lang="en-US" dirty="0" smtClean="0"/>
              <a:t>The scripts you want to run.</a:t>
            </a:r>
          </a:p>
          <a:p>
            <a:r>
              <a:rPr lang="en-US" dirty="0" smtClean="0"/>
              <a:t>Other configuration files and templates you want to include.</a:t>
            </a:r>
          </a:p>
          <a:p>
            <a:r>
              <a:rPr lang="en-US" dirty="0" smtClean="0"/>
              <a:t>Dependencies and caches.</a:t>
            </a:r>
          </a:p>
          <a:p>
            <a:r>
              <a:rPr lang="en-US" dirty="0" smtClean="0"/>
              <a:t>The commands you want to run in sequence and those you want to run in parallel.</a:t>
            </a:r>
          </a:p>
          <a:p>
            <a:r>
              <a:rPr lang="en-US" dirty="0" smtClean="0"/>
              <a:t>The location to deploy your application to.</a:t>
            </a:r>
          </a:p>
          <a:p>
            <a:r>
              <a:rPr lang="en-US" dirty="0" smtClean="0"/>
              <a:t>Whether you want to run the scripts automatically or trigger any of them manually.</a:t>
            </a:r>
          </a:p>
          <a:p>
            <a:endParaRPr lang="en-US" dirty="0" smtClean="0"/>
          </a:p>
          <a:p>
            <a:endParaRPr lang="en-IN" dirty="0"/>
          </a:p>
        </p:txBody>
      </p:sp>
    </p:spTree>
    <p:extLst>
      <p:ext uri="{BB962C8B-B14F-4D97-AF65-F5344CB8AC3E}">
        <p14:creationId xmlns:p14="http://schemas.microsoft.com/office/powerpoint/2010/main" val="1745207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Caching in </a:t>
            </a:r>
            <a:r>
              <a:rPr lang="en-IN" b="1" dirty="0" err="1"/>
              <a:t>GitLab</a:t>
            </a:r>
            <a:r>
              <a:rPr lang="en-IN" b="1" dirty="0"/>
              <a:t> CI/CD</a:t>
            </a:r>
            <a:br>
              <a:rPr lang="en-IN" b="1" dirty="0"/>
            </a:br>
            <a:endParaRPr lang="en-IN" dirty="0"/>
          </a:p>
        </p:txBody>
      </p:sp>
      <p:sp>
        <p:nvSpPr>
          <p:cNvPr id="3" name="Content Placeholder 2"/>
          <p:cNvSpPr>
            <a:spLocks noGrp="1"/>
          </p:cNvSpPr>
          <p:nvPr>
            <p:ph idx="1"/>
          </p:nvPr>
        </p:nvSpPr>
        <p:spPr/>
        <p:txBody>
          <a:bodyPr/>
          <a:lstStyle/>
          <a:p>
            <a:r>
              <a:rPr lang="en-US" dirty="0" smtClean="0"/>
              <a:t>A cache is one or more files a job downloads and saves. Subsequent jobs that use the same cache don’t have to download the files again, so they execute more quickly.</a:t>
            </a:r>
          </a:p>
          <a:p>
            <a:endParaRPr lang="en-US" dirty="0" smtClean="0"/>
          </a:p>
        </p:txBody>
      </p:sp>
    </p:spTree>
    <p:extLst>
      <p:ext uri="{BB962C8B-B14F-4D97-AF65-F5344CB8AC3E}">
        <p14:creationId xmlns:p14="http://schemas.microsoft.com/office/powerpoint/2010/main" val="1344397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a:t>How cache is different from artifacts</a:t>
            </a:r>
            <a:br>
              <a:rPr lang="en-US" b="1" dirty="0"/>
            </a:br>
            <a:endParaRPr lang="en-IN" dirty="0"/>
          </a:p>
        </p:txBody>
      </p:sp>
      <p:sp>
        <p:nvSpPr>
          <p:cNvPr id="3" name="Content Placeholder 2"/>
          <p:cNvSpPr>
            <a:spLocks noGrp="1"/>
          </p:cNvSpPr>
          <p:nvPr>
            <p:ph idx="1"/>
          </p:nvPr>
        </p:nvSpPr>
        <p:spPr>
          <a:xfrm>
            <a:off x="457200" y="980728"/>
            <a:ext cx="8229600" cy="5145435"/>
          </a:xfrm>
        </p:spPr>
        <p:txBody>
          <a:bodyPr>
            <a:normAutofit fontScale="62500" lnSpcReduction="20000"/>
          </a:bodyPr>
          <a:lstStyle/>
          <a:p>
            <a:r>
              <a:rPr lang="en-US" dirty="0" smtClean="0"/>
              <a:t>Cache</a:t>
            </a:r>
          </a:p>
          <a:p>
            <a:r>
              <a:rPr lang="en-US" dirty="0" smtClean="0"/>
              <a:t>Define cache per job by using the cache keyword. Otherwise it is disabled.</a:t>
            </a:r>
          </a:p>
          <a:p>
            <a:r>
              <a:rPr lang="en-US" dirty="0" smtClean="0"/>
              <a:t>Subsequent pipelines can use the cache.</a:t>
            </a:r>
          </a:p>
          <a:p>
            <a:r>
              <a:rPr lang="en-US" dirty="0" smtClean="0"/>
              <a:t>Subsequent jobs in the same pipeline can use the cache, if the dependencies are identical.</a:t>
            </a:r>
          </a:p>
          <a:p>
            <a:r>
              <a:rPr lang="en-US" dirty="0" smtClean="0"/>
              <a:t>Different projects cannot share the cache.</a:t>
            </a:r>
          </a:p>
          <a:p>
            <a:r>
              <a:rPr lang="en-US" dirty="0" smtClean="0"/>
              <a:t>By default, protected and non-protected branches do not share the cache. However, you can change this behavior.</a:t>
            </a:r>
          </a:p>
          <a:p>
            <a:pPr marL="0" indent="0">
              <a:buNone/>
            </a:pPr>
            <a:endParaRPr lang="en-US" dirty="0" smtClean="0"/>
          </a:p>
          <a:p>
            <a:pPr marL="0" indent="0">
              <a:buNone/>
            </a:pPr>
            <a:r>
              <a:rPr lang="en-US" dirty="0" smtClean="0"/>
              <a:t>Artifacts</a:t>
            </a:r>
          </a:p>
          <a:p>
            <a:r>
              <a:rPr lang="en-US" dirty="0" smtClean="0"/>
              <a:t>Define artifacts per job.</a:t>
            </a:r>
          </a:p>
          <a:p>
            <a:r>
              <a:rPr lang="en-US" dirty="0" smtClean="0"/>
              <a:t>Subsequent jobs in later stages of the same pipeline can use artifacts.</a:t>
            </a:r>
          </a:p>
          <a:p>
            <a:r>
              <a:rPr lang="en-US" dirty="0" smtClean="0"/>
              <a:t>Different projects cannot share artifacts.</a:t>
            </a:r>
          </a:p>
          <a:p>
            <a:r>
              <a:rPr lang="en-US" dirty="0" smtClean="0"/>
              <a:t>Artifacts expire after 30 days by default. You can define a custom expiration time.</a:t>
            </a:r>
          </a:p>
          <a:p>
            <a:r>
              <a:rPr lang="en-US" dirty="0" smtClean="0"/>
              <a:t>The latest artifacts do not expire if keep latest artifacts is enabled.</a:t>
            </a:r>
          </a:p>
          <a:p>
            <a:r>
              <a:rPr lang="en-US" dirty="0" smtClean="0"/>
              <a:t>Use dependencies to control which jobs fetch the artifacts</a:t>
            </a:r>
            <a:endParaRPr lang="en-IN" dirty="0"/>
          </a:p>
        </p:txBody>
      </p:sp>
    </p:spTree>
    <p:extLst>
      <p:ext uri="{BB962C8B-B14F-4D97-AF65-F5344CB8AC3E}">
        <p14:creationId xmlns:p14="http://schemas.microsoft.com/office/powerpoint/2010/main" val="1786287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Good caching practices</a:t>
            </a:r>
            <a:br>
              <a:rPr lang="en-IN" b="1" dirty="0"/>
            </a:br>
            <a:endParaRPr lang="en-IN" dirty="0"/>
          </a:p>
        </p:txBody>
      </p:sp>
      <p:sp>
        <p:nvSpPr>
          <p:cNvPr id="3" name="Content Placeholder 2"/>
          <p:cNvSpPr>
            <a:spLocks noGrp="1"/>
          </p:cNvSpPr>
          <p:nvPr>
            <p:ph idx="1"/>
          </p:nvPr>
        </p:nvSpPr>
        <p:spPr>
          <a:xfrm>
            <a:off x="457200" y="1052736"/>
            <a:ext cx="8229600" cy="5073427"/>
          </a:xfrm>
        </p:spPr>
        <p:txBody>
          <a:bodyPr>
            <a:normAutofit fontScale="62500" lnSpcReduction="20000"/>
          </a:bodyPr>
          <a:lstStyle/>
          <a:p>
            <a:pPr marL="0" indent="0">
              <a:buNone/>
            </a:pPr>
            <a:r>
              <a:rPr lang="en-US" dirty="0" smtClean="0"/>
              <a:t>To ensure maximum availability of the cache, do one or more of the following:</a:t>
            </a:r>
          </a:p>
          <a:p>
            <a:r>
              <a:rPr lang="en-US" dirty="0" smtClean="0"/>
              <a:t>Tag your runners and use the tag on jobs that share the cache.</a:t>
            </a:r>
          </a:p>
          <a:p>
            <a:r>
              <a:rPr lang="en-US" dirty="0" smtClean="0"/>
              <a:t>Use runners that are only available to a particular project.</a:t>
            </a:r>
          </a:p>
          <a:p>
            <a:r>
              <a:rPr lang="en-US" dirty="0" smtClean="0"/>
              <a:t>Use a key that fits your workflow. For example, you can configure a different cache for each branch.</a:t>
            </a:r>
          </a:p>
          <a:p>
            <a:pPr marL="0" indent="0">
              <a:buNone/>
            </a:pPr>
            <a:endParaRPr lang="en-US" dirty="0" smtClean="0"/>
          </a:p>
          <a:p>
            <a:pPr marL="0" indent="0">
              <a:buNone/>
            </a:pPr>
            <a:r>
              <a:rPr lang="en-US" dirty="0" smtClean="0"/>
              <a:t>For runners to work with caches efficiently, you must do one of the following:</a:t>
            </a:r>
          </a:p>
          <a:p>
            <a:r>
              <a:rPr lang="en-US" dirty="0" smtClean="0"/>
              <a:t>Use a single runner for all your jobs.</a:t>
            </a:r>
          </a:p>
          <a:p>
            <a:r>
              <a:rPr lang="en-US" dirty="0" smtClean="0"/>
              <a:t>Use multiple runners that have distributed caching, where the cache is stored in S3 buckets. Shared runners on GitLab.com behave this way. These runners can be in </a:t>
            </a:r>
            <a:r>
              <a:rPr lang="en-US" dirty="0" err="1" smtClean="0"/>
              <a:t>autoscale</a:t>
            </a:r>
            <a:r>
              <a:rPr lang="en-US" dirty="0" smtClean="0"/>
              <a:t> mode, but they don’t have to be.</a:t>
            </a:r>
          </a:p>
          <a:p>
            <a:r>
              <a:rPr lang="en-US" dirty="0" smtClean="0"/>
              <a:t>Use multiple runners with the same architecture and have these runners share a common network-mounted directory to store the cache. This directory should use NFS or something similar. These runners must be in </a:t>
            </a:r>
            <a:r>
              <a:rPr lang="en-US" dirty="0" err="1" smtClean="0"/>
              <a:t>autoscale</a:t>
            </a:r>
            <a:r>
              <a:rPr lang="en-US" dirty="0" smtClean="0"/>
              <a:t> mode</a:t>
            </a:r>
            <a:endParaRPr lang="en-IN" dirty="0"/>
          </a:p>
        </p:txBody>
      </p:sp>
    </p:spTree>
    <p:extLst>
      <p:ext uri="{BB962C8B-B14F-4D97-AF65-F5344CB8AC3E}">
        <p14:creationId xmlns:p14="http://schemas.microsoft.com/office/powerpoint/2010/main" val="944049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with </a:t>
            </a:r>
            <a:r>
              <a:rPr lang="en-US" dirty="0" err="1" smtClean="0"/>
              <a:t>GitLab</a:t>
            </a:r>
            <a:r>
              <a:rPr lang="en-US" dirty="0" smtClean="0"/>
              <a:t> CI/CD and generate reports in merge requests</a:t>
            </a:r>
            <a:endParaRPr lang="en-IN" dirty="0"/>
          </a:p>
        </p:txBody>
      </p:sp>
      <p:sp>
        <p:nvSpPr>
          <p:cNvPr id="3" name="Content Placeholder 2"/>
          <p:cNvSpPr>
            <a:spLocks noGrp="1"/>
          </p:cNvSpPr>
          <p:nvPr>
            <p:ph idx="1"/>
          </p:nvPr>
        </p:nvSpPr>
        <p:spPr/>
        <p:txBody>
          <a:bodyPr>
            <a:normAutofit fontScale="70000" lnSpcReduction="20000"/>
          </a:bodyPr>
          <a:lstStyle/>
          <a:p>
            <a:r>
              <a:rPr lang="en-US" b="1" dirty="0" smtClean="0"/>
              <a:t>Example:</a:t>
            </a:r>
          </a:p>
          <a:p>
            <a:pPr marL="0" indent="0">
              <a:buNone/>
            </a:pPr>
            <a:r>
              <a:rPr lang="en-US" b="1" dirty="0" smtClean="0"/>
              <a:t>Static </a:t>
            </a:r>
            <a:r>
              <a:rPr lang="en-US" b="1" dirty="0"/>
              <a:t>Application Security Testing (SAST</a:t>
            </a:r>
            <a:r>
              <a:rPr lang="en-US" b="1" dirty="0" smtClean="0"/>
              <a:t>)</a:t>
            </a:r>
          </a:p>
          <a:p>
            <a:r>
              <a:rPr lang="en-US" dirty="0" smtClean="0"/>
              <a:t>If you’re using </a:t>
            </a:r>
            <a:r>
              <a:rPr lang="en-US" dirty="0" err="1" smtClean="0"/>
              <a:t>GitLab</a:t>
            </a:r>
            <a:r>
              <a:rPr lang="en-US" dirty="0" smtClean="0"/>
              <a:t> CI/CD, you can use Static Application Security Testing (SAST) to check your source code for known vulnerabilities. You can run SAST analyzers in any </a:t>
            </a:r>
            <a:r>
              <a:rPr lang="en-US" dirty="0" err="1" smtClean="0"/>
              <a:t>GitLab</a:t>
            </a:r>
            <a:r>
              <a:rPr lang="en-US" dirty="0" smtClean="0"/>
              <a:t> tier. The analyzers output JSON-formatted reports as job artifacts.</a:t>
            </a:r>
          </a:p>
          <a:p>
            <a:endParaRPr lang="en-US" dirty="0" smtClean="0"/>
          </a:p>
          <a:p>
            <a:pPr marL="0" indent="0">
              <a:buNone/>
            </a:pPr>
            <a:r>
              <a:rPr lang="en-US" dirty="0" smtClean="0"/>
              <a:t>With </a:t>
            </a:r>
            <a:r>
              <a:rPr lang="en-US" dirty="0" err="1" smtClean="0"/>
              <a:t>GitLab</a:t>
            </a:r>
            <a:r>
              <a:rPr lang="en-US" dirty="0" smtClean="0"/>
              <a:t> Ultimate, SAST results are also processed so you can:</a:t>
            </a:r>
          </a:p>
          <a:p>
            <a:r>
              <a:rPr lang="en-US" dirty="0" smtClean="0"/>
              <a:t>See them in merge requests.</a:t>
            </a:r>
          </a:p>
          <a:p>
            <a:r>
              <a:rPr lang="en-US" dirty="0" smtClean="0"/>
              <a:t>Use them in approval workflows.</a:t>
            </a:r>
          </a:p>
          <a:p>
            <a:r>
              <a:rPr lang="en-US" dirty="0" smtClean="0"/>
              <a:t>Review them in the security dashboard.</a:t>
            </a:r>
          </a:p>
          <a:p>
            <a:endParaRPr lang="en-IN" dirty="0"/>
          </a:p>
        </p:txBody>
      </p:sp>
    </p:spTree>
    <p:extLst>
      <p:ext uri="{BB962C8B-B14F-4D97-AF65-F5344CB8AC3E}">
        <p14:creationId xmlns:p14="http://schemas.microsoft.com/office/powerpoint/2010/main" val="80285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Jobs</a:t>
            </a:r>
            <a:endParaRPr lang="en-IN" dirty="0"/>
          </a:p>
        </p:txBody>
      </p:sp>
      <p:sp>
        <p:nvSpPr>
          <p:cNvPr id="3" name="Content Placeholder 2"/>
          <p:cNvSpPr>
            <a:spLocks noGrp="1"/>
          </p:cNvSpPr>
          <p:nvPr>
            <p:ph idx="1"/>
          </p:nvPr>
        </p:nvSpPr>
        <p:spPr/>
        <p:txBody>
          <a:bodyPr>
            <a:normAutofit lnSpcReduction="10000"/>
          </a:bodyPr>
          <a:lstStyle/>
          <a:p>
            <a:r>
              <a:rPr lang="en-US" dirty="0" smtClean="0"/>
              <a:t>Pipeline configuration begins with jobs. Jobs are the most fundamental element of a .</a:t>
            </a:r>
            <a:r>
              <a:rPr lang="en-US" dirty="0" err="1" smtClean="0"/>
              <a:t>gitlab-ci.yml</a:t>
            </a:r>
            <a:r>
              <a:rPr lang="en-US" dirty="0" smtClean="0"/>
              <a:t> file.</a:t>
            </a:r>
          </a:p>
          <a:p>
            <a:r>
              <a:rPr lang="en-US" dirty="0" smtClean="0"/>
              <a:t>Jobs are:</a:t>
            </a:r>
          </a:p>
          <a:p>
            <a:r>
              <a:rPr lang="en-US" dirty="0" smtClean="0"/>
              <a:t>Defined with constraints stating under what conditions they should be executed.</a:t>
            </a:r>
          </a:p>
          <a:p>
            <a:r>
              <a:rPr lang="en-US" dirty="0" smtClean="0"/>
              <a:t>Top-level elements with an arbitrary name and must contain at least the script clause.</a:t>
            </a:r>
          </a:p>
          <a:p>
            <a:r>
              <a:rPr lang="en-US" dirty="0" smtClean="0"/>
              <a:t>Not limited in how many can be defined.</a:t>
            </a:r>
          </a:p>
          <a:p>
            <a:endParaRPr lang="en-US" dirty="0" smtClean="0"/>
          </a:p>
          <a:p>
            <a:endParaRPr lang="en-IN" dirty="0"/>
          </a:p>
        </p:txBody>
      </p:sp>
    </p:spTree>
    <p:extLst>
      <p:ext uri="{BB962C8B-B14F-4D97-AF65-F5344CB8AC3E}">
        <p14:creationId xmlns:p14="http://schemas.microsoft.com/office/powerpoint/2010/main" val="323333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 Example</a:t>
            </a:r>
            <a:endParaRPr lang="en-IN" dirty="0"/>
          </a:p>
        </p:txBody>
      </p:sp>
      <p:sp>
        <p:nvSpPr>
          <p:cNvPr id="3" name="Content Placeholder 2"/>
          <p:cNvSpPr>
            <a:spLocks noGrp="1"/>
          </p:cNvSpPr>
          <p:nvPr>
            <p:ph idx="1"/>
          </p:nvPr>
        </p:nvSpPr>
        <p:spPr/>
        <p:txBody>
          <a:bodyPr/>
          <a:lstStyle/>
          <a:p>
            <a:r>
              <a:rPr lang="en-US" dirty="0"/>
              <a:t>For example:</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695575"/>
            <a:ext cx="42957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86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order of jobs in a pipeline</a:t>
            </a:r>
            <a:br>
              <a:rPr lang="en-US" b="1"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job status order is:</a:t>
            </a:r>
          </a:p>
          <a:p>
            <a:r>
              <a:rPr lang="en-US" dirty="0"/>
              <a:t>failed</a:t>
            </a:r>
          </a:p>
          <a:p>
            <a:r>
              <a:rPr lang="en-US" dirty="0"/>
              <a:t>warning</a:t>
            </a:r>
          </a:p>
          <a:p>
            <a:r>
              <a:rPr lang="en-US" dirty="0"/>
              <a:t>pending</a:t>
            </a:r>
          </a:p>
          <a:p>
            <a:r>
              <a:rPr lang="en-US" dirty="0"/>
              <a:t>running</a:t>
            </a:r>
          </a:p>
          <a:p>
            <a:r>
              <a:rPr lang="en-US" dirty="0"/>
              <a:t>manual</a:t>
            </a:r>
          </a:p>
          <a:p>
            <a:r>
              <a:rPr lang="en-US" dirty="0"/>
              <a:t>scheduled</a:t>
            </a:r>
          </a:p>
          <a:p>
            <a:r>
              <a:rPr lang="en-US" dirty="0"/>
              <a:t>canceled</a:t>
            </a:r>
          </a:p>
          <a:p>
            <a:r>
              <a:rPr lang="en-US" dirty="0"/>
              <a:t>success</a:t>
            </a:r>
          </a:p>
          <a:p>
            <a:r>
              <a:rPr lang="en-US" dirty="0"/>
              <a:t>skipped</a:t>
            </a:r>
          </a:p>
          <a:p>
            <a:r>
              <a:rPr lang="en-US" dirty="0"/>
              <a:t>created</a:t>
            </a:r>
          </a:p>
          <a:p>
            <a:endParaRPr lang="en-IN" dirty="0"/>
          </a:p>
        </p:txBody>
      </p:sp>
    </p:spTree>
    <p:extLst>
      <p:ext uri="{BB962C8B-B14F-4D97-AF65-F5344CB8AC3E}">
        <p14:creationId xmlns:p14="http://schemas.microsoft.com/office/powerpoint/2010/main" val="205938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Job name limitations</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You can’t use these keywords as job names:</a:t>
            </a:r>
          </a:p>
          <a:p>
            <a:r>
              <a:rPr lang="en-US" dirty="0"/>
              <a:t>image</a:t>
            </a:r>
          </a:p>
          <a:p>
            <a:r>
              <a:rPr lang="en-US" dirty="0"/>
              <a:t>services</a:t>
            </a:r>
          </a:p>
          <a:p>
            <a:r>
              <a:rPr lang="en-US" dirty="0"/>
              <a:t>stages</a:t>
            </a:r>
          </a:p>
          <a:p>
            <a:r>
              <a:rPr lang="en-US" dirty="0"/>
              <a:t>types</a:t>
            </a:r>
          </a:p>
          <a:p>
            <a:r>
              <a:rPr lang="en-US" dirty="0" err="1"/>
              <a:t>before_script</a:t>
            </a:r>
            <a:endParaRPr lang="en-US" dirty="0"/>
          </a:p>
          <a:p>
            <a:r>
              <a:rPr lang="en-US" dirty="0" err="1"/>
              <a:t>after_script</a:t>
            </a:r>
            <a:endParaRPr lang="en-US" dirty="0"/>
          </a:p>
          <a:p>
            <a:r>
              <a:rPr lang="en-US" dirty="0"/>
              <a:t>variables</a:t>
            </a:r>
          </a:p>
          <a:p>
            <a:r>
              <a:rPr lang="en-US" dirty="0"/>
              <a:t>cache</a:t>
            </a:r>
          </a:p>
          <a:p>
            <a:r>
              <a:rPr lang="en-US" dirty="0"/>
              <a:t>include</a:t>
            </a:r>
          </a:p>
          <a:p>
            <a:r>
              <a:rPr lang="en-US" dirty="0"/>
              <a:t>true</a:t>
            </a:r>
          </a:p>
          <a:p>
            <a:r>
              <a:rPr lang="en-US" dirty="0"/>
              <a:t>false</a:t>
            </a:r>
          </a:p>
          <a:p>
            <a:r>
              <a:rPr lang="en-US" dirty="0"/>
              <a:t>nil</a:t>
            </a:r>
          </a:p>
          <a:p>
            <a:r>
              <a:rPr lang="en-US" dirty="0" err="1"/>
              <a:t>pages:deploy</a:t>
            </a:r>
            <a:r>
              <a:rPr lang="en-US" dirty="0"/>
              <a:t> configured for a deploy stage</a:t>
            </a:r>
          </a:p>
          <a:p>
            <a:endParaRPr lang="en-IN" dirty="0"/>
          </a:p>
        </p:txBody>
      </p:sp>
    </p:spTree>
    <p:extLst>
      <p:ext uri="{BB962C8B-B14F-4D97-AF65-F5344CB8AC3E}">
        <p14:creationId xmlns:p14="http://schemas.microsoft.com/office/powerpoint/2010/main" val="16705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Jobs Code</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err="1" smtClean="0"/>
              <a:t>run_tests</a:t>
            </a:r>
            <a:r>
              <a:rPr lang="en-IN" dirty="0" smtClean="0"/>
              <a:t>:</a:t>
            </a:r>
          </a:p>
          <a:p>
            <a:pPr marL="0" indent="0">
              <a:buNone/>
            </a:pPr>
            <a:r>
              <a:rPr lang="en-IN" dirty="0" smtClean="0"/>
              <a:t>  </a:t>
            </a:r>
            <a:r>
              <a:rPr lang="en-IN" dirty="0" err="1" smtClean="0"/>
              <a:t>before_script</a:t>
            </a:r>
            <a:r>
              <a:rPr lang="en-IN" dirty="0" smtClean="0"/>
              <a:t>:</a:t>
            </a:r>
          </a:p>
          <a:p>
            <a:pPr marL="0" indent="0">
              <a:buNone/>
            </a:pPr>
            <a:r>
              <a:rPr lang="en-IN" dirty="0" smtClean="0"/>
              <a:t>    - echo "Preparing test data..."</a:t>
            </a:r>
          </a:p>
          <a:p>
            <a:pPr marL="0" indent="0">
              <a:buNone/>
            </a:pPr>
            <a:r>
              <a:rPr lang="en-IN" dirty="0" smtClean="0"/>
              <a:t>  script:</a:t>
            </a:r>
          </a:p>
          <a:p>
            <a:pPr marL="0" indent="0">
              <a:buNone/>
            </a:pPr>
            <a:r>
              <a:rPr lang="en-IN" dirty="0" smtClean="0"/>
              <a:t>    - echo "Running tests..."</a:t>
            </a:r>
          </a:p>
          <a:p>
            <a:pPr marL="0" indent="0">
              <a:buNone/>
            </a:pPr>
            <a:r>
              <a:rPr lang="en-IN" dirty="0" smtClean="0"/>
              <a:t>  </a:t>
            </a:r>
            <a:r>
              <a:rPr lang="en-IN" dirty="0" err="1" smtClean="0"/>
              <a:t>after_script</a:t>
            </a:r>
            <a:r>
              <a:rPr lang="en-IN" dirty="0" smtClean="0"/>
              <a:t>:</a:t>
            </a:r>
          </a:p>
          <a:p>
            <a:pPr marL="0" indent="0">
              <a:buNone/>
            </a:pPr>
            <a:r>
              <a:rPr lang="en-IN" dirty="0" smtClean="0"/>
              <a:t>    - echo "Cleaning up temporary files..."</a:t>
            </a:r>
          </a:p>
          <a:p>
            <a:pPr marL="0" indent="0">
              <a:buNone/>
            </a:pPr>
            <a:endParaRPr lang="en-IN" dirty="0" smtClean="0"/>
          </a:p>
          <a:p>
            <a:pPr marL="0" indent="0">
              <a:buNone/>
            </a:pPr>
            <a:r>
              <a:rPr lang="en-IN" dirty="0" err="1" smtClean="0"/>
              <a:t>build_image</a:t>
            </a:r>
            <a:r>
              <a:rPr lang="en-IN" dirty="0" smtClean="0"/>
              <a:t>:</a:t>
            </a:r>
          </a:p>
          <a:p>
            <a:pPr marL="0" indent="0">
              <a:buNone/>
            </a:pPr>
            <a:r>
              <a:rPr lang="en-IN" dirty="0" smtClean="0"/>
              <a:t>  script: </a:t>
            </a:r>
          </a:p>
          <a:p>
            <a:pPr marL="0" indent="0">
              <a:buNone/>
            </a:pPr>
            <a:r>
              <a:rPr lang="en-IN" dirty="0" smtClean="0"/>
              <a:t>    - echo "Building the </a:t>
            </a:r>
            <a:r>
              <a:rPr lang="en-IN" dirty="0" err="1" smtClean="0"/>
              <a:t>docker</a:t>
            </a:r>
            <a:r>
              <a:rPr lang="en-IN" dirty="0" smtClean="0"/>
              <a:t> image..."</a:t>
            </a:r>
          </a:p>
          <a:p>
            <a:pPr marL="0" indent="0">
              <a:buNone/>
            </a:pPr>
            <a:r>
              <a:rPr lang="en-IN" dirty="0" smtClean="0"/>
              <a:t>    - echo "Tagging the </a:t>
            </a:r>
            <a:r>
              <a:rPr lang="en-IN" dirty="0" err="1" smtClean="0"/>
              <a:t>docker</a:t>
            </a:r>
            <a:r>
              <a:rPr lang="en-IN" dirty="0" smtClean="0"/>
              <a:t> image..."</a:t>
            </a:r>
          </a:p>
          <a:p>
            <a:pPr marL="0" indent="0">
              <a:buNone/>
            </a:pPr>
            <a:endParaRPr lang="en-IN" dirty="0" smtClean="0"/>
          </a:p>
          <a:p>
            <a:pPr marL="0" indent="0">
              <a:buNone/>
            </a:pPr>
            <a:r>
              <a:rPr lang="en-IN" dirty="0" err="1" smtClean="0"/>
              <a:t>push_image</a:t>
            </a:r>
            <a:r>
              <a:rPr lang="en-IN" dirty="0" smtClean="0"/>
              <a:t>:</a:t>
            </a:r>
          </a:p>
          <a:p>
            <a:pPr marL="0" indent="0">
              <a:buNone/>
            </a:pPr>
            <a:r>
              <a:rPr lang="en-IN" dirty="0" smtClean="0"/>
              <a:t>  script: </a:t>
            </a:r>
          </a:p>
          <a:p>
            <a:pPr marL="0" indent="0">
              <a:buNone/>
            </a:pPr>
            <a:r>
              <a:rPr lang="en-IN" dirty="0" smtClean="0"/>
              <a:t>    - echo "Logging into </a:t>
            </a:r>
            <a:r>
              <a:rPr lang="en-IN" dirty="0" err="1" smtClean="0"/>
              <a:t>docker</a:t>
            </a:r>
            <a:r>
              <a:rPr lang="en-IN" dirty="0" smtClean="0"/>
              <a:t> registry..."</a:t>
            </a:r>
          </a:p>
          <a:p>
            <a:pPr marL="0" indent="0">
              <a:buNone/>
            </a:pPr>
            <a:r>
              <a:rPr lang="en-IN" dirty="0" smtClean="0"/>
              <a:t>    - echo "Pushing </a:t>
            </a:r>
            <a:r>
              <a:rPr lang="en-IN" dirty="0" err="1" smtClean="0"/>
              <a:t>docker</a:t>
            </a:r>
            <a:r>
              <a:rPr lang="en-IN" dirty="0" smtClean="0"/>
              <a:t> image to registry..."</a:t>
            </a:r>
            <a:endParaRPr lang="en-IN" dirty="0"/>
          </a:p>
        </p:txBody>
      </p:sp>
    </p:spTree>
    <p:extLst>
      <p:ext uri="{BB962C8B-B14F-4D97-AF65-F5344CB8AC3E}">
        <p14:creationId xmlns:p14="http://schemas.microsoft.com/office/powerpoint/2010/main" val="269649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Stages code</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dirty="0" smtClean="0"/>
              <a:t>stages:</a:t>
            </a:r>
          </a:p>
          <a:p>
            <a:pPr marL="0" indent="0">
              <a:buNone/>
            </a:pPr>
            <a:r>
              <a:rPr lang="en-IN" dirty="0" smtClean="0"/>
              <a:t>  - test</a:t>
            </a:r>
          </a:p>
          <a:p>
            <a:pPr marL="0" indent="0">
              <a:buNone/>
            </a:pPr>
            <a:r>
              <a:rPr lang="en-IN" dirty="0" smtClean="0"/>
              <a:t>  - build</a:t>
            </a:r>
          </a:p>
          <a:p>
            <a:pPr marL="0" indent="0">
              <a:buNone/>
            </a:pPr>
            <a:r>
              <a:rPr lang="en-IN" dirty="0" smtClean="0"/>
              <a:t>  - deploy</a:t>
            </a:r>
          </a:p>
          <a:p>
            <a:pPr marL="0" indent="0">
              <a:buNone/>
            </a:pPr>
            <a:endParaRPr lang="en-IN" dirty="0" smtClean="0"/>
          </a:p>
          <a:p>
            <a:pPr marL="0" indent="0">
              <a:buNone/>
            </a:pPr>
            <a:r>
              <a:rPr lang="en-IN" dirty="0" err="1" smtClean="0"/>
              <a:t>run_unit_tests</a:t>
            </a:r>
            <a:r>
              <a:rPr lang="en-IN" dirty="0" smtClean="0"/>
              <a:t>:</a:t>
            </a:r>
          </a:p>
          <a:p>
            <a:pPr marL="0" indent="0">
              <a:buNone/>
            </a:pPr>
            <a:r>
              <a:rPr lang="en-IN" dirty="0" smtClean="0"/>
              <a:t>  stage: test</a:t>
            </a:r>
          </a:p>
          <a:p>
            <a:pPr marL="0" indent="0">
              <a:buNone/>
            </a:pPr>
            <a:r>
              <a:rPr lang="en-IN" dirty="0" smtClean="0"/>
              <a:t>  </a:t>
            </a:r>
            <a:r>
              <a:rPr lang="en-IN" dirty="0" err="1" smtClean="0"/>
              <a:t>before_script</a:t>
            </a:r>
            <a:r>
              <a:rPr lang="en-IN" dirty="0" smtClean="0"/>
              <a:t>:</a:t>
            </a:r>
          </a:p>
          <a:p>
            <a:pPr marL="0" indent="0">
              <a:buNone/>
            </a:pPr>
            <a:r>
              <a:rPr lang="en-IN" dirty="0" smtClean="0"/>
              <a:t>    - echo "Preparing test data..."</a:t>
            </a:r>
          </a:p>
          <a:p>
            <a:pPr marL="0" indent="0">
              <a:buNone/>
            </a:pPr>
            <a:r>
              <a:rPr lang="en-IN" dirty="0" smtClean="0"/>
              <a:t>  script:</a:t>
            </a:r>
          </a:p>
          <a:p>
            <a:pPr marL="0" indent="0">
              <a:buNone/>
            </a:pPr>
            <a:r>
              <a:rPr lang="en-IN" dirty="0" smtClean="0"/>
              <a:t>    - echo "Running unit tests..."</a:t>
            </a:r>
          </a:p>
          <a:p>
            <a:pPr marL="0" indent="0">
              <a:buNone/>
            </a:pPr>
            <a:r>
              <a:rPr lang="en-IN" dirty="0" smtClean="0"/>
              <a:t>  </a:t>
            </a:r>
            <a:r>
              <a:rPr lang="en-IN" dirty="0" err="1" smtClean="0"/>
              <a:t>after_script</a:t>
            </a:r>
            <a:r>
              <a:rPr lang="en-IN" dirty="0" smtClean="0"/>
              <a:t>:</a:t>
            </a:r>
          </a:p>
          <a:p>
            <a:pPr marL="0" indent="0">
              <a:buNone/>
            </a:pPr>
            <a:r>
              <a:rPr lang="en-IN" dirty="0" smtClean="0"/>
              <a:t>    - echo "Cleaning up temporary files..."</a:t>
            </a:r>
          </a:p>
          <a:p>
            <a:pPr marL="0" indent="0">
              <a:buNone/>
            </a:pPr>
            <a:endParaRPr lang="en-IN" dirty="0" smtClean="0"/>
          </a:p>
          <a:p>
            <a:pPr marL="0" indent="0">
              <a:buNone/>
            </a:pPr>
            <a:r>
              <a:rPr lang="en-IN" dirty="0" err="1" smtClean="0"/>
              <a:t>run_lint_tests</a:t>
            </a:r>
            <a:r>
              <a:rPr lang="en-IN" dirty="0" smtClean="0"/>
              <a:t>:</a:t>
            </a:r>
          </a:p>
          <a:p>
            <a:pPr marL="0" indent="0">
              <a:buNone/>
            </a:pPr>
            <a:r>
              <a:rPr lang="en-IN" dirty="0" smtClean="0"/>
              <a:t>  stage: test</a:t>
            </a:r>
          </a:p>
          <a:p>
            <a:pPr marL="0" indent="0">
              <a:buNone/>
            </a:pPr>
            <a:r>
              <a:rPr lang="en-IN" dirty="0" smtClean="0"/>
              <a:t>  </a:t>
            </a:r>
            <a:r>
              <a:rPr lang="en-IN" dirty="0" err="1" smtClean="0"/>
              <a:t>before_script</a:t>
            </a:r>
            <a:r>
              <a:rPr lang="en-IN" dirty="0" smtClean="0"/>
              <a:t>:</a:t>
            </a:r>
          </a:p>
          <a:p>
            <a:pPr marL="0" indent="0">
              <a:buNone/>
            </a:pPr>
            <a:r>
              <a:rPr lang="en-IN" dirty="0" smtClean="0"/>
              <a:t>    - echo "Preparing test data..."</a:t>
            </a:r>
          </a:p>
          <a:p>
            <a:pPr marL="0" indent="0">
              <a:buNone/>
            </a:pPr>
            <a:r>
              <a:rPr lang="en-IN" dirty="0" smtClean="0"/>
              <a:t>  script:</a:t>
            </a:r>
          </a:p>
          <a:p>
            <a:pPr marL="0" indent="0">
              <a:buNone/>
            </a:pPr>
            <a:r>
              <a:rPr lang="en-IN" dirty="0" smtClean="0"/>
              <a:t>    - echo "Running lint tests..."</a:t>
            </a:r>
          </a:p>
          <a:p>
            <a:pPr marL="0" indent="0">
              <a:buNone/>
            </a:pPr>
            <a:r>
              <a:rPr lang="en-IN" dirty="0" smtClean="0"/>
              <a:t>  </a:t>
            </a:r>
            <a:r>
              <a:rPr lang="en-IN" dirty="0" err="1" smtClean="0"/>
              <a:t>after_script</a:t>
            </a:r>
            <a:r>
              <a:rPr lang="en-IN" dirty="0" smtClean="0"/>
              <a:t>:</a:t>
            </a:r>
          </a:p>
          <a:p>
            <a:pPr marL="0" indent="0">
              <a:buNone/>
            </a:pPr>
            <a:r>
              <a:rPr lang="en-IN" dirty="0" smtClean="0"/>
              <a:t>    - echo "Cleaning up temporary files..."</a:t>
            </a:r>
          </a:p>
          <a:p>
            <a:pPr marL="0" indent="0">
              <a:buNone/>
            </a:pPr>
            <a:endParaRPr lang="en-IN" dirty="0" smtClean="0"/>
          </a:p>
          <a:p>
            <a:pPr marL="0" indent="0">
              <a:buNone/>
            </a:pPr>
            <a:r>
              <a:rPr lang="en-IN" dirty="0" err="1" smtClean="0"/>
              <a:t>build_image</a:t>
            </a:r>
            <a:r>
              <a:rPr lang="en-IN" dirty="0" smtClean="0"/>
              <a:t>:</a:t>
            </a:r>
          </a:p>
          <a:p>
            <a:pPr marL="0" indent="0">
              <a:buNone/>
            </a:pPr>
            <a:r>
              <a:rPr lang="en-IN" dirty="0" smtClean="0"/>
              <a:t>  stage: build</a:t>
            </a:r>
          </a:p>
          <a:p>
            <a:pPr marL="0" indent="0">
              <a:buNone/>
            </a:pPr>
            <a:r>
              <a:rPr lang="en-IN" dirty="0" smtClean="0"/>
              <a:t>  script: </a:t>
            </a:r>
          </a:p>
          <a:p>
            <a:pPr marL="0" indent="0">
              <a:buNone/>
            </a:pPr>
            <a:r>
              <a:rPr lang="en-IN" dirty="0" smtClean="0"/>
              <a:t>    - echo "Building the </a:t>
            </a:r>
            <a:r>
              <a:rPr lang="en-IN" dirty="0" err="1" smtClean="0"/>
              <a:t>docker</a:t>
            </a:r>
            <a:r>
              <a:rPr lang="en-IN" dirty="0" smtClean="0"/>
              <a:t> image..."</a:t>
            </a:r>
          </a:p>
          <a:p>
            <a:pPr marL="0" indent="0">
              <a:buNone/>
            </a:pPr>
            <a:r>
              <a:rPr lang="en-IN" dirty="0" smtClean="0"/>
              <a:t>    - echo "Tagging the </a:t>
            </a:r>
            <a:r>
              <a:rPr lang="en-IN" dirty="0" err="1" smtClean="0"/>
              <a:t>docker</a:t>
            </a:r>
            <a:r>
              <a:rPr lang="en-IN" dirty="0" smtClean="0"/>
              <a:t> image..."</a:t>
            </a:r>
          </a:p>
          <a:p>
            <a:pPr marL="0" indent="0">
              <a:buNone/>
            </a:pPr>
            <a:endParaRPr lang="en-IN" dirty="0" smtClean="0"/>
          </a:p>
          <a:p>
            <a:pPr marL="0" indent="0">
              <a:buNone/>
            </a:pPr>
            <a:r>
              <a:rPr lang="en-IN" dirty="0" err="1" smtClean="0"/>
              <a:t>push_image</a:t>
            </a:r>
            <a:r>
              <a:rPr lang="en-IN" dirty="0" smtClean="0"/>
              <a:t>:</a:t>
            </a:r>
          </a:p>
          <a:p>
            <a:pPr marL="0" indent="0">
              <a:buNone/>
            </a:pPr>
            <a:r>
              <a:rPr lang="en-IN" dirty="0" smtClean="0"/>
              <a:t>  stage: build</a:t>
            </a:r>
          </a:p>
          <a:p>
            <a:pPr marL="0" indent="0">
              <a:buNone/>
            </a:pPr>
            <a:r>
              <a:rPr lang="en-IN" dirty="0" smtClean="0"/>
              <a:t>  script: </a:t>
            </a:r>
          </a:p>
          <a:p>
            <a:pPr marL="0" indent="0">
              <a:buNone/>
            </a:pPr>
            <a:r>
              <a:rPr lang="en-IN" dirty="0" smtClean="0"/>
              <a:t>    - echo "Logging into </a:t>
            </a:r>
            <a:r>
              <a:rPr lang="en-IN" dirty="0" err="1" smtClean="0"/>
              <a:t>docker</a:t>
            </a:r>
            <a:r>
              <a:rPr lang="en-IN" dirty="0" smtClean="0"/>
              <a:t> registry..."</a:t>
            </a:r>
          </a:p>
          <a:p>
            <a:pPr marL="0" indent="0">
              <a:buNone/>
            </a:pPr>
            <a:r>
              <a:rPr lang="en-IN" dirty="0" smtClean="0"/>
              <a:t>    - echo "Pushing </a:t>
            </a:r>
            <a:r>
              <a:rPr lang="en-IN" dirty="0" err="1" smtClean="0"/>
              <a:t>docker</a:t>
            </a:r>
            <a:r>
              <a:rPr lang="en-IN" dirty="0" smtClean="0"/>
              <a:t> image to registry..."</a:t>
            </a:r>
          </a:p>
          <a:p>
            <a:pPr marL="0" indent="0">
              <a:buNone/>
            </a:pPr>
            <a:endParaRPr lang="en-IN" dirty="0" smtClean="0"/>
          </a:p>
          <a:p>
            <a:pPr marL="0" indent="0">
              <a:buNone/>
            </a:pPr>
            <a:r>
              <a:rPr lang="en-IN" dirty="0" err="1" smtClean="0"/>
              <a:t>deploy_image</a:t>
            </a:r>
            <a:r>
              <a:rPr lang="en-IN" dirty="0" smtClean="0"/>
              <a:t>:</a:t>
            </a:r>
          </a:p>
          <a:p>
            <a:pPr marL="0" indent="0">
              <a:buNone/>
            </a:pPr>
            <a:r>
              <a:rPr lang="en-IN" dirty="0" smtClean="0"/>
              <a:t>  stage: deploy</a:t>
            </a:r>
          </a:p>
          <a:p>
            <a:pPr marL="0" indent="0">
              <a:buNone/>
            </a:pPr>
            <a:r>
              <a:rPr lang="en-IN" dirty="0" smtClean="0"/>
              <a:t>  script: </a:t>
            </a:r>
          </a:p>
          <a:p>
            <a:pPr marL="0" indent="0">
              <a:buNone/>
            </a:pPr>
            <a:r>
              <a:rPr lang="en-IN" dirty="0" smtClean="0"/>
              <a:t>    - echo "Deploying </a:t>
            </a:r>
            <a:r>
              <a:rPr lang="en-IN" dirty="0" err="1" smtClean="0"/>
              <a:t>docker</a:t>
            </a:r>
            <a:r>
              <a:rPr lang="en-IN" dirty="0" smtClean="0"/>
              <a:t> image to </a:t>
            </a:r>
            <a:r>
              <a:rPr lang="en-IN" dirty="0" err="1" smtClean="0"/>
              <a:t>dev</a:t>
            </a:r>
            <a:r>
              <a:rPr lang="en-IN" dirty="0" smtClean="0"/>
              <a:t> server..."</a:t>
            </a:r>
          </a:p>
          <a:p>
            <a:pPr marL="0" indent="0">
              <a:buNone/>
            </a:pPr>
            <a:endParaRPr lang="en-IN" dirty="0"/>
          </a:p>
        </p:txBody>
      </p:sp>
    </p:spTree>
    <p:extLst>
      <p:ext uri="{BB962C8B-B14F-4D97-AF65-F5344CB8AC3E}">
        <p14:creationId xmlns:p14="http://schemas.microsoft.com/office/powerpoint/2010/main" val="299094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2662</Words>
  <Application>Microsoft Office PowerPoint</Application>
  <PresentationFormat>On-screen Show (4:3)</PresentationFormat>
  <Paragraphs>430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GITLAB CI</vt:lpstr>
      <vt:lpstr>This Document is referred from</vt:lpstr>
      <vt:lpstr>The .gitlab-ci.yml file </vt:lpstr>
      <vt:lpstr>Jobs</vt:lpstr>
      <vt:lpstr>Job Example</vt:lpstr>
      <vt:lpstr>The order of jobs in a pipeline </vt:lpstr>
      <vt:lpstr>Job name limitations </vt:lpstr>
      <vt:lpstr>Jobs Code</vt:lpstr>
      <vt:lpstr>Add Stages code</vt:lpstr>
      <vt:lpstr>Needs [job keyword]</vt:lpstr>
      <vt:lpstr>Needs [job keyword] example</vt:lpstr>
      <vt:lpstr>Script [job keyword]</vt:lpstr>
      <vt:lpstr>Script Example code</vt:lpstr>
      <vt:lpstr>Before_script [job keyword]</vt:lpstr>
      <vt:lpstr>after_script [job keyword]</vt:lpstr>
      <vt:lpstr>Example code</vt:lpstr>
      <vt:lpstr>Only [job keyword]</vt:lpstr>
      <vt:lpstr>PowerPoint Presentation</vt:lpstr>
      <vt:lpstr>Variables[Global and job keyword]</vt:lpstr>
      <vt:lpstr>PowerPoint Presentation</vt:lpstr>
      <vt:lpstr>Basic Architecture</vt:lpstr>
      <vt:lpstr>GitLab Runner </vt:lpstr>
      <vt:lpstr>Runner registration </vt:lpstr>
      <vt:lpstr>Executors </vt:lpstr>
      <vt:lpstr>Tags </vt:lpstr>
      <vt:lpstr>Configuring runners </vt:lpstr>
      <vt:lpstr>GitLab Runner features</vt:lpstr>
      <vt:lpstr>GitLab Runner features.</vt:lpstr>
      <vt:lpstr>Check Example code attached in files section for Runners</vt:lpstr>
      <vt:lpstr>Caching in GitLab CI/CD </vt:lpstr>
      <vt:lpstr>How cache is different from artifacts </vt:lpstr>
      <vt:lpstr>Good caching practices </vt:lpstr>
      <vt:lpstr>Test with GitLab CI/CD and generate reports in merge requests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GITLAB CI</dc:title>
  <dc:creator>USER</dc:creator>
  <cp:lastModifiedBy>USER</cp:lastModifiedBy>
  <cp:revision>7</cp:revision>
  <dcterms:created xsi:type="dcterms:W3CDTF">2023-03-15T09:53:14Z</dcterms:created>
  <dcterms:modified xsi:type="dcterms:W3CDTF">2023-03-15T11:03:34Z</dcterms:modified>
</cp:coreProperties>
</file>