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  <p:sldMasterId id="2147483689" r:id="rId5"/>
    <p:sldMasterId id="2147483691" r:id="rId6"/>
    <p:sldMasterId id="2147483693" r:id="rId7"/>
    <p:sldMasterId id="2147483695" r:id="rId8"/>
    <p:sldMasterId id="2147483697" r:id="rId9"/>
    <p:sldMasterId id="2147483699" r:id="rId10"/>
  </p:sld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5" r:id="rId18"/>
    <p:sldId id="267" r:id="rId19"/>
    <p:sldId id="268" r:id="rId20"/>
    <p:sldId id="269" r:id="rId21"/>
    <p:sldId id="295" r:id="rId22"/>
    <p:sldId id="296" r:id="rId23"/>
    <p:sldId id="298" r:id="rId24"/>
    <p:sldId id="297" r:id="rId25"/>
    <p:sldId id="301" r:id="rId26"/>
    <p:sldId id="294" r:id="rId27"/>
    <p:sldId id="284" r:id="rId28"/>
    <p:sldId id="285" r:id="rId29"/>
    <p:sldId id="286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99" r:id="rId38"/>
    <p:sldId id="281" r:id="rId39"/>
    <p:sldId id="282" r:id="rId40"/>
    <p:sldId id="283" r:id="rId41"/>
    <p:sldId id="300" r:id="rId42"/>
    <p:sldId id="287" r:id="rId43"/>
    <p:sldId id="288" r:id="rId44"/>
    <p:sldId id="289" r:id="rId45"/>
    <p:sldId id="290" r:id="rId46"/>
    <p:sldId id="291" r:id="rId47"/>
    <p:sldId id="292" r:id="rId48"/>
    <p:sldId id="293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147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83C756-25E3-433A-AF75-0316E1337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317AB9-AE6B-4A51-8942-542DCFAD17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</p:spTree>
    <p:extLst>
      <p:ext uri="{BB962C8B-B14F-4D97-AF65-F5344CB8AC3E}">
        <p14:creationId xmlns:p14="http://schemas.microsoft.com/office/powerpoint/2010/main" val="385926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B8F225-B5CF-401D-AD13-89AD4283CC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C94B0B-78BB-4835-9020-4D3883C4E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</p:spTree>
    <p:extLst>
      <p:ext uri="{BB962C8B-B14F-4D97-AF65-F5344CB8AC3E}">
        <p14:creationId xmlns:p14="http://schemas.microsoft.com/office/powerpoint/2010/main" val="42656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26CB19-7055-4507-B84C-FA7201663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94BFD3-34E3-4197-B466-9FE501141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</p:spTree>
    <p:extLst>
      <p:ext uri="{BB962C8B-B14F-4D97-AF65-F5344CB8AC3E}">
        <p14:creationId xmlns:p14="http://schemas.microsoft.com/office/powerpoint/2010/main" val="2995872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E22382-6578-4ACA-A753-4E675C0A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rc 8">
            <a:extLst>
              <a:ext uri="{FF2B5EF4-FFF2-40B4-BE49-F238E27FC236}">
                <a16:creationId xmlns:a16="http://schemas.microsoft.com/office/drawing/2014/main" id="{D6CB3359-A0B6-45F2-82D7-BBBD6D477672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0F9A700-BD06-421B-AE23-2E14A791EA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32451E4-1625-476D-862F-117038AFC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56488EC-E847-415F-BB6E-6FBCEDA27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B117126-E987-4384-891F-D263F87253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32F23F-F109-469F-B84A-861FACBB2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61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4119F8-4CD3-45D6-B1B7-976D57D10E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B17D0E-C20C-4934-AB36-0C21ECF6DF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2C4B149-60A0-437A-B09D-88D82AD78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3DBE3-DF55-4C89-8791-96F18F97C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801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086188-D390-4B05-8952-751DE1902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1A037D-96B3-4D29-9049-6E700BBDC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A75010-2A0A-46CE-8A5D-037DB643BC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78B1-B280-4BBE-AC5A-F36E6A494C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10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4ED85E-838D-4336-981C-8A391D5686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AA9AD5-8AAC-4968-96EE-1384DD446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F856D92-9DD8-4710-B374-D08C7605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9E821-4F53-49C7-B3DB-42E7062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99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A438DE3-E1D1-47D2-BBB2-9E810E1562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0F638B-90D9-4848-BFF9-28377D436A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0FB5658-7987-4E3B-A5B0-F963ED0D48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0FAFC-AF2F-4E50-8AB7-0563B25F9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343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B322ADC-4F32-4B6D-8188-8AC06D9191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2FA0509-0538-4EAC-B7A5-418F3A16B2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632A256-936B-4030-AC75-841E63162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C520A-1F1B-4375-A2C6-AEAAC26F9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049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778790D-CFC6-450A-9190-FC6A97331B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927F7CC-2BF1-4AA4-AEBB-E86287BC55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9B09764-C3A7-4110-BDEB-F2DA2EF55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32471-883E-46DE-81B1-8162411D9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318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6CAF1A-3BF7-4EB8-BD69-04295B9248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A8C1BC-9B5A-462C-AD0A-A502889847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F6B222-F64E-4A79-91A3-EF2FB7203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7A27E-1C51-4E89-B013-07E8E2AAE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0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FCF10E-080B-411C-BD8E-DB876EDC3B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E014B2-87FD-49F2-9A6A-AF3C24321C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</p:spTree>
    <p:extLst>
      <p:ext uri="{BB962C8B-B14F-4D97-AF65-F5344CB8AC3E}">
        <p14:creationId xmlns:p14="http://schemas.microsoft.com/office/powerpoint/2010/main" val="3387425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0CA264-6CA0-4DF3-B1D7-3A2376E411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A2473D-555C-4816-A6EE-A0D1C55E01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78DFB7-367C-45C1-BB89-2E0A138ED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F8825-6FDB-4886-B86C-A9255B316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94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08F05E1-AEB6-4B14-98A4-D018DA037B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ED23AD-5173-4840-B90B-F40B37427F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686C4F9-8506-4BE5-993E-EB0282E6B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96A15-35CF-486B-B713-6664CACEC0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34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3E016A-62CD-49D4-BA29-98E09CFD6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B0C84D-2B2C-40B4-B4D5-C664F8025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7E14DB3-A0B4-4304-91FC-1571422D9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D76BB-B4D1-4D75-B8D3-D5B066093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065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082709-9661-48DA-B8FA-F504D435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rc 8">
            <a:extLst>
              <a:ext uri="{FF2B5EF4-FFF2-40B4-BE49-F238E27FC236}">
                <a16:creationId xmlns:a16="http://schemas.microsoft.com/office/drawing/2014/main" id="{D4CAA300-BF7B-4415-BAB3-BF46B1E36EF6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9D8D5D86-6AFF-480A-AD8C-20B836339C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363DF90-2932-4DD4-95DA-1E02C8AA1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60A33A-7A3E-45EC-A18B-45FF20409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B4FC01F-2D4D-4A4F-889E-32177C5C7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F6111C-1A5E-4D4F-979C-DA6D77566A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068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624997-3CDE-4DDE-AE99-0139DEBC5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58483C-B45C-455A-BEBF-AE7E2038B7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605263-C358-4E2B-89A9-54808FB8A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5C476-28C6-4C9C-B4CC-ADC09AB4BD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738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F14760-7F0D-479F-8690-7882B6E440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5450B5-03FA-45BF-9B7C-6265050006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C2984F0-0BD7-4F58-ADF4-06C784D224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9EEEE-0443-464E-944D-CFC89126E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623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50A19C-3A66-4C39-8A73-4D58875FB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1C9B56-064F-4739-AF77-7DD95DECB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9D02F2A-4DD1-4062-8EAC-28BB2563F0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DA0D5-FF90-4873-9664-26B3E951E8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41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A645B60-E707-41BB-97FB-15B0A62195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43D0A00-C0EC-43AB-AFC0-39E132DA1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FD60C3F-5D4F-49BB-A26F-D6DBE069E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DB5A3-7118-4765-AE74-5EF53A8935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049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F2CB75-5CB5-48B4-9EA3-586EED2038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2DAA49C-3A99-47CA-9C14-061F24CF14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73EE40B-F62C-4600-8B99-1A08908638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383D6-4765-4A63-A7D8-94C2B50B9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458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36BF5B-0720-43C2-A80D-F852DB732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331B362-BFD6-4936-9CCD-1FAE78B0A0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719227E-E398-40E3-89EA-A2E7AFE9C9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CFEF0-7A67-45F7-82B0-29488A3F3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92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D492A1-1954-43B3-BB6E-570229B2A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845672-D230-4CAE-9662-238AEE352C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</p:spTree>
    <p:extLst>
      <p:ext uri="{BB962C8B-B14F-4D97-AF65-F5344CB8AC3E}">
        <p14:creationId xmlns:p14="http://schemas.microsoft.com/office/powerpoint/2010/main" val="1419822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EF8F16-1D9D-4704-AF56-F25CAE76E6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DD80A7-E275-45C6-A902-331F5A62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2CA2588-670C-477D-AFEF-69250675C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76B8D-9C5D-4CC8-AAF5-B5A62B0B6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426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8AFD62-91C4-4AB4-9521-30C0EE767E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8C6484-2040-4A69-B91E-E8CB77D5B4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D61A9E4-CB0D-4461-9506-52696CEC6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305C3-AB24-4254-8EB8-4E2511929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5901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E392F5-E6BE-4FE1-A516-1B5F2C3A1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71C0EA-59E1-4DFA-B2AE-AB31677F9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377320D-6445-43BC-B18D-B34828EBB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69DF8-BD78-4A7F-9F19-BA7DDB4AA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850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23993B-4400-488C-9CEB-4239C93BD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4FED1E-057A-4CC2-8CFC-112B789E6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7441C46-4932-42C9-AB07-A7ADA506E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4B1DD-CA0E-4678-9FFA-80E5EFEF23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1538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F5B7-264C-4045-BBB1-5E419F5C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rc 8">
            <a:extLst>
              <a:ext uri="{FF2B5EF4-FFF2-40B4-BE49-F238E27FC236}">
                <a16:creationId xmlns:a16="http://schemas.microsoft.com/office/drawing/2014/main" id="{E1847EDE-F08B-48B2-AAE4-FA34F09D2CCE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CC57650-7583-487F-A865-37630D91EF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E0C1E5A-5D14-452E-B4FA-CD6939A7D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4BC2EA5-C6E0-4DFA-8BB7-31EE236291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B103BD8-BA51-4E7C-8B91-BD80A69EA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602CC0-E0AF-4309-A59B-A04FE766C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482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41A6DC-D928-47ED-A9F0-7E2006CFA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D8FA10-F911-4A46-89B1-4C1845625D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93856D-880F-4D40-A95F-0ABF9534B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6F21E-C9F3-4F0D-8128-0F4611DF5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4978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DCEC97-DFD2-4C59-9B34-AD12CFCF8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69C4D0-4920-446E-B55C-B7B69EC1B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AB6C01-EF2D-4CA8-AD5B-2C9D38FE9D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F0A8B-C62C-4CC0-91D3-36318FC23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966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8DAB82-F6F0-4BCB-826B-016CAACA4C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EFD04-DC10-46D5-A951-1F6EA4C28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D28769-5B41-4453-857D-EBE5FAF69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4F8A1-9A52-4875-8AB7-A803D17F7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766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A513CD1-AE11-44A7-A4BF-1F091B982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40EA847-7BCF-45B7-8AF2-F89DC4AA03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F932470-CEF1-4553-BA97-5124ED9B4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C4493-7D6E-468A-814D-FDE6A2EDA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549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8D18BFF-37D9-41E8-B919-42AA2E529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D0BA1E-4915-43C1-B96A-75F0CF550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8E43B47-59A8-4979-9B32-D3CDEEA79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1BD87-3896-409E-A00E-9B8797B953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6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8D1C-92E9-42C9-8AB9-12C245774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695211-7D52-402E-94C2-F95BCDAE2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</p:spTree>
    <p:extLst>
      <p:ext uri="{BB962C8B-B14F-4D97-AF65-F5344CB8AC3E}">
        <p14:creationId xmlns:p14="http://schemas.microsoft.com/office/powerpoint/2010/main" val="36705208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12A6C1-CE38-4631-BBDD-EAEB1D0A19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5D52770-69F0-44A3-9D95-8E0CBFBC9C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EC3A8F4-4914-40FB-9E4E-36044AF75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581E2-31B8-4CE7-A0F6-EE00A5179D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0040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5C3821-2158-4C59-8D92-781A165BC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ABF0A4-176A-432B-A837-19A04BADE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F296224-7CDA-473B-B967-2DCA8DF44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C7EDE-F158-42F1-BE3B-AA2E0C7E88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2859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FE0883-DBAE-47F3-BD9C-922BF8940D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B00541-EB87-453C-AFE4-9099322E3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849A002-6605-4F2F-814A-8D9ABAB9A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2D-A4BF-4D4D-BC0D-E4A700B5C7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8244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E73D3B-8208-4E97-8895-E2DC4AE351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8039FE-08D1-484B-AA84-4B2D2D790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A4D8FB5-D4E9-4DBA-A605-CD02A5406E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E639A-F6EA-43CF-9E1A-355560869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514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75DDFA-4563-43B0-8676-386FD8B10D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FE8C0-8C67-4B31-819A-C888C757D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1EAB38-1DAA-4619-801E-6549EFD85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D4875-963F-4E23-A340-2B315D39C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5540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EADBC-FDA6-432E-9B63-38DA6EBF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rc 8">
            <a:extLst>
              <a:ext uri="{FF2B5EF4-FFF2-40B4-BE49-F238E27FC236}">
                <a16:creationId xmlns:a16="http://schemas.microsoft.com/office/drawing/2014/main" id="{76C92B4E-CC31-4582-BC82-86E2E05E60CC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4F828C7D-53F1-4F97-A770-D9CABB00C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56F87AC-EDD2-4451-BA2A-D57F684509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0FC432E-C92F-4DB6-AD87-B77F898B1D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C85BE16-ACE9-44DA-AEFB-64197266A2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8D2DA8-A613-48FD-9D81-D0BF8B7FC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740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3E6472-21FC-45E1-847E-0D777BFBF1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32BF6A-A20F-4D9F-A82A-D8BC206DF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930E928-1255-4BB9-BE21-47AC7E3ED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F6D3D-7539-42C2-A03F-A7A822B82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1113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ED640C-1477-46DC-9E32-2EA1835EA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4B1220-204A-4079-9359-2558C2457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DDF15C9-A9FD-4D10-A16C-63434706CF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BDB2E-9BCD-4DED-884B-23E8EF9FA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699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1C660D-99D9-45B3-A305-8233482602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DF37D6-07BB-4709-9641-EA37DA4D6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2A5D17C-F6D7-4614-9653-C45CC86AB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8C763-0008-4381-B502-5E47688776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292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93743D5-B224-49F4-89BE-C5BE0980C1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42ADA98-5CE6-40C3-AE63-B9D092371E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14FE5AE-6602-4750-8819-A92B00CC9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3EA2A-DFAD-408C-9273-C14306BE65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80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A91CFA-6D4A-4FCC-A050-CFDE2F9174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7489990-8579-4F03-89EB-DF1F834D5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</p:spTree>
    <p:extLst>
      <p:ext uri="{BB962C8B-B14F-4D97-AF65-F5344CB8AC3E}">
        <p14:creationId xmlns:p14="http://schemas.microsoft.com/office/powerpoint/2010/main" val="24141503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98F9FF0-9E81-42BD-A847-62B4DD670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706CF3-5FEF-4009-9722-61DC810FA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80DB8A-E82A-4373-A820-2DB4E336D7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F95E0-6A07-48A4-A88A-35CB49B538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291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D01D7F9-260F-40FB-96E9-8AE68154AB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A5553A2-ECC8-4C10-A7DD-43980AFFC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6D91F3-BD52-471E-8C91-5D76317C7A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F2748-948F-49E1-932B-A718EFA4A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7757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7FF24F-2837-4517-8D2F-935AF97E43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7C33A8-9169-4FDB-B493-B4F6326147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3FADB4-1AB4-401B-A957-7CF81CBF7A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4627D-CBF3-4C5A-99E1-5C4ECB7240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4545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2A9E62-8AC8-46F7-909B-D4F3FA7AE8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A1203C-EA52-40C2-8D1F-42E90A1BB9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6188C3B-1150-4F8E-9397-CC86C29E05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7472-7959-4263-BCBC-DDBA8EACB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76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5626D9-3A1D-4C57-BB1B-951B581FC3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C429A1-E186-4A1D-8A91-956FD581CA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DFBC4C-3BA8-4F98-91BF-63A4F7AFEF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0731-1EC3-4E90-914D-E6F607F559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1096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545B8B-8D39-42CD-9417-8201B0425F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C17846-3D77-438E-BBE3-18AB1011E4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A565B17-BE7E-4F72-8F7D-22E834F38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C3027-C40C-475F-BB6A-76BFDB681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5160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B87B9-B27E-4D48-8698-ACF6355E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rc 8">
            <a:extLst>
              <a:ext uri="{FF2B5EF4-FFF2-40B4-BE49-F238E27FC236}">
                <a16:creationId xmlns:a16="http://schemas.microsoft.com/office/drawing/2014/main" id="{8780287E-E1E9-4E58-8A58-D70B7615D6DE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0F817EB7-B65B-4131-A20E-5F24BB38DA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732C5D-3FFB-4739-AF19-8B930FE4C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C019E6F-055C-415B-B8CF-9CD9D3F6B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073032C-299A-409E-B9D4-ABA16A5ECF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44D54F-0BAB-4F3F-B30D-12F0CA6F5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800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95D02E-A3D1-4A88-811C-3BBFD4747D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CA1FC1-529E-4A1C-82BE-C270E98D08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75DA4C-CF35-4E2D-B5F8-E2BC125BE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C7906-3AFF-4FD9-A11B-271D6D75C3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270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78575E-509B-4A18-89C3-5F019C387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5189E1-BA56-44F0-8457-3B72DC44CE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DA340FB-6A5A-4D5E-A9AF-E4E1691310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A4778-E3E5-4C7B-8FF5-4400C92C92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780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E862D4-B64C-4DF9-9DCD-8B84FE5D65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848476-BCCF-4454-AF49-CC42826CAB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F1ED6B0-C409-4725-B5EB-298D834AB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FF12-5D65-4A4C-B68D-1D3474F48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1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C5058C-140A-4737-B344-E71E0B31F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DB615F-F39D-44B3-96A2-BA2EC816E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</p:spTree>
    <p:extLst>
      <p:ext uri="{BB962C8B-B14F-4D97-AF65-F5344CB8AC3E}">
        <p14:creationId xmlns:p14="http://schemas.microsoft.com/office/powerpoint/2010/main" val="41642714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FD1DDF-3A2B-4447-9798-E2F124753F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83FD844-AB04-4703-8915-EF0FFC9CED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08050C0-36B1-4243-82C7-CA752CF6E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5DF6-3538-49C5-B358-8303AEB103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0479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F255CA-1EE3-45B4-8BE0-CC6069440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2A167A-F6F4-4EA6-B682-900AC0FB8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01EAB41-B008-4C07-B670-CF8D16F94F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4A95D-96F7-4859-8DB9-85E93B090C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1590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BF12138-72FF-46E7-BCB8-65D86AAF16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4E2FDF0-C81A-4053-83A7-F48B146F55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CDF9B56-E9DB-4CA1-BF5B-DD3ED0C2EC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6E455-089F-4F1D-A7FB-7E70C8E72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9816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4B4441-8057-4827-AF35-B72C40668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B4BA17-D462-4450-A51A-BC22CD78E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F667771-D9BB-4284-AACD-4FA585DD0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AEB1C-E07F-4F93-8EE3-6E5E3B510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2274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A05A37-EBEF-4184-979C-95663531F1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EC6A60-F5B3-4AC9-BBD4-785C889247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A4D0BDE-10A0-4EB5-A869-E5585535DD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B4EC6-5187-4753-9F31-3AFEE3E42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4071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243BED-DBC3-4490-8150-4E39EBDD91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3FD528-6F4C-4466-BD80-FFC2644E01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C64551-1C76-409C-A201-4D4332C70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EDDD9-7C4A-4A71-9043-0DF932E154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5860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BD0E34-90EE-4322-B89D-990E268C3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1EB5DD-124E-4FF7-95F7-C8B74D1E8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8E60E7-C599-46C8-BB11-64F7AD0A5C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A56EF-BE95-47F8-91DE-1E57A3E9C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23576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EBC7B1-8345-4A79-9EC9-F47113B7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rc 8">
            <a:extLst>
              <a:ext uri="{FF2B5EF4-FFF2-40B4-BE49-F238E27FC236}">
                <a16:creationId xmlns:a16="http://schemas.microsoft.com/office/drawing/2014/main" id="{C4675DB9-32FF-48D4-A325-9942FBA01013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9E369C8F-F94D-4250-AA08-9717C6321A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9DB244-7D58-460F-A10F-FA7800021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DD20E-1F4B-4B87-97FB-C9F72F4977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0E4E573-C2F2-474D-A4D1-914BB5356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FF448F-3A93-45CA-86E2-259168CAB4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4368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7D1417-3AB7-45EA-8A18-466D508932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E18C8E-5141-43F0-837A-F72F0C439E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0084E7-B11E-4363-A40D-E9EE255C41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75EF-C6CD-4F64-80FC-BBBEFC26C1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073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446BA7-3D75-41E2-AF6B-7E1AB1AAB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ECCB2A-893A-45B7-B30A-3CDD5FFEF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94EC6FF-A8CE-45C0-8B2F-505D26B38A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E0714-86E9-4D01-8789-7CF829F2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98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F6A7CBB-7F99-4768-8E2B-E3C6CEBD7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01148E-372F-442A-AEC6-D22921B9E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</p:spTree>
    <p:extLst>
      <p:ext uri="{BB962C8B-B14F-4D97-AF65-F5344CB8AC3E}">
        <p14:creationId xmlns:p14="http://schemas.microsoft.com/office/powerpoint/2010/main" val="21643136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8F7A3C-5E7D-46B0-B5EC-79440A3BDF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96F4D6-F8B7-49F9-A8C1-A047D77E62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E7DCA77-6D0F-41FA-B999-231693BC4E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6754A-594C-4CA3-A105-C53EEDD4F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65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1523C4-9CC7-4F73-B192-EAE747EFB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05B188A-B50E-4C58-985A-72E524F283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8A029A1-30BA-4D88-9806-12B98A76D4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1DE1D-6D97-4F11-8145-627791C90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3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596AC2-FE59-476F-8CEA-2D16FCD6AD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B1B71B-3FCF-4AF9-96CD-9434874A0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7FAE7AC-F036-407E-A4AA-2A378F2028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3442A-247A-402C-878F-89E21C0DC3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1094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73CD3E0-CDF7-4E52-99DF-4E982F33F8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41407B5-E883-40FF-AA0E-04BFD57820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1CCD7D8-4D5F-4D11-9D73-C45FD8DFB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BBF0A-0BA4-40CD-97FE-A7AE07ADAD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0529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1AFD12-8558-4DAA-B2D4-A5EA49D16D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4E4C90-3536-4393-AA9A-F7CBE1DF4B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30529A0-0C2C-4CF6-A3AC-A7A6538AA8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A33AD-7BD3-4C98-AE57-7C1717D59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53713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CE2187-AFDF-4908-9577-43D2F884F3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F43D67-B342-4A97-B2B4-C6039E63B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DBF03F6-B7F0-4C08-A4C3-FA3DF7FCA1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031A4-9C76-4119-B082-3DB74C7C6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7098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F0CF69-C8CD-4F29-A0C5-6A2C653FF3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CE7BC3-F737-47C3-BE48-59AB662C4C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43CB229-81DE-4449-B2CB-8CFEFE557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1ACF5-32FD-4EEA-B9D6-BD4EDB685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4834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4AAFCF-E219-4A52-A99F-DD80A3512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E7A3C0-DDD6-468C-90AC-F48E045296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9DEC3AE-8627-4D6A-B1D1-504051CD8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FE7B7-BD2D-4444-98DE-B483FD349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98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246F8-D591-420A-984E-DD73FA7D4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1CCD1-D0CD-4F8A-A0D4-45ABCEE58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</p:spTree>
    <p:extLst>
      <p:ext uri="{BB962C8B-B14F-4D97-AF65-F5344CB8AC3E}">
        <p14:creationId xmlns:p14="http://schemas.microsoft.com/office/powerpoint/2010/main" val="252413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8BBEB-3E04-4F8D-A96E-90C8A03F5B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61C3E-CD79-412F-8437-482993C20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</p:spTree>
    <p:extLst>
      <p:ext uri="{BB962C8B-B14F-4D97-AF65-F5344CB8AC3E}">
        <p14:creationId xmlns:p14="http://schemas.microsoft.com/office/powerpoint/2010/main" val="17610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013814-CAF3-469D-8E77-F7117761C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AFD251-6468-4F03-96C9-2048A07B4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C09E34-28C3-4831-87F5-89F53ACC63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DD4C39-E2BA-4092-9454-F9A2494339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 b="1"/>
            </a:lvl1pPr>
          </a:lstStyle>
          <a:p>
            <a:pPr>
              <a:defRPr/>
            </a:pPr>
            <a:r>
              <a:rPr lang="en-US" altLang="en-US"/>
              <a:t>CSC COMPUTER EDUCATION, M.K.B.NAGAR</a:t>
            </a:r>
          </a:p>
        </p:txBody>
      </p:sp>
      <p:sp>
        <p:nvSpPr>
          <p:cNvPr id="1030" name="Arc 6">
            <a:extLst>
              <a:ext uri="{FF2B5EF4-FFF2-40B4-BE49-F238E27FC236}">
                <a16:creationId xmlns:a16="http://schemas.microsoft.com/office/drawing/2014/main" id="{30136DC2-827A-4C9C-98C2-62AFF69B5D79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47FDF460-B8BD-485C-8C82-624F6B8327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>
            <a:extLst>
              <a:ext uri="{FF2B5EF4-FFF2-40B4-BE49-F238E27FC236}">
                <a16:creationId xmlns:a16="http://schemas.microsoft.com/office/drawing/2014/main" id="{56047484-2CEA-43EA-B05E-E30BE72A0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09F796FF-D50D-4BE2-849F-C2CC6845A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C344797-AC55-4D34-B6FD-1D1BB01D5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38C1467-7537-4139-8E77-23388B018F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3946353-8F91-42AD-98ED-5F5A5C4789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0865A26-12A9-4A3E-8F59-1D34C1EDB6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67E5C54B-F31F-42EE-ABFF-F81E32830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6" name="Arc 8">
            <a:extLst>
              <a:ext uri="{FF2B5EF4-FFF2-40B4-BE49-F238E27FC236}">
                <a16:creationId xmlns:a16="http://schemas.microsoft.com/office/drawing/2014/main" id="{B4873011-2CC1-43D9-89C4-31B8CC511A41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5A4C5170-8C11-43D5-B2B6-F59DB60C55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>
            <a:extLst>
              <a:ext uri="{FF2B5EF4-FFF2-40B4-BE49-F238E27FC236}">
                <a16:creationId xmlns:a16="http://schemas.microsoft.com/office/drawing/2014/main" id="{640E73B8-CA15-44DB-AF86-9007F935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F371AFA3-01F5-4EF6-9089-65B33BA7B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DC4F68-3B06-4A35-B7A5-4131AC47C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D26C434-700B-4B7C-B190-52A60FCF07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9CE2CB2-F3F0-491B-B04E-7B28A0F2BF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9BD6BBE-A208-4C96-A64A-7763635F8D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10EA11BB-F56F-4941-A655-12B4850809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80" name="Arc 8">
            <a:extLst>
              <a:ext uri="{FF2B5EF4-FFF2-40B4-BE49-F238E27FC236}">
                <a16:creationId xmlns:a16="http://schemas.microsoft.com/office/drawing/2014/main" id="{A51539C0-8660-4C5D-99F7-7924EB28FEC8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47203B63-BF1E-4D9E-A886-B0216DDCC1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>
            <a:extLst>
              <a:ext uri="{FF2B5EF4-FFF2-40B4-BE49-F238E27FC236}">
                <a16:creationId xmlns:a16="http://schemas.microsoft.com/office/drawing/2014/main" id="{DFB7BF9B-D70C-4C6B-9191-9B91FF681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370172C5-033C-4258-9ACE-97F8B641A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6ADB992-CCAD-475F-8EB1-927FA617F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9815F89-1EFC-4AC6-9A17-8987B39FA9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1B3CC74-8ECB-4EF5-9421-E5CF7E5C35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11251A3-4EAA-48F7-9C8A-418CB4CC5E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EE5C9CF2-AFDB-4FEF-80AD-1FA2C1D9B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4" name="Arc 8">
            <a:extLst>
              <a:ext uri="{FF2B5EF4-FFF2-40B4-BE49-F238E27FC236}">
                <a16:creationId xmlns:a16="http://schemas.microsoft.com/office/drawing/2014/main" id="{A79397A5-99E2-4AB1-8E6E-709BE31FF798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52323049-8623-4578-9BE6-DB0B52D174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>
            <a:extLst>
              <a:ext uri="{FF2B5EF4-FFF2-40B4-BE49-F238E27FC236}">
                <a16:creationId xmlns:a16="http://schemas.microsoft.com/office/drawing/2014/main" id="{A0F8EE23-2B76-4B7B-9355-3FCA1202C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F74011C0-C0A3-4BCC-B9D2-B1190B494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31253FB-0C5F-4773-B787-D204493E5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62AEDD2-E8E4-4D57-8DD7-F8B160DB2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B810F2A6-4AF1-4A49-8E5C-8D5CFEC8CC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625D1F68-8784-4E24-87B1-DA71F863EF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CFD99C38-420B-4D77-99A8-8682D4A357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8" name="Arc 8">
            <a:extLst>
              <a:ext uri="{FF2B5EF4-FFF2-40B4-BE49-F238E27FC236}">
                <a16:creationId xmlns:a16="http://schemas.microsoft.com/office/drawing/2014/main" id="{A3679A11-3A74-410B-A862-266232318E55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81881466-0760-42E9-8548-90DF8E530F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>
            <a:extLst>
              <a:ext uri="{FF2B5EF4-FFF2-40B4-BE49-F238E27FC236}">
                <a16:creationId xmlns:a16="http://schemas.microsoft.com/office/drawing/2014/main" id="{FB1D51E7-9844-4461-8BE8-ADEB8E18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B97AF156-8D0C-478D-AE4F-76937E36F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F546DF5-87C6-4F65-85AA-8FB6E0F99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BDC7FD3-0080-4D91-8D35-C0DAE8FD47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E0E96ED-04BD-42D0-A387-92ACE5F057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20C5B3E-B871-4E31-ABD5-6D427ECC0D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5E4CD651-327C-4314-A4D8-6E8407EFEB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52" name="Arc 8">
            <a:extLst>
              <a:ext uri="{FF2B5EF4-FFF2-40B4-BE49-F238E27FC236}">
                <a16:creationId xmlns:a16="http://schemas.microsoft.com/office/drawing/2014/main" id="{932F22EF-9028-4E82-8C4C-1829A5AEFEB6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3855B4AA-96B8-4622-BFCA-54C5DAE466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>
            <a:extLst>
              <a:ext uri="{FF2B5EF4-FFF2-40B4-BE49-F238E27FC236}">
                <a16:creationId xmlns:a16="http://schemas.microsoft.com/office/drawing/2014/main" id="{D0E85F1F-E1DD-44EF-B8F2-33854C84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AE2492A7-6A85-4692-9645-7F3C555C7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D5405A1-BDFA-4E04-BFA2-81B9F9A02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8D663C72-1FE0-4EA4-B680-515AAC4A66D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CD10B67D-808E-459F-91B1-710F24EBEB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49D50FB6-D4E9-415D-84F6-1602E3AE5B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704153C8-F5FE-4AF5-9D02-2484C7A36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176" name="Arc 8">
            <a:extLst>
              <a:ext uri="{FF2B5EF4-FFF2-40B4-BE49-F238E27FC236}">
                <a16:creationId xmlns:a16="http://schemas.microsoft.com/office/drawing/2014/main" id="{A127DA93-B696-4632-B854-B8914CFAB259}"/>
              </a:ext>
            </a:extLst>
          </p:cNvPr>
          <p:cNvSpPr>
            <a:spLocks/>
          </p:cNvSpPr>
          <p:nvPr userDrawn="1"/>
        </p:nvSpPr>
        <p:spPr bwMode="auto">
          <a:xfrm>
            <a:off x="0" y="825500"/>
            <a:ext cx="2895600" cy="6018213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3 h 21600"/>
              <a:gd name="T4" fmla="*/ 0 w 21600"/>
              <a:gd name="T5" fmla="*/ 60182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3C04BD76-43AC-4D9C-BA15-B77D6937AF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05600" y="62484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3">
            <a:extLst>
              <a:ext uri="{FF2B5EF4-FFF2-40B4-BE49-F238E27FC236}">
                <a16:creationId xmlns:a16="http://schemas.microsoft.com/office/drawing/2014/main" id="{548B7FAB-DAB0-4140-9FA3-E396E130F200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219200" y="2133600"/>
            <a:ext cx="6858000" cy="23098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algn="ctr"/>
            <a:endParaRPr lang="en-IN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B5F2F-0914-4C0D-B73E-F89FE79050D0}"/>
              </a:ext>
            </a:extLst>
          </p:cNvPr>
          <p:cNvSpPr txBox="1"/>
          <p:nvPr/>
        </p:nvSpPr>
        <p:spPr>
          <a:xfrm>
            <a:off x="1219200" y="2482850"/>
            <a:ext cx="7315200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anose="020B0604020202020204" pitchFamily="34" charset="-128"/>
                <a:cs typeface="Times New Roman" panose="02020603050405020304" pitchFamily="18" charset="0"/>
              </a:rPr>
              <a:t>Control Structures in C</a:t>
            </a:r>
            <a:endParaRPr lang="en-IN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>
            <a:extLst>
              <a:ext uri="{FF2B5EF4-FFF2-40B4-BE49-F238E27FC236}">
                <a16:creationId xmlns:a16="http://schemas.microsoft.com/office/drawing/2014/main" id="{0A79085D-EFAD-42D3-88CA-9382EC54C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87450"/>
            <a:ext cx="869950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loop is used for multiple initialization</a:t>
            </a:r>
            <a:r>
              <a:rPr lang="en-US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algn="ctr" eaLnBrk="1" hangingPunct="1">
              <a:buFont typeface="Arial" panose="020B0604020202020204" pitchFamily="34" charset="0"/>
              <a:buBlip>
                <a:blip r:embed="rId2"/>
              </a:buBlip>
            </a:pPr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Blip>
                <a:blip r:embed="rId2"/>
              </a:buBlip>
            </a:pPr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en-US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=0,j=20; </a:t>
            </a:r>
            <a:r>
              <a:rPr lang="en-US" altLang="en-US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&lt;50;i++,j--)</a:t>
            </a:r>
          </a:p>
          <a:p>
            <a:pPr eaLnBrk="1" hangingPunct="1"/>
            <a:r>
              <a:rPr lang="en-US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A8396-D31C-42CB-8DE0-E865621BF459}"/>
              </a:ext>
            </a:extLst>
          </p:cNvPr>
          <p:cNvSpPr txBox="1"/>
          <p:nvPr/>
        </p:nvSpPr>
        <p:spPr>
          <a:xfrm>
            <a:off x="-571365" y="47297"/>
            <a:ext cx="10286729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sz="4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Initialization/Increments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IN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4C9FD6E0-4562-4E43-8323-16104322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60463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4025" indent="-454025">
              <a:buFont typeface="Arial" panose="020B0604020202020204" pitchFamily="34" charset="0"/>
              <a:tabLst>
                <a:tab pos="38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tabLst>
                <a:tab pos="38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tabLst>
                <a:tab pos="38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tabLst>
                <a:tab pos="38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tabLst>
                <a:tab pos="38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8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 loop will be termed as a nested for loop when it is written like this : -</a:t>
            </a:r>
          </a:p>
        </p:txBody>
      </p:sp>
      <p:sp>
        <p:nvSpPr>
          <p:cNvPr id="24579" name="WordArt 3">
            <a:extLst>
              <a:ext uri="{FF2B5EF4-FFF2-40B4-BE49-F238E27FC236}">
                <a16:creationId xmlns:a16="http://schemas.microsoft.com/office/drawing/2014/main" id="{74C7B819-17EA-4BDB-BCBB-1165408F8193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781300" y="228600"/>
            <a:ext cx="35814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44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for 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210E2-DED1-4557-8128-F54C370FDC98}"/>
              </a:ext>
            </a:extLst>
          </p:cNvPr>
          <p:cNvSpPr txBox="1"/>
          <p:nvPr/>
        </p:nvSpPr>
        <p:spPr>
          <a:xfrm>
            <a:off x="1143090" y="2514601"/>
            <a:ext cx="62175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en-US" sz="32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en-US" sz="32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&lt;50;i++)</a:t>
            </a:r>
          </a:p>
          <a:p>
            <a:pPr eaLnBrk="1" hangingPunct="1"/>
            <a:r>
              <a:rPr lang="en-US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for(j=0;j&lt;10;j++)</a:t>
            </a:r>
          </a:p>
          <a:p>
            <a:pPr eaLnBrk="1" hangingPunct="1"/>
            <a:r>
              <a:rPr lang="en-US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6A8396-D31C-42CB-8DE0-E865621BF459}"/>
              </a:ext>
            </a:extLst>
          </p:cNvPr>
          <p:cNvSpPr txBox="1"/>
          <p:nvPr/>
        </p:nvSpPr>
        <p:spPr>
          <a:xfrm>
            <a:off x="-571365" y="47297"/>
            <a:ext cx="10286729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sz="4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Initialization/Increments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A1A75-F7C2-4B47-AEC0-56B7E35B7FDE}"/>
              </a:ext>
            </a:extLst>
          </p:cNvPr>
          <p:cNvSpPr txBox="1"/>
          <p:nvPr/>
        </p:nvSpPr>
        <p:spPr>
          <a:xfrm>
            <a:off x="373677" y="1094678"/>
            <a:ext cx="67054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=1;i&lt;=3;i++)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for(j=10;j&lt;13;j++)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d”,j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(“\n”);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2B0CAD5-5ED4-4A29-BAE9-8B69F0514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59183"/>
              </p:ext>
            </p:extLst>
          </p:nvPr>
        </p:nvGraphicFramePr>
        <p:xfrm>
          <a:off x="3726389" y="816738"/>
          <a:ext cx="2514614" cy="2921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307">
                  <a:extLst>
                    <a:ext uri="{9D8B030D-6E8A-4147-A177-3AD203B41FA5}">
                      <a16:colId xmlns:a16="http://schemas.microsoft.com/office/drawing/2014/main" val="3067350766"/>
                    </a:ext>
                  </a:extLst>
                </a:gridCol>
                <a:gridCol w="1257307">
                  <a:extLst>
                    <a:ext uri="{9D8B030D-6E8A-4147-A177-3AD203B41FA5}">
                      <a16:colId xmlns:a16="http://schemas.microsoft.com/office/drawing/2014/main" val="1243525194"/>
                    </a:ext>
                  </a:extLst>
                </a:gridCol>
              </a:tblGrid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053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754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5122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43234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943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43E1504-9858-4F45-80AF-2CEF240A7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39084"/>
              </p:ext>
            </p:extLst>
          </p:nvPr>
        </p:nvGraphicFramePr>
        <p:xfrm>
          <a:off x="6371106" y="816738"/>
          <a:ext cx="2514614" cy="2921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307">
                  <a:extLst>
                    <a:ext uri="{9D8B030D-6E8A-4147-A177-3AD203B41FA5}">
                      <a16:colId xmlns:a16="http://schemas.microsoft.com/office/drawing/2014/main" val="3067350766"/>
                    </a:ext>
                  </a:extLst>
                </a:gridCol>
                <a:gridCol w="1257307">
                  <a:extLst>
                    <a:ext uri="{9D8B030D-6E8A-4147-A177-3AD203B41FA5}">
                      <a16:colId xmlns:a16="http://schemas.microsoft.com/office/drawing/2014/main" val="1243525194"/>
                    </a:ext>
                  </a:extLst>
                </a:gridCol>
              </a:tblGrid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053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754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5122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43234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943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90F84A4F-8166-42AC-A4B7-09C274AEA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31206"/>
              </p:ext>
            </p:extLst>
          </p:nvPr>
        </p:nvGraphicFramePr>
        <p:xfrm>
          <a:off x="5113799" y="3889513"/>
          <a:ext cx="2514614" cy="2921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307">
                  <a:extLst>
                    <a:ext uri="{9D8B030D-6E8A-4147-A177-3AD203B41FA5}">
                      <a16:colId xmlns:a16="http://schemas.microsoft.com/office/drawing/2014/main" val="3067350766"/>
                    </a:ext>
                  </a:extLst>
                </a:gridCol>
                <a:gridCol w="1257307">
                  <a:extLst>
                    <a:ext uri="{9D8B030D-6E8A-4147-A177-3AD203B41FA5}">
                      <a16:colId xmlns:a16="http://schemas.microsoft.com/office/drawing/2014/main" val="1243525194"/>
                    </a:ext>
                  </a:extLst>
                </a:gridCol>
              </a:tblGrid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053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754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5122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43234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94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C782C4-3101-4ED8-A79C-ADEF9DE8DB19}"/>
              </a:ext>
            </a:extLst>
          </p:cNvPr>
          <p:cNvSpPr txBox="1"/>
          <p:nvPr/>
        </p:nvSpPr>
        <p:spPr>
          <a:xfrm>
            <a:off x="287984" y="3896386"/>
            <a:ext cx="51471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10  11 12</a:t>
            </a:r>
          </a:p>
          <a:p>
            <a:r>
              <a:rPr lang="en-US" alt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10 11 12</a:t>
            </a:r>
          </a:p>
          <a:p>
            <a:r>
              <a:rPr lang="en-US" alt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10 11 12</a:t>
            </a:r>
          </a:p>
          <a:p>
            <a:endParaRPr lang="en-US" altLang="en-US" sz="2800" b="1" dirty="0">
              <a:ln w="9525" cmpd="sng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170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6A8396-D31C-42CB-8DE0-E865621BF459}"/>
              </a:ext>
            </a:extLst>
          </p:cNvPr>
          <p:cNvSpPr txBox="1"/>
          <p:nvPr/>
        </p:nvSpPr>
        <p:spPr>
          <a:xfrm>
            <a:off x="-571365" y="47297"/>
            <a:ext cx="10286729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sz="4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Initialization/Increments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A1A75-F7C2-4B47-AEC0-56B7E35B7FDE}"/>
              </a:ext>
            </a:extLst>
          </p:cNvPr>
          <p:cNvSpPr txBox="1"/>
          <p:nvPr/>
        </p:nvSpPr>
        <p:spPr>
          <a:xfrm>
            <a:off x="390905" y="1801534"/>
            <a:ext cx="67054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=1,i&lt;3;i++)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for(j=10;j&lt;13;j++)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d”,j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(“\n”);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2B0CAD5-5ED4-4A29-BAE9-8B69F0514271}"/>
              </a:ext>
            </a:extLst>
          </p:cNvPr>
          <p:cNvGraphicFramePr>
            <a:graphicFrameLocks noGrp="1"/>
          </p:cNvGraphicFramePr>
          <p:nvPr/>
        </p:nvGraphicFramePr>
        <p:xfrm>
          <a:off x="3726389" y="816738"/>
          <a:ext cx="2514614" cy="2921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307">
                  <a:extLst>
                    <a:ext uri="{9D8B030D-6E8A-4147-A177-3AD203B41FA5}">
                      <a16:colId xmlns:a16="http://schemas.microsoft.com/office/drawing/2014/main" val="3067350766"/>
                    </a:ext>
                  </a:extLst>
                </a:gridCol>
                <a:gridCol w="1257307">
                  <a:extLst>
                    <a:ext uri="{9D8B030D-6E8A-4147-A177-3AD203B41FA5}">
                      <a16:colId xmlns:a16="http://schemas.microsoft.com/office/drawing/2014/main" val="1243525194"/>
                    </a:ext>
                  </a:extLst>
                </a:gridCol>
              </a:tblGrid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053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754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5122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43234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943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43E1504-9858-4F45-80AF-2CEF240A74DC}"/>
              </a:ext>
            </a:extLst>
          </p:cNvPr>
          <p:cNvGraphicFramePr>
            <a:graphicFrameLocks noGrp="1"/>
          </p:cNvGraphicFramePr>
          <p:nvPr/>
        </p:nvGraphicFramePr>
        <p:xfrm>
          <a:off x="6371106" y="816738"/>
          <a:ext cx="2514614" cy="2921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307">
                  <a:extLst>
                    <a:ext uri="{9D8B030D-6E8A-4147-A177-3AD203B41FA5}">
                      <a16:colId xmlns:a16="http://schemas.microsoft.com/office/drawing/2014/main" val="3067350766"/>
                    </a:ext>
                  </a:extLst>
                </a:gridCol>
                <a:gridCol w="1257307">
                  <a:extLst>
                    <a:ext uri="{9D8B030D-6E8A-4147-A177-3AD203B41FA5}">
                      <a16:colId xmlns:a16="http://schemas.microsoft.com/office/drawing/2014/main" val="1243525194"/>
                    </a:ext>
                  </a:extLst>
                </a:gridCol>
              </a:tblGrid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053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754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5122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43234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943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90F84A4F-8166-42AC-A4B7-09C274AEA403}"/>
              </a:ext>
            </a:extLst>
          </p:cNvPr>
          <p:cNvGraphicFramePr>
            <a:graphicFrameLocks noGrp="1"/>
          </p:cNvGraphicFramePr>
          <p:nvPr/>
        </p:nvGraphicFramePr>
        <p:xfrm>
          <a:off x="5113799" y="3889513"/>
          <a:ext cx="2514614" cy="2921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307">
                  <a:extLst>
                    <a:ext uri="{9D8B030D-6E8A-4147-A177-3AD203B41FA5}">
                      <a16:colId xmlns:a16="http://schemas.microsoft.com/office/drawing/2014/main" val="3067350766"/>
                    </a:ext>
                  </a:extLst>
                </a:gridCol>
                <a:gridCol w="1257307">
                  <a:extLst>
                    <a:ext uri="{9D8B030D-6E8A-4147-A177-3AD203B41FA5}">
                      <a16:colId xmlns:a16="http://schemas.microsoft.com/office/drawing/2014/main" val="1243525194"/>
                    </a:ext>
                  </a:extLst>
                </a:gridCol>
              </a:tblGrid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053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75425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5122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43234"/>
                  </a:ext>
                </a:extLst>
              </a:tr>
              <a:tr h="58423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94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C782C4-3101-4ED8-A79C-ADEF9DE8DB19}"/>
              </a:ext>
            </a:extLst>
          </p:cNvPr>
          <p:cNvSpPr txBox="1"/>
          <p:nvPr/>
        </p:nvSpPr>
        <p:spPr>
          <a:xfrm>
            <a:off x="390905" y="4545403"/>
            <a:ext cx="514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417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6A8396-D31C-42CB-8DE0-E865621BF459}"/>
              </a:ext>
            </a:extLst>
          </p:cNvPr>
          <p:cNvSpPr txBox="1"/>
          <p:nvPr/>
        </p:nvSpPr>
        <p:spPr>
          <a:xfrm>
            <a:off x="-571365" y="47297"/>
            <a:ext cx="10286729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sz="4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Initialization/Increments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782C4-3101-4ED8-A79C-ADEF9DE8DB19}"/>
              </a:ext>
            </a:extLst>
          </p:cNvPr>
          <p:cNvSpPr txBox="1"/>
          <p:nvPr/>
        </p:nvSpPr>
        <p:spPr>
          <a:xfrm>
            <a:off x="2514654" y="2743218"/>
            <a:ext cx="51471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14350" indent="-514350">
              <a:buAutoNum type="arabicPlain"/>
            </a:pPr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1    2   3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1    2    3  4</a:t>
            </a:r>
          </a:p>
          <a:p>
            <a:endParaRPr lang="en-US" sz="2800" b="1" dirty="0">
              <a:ln w="9525" cmpd="sng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n w="9525" cmpd="sng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lain"/>
            </a:pP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7C3D5-15D2-4DA1-886A-F17551A1C73C}"/>
              </a:ext>
            </a:extLst>
          </p:cNvPr>
          <p:cNvSpPr txBox="1"/>
          <p:nvPr/>
        </p:nvSpPr>
        <p:spPr>
          <a:xfrm>
            <a:off x="533506" y="905034"/>
            <a:ext cx="58256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=1,i&lt;=4;i++)</a:t>
            </a:r>
          </a:p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for(j=1;j&lt;=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d”,j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(“\n”);</a:t>
            </a:r>
          </a:p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9F87785-2264-46C9-B144-87FA2F2BC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58408"/>
              </p:ext>
            </p:extLst>
          </p:nvPr>
        </p:nvGraphicFramePr>
        <p:xfrm>
          <a:off x="5254247" y="1226052"/>
          <a:ext cx="2209742" cy="44058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4871">
                  <a:extLst>
                    <a:ext uri="{9D8B030D-6E8A-4147-A177-3AD203B41FA5}">
                      <a16:colId xmlns:a16="http://schemas.microsoft.com/office/drawing/2014/main" val="3067350766"/>
                    </a:ext>
                  </a:extLst>
                </a:gridCol>
                <a:gridCol w="1104871">
                  <a:extLst>
                    <a:ext uri="{9D8B030D-6E8A-4147-A177-3AD203B41FA5}">
                      <a16:colId xmlns:a16="http://schemas.microsoft.com/office/drawing/2014/main" val="1243525194"/>
                    </a:ext>
                  </a:extLst>
                </a:gridCol>
              </a:tblGrid>
              <a:tr h="4005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I</a:t>
                      </a:r>
                      <a:endParaRPr lang="en-IN" sz="20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J</a:t>
                      </a:r>
                      <a:endParaRPr lang="en-IN" sz="20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05325"/>
                  </a:ext>
                </a:extLst>
              </a:tr>
              <a:tr h="4005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75425"/>
                  </a:ext>
                </a:extLst>
              </a:tr>
              <a:tr h="4005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5122"/>
                  </a:ext>
                </a:extLst>
              </a:tr>
              <a:tr h="400536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00332"/>
                  </a:ext>
                </a:extLst>
              </a:tr>
              <a:tr h="4005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    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19958"/>
                  </a:ext>
                </a:extLst>
              </a:tr>
              <a:tr h="400536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4822"/>
                  </a:ext>
                </a:extLst>
              </a:tr>
              <a:tr h="400536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62186"/>
                  </a:ext>
                </a:extLst>
              </a:tr>
              <a:tr h="4005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64550"/>
                  </a:ext>
                </a:extLst>
              </a:tr>
              <a:tr h="400536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76359"/>
                  </a:ext>
                </a:extLst>
              </a:tr>
              <a:tr h="400536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64253"/>
                  </a:ext>
                </a:extLst>
              </a:tr>
              <a:tr h="400536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8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15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6A8396-D31C-42CB-8DE0-E865621BF459}"/>
              </a:ext>
            </a:extLst>
          </p:cNvPr>
          <p:cNvSpPr txBox="1"/>
          <p:nvPr/>
        </p:nvSpPr>
        <p:spPr>
          <a:xfrm>
            <a:off x="-571365" y="47297"/>
            <a:ext cx="10286729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sz="4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Initialization/Increments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782C4-3101-4ED8-A79C-ADEF9DE8DB19}"/>
              </a:ext>
            </a:extLst>
          </p:cNvPr>
          <p:cNvSpPr txBox="1"/>
          <p:nvPr/>
        </p:nvSpPr>
        <p:spPr>
          <a:xfrm>
            <a:off x="2438456" y="1129537"/>
            <a:ext cx="51471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14350" indent="-514350">
              <a:buAutoNum type="arabicPlain"/>
            </a:pPr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1    2    3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1     2    3   4</a:t>
            </a:r>
          </a:p>
          <a:p>
            <a:pPr marL="514350" indent="-514350">
              <a:buAutoNum type="arabicPlain"/>
            </a:pP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6F642-7237-4F79-9535-9F413C68B607}"/>
              </a:ext>
            </a:extLst>
          </p:cNvPr>
          <p:cNvSpPr txBox="1"/>
          <p:nvPr/>
        </p:nvSpPr>
        <p:spPr>
          <a:xfrm>
            <a:off x="5930398" y="1119683"/>
            <a:ext cx="51471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  *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  *    *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  *     *   *</a:t>
            </a:r>
          </a:p>
          <a:p>
            <a:pPr marL="514350" indent="-514350">
              <a:buAutoNum type="arabicPlain"/>
            </a:pP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09C4B-E51E-44B8-ADD7-EA52DFF66EF9}"/>
              </a:ext>
            </a:extLst>
          </p:cNvPr>
          <p:cNvSpPr txBox="1"/>
          <p:nvPr/>
        </p:nvSpPr>
        <p:spPr>
          <a:xfrm>
            <a:off x="5930398" y="3657594"/>
            <a:ext cx="51471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b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b    c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b     c    d</a:t>
            </a:r>
          </a:p>
          <a:p>
            <a:pPr marL="514350" indent="-514350">
              <a:buAutoNum type="arabicPlain"/>
            </a:pPr>
            <a:endParaRPr lang="en-IN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39AC5-8A65-41BB-835B-681F1231B73C}"/>
              </a:ext>
            </a:extLst>
          </p:cNvPr>
          <p:cNvSpPr txBox="1"/>
          <p:nvPr/>
        </p:nvSpPr>
        <p:spPr>
          <a:xfrm>
            <a:off x="2667050" y="3657594"/>
            <a:ext cx="51471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514350" indent="-514350">
              <a:buAutoNum type="arabicPlain" startAt="4"/>
            </a:pPr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4    3   2   </a:t>
            </a:r>
          </a:p>
          <a:p>
            <a:r>
              <a:rPr lang="en-IN" sz="2800" dirty="0"/>
              <a:t>4   3   2  1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7C3D5-15D2-4DA1-886A-F17551A1C73C}"/>
              </a:ext>
            </a:extLst>
          </p:cNvPr>
          <p:cNvSpPr txBox="1"/>
          <p:nvPr/>
        </p:nvSpPr>
        <p:spPr>
          <a:xfrm>
            <a:off x="-9511" y="1116293"/>
            <a:ext cx="58256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=1,i&lt;=4;i++)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for(j=1;j&lt;=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d”,j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(“\n”);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2E4DF-18A6-4A5D-B5F2-50EEFB852510}"/>
              </a:ext>
            </a:extLst>
          </p:cNvPr>
          <p:cNvSpPr txBox="1"/>
          <p:nvPr/>
        </p:nvSpPr>
        <p:spPr>
          <a:xfrm>
            <a:off x="-9511" y="3952602"/>
            <a:ext cx="58256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=4,i&gt;=1;i--)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for(j=4;j&gt;=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d”,j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(“\n”);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7559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6A8396-D31C-42CB-8DE0-E865621BF459}"/>
              </a:ext>
            </a:extLst>
          </p:cNvPr>
          <p:cNvSpPr txBox="1"/>
          <p:nvPr/>
        </p:nvSpPr>
        <p:spPr>
          <a:xfrm>
            <a:off x="-533266" y="-35547"/>
            <a:ext cx="1028672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Initialization/Increments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782C4-3101-4ED8-A79C-ADEF9DE8DB19}"/>
              </a:ext>
            </a:extLst>
          </p:cNvPr>
          <p:cNvSpPr txBox="1"/>
          <p:nvPr/>
        </p:nvSpPr>
        <p:spPr>
          <a:xfrm>
            <a:off x="2069689" y="472196"/>
            <a:ext cx="1904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6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14350" indent="-514350">
              <a:buAutoNum type="arabicPlain"/>
            </a:pPr>
            <a:r>
              <a:rPr lang="en-US" sz="16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6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1    2    3</a:t>
            </a:r>
          </a:p>
          <a:p>
            <a:r>
              <a:rPr lang="en-US" sz="16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1     2    3   4</a:t>
            </a:r>
          </a:p>
          <a:p>
            <a:pPr marL="514350" indent="-514350">
              <a:buAutoNum type="arabicPlain"/>
            </a:pP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6F642-7237-4F79-9535-9F413C68B607}"/>
              </a:ext>
            </a:extLst>
          </p:cNvPr>
          <p:cNvSpPr txBox="1"/>
          <p:nvPr/>
        </p:nvSpPr>
        <p:spPr>
          <a:xfrm>
            <a:off x="3769054" y="431443"/>
            <a:ext cx="16058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  *</a:t>
            </a:r>
          </a:p>
          <a:p>
            <a:r>
              <a:rPr lang="en-US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  *    *</a:t>
            </a:r>
          </a:p>
          <a:p>
            <a:r>
              <a:rPr lang="en-US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  *     *   *</a:t>
            </a:r>
          </a:p>
          <a:p>
            <a:pPr marL="514350" indent="-514350">
              <a:buAutoNum type="arabicPlain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09C4B-E51E-44B8-ADD7-EA52DFF66EF9}"/>
              </a:ext>
            </a:extLst>
          </p:cNvPr>
          <p:cNvSpPr txBox="1"/>
          <p:nvPr/>
        </p:nvSpPr>
        <p:spPr>
          <a:xfrm>
            <a:off x="6881248" y="564528"/>
            <a:ext cx="13974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1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b</a:t>
            </a:r>
          </a:p>
          <a:p>
            <a:r>
              <a:rPr lang="en-US" sz="1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b    c</a:t>
            </a:r>
          </a:p>
          <a:p>
            <a:r>
              <a:rPr lang="en-US" sz="1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b     c    d</a:t>
            </a:r>
          </a:p>
          <a:p>
            <a:pPr marL="514350" indent="-514350">
              <a:buAutoNum type="arabicPlain"/>
            </a:pP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39AC5-8A65-41BB-835B-681F1231B73C}"/>
              </a:ext>
            </a:extLst>
          </p:cNvPr>
          <p:cNvSpPr txBox="1"/>
          <p:nvPr/>
        </p:nvSpPr>
        <p:spPr>
          <a:xfrm>
            <a:off x="5403890" y="533476"/>
            <a:ext cx="13778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1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4    3</a:t>
            </a:r>
          </a:p>
          <a:p>
            <a:r>
              <a:rPr lang="en-US" sz="1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4    3   2   </a:t>
            </a:r>
          </a:p>
          <a:p>
            <a:r>
              <a:rPr lang="en-IN" sz="1400" dirty="0"/>
              <a:t>4   3   2  1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7C3D5-15D2-4DA1-886A-F17551A1C73C}"/>
              </a:ext>
            </a:extLst>
          </p:cNvPr>
          <p:cNvSpPr txBox="1"/>
          <p:nvPr/>
        </p:nvSpPr>
        <p:spPr>
          <a:xfrm>
            <a:off x="21101" y="472196"/>
            <a:ext cx="20288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=1,i&lt;=4;i++)</a:t>
            </a:r>
          </a:p>
          <a:p>
            <a:pPr eaLnBrk="1" hangingPunct="1"/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for(j=1;j&lt;=</a:t>
            </a:r>
            <a:r>
              <a:rPr lang="en-US" alt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eaLnBrk="1" hangingPunct="1"/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eaLnBrk="1" hangingPunct="1"/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d”,j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(“\n”);</a:t>
            </a:r>
          </a:p>
          <a:p>
            <a:pPr eaLnBrk="1" hangingPunct="1"/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F1C5-428F-4EE9-B84F-A64187BFCEC7}"/>
              </a:ext>
            </a:extLst>
          </p:cNvPr>
          <p:cNvSpPr txBox="1"/>
          <p:nvPr/>
        </p:nvSpPr>
        <p:spPr>
          <a:xfrm>
            <a:off x="1310759" y="2293127"/>
            <a:ext cx="65224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en-US" sz="1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while Loop print even and odd numbers between 15 and 30.</a:t>
            </a:r>
          </a:p>
          <a:p>
            <a:pPr marL="342900" indent="-342900">
              <a:buAutoNum type="arabicPeriod"/>
            </a:pPr>
            <a:r>
              <a:rPr lang="en-US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Lower and Upper limit from user. Between that two limits print the addition of numbers.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do-while Loop print numbers which are divisible by 5 between -10  and 10.</a:t>
            </a:r>
          </a:p>
          <a:p>
            <a:pPr marL="342900" indent="-342900">
              <a:buAutoNum type="arabicPeriod"/>
            </a:pPr>
            <a:endParaRPr lang="en-US" b="1" dirty="0">
              <a:ln w="9525" cmpd="sng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0E1CBA25-DA9B-4E0D-99F9-14D4770C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3" y="3429000"/>
            <a:ext cx="5710237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Decrement Operator Example</a:t>
            </a: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#include&lt;stdio.h&gt;</a:t>
            </a: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void main()</a:t>
            </a: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 i;</a:t>
            </a: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i=2;</a:t>
            </a: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printf("\n The value of i is %d",i);</a:t>
            </a: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printf("\n The value of i is %d",--i);</a:t>
            </a: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printf("\n The value of i is %d",i);</a:t>
            </a: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0392AF8E-243E-44E6-BDEE-1DB18158E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463"/>
            <a:ext cx="57150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Increment operator(++) Example</a:t>
            </a: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#include&lt;stdio.h&gt;</a:t>
            </a:r>
            <a:endParaRPr lang="en-US" altLang="en-US" sz="200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void main()</a:t>
            </a:r>
            <a:endParaRPr lang="en-US" altLang="en-US" sz="200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{</a:t>
            </a:r>
            <a:endParaRPr lang="en-US" altLang="en-US" sz="200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 i=2;</a:t>
            </a:r>
            <a:endParaRPr lang="en-US" altLang="en-US" sz="200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printf("\n The value of i is %d",i);</a:t>
            </a:r>
            <a:endParaRPr lang="en-US" altLang="en-US" sz="200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printf("\n The value of i is %d",++i);</a:t>
            </a:r>
            <a:endParaRPr lang="en-US" altLang="en-US" sz="200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printf("\n The value of i is %d",i);</a:t>
            </a:r>
            <a:endParaRPr lang="en-US" altLang="en-US" sz="200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WordArt 2">
            <a:extLst>
              <a:ext uri="{FF2B5EF4-FFF2-40B4-BE49-F238E27FC236}">
                <a16:creationId xmlns:a16="http://schemas.microsoft.com/office/drawing/2014/main" id="{C2F41464-EEF8-4B9F-934C-F9EF481DC7B8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762000" y="216694"/>
            <a:ext cx="7924800" cy="915988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en-IN" sz="1400" b="1" dirty="0" err="1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Switch..Case</a:t>
            </a:r>
            <a:r>
              <a:rPr lang="en-IN" sz="14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Statements</a:t>
            </a:r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BD1A08DD-5C53-42EC-85CE-7827F73569E1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0"/>
            <a:ext cx="4114800" cy="3429000"/>
            <a:chOff x="0" y="0"/>
            <a:chExt cx="2592" cy="2160"/>
          </a:xfrm>
        </p:grpSpPr>
        <p:sp>
          <p:nvSpPr>
            <p:cNvPr id="36870" name="AutoShape 4">
              <a:extLst>
                <a:ext uri="{FF2B5EF4-FFF2-40B4-BE49-F238E27FC236}">
                  <a16:creationId xmlns:a16="http://schemas.microsoft.com/office/drawing/2014/main" id="{82EE1594-7B2C-4267-A164-5D474E4F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4"/>
              <a:ext cx="1824" cy="20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6871" name="Text Box 5">
              <a:extLst>
                <a:ext uri="{FF2B5EF4-FFF2-40B4-BE49-F238E27FC236}">
                  <a16:creationId xmlns:a16="http://schemas.microsoft.com/office/drawing/2014/main" id="{CAEF807E-2411-47D4-921C-7CE211853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1" u="sng"/>
                <a:t>Syntax :</a:t>
              </a:r>
            </a:p>
          </p:txBody>
        </p:sp>
        <p:sp>
          <p:nvSpPr>
            <p:cNvPr id="36872" name="Rectangle 6">
              <a:extLst>
                <a:ext uri="{FF2B5EF4-FFF2-40B4-BE49-F238E27FC236}">
                  <a16:creationId xmlns:a16="http://schemas.microsoft.com/office/drawing/2014/main" id="{6B692306-20BD-4828-9A1C-C15545E8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2"/>
              <a:ext cx="1728" cy="1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switch(Expression)</a:t>
              </a:r>
              <a:endParaRPr lang="en-US" altLang="en-US"/>
            </a:p>
            <a:p>
              <a:pPr eaLnBrk="1" hangingPunct="1"/>
              <a:r>
                <a:rPr lang="en-US" altLang="en-US" b="1"/>
                <a:t>{</a:t>
              </a:r>
              <a:endParaRPr lang="en-US" altLang="en-US"/>
            </a:p>
            <a:p>
              <a:pPr eaLnBrk="1" hangingPunct="1"/>
              <a:r>
                <a:rPr lang="en-US" altLang="en-US" b="1"/>
                <a:t>case 1:	Statements;</a:t>
              </a:r>
              <a:endParaRPr lang="en-US" altLang="en-US"/>
            </a:p>
            <a:p>
              <a:pPr eaLnBrk="1" hangingPunct="1"/>
              <a:r>
                <a:rPr lang="en-US" altLang="en-US" b="1"/>
                <a:t>	break;</a:t>
              </a:r>
              <a:endParaRPr lang="en-US" altLang="en-US"/>
            </a:p>
            <a:p>
              <a:pPr eaLnBrk="1" hangingPunct="1"/>
              <a:r>
                <a:rPr lang="en-US" altLang="en-US" b="1"/>
                <a:t>case 2:	Statements;</a:t>
              </a:r>
              <a:endParaRPr lang="en-US" altLang="en-US"/>
            </a:p>
            <a:p>
              <a:pPr eaLnBrk="1" hangingPunct="1"/>
              <a:r>
                <a:rPr lang="en-US" altLang="en-US" b="1"/>
                <a:t>	break;</a:t>
              </a:r>
              <a:endParaRPr lang="en-US" altLang="en-US"/>
            </a:p>
            <a:p>
              <a:pPr eaLnBrk="1" hangingPunct="1"/>
              <a:r>
                <a:rPr lang="en-US" altLang="en-US" b="1"/>
                <a:t>case 3:	Statements;</a:t>
              </a:r>
              <a:endParaRPr lang="en-US" altLang="en-US"/>
            </a:p>
            <a:p>
              <a:pPr eaLnBrk="1" hangingPunct="1"/>
              <a:r>
                <a:rPr lang="en-US" altLang="en-US" b="1"/>
                <a:t>	break;</a:t>
              </a:r>
            </a:p>
            <a:p>
              <a:pPr eaLnBrk="1" hangingPunct="1"/>
              <a:r>
                <a:rPr lang="en-US" altLang="en-US" b="1"/>
                <a:t>default :Statements;</a:t>
              </a:r>
            </a:p>
            <a:p>
              <a:pPr eaLnBrk="1" hangingPunct="1"/>
              <a:r>
                <a:rPr lang="en-US" altLang="en-US" b="1"/>
                <a:t>	break;</a:t>
              </a:r>
              <a:endParaRPr lang="en-US" altLang="en-US"/>
            </a:p>
            <a:p>
              <a:pPr eaLnBrk="1" hangingPunct="1"/>
              <a:r>
                <a:rPr lang="en-US" altLang="en-US" b="1"/>
                <a:t>}</a:t>
              </a:r>
            </a:p>
          </p:txBody>
        </p:sp>
      </p:grpSp>
      <p:sp>
        <p:nvSpPr>
          <p:cNvPr id="36868" name="WordArt 7">
            <a:extLst>
              <a:ext uri="{FF2B5EF4-FFF2-40B4-BE49-F238E27FC236}">
                <a16:creationId xmlns:a16="http://schemas.microsoft.com/office/drawing/2014/main" id="{9721386B-ED7D-428E-B974-4D324688D351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533400" y="4648200"/>
            <a:ext cx="790575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Note</a:t>
            </a:r>
          </a:p>
        </p:txBody>
      </p:sp>
      <p:sp>
        <p:nvSpPr>
          <p:cNvPr id="36869" name="Text Box 8">
            <a:extLst>
              <a:ext uri="{FF2B5EF4-FFF2-40B4-BE49-F238E27FC236}">
                <a16:creationId xmlns:a16="http://schemas.microsoft.com/office/drawing/2014/main" id="{103F820C-C77D-4A06-8A53-08AC0FA96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29366"/>
            <a:ext cx="64770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b="1" dirty="0"/>
              <a:t>  Default is Optional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b="1" dirty="0"/>
              <a:t>  It is useful while writing menu driven programs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b="1" dirty="0"/>
              <a:t>  Break statement transfers the control to the end of </a:t>
            </a:r>
            <a:r>
              <a:rPr lang="en-US" altLang="en-US" b="1" dirty="0" err="1"/>
              <a:t>switch..case</a:t>
            </a:r>
            <a:r>
              <a:rPr lang="en-US" altLang="en-US" b="1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328022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0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12FF03F-DAAD-4680-B623-28412E31F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223838"/>
            <a:ext cx="5127625" cy="584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/>
              <a:t>Write a menu type program to solve arithmetic calculation </a:t>
            </a:r>
          </a:p>
          <a:p>
            <a:pPr eaLnBrk="1" hangingPunct="1"/>
            <a:r>
              <a:rPr lang="en-US" altLang="en-US" sz="1400" b="1" dirty="0"/>
              <a:t>using switch case stmts. #include&lt;stdio.h&gt;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void main()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{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int </a:t>
            </a:r>
            <a:r>
              <a:rPr lang="en-US" altLang="en-US" sz="1400" b="1" dirty="0" err="1"/>
              <a:t>a,b,choice,tot</a:t>
            </a:r>
            <a:r>
              <a:rPr lang="en-US" altLang="en-US" sz="1400" b="1" dirty="0"/>
              <a:t>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 err="1"/>
              <a:t>printf</a:t>
            </a:r>
            <a:r>
              <a:rPr lang="en-US" altLang="en-US" sz="1400" b="1" dirty="0"/>
              <a:t>("\n 1. Addition");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 err="1"/>
              <a:t>printf</a:t>
            </a:r>
            <a:r>
              <a:rPr lang="en-US" altLang="en-US" sz="1400" b="1" dirty="0"/>
              <a:t>("\n 2. Subtraction");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 err="1"/>
              <a:t>printf</a:t>
            </a:r>
            <a:r>
              <a:rPr lang="en-US" altLang="en-US" sz="1400" b="1" dirty="0"/>
              <a:t>("\n 3. Multiplication");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 err="1"/>
              <a:t>printf</a:t>
            </a:r>
            <a:r>
              <a:rPr lang="en-US" altLang="en-US" sz="1400" b="1" dirty="0"/>
              <a:t>("\n 4. Division");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 err="1"/>
              <a:t>printf</a:t>
            </a:r>
            <a:r>
              <a:rPr lang="en-US" altLang="en-US" sz="1400" b="1" dirty="0"/>
              <a:t>("\n Enter the Values=");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 err="1"/>
              <a:t>scanf</a:t>
            </a:r>
            <a:r>
              <a:rPr lang="en-US" altLang="en-US" sz="1400" b="1" dirty="0"/>
              <a:t>("%d %</a:t>
            </a:r>
            <a:r>
              <a:rPr lang="en-US" altLang="en-US" sz="1400" b="1" dirty="0" err="1"/>
              <a:t>d",&amp;a,&amp;b</a:t>
            </a:r>
            <a:r>
              <a:rPr lang="en-US" altLang="en-US" sz="1400" b="1" dirty="0"/>
              <a:t>);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 err="1"/>
              <a:t>printf</a:t>
            </a:r>
            <a:r>
              <a:rPr lang="en-US" altLang="en-US" sz="1400" b="1" dirty="0"/>
              <a:t>("enter your choice=");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 err="1"/>
              <a:t>scanf</a:t>
            </a:r>
            <a:r>
              <a:rPr lang="en-US" altLang="en-US" sz="1400" b="1" dirty="0"/>
              <a:t>("%</a:t>
            </a:r>
            <a:r>
              <a:rPr lang="en-US" altLang="en-US" sz="1400" b="1" dirty="0" err="1"/>
              <a:t>d",&amp;choice</a:t>
            </a:r>
            <a:r>
              <a:rPr lang="en-US" altLang="en-US" sz="1400" b="1" dirty="0"/>
              <a:t>);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switch(choice)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{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case 1: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tot = </a:t>
            </a:r>
            <a:r>
              <a:rPr lang="en-US" altLang="en-US" sz="1400" b="1" dirty="0" err="1"/>
              <a:t>a+b</a:t>
            </a:r>
            <a:r>
              <a:rPr lang="en-US" altLang="en-US" sz="1400" b="1" dirty="0"/>
              <a:t>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 err="1"/>
              <a:t>printf</a:t>
            </a:r>
            <a:r>
              <a:rPr lang="en-US" altLang="en-US" sz="1400" b="1" dirty="0"/>
              <a:t>("\n The Addition of 2 nos. % </a:t>
            </a:r>
            <a:r>
              <a:rPr lang="en-US" altLang="en-US" sz="1400" b="1" dirty="0" err="1"/>
              <a:t>d",tot</a:t>
            </a:r>
            <a:r>
              <a:rPr lang="en-US" altLang="en-US" sz="1400" b="1" dirty="0"/>
              <a:t>);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break;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case 2: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tot = a-b;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 err="1"/>
              <a:t>printf</a:t>
            </a:r>
            <a:r>
              <a:rPr lang="en-US" altLang="en-US" sz="1400" b="1" dirty="0"/>
              <a:t>("\n The Subtraction of 2 nos. % </a:t>
            </a:r>
            <a:r>
              <a:rPr lang="en-US" altLang="en-US" sz="1400" b="1" dirty="0" err="1"/>
              <a:t>d",tot</a:t>
            </a:r>
            <a:r>
              <a:rPr lang="en-US" altLang="en-US" sz="1400" b="1" dirty="0"/>
              <a:t>);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break;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case 3: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tot = a*b;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 err="1"/>
              <a:t>printf</a:t>
            </a:r>
            <a:r>
              <a:rPr lang="en-US" altLang="en-US" sz="1400" b="1" dirty="0"/>
              <a:t>("\n The Multiplication of 2 nos. % </a:t>
            </a:r>
            <a:r>
              <a:rPr lang="en-US" altLang="en-US" sz="1400" b="1" dirty="0" err="1"/>
              <a:t>d",tot</a:t>
            </a:r>
            <a:r>
              <a:rPr lang="en-US" altLang="en-US" sz="1400" b="1" dirty="0"/>
              <a:t>);</a:t>
            </a:r>
            <a:endParaRPr lang="en-US" altLang="en-US" sz="1400" dirty="0"/>
          </a:p>
          <a:p>
            <a:pPr eaLnBrk="1" hangingPunct="1"/>
            <a:r>
              <a:rPr lang="en-US" altLang="en-US" sz="1400" b="1" dirty="0"/>
              <a:t>break;</a:t>
            </a:r>
            <a:endParaRPr lang="en-US" altLang="en-US" sz="14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614F4E7-D936-412E-83D4-333DC2C4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8600"/>
            <a:ext cx="3810000" cy="230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case 4: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tot = a/b;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printf("\n The Division = % d",tot);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break;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default: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printf("\n invalid");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break;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31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581C418C-68A6-4B50-B95B-0B21CC527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76288"/>
            <a:ext cx="5376863" cy="8239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48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anose="020B0604020202020204" pitchFamily="34" charset="-128"/>
                <a:cs typeface="Times New Roman" panose="02020603050405020304" pitchFamily="18" charset="0"/>
              </a:rPr>
              <a:t>Session Objectives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BD3B586-DB0D-4130-AB92-A82E9EBE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76488"/>
            <a:ext cx="4932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Explain If, If..else statements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4C8D12DC-CCE2-4254-8E82-E7EEDC47E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0"/>
            <a:ext cx="507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 Looping concepts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447A2918-B3FF-4383-9F24-337DAF7D9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48088"/>
            <a:ext cx="5310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Explain Switch..Case statement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9DF25A14-AB5F-4861-8ACB-C6F2C0BBB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33888"/>
            <a:ext cx="589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Explain Break,continue Statements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3E439B7E-3891-467F-8B8F-ED563A364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5119688"/>
            <a:ext cx="4748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Explain the Goto Statement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8409B686-3CA7-4267-9AAD-82FA323BA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66888"/>
            <a:ext cx="614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Explain Types of Control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87" grpId="0" autoUpdateAnimBg="0"/>
      <p:bldP spid="16388" grpId="0" autoUpdateAnimBg="0"/>
      <p:bldP spid="16389" grpId="0" autoUpdateAnimBg="0"/>
      <p:bldP spid="16390" grpId="0" autoUpdateAnimBg="0"/>
      <p:bldP spid="16391" grpId="0" autoUpdateAnimBg="0"/>
      <p:bldP spid="1639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720A529-149F-4B4F-8265-04A4B73AC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" y="71438"/>
            <a:ext cx="4572000" cy="648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Write a program to count the number of vowels and consonants in a string</a:t>
            </a:r>
          </a:p>
          <a:p>
            <a:pPr eaLnBrk="1" hangingPunct="1"/>
            <a:r>
              <a:rPr lang="en-US" altLang="en-US" sz="1400" b="1"/>
              <a:t>#include&lt;stdio.h&gt;</a:t>
            </a:r>
          </a:p>
          <a:p>
            <a:pPr eaLnBrk="1" hangingPunct="1"/>
            <a:r>
              <a:rPr lang="en-US" altLang="en-US" sz="1400" b="1"/>
              <a:t>void main()</a:t>
            </a:r>
          </a:p>
          <a:p>
            <a:pPr eaLnBrk="1" hangingPunct="1"/>
            <a:r>
              <a:rPr lang="en-US" altLang="en-US" sz="1400" b="1"/>
              <a:t>{</a:t>
            </a:r>
          </a:p>
          <a:p>
            <a:pPr eaLnBrk="1" hangingPunct="1"/>
            <a:r>
              <a:rPr lang="en-US" altLang="en-US" sz="1400" b="1"/>
              <a:t>int c=0,v=0;</a:t>
            </a:r>
          </a:p>
          <a:p>
            <a:pPr eaLnBrk="1" hangingPunct="1"/>
            <a:r>
              <a:rPr lang="en-US" altLang="en-US" sz="1400" b="1"/>
              <a:t>char x;</a:t>
            </a:r>
          </a:p>
          <a:p>
            <a:pPr eaLnBrk="1" hangingPunct="1"/>
            <a:r>
              <a:rPr lang="en-US" altLang="en-US" sz="1400" b="1"/>
              <a:t>printf("enter any string \n");</a:t>
            </a:r>
          </a:p>
          <a:p>
            <a:pPr eaLnBrk="1" hangingPunct="1"/>
            <a:r>
              <a:rPr lang="en-US" altLang="en-US" sz="1400" b="1"/>
              <a:t>do</a:t>
            </a:r>
          </a:p>
          <a:p>
            <a:pPr eaLnBrk="1" hangingPunct="1"/>
            <a:r>
              <a:rPr lang="en-US" altLang="en-US" sz="1400" b="1"/>
              <a:t>{</a:t>
            </a:r>
          </a:p>
          <a:p>
            <a:pPr eaLnBrk="1" hangingPunct="1"/>
            <a:r>
              <a:rPr lang="en-US" altLang="en-US" sz="1400" b="1"/>
              <a:t>switch(x=getchar())</a:t>
            </a:r>
          </a:p>
          <a:p>
            <a:pPr eaLnBrk="1" hangingPunct="1"/>
            <a:r>
              <a:rPr lang="en-US" altLang="en-US" sz="1400" b="1"/>
              <a:t>{</a:t>
            </a:r>
          </a:p>
          <a:p>
            <a:pPr eaLnBrk="1" hangingPunct="1"/>
            <a:r>
              <a:rPr lang="en-US" altLang="en-US" sz="1400" b="1"/>
              <a:t>case 'a':</a:t>
            </a:r>
          </a:p>
          <a:p>
            <a:pPr eaLnBrk="1" hangingPunct="1"/>
            <a:r>
              <a:rPr lang="en-US" altLang="en-US" sz="1400" b="1"/>
              <a:t>case 'e':</a:t>
            </a:r>
          </a:p>
          <a:p>
            <a:pPr eaLnBrk="1" hangingPunct="1"/>
            <a:r>
              <a:rPr lang="en-US" altLang="en-US" sz="1400" b="1"/>
              <a:t>case 'i':</a:t>
            </a:r>
          </a:p>
          <a:p>
            <a:pPr eaLnBrk="1" hangingPunct="1"/>
            <a:r>
              <a:rPr lang="en-US" altLang="en-US" sz="1400" b="1"/>
              <a:t>case 'o':</a:t>
            </a:r>
          </a:p>
          <a:p>
            <a:pPr eaLnBrk="1" hangingPunct="1"/>
            <a:r>
              <a:rPr lang="en-US" altLang="en-US" sz="1400" b="1"/>
              <a:t>case 'u':</a:t>
            </a:r>
          </a:p>
          <a:p>
            <a:pPr eaLnBrk="1" hangingPunct="1"/>
            <a:r>
              <a:rPr lang="en-US" altLang="en-US" sz="1400" b="1"/>
              <a:t>v++;</a:t>
            </a:r>
          </a:p>
          <a:p>
            <a:pPr eaLnBrk="1" hangingPunct="1"/>
            <a:r>
              <a:rPr lang="en-US" altLang="en-US" sz="1400" b="1"/>
              <a:t> break;</a:t>
            </a:r>
          </a:p>
          <a:p>
            <a:pPr eaLnBrk="1" hangingPunct="1"/>
            <a:r>
              <a:rPr lang="en-US" altLang="en-US" sz="1400" b="1"/>
              <a:t>case '\n':</a:t>
            </a:r>
          </a:p>
          <a:p>
            <a:pPr eaLnBrk="1" hangingPunct="1"/>
            <a:r>
              <a:rPr lang="en-US" altLang="en-US" sz="1400" b="1"/>
              <a:t> break;</a:t>
            </a:r>
          </a:p>
          <a:p>
            <a:pPr eaLnBrk="1" hangingPunct="1"/>
            <a:r>
              <a:rPr lang="en-US" altLang="en-US" sz="1400" b="1"/>
              <a:t>default:</a:t>
            </a:r>
          </a:p>
          <a:p>
            <a:pPr eaLnBrk="1" hangingPunct="1"/>
            <a:r>
              <a:rPr lang="en-US" altLang="en-US" sz="1400" b="1"/>
              <a:t>  c++;</a:t>
            </a:r>
          </a:p>
          <a:p>
            <a:pPr eaLnBrk="1" hangingPunct="1"/>
            <a:r>
              <a:rPr lang="en-US" altLang="en-US" sz="1400" b="1"/>
              <a:t>  break;</a:t>
            </a:r>
          </a:p>
          <a:p>
            <a:pPr eaLnBrk="1" hangingPunct="1"/>
            <a:r>
              <a:rPr lang="en-US" altLang="en-US" sz="1400" b="1"/>
              <a:t>}</a:t>
            </a:r>
          </a:p>
          <a:p>
            <a:pPr eaLnBrk="1" hangingPunct="1"/>
            <a:r>
              <a:rPr lang="en-US" altLang="en-US" sz="1400" b="1"/>
              <a:t>}while (x!='\n');</a:t>
            </a:r>
          </a:p>
          <a:p>
            <a:pPr eaLnBrk="1" hangingPunct="1"/>
            <a:r>
              <a:rPr lang="en-US" altLang="en-US" sz="1400" b="1"/>
              <a:t>printf("no. of vowels is  %d \n",v);</a:t>
            </a:r>
          </a:p>
          <a:p>
            <a:pPr eaLnBrk="1" hangingPunct="1"/>
            <a:r>
              <a:rPr lang="en-US" altLang="en-US" sz="1400" b="1"/>
              <a:t>printf("no. of consonants is %d", c);</a:t>
            </a:r>
          </a:p>
          <a:p>
            <a:pPr eaLnBrk="1" hangingPunct="1"/>
            <a:r>
              <a:rPr lang="en-US" altLang="en-US" sz="1400" b="1"/>
              <a:t>getch();</a:t>
            </a:r>
          </a:p>
          <a:p>
            <a:pPr eaLnBrk="1" hangingPunct="1"/>
            <a:r>
              <a:rPr lang="en-US" altLang="en-US" sz="1400" b="1"/>
              <a:t>}</a:t>
            </a:r>
          </a:p>
        </p:txBody>
      </p:sp>
      <p:sp>
        <p:nvSpPr>
          <p:cNvPr id="38915" name="AutoShape 3">
            <a:extLst>
              <a:ext uri="{FF2B5EF4-FFF2-40B4-BE49-F238E27FC236}">
                <a16:creationId xmlns:a16="http://schemas.microsoft.com/office/drawing/2014/main" id="{43B8A645-E59A-4B2B-B325-77732E7CB8F2}"/>
              </a:ext>
            </a:extLst>
          </p:cNvPr>
          <p:cNvSpPr>
            <a:spLocks/>
          </p:cNvSpPr>
          <p:nvPr/>
        </p:nvSpPr>
        <p:spPr bwMode="auto">
          <a:xfrm>
            <a:off x="5410200" y="3238500"/>
            <a:ext cx="3276600" cy="876300"/>
          </a:xfrm>
          <a:prstGeom prst="borderCallout1">
            <a:avLst>
              <a:gd name="adj1" fmla="val 13042"/>
              <a:gd name="adj2" fmla="val -2324"/>
              <a:gd name="adj3" fmla="val -213042"/>
              <a:gd name="adj4" fmla="val -2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Enter Any String  : welcome</a:t>
            </a:r>
          </a:p>
          <a:p>
            <a:pPr eaLnBrk="1" hangingPunct="1"/>
            <a:r>
              <a:rPr lang="en-US" altLang="en-US" sz="1400" b="1"/>
              <a:t>No.of Vowels :  3</a:t>
            </a:r>
          </a:p>
          <a:p>
            <a:pPr eaLnBrk="1" hangingPunct="1"/>
            <a:r>
              <a:rPr lang="en-US" altLang="en-US" sz="1400" b="1"/>
              <a:t>No.of Consonants :  4</a:t>
            </a:r>
          </a:p>
        </p:txBody>
      </p:sp>
      <p:sp>
        <p:nvSpPr>
          <p:cNvPr id="38916" name="WordArt 4">
            <a:extLst>
              <a:ext uri="{FF2B5EF4-FFF2-40B4-BE49-F238E27FC236}">
                <a16:creationId xmlns:a16="http://schemas.microsoft.com/office/drawing/2014/main" id="{743CDCA9-8705-4EAC-A387-E2A341E5C024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4648200" y="685800"/>
            <a:ext cx="21431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5590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69B0522-4259-4AE9-9639-7D619157C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8600"/>
            <a:ext cx="4625975" cy="478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Write a program to check whether the given number </a:t>
            </a:r>
          </a:p>
          <a:p>
            <a:pPr eaLnBrk="1" hangingPunct="1"/>
            <a:r>
              <a:rPr lang="en-US" altLang="en-US" sz="1400" b="1"/>
              <a:t>is positive or negative. 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#include&lt;stdio.h&gt;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void main()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{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int a;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printf("Enter the number=");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scanf("%d",&amp;a);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if (a&gt;0)</a:t>
            </a:r>
          </a:p>
          <a:p>
            <a:pPr eaLnBrk="1" hangingPunct="1"/>
            <a:r>
              <a:rPr lang="en-US" altLang="en-US" sz="1400" b="1"/>
              <a:t>{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printf( "Given number is positive %d“.a);</a:t>
            </a:r>
          </a:p>
          <a:p>
            <a:pPr eaLnBrk="1" hangingPunct="1"/>
            <a:r>
              <a:rPr lang="en-US" altLang="en-US" sz="1400" b="1"/>
              <a:t>}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Elseif(a&lt;0)</a:t>
            </a:r>
          </a:p>
          <a:p>
            <a:pPr eaLnBrk="1" hangingPunct="1"/>
            <a:r>
              <a:rPr lang="en-US" altLang="en-US" sz="1400" b="1"/>
              <a:t>{</a:t>
            </a:r>
          </a:p>
          <a:p>
            <a:pPr eaLnBrk="1" hangingPunct="1"/>
            <a:r>
              <a:rPr lang="en-US" altLang="en-US" sz="1400" b="1"/>
              <a:t>printf("Given number is negative %d“,a);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}</a:t>
            </a:r>
          </a:p>
          <a:p>
            <a:pPr eaLnBrk="1" hangingPunct="1"/>
            <a:r>
              <a:rPr lang="en-US" altLang="en-US" sz="1400" b="1"/>
              <a:t>Else</a:t>
            </a:r>
          </a:p>
          <a:p>
            <a:pPr eaLnBrk="1" hangingPunct="1"/>
            <a:r>
              <a:rPr lang="en-US" altLang="en-US" sz="1400" b="1"/>
              <a:t>{</a:t>
            </a:r>
          </a:p>
          <a:p>
            <a:pPr eaLnBrk="1" hangingPunct="1"/>
            <a:r>
              <a:rPr lang="en-US" altLang="en-US" sz="1400" b="1"/>
              <a:t>printf("Given number is Zero %d“,a);</a:t>
            </a:r>
          </a:p>
          <a:p>
            <a:pPr eaLnBrk="1" hangingPunct="1"/>
            <a:r>
              <a:rPr lang="en-US" altLang="en-US" sz="1400" b="1"/>
              <a:t>}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}</a:t>
            </a:r>
          </a:p>
          <a:p>
            <a:pPr eaLnBrk="1" hangingPunct="1"/>
            <a:endParaRPr lang="en-US" altLang="en-US" sz="1400" b="1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833AEE6-70D4-4582-B52D-25B021E0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1913"/>
            <a:ext cx="3511550" cy="499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Write a program to find the greatest of  </a:t>
            </a:r>
          </a:p>
          <a:p>
            <a:pPr eaLnBrk="1" hangingPunct="1"/>
            <a:r>
              <a:rPr lang="en-US" altLang="en-US" sz="1400" b="1"/>
              <a:t>Three numbers</a:t>
            </a:r>
          </a:p>
          <a:p>
            <a:pPr eaLnBrk="1" hangingPunct="1"/>
            <a:r>
              <a:rPr lang="en-US" altLang="en-US" sz="1400" b="1"/>
              <a:t>#include&lt;stdio.h&gt;</a:t>
            </a:r>
          </a:p>
          <a:p>
            <a:pPr eaLnBrk="1" hangingPunct="1"/>
            <a:r>
              <a:rPr lang="en-US" altLang="en-US" sz="1400" b="1"/>
              <a:t>void main()</a:t>
            </a:r>
          </a:p>
          <a:p>
            <a:pPr eaLnBrk="1" hangingPunct="1"/>
            <a:r>
              <a:rPr lang="en-US" altLang="en-US" sz="1400" b="1"/>
              <a:t>{</a:t>
            </a:r>
          </a:p>
          <a:p>
            <a:pPr eaLnBrk="1" hangingPunct="1"/>
            <a:r>
              <a:rPr lang="en-US" altLang="en-US" sz="1400" b="1"/>
              <a:t>int a,b,c;</a:t>
            </a:r>
          </a:p>
          <a:p>
            <a:pPr eaLnBrk="1" hangingPunct="1"/>
            <a:r>
              <a:rPr lang="en-US" altLang="en-US" sz="1400" b="1"/>
              <a:t>printf("\n Enter 3 nos. =");</a:t>
            </a:r>
          </a:p>
          <a:p>
            <a:pPr eaLnBrk="1" hangingPunct="1"/>
            <a:r>
              <a:rPr lang="en-US" altLang="en-US" sz="1400" b="1"/>
              <a:t>scanf("%d %d %d",&amp;a,&amp;b,&amp;c);</a:t>
            </a:r>
          </a:p>
          <a:p>
            <a:pPr eaLnBrk="1" hangingPunct="1"/>
            <a:r>
              <a:rPr lang="en-US" altLang="en-US" sz="1400" b="1"/>
              <a:t>if ((a&gt;b) &amp;&amp; (a&gt;c))</a:t>
            </a:r>
          </a:p>
          <a:p>
            <a:pPr eaLnBrk="1" hangingPunct="1"/>
            <a:r>
              <a:rPr lang="en-US" altLang="en-US" sz="1400" b="1"/>
              <a:t>{</a:t>
            </a:r>
          </a:p>
          <a:p>
            <a:pPr eaLnBrk="1" hangingPunct="1"/>
            <a:r>
              <a:rPr lang="en-US" altLang="en-US" sz="1400" b="1"/>
              <a:t>printf("A is greatest %d“,a);</a:t>
            </a:r>
          </a:p>
          <a:p>
            <a:pPr eaLnBrk="1" hangingPunct="1"/>
            <a:r>
              <a:rPr lang="en-US" altLang="en-US" sz="1400" b="1"/>
              <a:t>}</a:t>
            </a:r>
          </a:p>
          <a:p>
            <a:pPr eaLnBrk="1" hangingPunct="1"/>
            <a:r>
              <a:rPr lang="en-US" altLang="en-US" sz="1400" b="1"/>
              <a:t>elseif (b&gt;c)</a:t>
            </a:r>
          </a:p>
          <a:p>
            <a:pPr eaLnBrk="1" hangingPunct="1"/>
            <a:r>
              <a:rPr lang="en-US" altLang="en-US" sz="1400" b="1"/>
              <a:t>{</a:t>
            </a:r>
          </a:p>
          <a:p>
            <a:pPr eaLnBrk="1" hangingPunct="1"/>
            <a:r>
              <a:rPr lang="en-US" altLang="en-US" sz="1400" b="1"/>
              <a:t>printf(" B is greatest %d“,b);</a:t>
            </a:r>
          </a:p>
          <a:p>
            <a:pPr eaLnBrk="1" hangingPunct="1"/>
            <a:r>
              <a:rPr lang="en-US" altLang="en-US" sz="1400" b="1"/>
              <a:t>}</a:t>
            </a:r>
          </a:p>
          <a:p>
            <a:pPr eaLnBrk="1" hangingPunct="1"/>
            <a:r>
              <a:rPr lang="en-US" altLang="en-US" sz="1400" b="1"/>
              <a:t>else</a:t>
            </a:r>
          </a:p>
          <a:p>
            <a:pPr eaLnBrk="1" hangingPunct="1"/>
            <a:r>
              <a:rPr lang="en-US" altLang="en-US" sz="1400" b="1"/>
              <a:t>{</a:t>
            </a:r>
          </a:p>
          <a:p>
            <a:pPr eaLnBrk="1" hangingPunct="1"/>
            <a:r>
              <a:rPr lang="en-US" altLang="en-US" sz="1400" b="1"/>
              <a:t>printf("C is greatest %d“.c);</a:t>
            </a:r>
          </a:p>
          <a:p>
            <a:pPr eaLnBrk="1" hangingPunct="1"/>
            <a:r>
              <a:rPr lang="en-US" altLang="en-US" sz="1400" b="1"/>
              <a:t>}</a:t>
            </a:r>
          </a:p>
          <a:p>
            <a:pPr eaLnBrk="1" hangingPunct="1"/>
            <a:r>
              <a:rPr lang="en-US" altLang="en-US" sz="1400" b="1"/>
              <a:t>getch();</a:t>
            </a:r>
          </a:p>
          <a:p>
            <a:pPr eaLnBrk="1" hangingPunct="1"/>
            <a:r>
              <a:rPr lang="en-US" altLang="en-US" sz="1400" b="1"/>
              <a:t>}</a:t>
            </a:r>
          </a:p>
          <a:p>
            <a:endParaRPr lang="en-US" altLang="en-US" sz="1400" b="1"/>
          </a:p>
        </p:txBody>
      </p:sp>
      <p:sp>
        <p:nvSpPr>
          <p:cNvPr id="26628" name="WordArt 4">
            <a:extLst>
              <a:ext uri="{FF2B5EF4-FFF2-40B4-BE49-F238E27FC236}">
                <a16:creationId xmlns:a16="http://schemas.microsoft.com/office/drawing/2014/main" id="{AFB3ECAE-44F3-4AC2-8F4A-B518D3382781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4572000" y="5248275"/>
            <a:ext cx="17526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4D482751-F990-448F-A374-0E785AE65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5713413"/>
            <a:ext cx="3505200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99"/>
                </a:solidFill>
              </a:rPr>
              <a:t>Enter the number =   10</a:t>
            </a:r>
          </a:p>
          <a:p>
            <a:pPr eaLnBrk="1" hangingPunct="1"/>
            <a:r>
              <a:rPr lang="en-US" altLang="en-US" b="1">
                <a:solidFill>
                  <a:srgbClr val="000099"/>
                </a:solidFill>
              </a:rPr>
              <a:t>The Given Number is positive</a:t>
            </a:r>
          </a:p>
        </p:txBody>
      </p:sp>
      <p:sp>
        <p:nvSpPr>
          <p:cNvPr id="26630" name="WordArt 6">
            <a:extLst>
              <a:ext uri="{FF2B5EF4-FFF2-40B4-BE49-F238E27FC236}">
                <a16:creationId xmlns:a16="http://schemas.microsoft.com/office/drawing/2014/main" id="{DED0CE1D-49CA-4786-91D0-1543D05F3EF2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941388" y="5165725"/>
            <a:ext cx="17526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AF9DA45E-D6E0-41DD-A2FC-F6E5F23D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5567363"/>
            <a:ext cx="2362200" cy="1228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Enter 3 nos. =   10   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20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5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B is greatest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CF88021-FFCD-46C9-9CA2-0F7FDB63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238"/>
            <a:ext cx="3429000" cy="450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Write a progrm input the given year is LEAP YEAR or Not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#include&lt;stdio.h&gt;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void main()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int year;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printf("Enter the year =\n");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scanf("%d",&amp;year);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if ((year%4)==0)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printf("\n It is a leap year");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else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printf("\n It is not a leap year");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getch();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D04C581-40AA-4E9A-B919-3E439F27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-4763"/>
            <a:ext cx="5715000" cy="4500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Write a progrm input the given Number id Odd or Even Number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#include&lt;stdio.h&gt;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void main()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int no;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printf("Enter the Number =\n");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scanf("%d",&amp;no);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if ((no%2)==0)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printf("\n The Number is Even Number %d“,no);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else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printf("\n The Number is Odd Number %d“,no);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getch();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</a:p>
        </p:txBody>
      </p:sp>
      <p:sp>
        <p:nvSpPr>
          <p:cNvPr id="27652" name="WordArt 4">
            <a:extLst>
              <a:ext uri="{FF2B5EF4-FFF2-40B4-BE49-F238E27FC236}">
                <a16:creationId xmlns:a16="http://schemas.microsoft.com/office/drawing/2014/main" id="{A12C7506-CAB7-45D4-BE91-F4096F691D26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4114800" y="4572000"/>
            <a:ext cx="17526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EE67896-9D24-4257-B78D-DF68B0B2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997450"/>
            <a:ext cx="4267200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99"/>
                </a:solidFill>
              </a:rPr>
              <a:t>Enter the number =   12</a:t>
            </a:r>
          </a:p>
          <a:p>
            <a:pPr eaLnBrk="1" hangingPunct="1"/>
            <a:r>
              <a:rPr lang="en-US" altLang="en-US" b="1">
                <a:solidFill>
                  <a:srgbClr val="000099"/>
                </a:solidFill>
              </a:rPr>
              <a:t>The Number is Even Number 12</a:t>
            </a:r>
          </a:p>
        </p:txBody>
      </p:sp>
      <p:sp>
        <p:nvSpPr>
          <p:cNvPr id="27654" name="WordArt 6">
            <a:extLst>
              <a:ext uri="{FF2B5EF4-FFF2-40B4-BE49-F238E27FC236}">
                <a16:creationId xmlns:a16="http://schemas.microsoft.com/office/drawing/2014/main" id="{B064BFBE-DA73-41E6-A8EB-35CB828E8373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304800" y="4832350"/>
            <a:ext cx="17526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5BEA4C27-D1C1-4E08-867E-88A03B14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187950"/>
            <a:ext cx="2590800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Enter the Year 2000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It is a leap year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2E84E68-0A6B-4AE9-8371-6612B6B0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"/>
            <a:ext cx="4267200" cy="450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Write a program to print the FIBONACCI SERIES upto N Numbers</a:t>
            </a:r>
          </a:p>
          <a:p>
            <a:pPr eaLnBrk="1" hangingPunct="1"/>
            <a:r>
              <a:rPr lang="en-US" altLang="en-US" sz="1600" b="1"/>
              <a:t>#include&lt;stdio.h&gt;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void main()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int n,i,f1,f2,f3;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printf("enter the number = ");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scanf("%d",&amp;n);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f1=-1;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f2=1;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for(i=0;i&lt;=n;i++)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f3=f1+f2;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printf("%d\n",f3);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f1=f2;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f2=f3;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  <a:endParaRPr lang="en-US" altLang="en-US" sz="1600"/>
          </a:p>
        </p:txBody>
      </p:sp>
      <p:sp>
        <p:nvSpPr>
          <p:cNvPr id="28675" name="AutoShape 3">
            <a:extLst>
              <a:ext uri="{FF2B5EF4-FFF2-40B4-BE49-F238E27FC236}">
                <a16:creationId xmlns:a16="http://schemas.microsoft.com/office/drawing/2014/main" id="{B0B35FF3-09B9-4C38-B44C-2C75B3A55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29200"/>
            <a:ext cx="2667000" cy="19812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8676" name="WordArt 4">
            <a:extLst>
              <a:ext uri="{FF2B5EF4-FFF2-40B4-BE49-F238E27FC236}">
                <a16:creationId xmlns:a16="http://schemas.microsoft.com/office/drawing/2014/main" id="{10B115D1-BAC1-4732-A2D0-19661F83DB67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52400" y="4572000"/>
            <a:ext cx="17526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1D012CB6-9033-4729-89AC-D0A9A030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609600" cy="136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altLang="en-US" sz="1600" b="1"/>
              <a:t>0</a:t>
            </a:r>
          </a:p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altLang="en-US" sz="1600" b="1"/>
              <a:t>1</a:t>
            </a:r>
          </a:p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altLang="en-US" sz="1600" b="1"/>
              <a:t>1</a:t>
            </a:r>
          </a:p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altLang="en-US" sz="1600" b="1"/>
              <a:t>2</a:t>
            </a:r>
          </a:p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altLang="en-US" sz="1600" b="1"/>
              <a:t>3</a:t>
            </a:r>
          </a:p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altLang="en-US" sz="1600" b="1"/>
              <a:t>5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3BE7E096-4DDC-4120-8960-FEBAAD1C4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14888"/>
            <a:ext cx="320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Enter the number =   5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FBFDE264-5591-4A52-A24D-24898DFD8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88"/>
            <a:ext cx="4343400" cy="4037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PASCAL TRIANGLE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b="1"/>
              <a:t>#include&lt;stdio.h&gt;</a:t>
            </a:r>
            <a:endParaRPr lang="en-US" altLang="en-US"/>
          </a:p>
          <a:p>
            <a:pPr eaLnBrk="1" hangingPunct="1"/>
            <a:r>
              <a:rPr lang="en-US" altLang="en-US" b="1"/>
              <a:t>void main()</a:t>
            </a:r>
            <a:endParaRPr lang="en-US" altLang="en-US"/>
          </a:p>
          <a:p>
            <a:pPr eaLnBrk="1" hangingPunct="1"/>
            <a:r>
              <a:rPr lang="en-US" altLang="en-US" b="1"/>
              <a:t>{</a:t>
            </a:r>
            <a:endParaRPr lang="en-US" altLang="en-US"/>
          </a:p>
          <a:p>
            <a:pPr eaLnBrk="1" hangingPunct="1"/>
            <a:r>
              <a:rPr lang="en-US" altLang="en-US" b="1"/>
              <a:t>int i,j;</a:t>
            </a:r>
            <a:endParaRPr lang="en-US" altLang="en-US"/>
          </a:p>
          <a:p>
            <a:pPr eaLnBrk="1" hangingPunct="1"/>
            <a:r>
              <a:rPr lang="en-US" altLang="en-US" b="1"/>
              <a:t>clrscr();</a:t>
            </a:r>
            <a:endParaRPr lang="en-US" altLang="en-US"/>
          </a:p>
          <a:p>
            <a:pPr eaLnBrk="1" hangingPunct="1"/>
            <a:r>
              <a:rPr lang="en-US" altLang="en-US" b="1"/>
              <a:t>for(i=1;i&lt;=5;i++)</a:t>
            </a:r>
            <a:endParaRPr lang="en-US" altLang="en-US"/>
          </a:p>
          <a:p>
            <a:pPr eaLnBrk="1" hangingPunct="1"/>
            <a:r>
              <a:rPr lang="en-US" altLang="en-US" b="1"/>
              <a:t>{</a:t>
            </a:r>
            <a:endParaRPr lang="en-US" altLang="en-US"/>
          </a:p>
          <a:p>
            <a:pPr eaLnBrk="1" hangingPunct="1"/>
            <a:r>
              <a:rPr lang="en-US" altLang="en-US" b="1"/>
              <a:t>for(j=1;j&lt;=i;j++)</a:t>
            </a:r>
            <a:endParaRPr lang="en-US" altLang="en-US"/>
          </a:p>
          <a:p>
            <a:pPr eaLnBrk="1" hangingPunct="1"/>
            <a:r>
              <a:rPr lang="en-US" altLang="en-US" b="1"/>
              <a:t>{</a:t>
            </a:r>
            <a:endParaRPr lang="en-US" altLang="en-US"/>
          </a:p>
          <a:p>
            <a:pPr eaLnBrk="1" hangingPunct="1"/>
            <a:r>
              <a:rPr lang="en-US" altLang="en-US" b="1"/>
              <a:t>printf("%d\n",i);</a:t>
            </a:r>
            <a:endParaRPr lang="en-US" altLang="en-US"/>
          </a:p>
          <a:p>
            <a:pPr eaLnBrk="1" hangingPunct="1"/>
            <a:r>
              <a:rPr lang="en-US" altLang="en-US" b="1"/>
              <a:t>}</a:t>
            </a:r>
            <a:endParaRPr lang="en-US" altLang="en-US"/>
          </a:p>
          <a:p>
            <a:pPr eaLnBrk="1" hangingPunct="1"/>
            <a:r>
              <a:rPr lang="en-US" altLang="en-US" b="1"/>
              <a:t>printf("\n");</a:t>
            </a:r>
            <a:endParaRPr lang="en-US" altLang="en-US"/>
          </a:p>
          <a:p>
            <a:pPr eaLnBrk="1" hangingPunct="1"/>
            <a:r>
              <a:rPr lang="en-US" altLang="en-US" b="1"/>
              <a:t>}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412DFC7E-5068-4A73-9875-CB7906B6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68775"/>
            <a:ext cx="3352800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1" u="sng"/>
              <a:t>Output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2 2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3 3 3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4 4 4 4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5 5 5 5 5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DC3A7BF-05C3-4C9F-ACFC-3E620E13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0363"/>
            <a:ext cx="4038600" cy="314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PASCAL TRIANGLE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 sz="1400" b="1"/>
              <a:t>#include&lt;stdio.h&gt;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void main()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{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int i,j;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clrscr();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for(i=1;i&lt;=5;i++)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{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for(j=1;j&lt;=i;j++)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{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printf("%d\n",j);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}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printf("\n");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}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F7570A79-2D2A-4EDE-8B41-B1F71DED1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87775"/>
            <a:ext cx="2133600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1" u="sng"/>
              <a:t>Output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1 2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1 2 3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1 2 3 4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1 2 3 4 5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9B82119E-8419-411F-9BDB-A417A7F0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638"/>
            <a:ext cx="4038600" cy="3354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PASCAL TRIANGLE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 sz="1400" b="1"/>
              <a:t>#include&lt;stdio.h&gt;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void main()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{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int i,j,c=1;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clrscr();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for(i=1;i&lt;=5;i++)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{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for(j=1;j&lt;=i;j++)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{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printf("%d\n",c);</a:t>
            </a:r>
          </a:p>
          <a:p>
            <a:pPr eaLnBrk="1" hangingPunct="1"/>
            <a:r>
              <a:rPr lang="en-US" altLang="en-US" sz="1400" b="1"/>
              <a:t>c++;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}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printf("\n");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}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CA6757D6-FFB9-49AF-8920-CF97F53E3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08413"/>
            <a:ext cx="3352800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1" u="sng"/>
              <a:t>Output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2 3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4 5 6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7 8 9 10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11 12 13 14 15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71F1FFE-3EBD-4142-A7D0-2EC23409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0"/>
            <a:ext cx="4038600" cy="358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PASCAL TRIANGLE to print  *</a:t>
            </a:r>
            <a:r>
              <a:rPr lang="en-US" altLang="en-US" sz="2000"/>
              <a:t> </a:t>
            </a:r>
          </a:p>
          <a:p>
            <a:pPr eaLnBrk="1" hangingPunct="1"/>
            <a:r>
              <a:rPr lang="en-US" altLang="en-US" sz="1600" b="1"/>
              <a:t>#include&lt;stdio.h&gt;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void main()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int i,j;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clrscr();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for(i=1;i&lt;=5;i++)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for(j=1;j&lt;=i;j++)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printf(“*");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printf("\n");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FFD05EB9-746F-42E6-AE4C-9486E1B4E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05200"/>
            <a:ext cx="1905000" cy="296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1" u="sng"/>
              <a:t>Output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*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* *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</a:rPr>
              <a:t>* *  *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</a:rPr>
              <a:t>* *  *  *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</a:rPr>
              <a:t>* *  *  *  *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148ED9A0-CC43-4713-AB1A-C7E8BBEE7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0338"/>
            <a:ext cx="4724400" cy="358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PASCAL TRIANGLE</a:t>
            </a:r>
            <a:r>
              <a:rPr lang="en-US" altLang="en-US" sz="2000"/>
              <a:t> </a:t>
            </a:r>
          </a:p>
          <a:p>
            <a:pPr eaLnBrk="1" hangingPunct="1"/>
            <a:r>
              <a:rPr lang="en-US" altLang="en-US" sz="1600" b="1"/>
              <a:t>#include&lt;stdio.h&gt;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void main()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int i,j;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clrscr();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for(i=0;i&lt;5;i++)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for(j=i;j&gt;0;j--)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{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printf("%d\n",j);</a:t>
            </a:r>
          </a:p>
          <a:p>
            <a:pPr eaLnBrk="1" hangingPunct="1"/>
            <a:r>
              <a:rPr lang="en-US" altLang="en-US" sz="1600" b="1"/>
              <a:t>}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printf("\n");</a:t>
            </a:r>
            <a:endParaRPr lang="en-US" altLang="en-US" sz="1600"/>
          </a:p>
          <a:p>
            <a:pPr eaLnBrk="1" hangingPunct="1"/>
            <a:r>
              <a:rPr lang="en-US" altLang="en-US" sz="1600" b="1"/>
              <a:t>}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B31499C5-E167-4057-A74C-7539C770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08413"/>
            <a:ext cx="3352800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1" u="sng"/>
              <a:t>Output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2 1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3 2 1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4 3 2 1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5 4 3 2 1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CEC089E-1EC8-4DD8-AB7E-7700C2D0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5410200" cy="625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To print the word in reverse</a:t>
            </a:r>
          </a:p>
          <a:p>
            <a:pPr eaLnBrk="1" hangingPunct="1"/>
            <a:r>
              <a:rPr lang="en-US" altLang="en-US" sz="2000" b="1"/>
              <a:t>#include&lt;stdio.h&gt;</a:t>
            </a:r>
          </a:p>
          <a:p>
            <a:pPr eaLnBrk="1" hangingPunct="1"/>
            <a:r>
              <a:rPr lang="en-US" altLang="en-US" sz="2000" b="1"/>
              <a:t>#include&lt;conio.h&gt;</a:t>
            </a:r>
          </a:p>
          <a:p>
            <a:pPr eaLnBrk="1" hangingPunct="1"/>
            <a:r>
              <a:rPr lang="en-US" altLang="en-US" sz="2000" b="1"/>
              <a:t>#define size 10</a:t>
            </a:r>
          </a:p>
          <a:p>
            <a:pPr eaLnBrk="1" hangingPunct="1"/>
            <a:r>
              <a:rPr lang="en-US" altLang="en-US" sz="2000" b="1"/>
              <a:t>void main()</a:t>
            </a:r>
          </a:p>
          <a:p>
            <a:pPr eaLnBrk="1" hangingPunct="1"/>
            <a:r>
              <a:rPr lang="en-US" altLang="en-US" sz="2000" b="1"/>
              <a:t>{</a:t>
            </a:r>
          </a:p>
          <a:p>
            <a:pPr eaLnBrk="1" hangingPunct="1"/>
            <a:r>
              <a:rPr lang="en-US" altLang="en-US" sz="2000" b="1"/>
              <a:t>char name[size+1];</a:t>
            </a:r>
          </a:p>
          <a:p>
            <a:pPr eaLnBrk="1" hangingPunct="1"/>
            <a:r>
              <a:rPr lang="en-US" altLang="en-US" sz="2000" b="1"/>
              <a:t>int i=1;</a:t>
            </a:r>
          </a:p>
          <a:p>
            <a:pPr eaLnBrk="1" hangingPunct="1"/>
            <a:r>
              <a:rPr lang="en-US" altLang="en-US" sz="2000" b="1"/>
              <a:t>clrscr();</a:t>
            </a:r>
          </a:p>
          <a:p>
            <a:pPr eaLnBrk="1" hangingPunct="1"/>
            <a:r>
              <a:rPr lang="en-US" altLang="en-US" sz="2000" b="1"/>
              <a:t>printf("\n Enter Any String");</a:t>
            </a:r>
          </a:p>
          <a:p>
            <a:pPr eaLnBrk="1" hangingPunct="1"/>
            <a:r>
              <a:rPr lang="en-US" altLang="en-US" sz="2000" b="1"/>
              <a:t>scanf("%s",name);</a:t>
            </a:r>
          </a:p>
          <a:p>
            <a:pPr eaLnBrk="1" hangingPunct="1"/>
            <a:r>
              <a:rPr lang="en-US" altLang="en-US" sz="2000" b="1"/>
              <a:t>printf("\n The Given string is %s\n",name);</a:t>
            </a:r>
          </a:p>
          <a:p>
            <a:pPr eaLnBrk="1" hangingPunct="1"/>
            <a:r>
              <a:rPr lang="en-US" altLang="en-US" sz="2000" b="1"/>
              <a:t>for(i=0;name[i]!='\0';i++);</a:t>
            </a:r>
          </a:p>
          <a:p>
            <a:pPr eaLnBrk="1" hangingPunct="1"/>
            <a:r>
              <a:rPr lang="en-US" altLang="en-US" sz="2000" b="1"/>
              <a:t>printf("\n\n The Reversed String is");</a:t>
            </a:r>
          </a:p>
          <a:p>
            <a:pPr eaLnBrk="1" hangingPunct="1"/>
            <a:r>
              <a:rPr lang="en-US" altLang="en-US" sz="2000" b="1"/>
              <a:t>for(i=size-1;i&gt;=0;i--)</a:t>
            </a:r>
          </a:p>
          <a:p>
            <a:pPr eaLnBrk="1" hangingPunct="1"/>
            <a:r>
              <a:rPr lang="en-US" altLang="en-US" sz="2000" b="1"/>
              <a:t>{</a:t>
            </a:r>
          </a:p>
          <a:p>
            <a:pPr eaLnBrk="1" hangingPunct="1"/>
            <a:r>
              <a:rPr lang="en-US" altLang="en-US" sz="2000" b="1"/>
              <a:t>printf("%c",name[i]);</a:t>
            </a:r>
          </a:p>
          <a:p>
            <a:pPr eaLnBrk="1" hangingPunct="1"/>
            <a:r>
              <a:rPr lang="en-US" altLang="en-US" sz="2000" b="1"/>
              <a:t>}</a:t>
            </a:r>
          </a:p>
          <a:p>
            <a:pPr eaLnBrk="1" hangingPunct="1"/>
            <a:r>
              <a:rPr lang="en-US" altLang="en-US" sz="2000" b="1"/>
              <a:t>getch();</a:t>
            </a:r>
          </a:p>
          <a:p>
            <a:pPr eaLnBrk="1" hangingPunct="1"/>
            <a:r>
              <a:rPr lang="en-US" altLang="en-US" sz="2000" b="1"/>
              <a:t>}</a:t>
            </a:r>
          </a:p>
        </p:txBody>
      </p:sp>
      <p:sp>
        <p:nvSpPr>
          <p:cNvPr id="31747" name="WordArt 3">
            <a:extLst>
              <a:ext uri="{FF2B5EF4-FFF2-40B4-BE49-F238E27FC236}">
                <a16:creationId xmlns:a16="http://schemas.microsoft.com/office/drawing/2014/main" id="{7004A365-2AAC-45B2-9892-201CADA0ACBE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4876800" y="1403350"/>
            <a:ext cx="17526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4805DE0F-367D-40AE-B7F2-30998822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3733800" cy="1228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99"/>
                </a:solidFill>
              </a:rPr>
              <a:t>Enter Any String : raja</a:t>
            </a:r>
          </a:p>
          <a:p>
            <a:pPr eaLnBrk="1" hangingPunct="1"/>
            <a:endParaRPr lang="en-US" altLang="en-US" b="1">
              <a:solidFill>
                <a:srgbClr val="000099"/>
              </a:solidFill>
            </a:endParaRPr>
          </a:p>
          <a:p>
            <a:pPr eaLnBrk="1" hangingPunct="1"/>
            <a:r>
              <a:rPr lang="en-US" altLang="en-US" b="1">
                <a:solidFill>
                  <a:srgbClr val="000099"/>
                </a:solidFill>
              </a:rPr>
              <a:t>The Given String is  raja</a:t>
            </a:r>
          </a:p>
          <a:p>
            <a:pPr eaLnBrk="1" hangingPunct="1"/>
            <a:r>
              <a:rPr lang="en-US" altLang="en-US" b="1">
                <a:solidFill>
                  <a:srgbClr val="000099"/>
                </a:solidFill>
              </a:rPr>
              <a:t>The Reversed String is  ajar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>
            <a:extLst>
              <a:ext uri="{FF2B5EF4-FFF2-40B4-BE49-F238E27FC236}">
                <a16:creationId xmlns:a16="http://schemas.microsoft.com/office/drawing/2014/main" id="{2F9A4603-A732-496E-B979-CF3519111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88" y="1219258"/>
            <a:ext cx="68580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4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continue statement causes the next iteration   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of the enclosing loop to begin.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BC35B43C-CF55-4ED9-A915-329BFDA1C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147" y="2420996"/>
            <a:ext cx="72390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5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this statement is encountered, the remaining 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statements in the body of the loop are skipped and   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control is passed on to the re-initialization step.</a:t>
            </a:r>
          </a:p>
        </p:txBody>
      </p:sp>
      <p:sp>
        <p:nvSpPr>
          <p:cNvPr id="32773" name="WordArt 5">
            <a:extLst>
              <a:ext uri="{FF2B5EF4-FFF2-40B4-BE49-F238E27FC236}">
                <a16:creationId xmlns:a16="http://schemas.microsoft.com/office/drawing/2014/main" id="{1EA5C098-931B-4D32-8563-C90B9B0AF7DF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981200" y="5029200"/>
            <a:ext cx="1447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Syntax :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5466D522-1688-4CB5-B2AB-0FC1A8950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029200"/>
            <a:ext cx="160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continue;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EB04F-2446-4CF0-B093-15400A77E0DA}"/>
              </a:ext>
            </a:extLst>
          </p:cNvPr>
          <p:cNvSpPr txBox="1"/>
          <p:nvPr/>
        </p:nvSpPr>
        <p:spPr>
          <a:xfrm>
            <a:off x="2731388" y="304882"/>
            <a:ext cx="4577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 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982861-0516-48C9-BC4E-882FAA223010}"/>
              </a:ext>
            </a:extLst>
          </p:cNvPr>
          <p:cNvSpPr txBox="1"/>
          <p:nvPr/>
        </p:nvSpPr>
        <p:spPr>
          <a:xfrm>
            <a:off x="2296545" y="1214602"/>
            <a:ext cx="57148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0;i &lt; 10;i++)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0)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 %d  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7FED8-9E55-4147-81BD-F3E1AA6F93B8}"/>
              </a:ext>
            </a:extLst>
          </p:cNvPr>
          <p:cNvSpPr txBox="1"/>
          <p:nvPr/>
        </p:nvSpPr>
        <p:spPr>
          <a:xfrm>
            <a:off x="1676476" y="228684"/>
            <a:ext cx="4577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 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A9706-97AE-49A0-9BDD-831BC1686B2A}"/>
              </a:ext>
            </a:extLst>
          </p:cNvPr>
          <p:cNvSpPr txBox="1"/>
          <p:nvPr/>
        </p:nvSpPr>
        <p:spPr>
          <a:xfrm>
            <a:off x="2865342" y="3246960"/>
            <a:ext cx="4577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1  3  5  7  9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550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>
            <a:extLst>
              <a:ext uri="{FF2B5EF4-FFF2-40B4-BE49-F238E27FC236}">
                <a16:creationId xmlns:a16="http://schemas.microsoft.com/office/drawing/2014/main" id="{C961DFD6-0781-4957-929C-78523086E947}"/>
              </a:ext>
            </a:extLst>
          </p:cNvPr>
          <p:cNvGrpSpPr>
            <a:grpSpLocks/>
          </p:cNvGrpSpPr>
          <p:nvPr/>
        </p:nvGrpSpPr>
        <p:grpSpPr bwMode="auto">
          <a:xfrm>
            <a:off x="750888" y="1201738"/>
            <a:ext cx="7707312" cy="3803650"/>
            <a:chOff x="0" y="0"/>
            <a:chExt cx="5548" cy="2447"/>
          </a:xfrm>
        </p:grpSpPr>
        <p:sp>
          <p:nvSpPr>
            <p:cNvPr id="33795" name="WordArt 3">
              <a:extLst>
                <a:ext uri="{FF2B5EF4-FFF2-40B4-BE49-F238E27FC236}">
                  <a16:creationId xmlns:a16="http://schemas.microsoft.com/office/drawing/2014/main" id="{5494E3CE-97B8-481F-86F8-A07679477AB3}"/>
                </a:ext>
              </a:extLst>
            </p:cNvPr>
            <p:cNvSpPr>
              <a:spLocks noChangeArrowheads="1" noChangeShapeType="1"/>
            </p:cNvSpPr>
            <p:nvPr/>
          </p:nvSpPr>
          <p:spPr bwMode="auto">
            <a:xfrm>
              <a:off x="1248" y="10"/>
              <a:ext cx="1248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B2B2B2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 panose="020B0A04020102020204" pitchFamily="34" charset="0"/>
                </a:rPr>
                <a:t>exit()</a:t>
              </a:r>
            </a:p>
          </p:txBody>
        </p:sp>
        <p:sp>
          <p:nvSpPr>
            <p:cNvPr id="33796" name="Text Box 4">
              <a:extLst>
                <a:ext uri="{FF2B5EF4-FFF2-40B4-BE49-F238E27FC236}">
                  <a16:creationId xmlns:a16="http://schemas.microsoft.com/office/drawing/2014/main" id="{C82436C9-BE0D-45F9-8791-BC02168E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0"/>
              <a:ext cx="1694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4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</a:t>
              </a:r>
            </a:p>
          </p:txBody>
        </p:sp>
        <p:sp>
          <p:nvSpPr>
            <p:cNvPr id="33797" name="Text Box 5">
              <a:extLst>
                <a:ext uri="{FF2B5EF4-FFF2-40B4-BE49-F238E27FC236}">
                  <a16:creationId xmlns:a16="http://schemas.microsoft.com/office/drawing/2014/main" id="{290929F2-269A-4B23-89BF-436CF087A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68"/>
              <a:ext cx="474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Arial" panose="020B0604020202020204" pitchFamily="34" charset="0"/>
                <a:buBlip>
                  <a:blip r:embed="rId2"/>
                </a:buBlip>
              </a:pPr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exit() is used to break out of the program. </a:t>
              </a: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0E581B65-EA05-4C2E-8B79-337579029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01"/>
              <a:ext cx="5548" cy="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buFont typeface="Arial" panose="020B0604020202020204" pitchFamily="34" charset="0"/>
                <a:buBlip>
                  <a:blip r:embed="rId2"/>
                </a:buBlip>
              </a:pPr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use of this function causes immediate termination of the program and control rests in the hands of the Operating System.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>
            <a:extLst>
              <a:ext uri="{FF2B5EF4-FFF2-40B4-BE49-F238E27FC236}">
                <a16:creationId xmlns:a16="http://schemas.microsoft.com/office/drawing/2014/main" id="{BDC4A8A9-23F4-4AB7-ACF6-C04BAF6A80F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42950"/>
            <a:ext cx="8305800" cy="2990850"/>
            <a:chOff x="96" y="-204"/>
            <a:chExt cx="5232" cy="1884"/>
          </a:xfrm>
        </p:grpSpPr>
        <p:sp>
          <p:nvSpPr>
            <p:cNvPr id="16389" name="WordArt 3">
              <a:extLst>
                <a:ext uri="{FF2B5EF4-FFF2-40B4-BE49-F238E27FC236}">
                  <a16:creationId xmlns:a16="http://schemas.microsoft.com/office/drawing/2014/main" id="{7952039A-571E-4E36-93CE-B59D1CF79B6B}"/>
                </a:ext>
              </a:extLst>
            </p:cNvPr>
            <p:cNvSpPr>
              <a:spLocks noChangeArrowheads="1" noChangeShapeType="1"/>
            </p:cNvSpPr>
            <p:nvPr/>
          </p:nvSpPr>
          <p:spPr bwMode="auto">
            <a:xfrm>
              <a:off x="1104" y="-204"/>
              <a:ext cx="3168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b="1" kern="1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Control Statements</a:t>
              </a:r>
            </a:p>
          </p:txBody>
        </p:sp>
        <p:sp>
          <p:nvSpPr>
            <p:cNvPr id="16390" name="WordArt 4">
              <a:extLst>
                <a:ext uri="{FF2B5EF4-FFF2-40B4-BE49-F238E27FC236}">
                  <a16:creationId xmlns:a16="http://schemas.microsoft.com/office/drawing/2014/main" id="{693D4B94-F3E4-44A1-A8AC-4C0569EABC25}"/>
                </a:ext>
              </a:extLst>
            </p:cNvPr>
            <p:cNvSpPr>
              <a:spLocks noChangeArrowheads="1" noChangeShapeType="1"/>
            </p:cNvSpPr>
            <p:nvPr/>
          </p:nvSpPr>
          <p:spPr bwMode="auto">
            <a:xfrm>
              <a:off x="96" y="1200"/>
              <a:ext cx="2400" cy="4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b="1" kern="10">
                  <a:ln w="12700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Conditional</a:t>
              </a:r>
            </a:p>
            <a:p>
              <a:pPr algn="ctr"/>
              <a:r>
                <a:rPr lang="en-IN" sz="3600" b="1" kern="10">
                  <a:ln w="12700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Control Statements</a:t>
              </a:r>
            </a:p>
          </p:txBody>
        </p:sp>
        <p:sp>
          <p:nvSpPr>
            <p:cNvPr id="16391" name="WordArt 5">
              <a:extLst>
                <a:ext uri="{FF2B5EF4-FFF2-40B4-BE49-F238E27FC236}">
                  <a16:creationId xmlns:a16="http://schemas.microsoft.com/office/drawing/2014/main" id="{14112BE8-B629-4B8D-B234-2890D598825C}"/>
                </a:ext>
              </a:extLst>
            </p:cNvPr>
            <p:cNvSpPr>
              <a:spLocks noChangeArrowheads="1" noChangeShapeType="1"/>
            </p:cNvSpPr>
            <p:nvPr/>
          </p:nvSpPr>
          <p:spPr bwMode="auto">
            <a:xfrm>
              <a:off x="2928" y="1200"/>
              <a:ext cx="2400" cy="4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b="1" kern="10">
                  <a:ln w="12700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Unconditional</a:t>
              </a:r>
            </a:p>
            <a:p>
              <a:pPr algn="ctr"/>
              <a:r>
                <a:rPr lang="en-IN" sz="3600" b="1" kern="10">
                  <a:ln w="12700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Control Statements</a:t>
              </a:r>
            </a:p>
          </p:txBody>
        </p:sp>
        <p:sp>
          <p:nvSpPr>
            <p:cNvPr id="16392" name="Line 6">
              <a:extLst>
                <a:ext uri="{FF2B5EF4-FFF2-40B4-BE49-F238E27FC236}">
                  <a16:creationId xmlns:a16="http://schemas.microsoft.com/office/drawing/2014/main" id="{47963273-A606-44B9-B34E-4EDA62473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480"/>
              <a:ext cx="96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3" name="Line 7">
              <a:extLst>
                <a:ext uri="{FF2B5EF4-FFF2-40B4-BE49-F238E27FC236}">
                  <a16:creationId xmlns:a16="http://schemas.microsoft.com/office/drawing/2014/main" id="{9C6809FF-F9A4-4C66-8EDF-87A34B1EA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480"/>
              <a:ext cx="115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416" name="AutoShape 8">
            <a:extLst>
              <a:ext uri="{FF2B5EF4-FFF2-40B4-BE49-F238E27FC236}">
                <a16:creationId xmlns:a16="http://schemas.microsoft.com/office/drawing/2014/main" id="{AA59AB5B-7AAC-4017-A688-664C091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3962400" cy="1752600"/>
          </a:xfrm>
          <a:prstGeom prst="cloudCallout">
            <a:avLst>
              <a:gd name="adj1" fmla="val -2954"/>
              <a:gd name="adj2" fmla="val -826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FF0000"/>
                </a:solidFill>
              </a:rPr>
              <a:t>Decision making&amp; Branching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FF0000"/>
                </a:solidFill>
              </a:rPr>
              <a:t> Looping Statement</a:t>
            </a:r>
          </a:p>
        </p:txBody>
      </p:sp>
      <p:sp>
        <p:nvSpPr>
          <p:cNvPr id="17417" name="AutoShape 9">
            <a:extLst>
              <a:ext uri="{FF2B5EF4-FFF2-40B4-BE49-F238E27FC236}">
                <a16:creationId xmlns:a16="http://schemas.microsoft.com/office/drawing/2014/main" id="{A3689320-9E6D-4A32-B9FD-E1128647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19600"/>
            <a:ext cx="3733800" cy="1066800"/>
          </a:xfrm>
          <a:prstGeom prst="cloudCallout">
            <a:avLst>
              <a:gd name="adj1" fmla="val 2806"/>
              <a:gd name="adj2" fmla="val -103569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chemeClr val="bg1"/>
                </a:solidFill>
              </a:rPr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Jumping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 autoUpdateAnimBg="0"/>
      <p:bldP spid="1741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>
            <a:extLst>
              <a:ext uri="{FF2B5EF4-FFF2-40B4-BE49-F238E27FC236}">
                <a16:creationId xmlns:a16="http://schemas.microsoft.com/office/drawing/2014/main" id="{DC24D7A5-FDFA-4DBF-9CE2-94BE907495A8}"/>
              </a:ext>
            </a:extLst>
          </p:cNvPr>
          <p:cNvGrpSpPr>
            <a:grpSpLocks/>
          </p:cNvGrpSpPr>
          <p:nvPr/>
        </p:nvGrpSpPr>
        <p:grpSpPr bwMode="auto">
          <a:xfrm>
            <a:off x="216287" y="228600"/>
            <a:ext cx="8547100" cy="5267325"/>
            <a:chOff x="-110" y="-432"/>
            <a:chExt cx="5708" cy="3318"/>
          </a:xfrm>
        </p:grpSpPr>
        <p:sp>
          <p:nvSpPr>
            <p:cNvPr id="34820" name="Text Box 4">
              <a:extLst>
                <a:ext uri="{FF2B5EF4-FFF2-40B4-BE49-F238E27FC236}">
                  <a16:creationId xmlns:a16="http://schemas.microsoft.com/office/drawing/2014/main" id="{720E27D9-07DA-43D1-82BB-D3F16C52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-432"/>
              <a:ext cx="271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4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 statement</a:t>
              </a:r>
            </a:p>
          </p:txBody>
        </p:sp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88193FF2-07B2-4848-A08B-050353DF2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" y="91"/>
              <a:ext cx="570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Arial" panose="020B0604020202020204" pitchFamily="34" charset="0"/>
                <a:buBlip>
                  <a:blip r:embed="rId2"/>
                </a:buBlip>
              </a:pPr>
              <a:r>
                <a:rPr lang="en-US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break statement is used to terminate a case in a  </a:t>
              </a:r>
              <a:br>
                <a:rPr lang="en-US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switch statement.</a:t>
              </a:r>
            </a:p>
          </p:txBody>
        </p:sp>
        <p:sp>
          <p:nvSpPr>
            <p:cNvPr id="34822" name="Text Box 6">
              <a:extLst>
                <a:ext uri="{FF2B5EF4-FFF2-40B4-BE49-F238E27FC236}">
                  <a16:creationId xmlns:a16="http://schemas.microsoft.com/office/drawing/2014/main" id="{7A4B58EA-10DD-401D-B207-8CFC18611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5" y="774"/>
              <a:ext cx="559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buFont typeface="Arial" panose="020B0604020202020204" pitchFamily="34" charset="0"/>
                <a:buBlip>
                  <a:blip r:embed="rId2"/>
                </a:buBlip>
              </a:pPr>
              <a:r>
                <a:rPr lang="en-US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When the break statement is encountered in a loop, the loop is terminated immediately and control is passed to the statement following the loop.</a:t>
              </a:r>
            </a:p>
          </p:txBody>
        </p:sp>
        <p:sp>
          <p:nvSpPr>
            <p:cNvPr id="34823" name="WordArt 7">
              <a:extLst>
                <a:ext uri="{FF2B5EF4-FFF2-40B4-BE49-F238E27FC236}">
                  <a16:creationId xmlns:a16="http://schemas.microsoft.com/office/drawing/2014/main" id="{9C42D423-A673-48E8-9BA8-B1B242C4479D}"/>
                </a:ext>
              </a:extLst>
            </p:cNvPr>
            <p:cNvSpPr>
              <a:spLocks noChangeArrowheads="1" noChangeShapeType="1"/>
            </p:cNvSpPr>
            <p:nvPr/>
          </p:nvSpPr>
          <p:spPr bwMode="auto">
            <a:xfrm>
              <a:off x="432" y="2592"/>
              <a:ext cx="1296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Syntax :</a:t>
              </a:r>
            </a:p>
          </p:txBody>
        </p:sp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208BB8F5-AB28-40A9-AAAA-3BFD864C1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92"/>
              <a:ext cx="100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break;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>
            <a:extLst>
              <a:ext uri="{FF2B5EF4-FFF2-40B4-BE49-F238E27FC236}">
                <a16:creationId xmlns:a16="http://schemas.microsoft.com/office/drawing/2014/main" id="{428BD391-8EC7-4FA8-A951-FBAC499071D9}"/>
              </a:ext>
            </a:extLst>
          </p:cNvPr>
          <p:cNvGrpSpPr>
            <a:grpSpLocks/>
          </p:cNvGrpSpPr>
          <p:nvPr/>
        </p:nvGrpSpPr>
        <p:grpSpPr bwMode="auto">
          <a:xfrm>
            <a:off x="465138" y="279400"/>
            <a:ext cx="8515350" cy="5980113"/>
            <a:chOff x="-43" y="-64"/>
            <a:chExt cx="5364" cy="3767"/>
          </a:xfrm>
        </p:grpSpPr>
        <p:sp>
          <p:nvSpPr>
            <p:cNvPr id="35844" name="Text Box 4">
              <a:extLst>
                <a:ext uri="{FF2B5EF4-FFF2-40B4-BE49-F238E27FC236}">
                  <a16:creationId xmlns:a16="http://schemas.microsoft.com/office/drawing/2014/main" id="{F26B1A36-06F1-4B3E-A3B6-14F707AEB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-64"/>
              <a:ext cx="165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48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goto</a:t>
              </a:r>
              <a:r>
                <a:rPr lang="en-US" altLang="en-US" sz="4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label</a:t>
              </a:r>
            </a:p>
          </p:txBody>
        </p:sp>
        <p:sp>
          <p:nvSpPr>
            <p:cNvPr id="35845" name="Text Box 5">
              <a:extLst>
                <a:ext uri="{FF2B5EF4-FFF2-40B4-BE49-F238E27FC236}">
                  <a16:creationId xmlns:a16="http://schemas.microsoft.com/office/drawing/2014/main" id="{90228D19-01C5-4112-A614-C20CA337E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50"/>
              <a:ext cx="527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Arial" panose="020B0604020202020204" pitchFamily="34" charset="0"/>
                <a:buBlip>
                  <a:blip r:embed="rId2"/>
                </a:buBlip>
              </a:pPr>
              <a:r>
                <a:rPr lang="en-US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</a:t>
              </a:r>
              <a:r>
                <a:rPr lang="en-US" altLang="en-US" sz="2800" b="1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goto</a:t>
              </a:r>
              <a:r>
                <a:rPr lang="en-US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statement transfers control to any other </a:t>
              </a:r>
              <a:br>
                <a:rPr lang="en-US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statement within the same function in a C program.</a:t>
              </a:r>
            </a:p>
          </p:txBody>
        </p:sp>
        <p:sp>
          <p:nvSpPr>
            <p:cNvPr id="35846" name="Text Box 6">
              <a:extLst>
                <a:ext uri="{FF2B5EF4-FFF2-40B4-BE49-F238E27FC236}">
                  <a16:creationId xmlns:a16="http://schemas.microsoft.com/office/drawing/2014/main" id="{F13F8F7C-3EA5-4A52-ACB7-9EC7C15F0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3" y="1237"/>
              <a:ext cx="536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Arial" panose="020B0604020202020204" pitchFamily="34" charset="0"/>
                <a:buBlip>
                  <a:blip r:embed="rId2"/>
                </a:buBlip>
              </a:pPr>
              <a:r>
                <a:rPr lang="en-US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They reduce program reliability and make program </a:t>
              </a:r>
              <a:br>
                <a:rPr lang="en-US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difficult to maintain.</a:t>
              </a:r>
            </a:p>
          </p:txBody>
        </p:sp>
        <p:sp>
          <p:nvSpPr>
            <p:cNvPr id="35847" name="WordArt 7">
              <a:extLst>
                <a:ext uri="{FF2B5EF4-FFF2-40B4-BE49-F238E27FC236}">
                  <a16:creationId xmlns:a16="http://schemas.microsoft.com/office/drawing/2014/main" id="{4594948D-064D-4764-BAB0-31557C0F6812}"/>
                </a:ext>
              </a:extLst>
            </p:cNvPr>
            <p:cNvSpPr>
              <a:spLocks noChangeArrowheads="1" noChangeShapeType="1"/>
            </p:cNvSpPr>
            <p:nvPr/>
          </p:nvSpPr>
          <p:spPr bwMode="auto">
            <a:xfrm>
              <a:off x="336" y="2160"/>
              <a:ext cx="1296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b="1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Syntax :</a:t>
              </a:r>
            </a:p>
          </p:txBody>
        </p:sp>
        <p:sp>
          <p:nvSpPr>
            <p:cNvPr id="35848" name="Text Box 8">
              <a:extLst>
                <a:ext uri="{FF2B5EF4-FFF2-40B4-BE49-F238E27FC236}">
                  <a16:creationId xmlns:a16="http://schemas.microsoft.com/office/drawing/2014/main" id="{DBA6F0B2-CBD2-47B0-8D99-B4A69A07D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2007"/>
              <a:ext cx="1584" cy="16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 err="1"/>
                <a:t>goto</a:t>
              </a:r>
              <a:r>
                <a:rPr lang="en-US" altLang="en-US" sz="2000" b="1" dirty="0"/>
                <a:t> </a:t>
              </a:r>
              <a:r>
                <a:rPr lang="en-US" altLang="en-US" sz="2000" b="1" dirty="0" err="1"/>
                <a:t>Labelname</a:t>
              </a:r>
              <a:r>
                <a:rPr lang="en-US" altLang="en-US" sz="2000" b="1" dirty="0"/>
                <a:t>: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/>
                <a:t>Statements;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/>
                <a:t>--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 err="1"/>
                <a:t>Labelname</a:t>
              </a:r>
              <a:r>
                <a:rPr lang="en-US" altLang="en-US" sz="2000" b="1" dirty="0"/>
                <a:t>: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/>
                <a:t>---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/>
                <a:t>Statements;</a:t>
              </a:r>
            </a:p>
          </p:txBody>
        </p:sp>
        <p:sp>
          <p:nvSpPr>
            <p:cNvPr id="35849" name="AutoShape 9">
              <a:extLst>
                <a:ext uri="{FF2B5EF4-FFF2-40B4-BE49-F238E27FC236}">
                  <a16:creationId xmlns:a16="http://schemas.microsoft.com/office/drawing/2014/main" id="{1B1E6AE5-7DB2-4786-911D-0B74C4E63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304"/>
              <a:ext cx="336" cy="912"/>
            </a:xfrm>
            <a:prstGeom prst="rightBracket">
              <a:avLst>
                <a:gd name="adj" fmla="val 2261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F26B1A36-06F1-4B3E-A3B6-14F707AEB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52" y="457278"/>
            <a:ext cx="27334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E1972-6B7F-4D16-8357-E9242812CF9E}"/>
              </a:ext>
            </a:extLst>
          </p:cNvPr>
          <p:cNvSpPr txBox="1"/>
          <p:nvPr/>
        </p:nvSpPr>
        <p:spPr>
          <a:xfrm>
            <a:off x="2362258" y="1447852"/>
            <a:ext cx="45772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0;i &lt; 10;i++)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0)</a:t>
            </a:r>
          </a:p>
          <a:p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goto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 %d  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x:printf(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"Execution of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goto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AAAF5-7708-4F22-B536-923552BF2CB0}"/>
              </a:ext>
            </a:extLst>
          </p:cNvPr>
          <p:cNvSpPr txBox="1"/>
          <p:nvPr/>
        </p:nvSpPr>
        <p:spPr>
          <a:xfrm>
            <a:off x="2819446" y="4038584"/>
            <a:ext cx="457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Output:Execution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of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goto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26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83B42F2-7DD2-49CE-BD05-83C1E0DD0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4572000" cy="645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Write a “C” Program to generate Armstrong No.s from 1 to 1000</a:t>
            </a:r>
          </a:p>
          <a:p>
            <a:pPr eaLnBrk="1" hangingPunct="1"/>
            <a:r>
              <a:rPr lang="en-US" altLang="en-US" sz="1600" b="1"/>
              <a:t>#include&lt;stdio.h&gt;</a:t>
            </a:r>
          </a:p>
          <a:p>
            <a:pPr eaLnBrk="1" hangingPunct="1"/>
            <a:r>
              <a:rPr lang="en-US" altLang="en-US" sz="1600" b="1"/>
              <a:t>void main()</a:t>
            </a:r>
          </a:p>
          <a:p>
            <a:pPr eaLnBrk="1" hangingPunct="1"/>
            <a:r>
              <a:rPr lang="en-US" altLang="en-US" sz="1600" b="1"/>
              <a:t>{</a:t>
            </a:r>
          </a:p>
          <a:p>
            <a:pPr eaLnBrk="1" hangingPunct="1"/>
            <a:r>
              <a:rPr lang="en-US" altLang="en-US" sz="1600" b="1"/>
              <a:t>int a,b,s,n,i;</a:t>
            </a:r>
          </a:p>
          <a:p>
            <a:pPr eaLnBrk="1" hangingPunct="1"/>
            <a:r>
              <a:rPr lang="en-US" altLang="en-US" sz="1600" b="1"/>
              <a:t>printf("\n ENter the Limit");</a:t>
            </a:r>
          </a:p>
          <a:p>
            <a:pPr eaLnBrk="1" hangingPunct="1"/>
            <a:r>
              <a:rPr lang="en-US" altLang="en-US" sz="1600" b="1"/>
              <a:t>scanf("%d",&amp;n);</a:t>
            </a:r>
          </a:p>
          <a:p>
            <a:pPr eaLnBrk="1" hangingPunct="1"/>
            <a:r>
              <a:rPr lang="en-US" altLang="en-US" sz="1600" b="1"/>
              <a:t>printf("\n The armstrong Numbers are");</a:t>
            </a:r>
          </a:p>
          <a:p>
            <a:pPr eaLnBrk="1" hangingPunct="1"/>
            <a:r>
              <a:rPr lang="en-US" altLang="en-US" sz="1600" b="1"/>
              <a:t>for(i=0;i&lt;=n;i++)</a:t>
            </a:r>
          </a:p>
          <a:p>
            <a:pPr eaLnBrk="1" hangingPunct="1"/>
            <a:r>
              <a:rPr lang="en-US" altLang="en-US" sz="1600" b="1"/>
              <a:t>{</a:t>
            </a:r>
          </a:p>
          <a:p>
            <a:pPr eaLnBrk="1" hangingPunct="1"/>
            <a:r>
              <a:rPr lang="en-US" altLang="en-US" sz="1600" b="1"/>
              <a:t>a=i;</a:t>
            </a:r>
          </a:p>
          <a:p>
            <a:pPr eaLnBrk="1" hangingPunct="1"/>
            <a:r>
              <a:rPr lang="en-US" altLang="en-US" sz="1600" b="1"/>
              <a:t>s=0;</a:t>
            </a:r>
          </a:p>
          <a:p>
            <a:pPr eaLnBrk="1" hangingPunct="1"/>
            <a:r>
              <a:rPr lang="en-US" altLang="en-US" sz="1600" b="1"/>
              <a:t>while(a&gt;0)</a:t>
            </a:r>
          </a:p>
          <a:p>
            <a:pPr eaLnBrk="1" hangingPunct="1"/>
            <a:r>
              <a:rPr lang="en-US" altLang="en-US" sz="1600" b="1"/>
              <a:t>{</a:t>
            </a:r>
          </a:p>
          <a:p>
            <a:pPr eaLnBrk="1" hangingPunct="1"/>
            <a:r>
              <a:rPr lang="en-US" altLang="en-US" sz="1600" b="1"/>
              <a:t>b=a%10;</a:t>
            </a:r>
          </a:p>
          <a:p>
            <a:pPr eaLnBrk="1" hangingPunct="1"/>
            <a:r>
              <a:rPr lang="en-US" altLang="en-US" sz="1600" b="1"/>
              <a:t>b=b*b*b;</a:t>
            </a:r>
          </a:p>
          <a:p>
            <a:pPr eaLnBrk="1" hangingPunct="1"/>
            <a:r>
              <a:rPr lang="en-US" altLang="en-US" sz="1600" b="1"/>
              <a:t>s=s+b;</a:t>
            </a:r>
          </a:p>
          <a:p>
            <a:pPr eaLnBrk="1" hangingPunct="1"/>
            <a:r>
              <a:rPr lang="en-US" altLang="en-US" sz="1600" b="1"/>
              <a:t>a=a/10;</a:t>
            </a:r>
          </a:p>
          <a:p>
            <a:pPr eaLnBrk="1" hangingPunct="1"/>
            <a:r>
              <a:rPr lang="en-US" altLang="en-US" sz="1600" b="1"/>
              <a:t>}</a:t>
            </a:r>
          </a:p>
          <a:p>
            <a:pPr eaLnBrk="1" hangingPunct="1"/>
            <a:r>
              <a:rPr lang="en-US" altLang="en-US" sz="1600" b="1"/>
              <a:t>if(i==s)</a:t>
            </a:r>
          </a:p>
          <a:p>
            <a:pPr eaLnBrk="1" hangingPunct="1"/>
            <a:r>
              <a:rPr lang="en-US" altLang="en-US" sz="1600" b="1"/>
              <a:t>{</a:t>
            </a:r>
          </a:p>
          <a:p>
            <a:pPr eaLnBrk="1" hangingPunct="1"/>
            <a:r>
              <a:rPr lang="en-US" altLang="en-US" sz="1600" b="1"/>
              <a:t>printf("\t %d",i);</a:t>
            </a:r>
          </a:p>
          <a:p>
            <a:pPr eaLnBrk="1" hangingPunct="1"/>
            <a:r>
              <a:rPr lang="en-US" altLang="en-US" sz="1600" b="1"/>
              <a:t>}</a:t>
            </a:r>
          </a:p>
          <a:p>
            <a:pPr eaLnBrk="1" hangingPunct="1"/>
            <a:r>
              <a:rPr lang="en-US" altLang="en-US" sz="1600" b="1"/>
              <a:t>}</a:t>
            </a:r>
          </a:p>
          <a:p>
            <a:pPr eaLnBrk="1" hangingPunct="1"/>
            <a:r>
              <a:rPr lang="en-US" altLang="en-US" sz="1600" b="1"/>
              <a:t>}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4599A7C-B607-4D28-B259-F6483C9C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"/>
            <a:ext cx="3810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Write a program print the given number as reverse format.</a:t>
            </a:r>
          </a:p>
          <a:p>
            <a:pPr eaLnBrk="1" hangingPunct="1"/>
            <a:r>
              <a:rPr lang="en-US" altLang="en-US" sz="1400" b="1"/>
              <a:t>#include&lt;stdio.h&gt;</a:t>
            </a:r>
          </a:p>
          <a:p>
            <a:pPr eaLnBrk="1" hangingPunct="1"/>
            <a:r>
              <a:rPr lang="en-US" altLang="en-US" sz="1400" b="1"/>
              <a:t>void main()</a:t>
            </a:r>
          </a:p>
          <a:p>
            <a:pPr eaLnBrk="1" hangingPunct="1"/>
            <a:r>
              <a:rPr lang="en-US" altLang="en-US" sz="1400" b="1"/>
              <a:t>{</a:t>
            </a:r>
          </a:p>
          <a:p>
            <a:pPr eaLnBrk="1" hangingPunct="1"/>
            <a:r>
              <a:rPr lang="en-US" altLang="en-US" sz="1400" b="1"/>
              <a:t>long int a,b,c=0,n;</a:t>
            </a:r>
          </a:p>
          <a:p>
            <a:pPr eaLnBrk="1" hangingPunct="1"/>
            <a:r>
              <a:rPr lang="en-US" altLang="en-US" sz="1400" b="1"/>
              <a:t>printf("\n Enter the Number");</a:t>
            </a:r>
          </a:p>
          <a:p>
            <a:pPr eaLnBrk="1" hangingPunct="1"/>
            <a:r>
              <a:rPr lang="en-US" altLang="en-US" sz="1400" b="1"/>
              <a:t>scanf("%ld",&amp;a);</a:t>
            </a:r>
          </a:p>
          <a:p>
            <a:pPr eaLnBrk="1" hangingPunct="1"/>
            <a:r>
              <a:rPr lang="en-US" altLang="en-US" sz="1400" b="1"/>
              <a:t>while(a&gt;0)</a:t>
            </a:r>
          </a:p>
          <a:p>
            <a:pPr eaLnBrk="1" hangingPunct="1"/>
            <a:r>
              <a:rPr lang="en-US" altLang="en-US" sz="1400" b="1"/>
              <a:t>{</a:t>
            </a:r>
          </a:p>
          <a:p>
            <a:pPr eaLnBrk="1" hangingPunct="1"/>
            <a:r>
              <a:rPr lang="en-US" altLang="en-US" sz="1400" b="1"/>
              <a:t>n=a%10;</a:t>
            </a:r>
          </a:p>
          <a:p>
            <a:pPr eaLnBrk="1" hangingPunct="1"/>
            <a:r>
              <a:rPr lang="en-US" altLang="en-US" sz="1400" b="1"/>
              <a:t>a=a/10;</a:t>
            </a:r>
          </a:p>
          <a:p>
            <a:pPr eaLnBrk="1" hangingPunct="1"/>
            <a:r>
              <a:rPr lang="en-US" altLang="en-US" sz="1400" b="1"/>
              <a:t>c=b+c*10;</a:t>
            </a:r>
          </a:p>
          <a:p>
            <a:pPr eaLnBrk="1" hangingPunct="1"/>
            <a:r>
              <a:rPr lang="en-US" altLang="en-US" sz="1400" b="1"/>
              <a:t>}</a:t>
            </a:r>
          </a:p>
          <a:p>
            <a:pPr eaLnBrk="1" hangingPunct="1"/>
            <a:r>
              <a:rPr lang="en-US" altLang="en-US" sz="1400" b="1"/>
              <a:t>printf("\n The reversed numeral is %ld",c);</a:t>
            </a:r>
          </a:p>
          <a:p>
            <a:pPr eaLnBrk="1" hangingPunct="1"/>
            <a:r>
              <a:rPr lang="en-US" altLang="en-US" sz="1400" b="1"/>
              <a:t>}</a:t>
            </a:r>
          </a:p>
        </p:txBody>
      </p:sp>
      <p:sp>
        <p:nvSpPr>
          <p:cNvPr id="39940" name="AutoShape 4">
            <a:extLst>
              <a:ext uri="{FF2B5EF4-FFF2-40B4-BE49-F238E27FC236}">
                <a16:creationId xmlns:a16="http://schemas.microsoft.com/office/drawing/2014/main" id="{4DEDB3DF-0981-48A0-9136-FA5CE9454478}"/>
              </a:ext>
            </a:extLst>
          </p:cNvPr>
          <p:cNvSpPr>
            <a:spLocks/>
          </p:cNvSpPr>
          <p:nvPr/>
        </p:nvSpPr>
        <p:spPr bwMode="auto">
          <a:xfrm>
            <a:off x="5867400" y="5219700"/>
            <a:ext cx="2819400" cy="571500"/>
          </a:xfrm>
          <a:prstGeom prst="borderCallout1">
            <a:avLst>
              <a:gd name="adj1" fmla="val 20000"/>
              <a:gd name="adj2" fmla="val -2704"/>
              <a:gd name="adj3" fmla="val -136389"/>
              <a:gd name="adj4" fmla="val -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Enter the Number  : 345</a:t>
            </a:r>
          </a:p>
          <a:p>
            <a:pPr eaLnBrk="1" hangingPunct="1"/>
            <a:r>
              <a:rPr lang="en-US" altLang="en-US" sz="1400" b="1"/>
              <a:t>The reversed Numeral is  543</a:t>
            </a:r>
          </a:p>
        </p:txBody>
      </p:sp>
      <p:sp>
        <p:nvSpPr>
          <p:cNvPr id="39941" name="WordArt 5">
            <a:extLst>
              <a:ext uri="{FF2B5EF4-FFF2-40B4-BE49-F238E27FC236}">
                <a16:creationId xmlns:a16="http://schemas.microsoft.com/office/drawing/2014/main" id="{704C3D8A-1722-455E-B75A-8F8FE74BC320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5207000" y="4114800"/>
            <a:ext cx="2143125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1F4D4F7-2FC1-4CBC-BD0B-E9018ABB9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1450"/>
            <a:ext cx="4648200" cy="5030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Write a program to convert the number from binary to decimal</a:t>
            </a:r>
          </a:p>
          <a:p>
            <a:pPr eaLnBrk="1" hangingPunct="1"/>
            <a:r>
              <a:rPr lang="en-US" altLang="en-US" sz="1200" b="1"/>
              <a:t>#include&lt;stdio.h&gt;</a:t>
            </a:r>
          </a:p>
          <a:p>
            <a:pPr eaLnBrk="1" hangingPunct="1"/>
            <a:r>
              <a:rPr lang="en-US" altLang="en-US" sz="1200" b="1"/>
              <a:t>#include&lt;math.h&gt;</a:t>
            </a:r>
          </a:p>
          <a:p>
            <a:pPr eaLnBrk="1" hangingPunct="1"/>
            <a:r>
              <a:rPr lang="en-US" altLang="en-US" sz="1200" b="1"/>
              <a:t>void main()</a:t>
            </a:r>
          </a:p>
          <a:p>
            <a:pPr eaLnBrk="1" hangingPunct="1"/>
            <a:r>
              <a:rPr lang="en-US" altLang="en-US" sz="1200" b="1"/>
              <a:t>{</a:t>
            </a:r>
          </a:p>
          <a:p>
            <a:pPr eaLnBrk="1" hangingPunct="1"/>
            <a:r>
              <a:rPr lang="en-US" altLang="en-US" sz="1200" b="1"/>
              <a:t>int i=0,j=0,sum=0;</a:t>
            </a:r>
          </a:p>
          <a:p>
            <a:pPr eaLnBrk="1" hangingPunct="1"/>
            <a:r>
              <a:rPr lang="en-US" altLang="en-US" sz="1200" b="1"/>
              <a:t>long int n,x;</a:t>
            </a:r>
          </a:p>
          <a:p>
            <a:pPr eaLnBrk="1" hangingPunct="1"/>
            <a:r>
              <a:rPr lang="en-US" altLang="en-US" sz="1200" b="1"/>
              <a:t>printf("\n Enter Binary Number");</a:t>
            </a:r>
          </a:p>
          <a:p>
            <a:pPr eaLnBrk="1" hangingPunct="1"/>
            <a:r>
              <a:rPr lang="en-US" altLang="en-US" sz="1200" b="1"/>
              <a:t>scanf("%ld",&amp;n);</a:t>
            </a:r>
          </a:p>
          <a:p>
            <a:pPr eaLnBrk="1" hangingPunct="1"/>
            <a:r>
              <a:rPr lang="en-US" altLang="en-US" sz="1200" b="1"/>
              <a:t>if(n!=0)</a:t>
            </a:r>
          </a:p>
          <a:p>
            <a:pPr eaLnBrk="1" hangingPunct="1"/>
            <a:r>
              <a:rPr lang="en-US" altLang="en-US" sz="1200" b="1"/>
              <a:t>{</a:t>
            </a:r>
          </a:p>
          <a:p>
            <a:pPr eaLnBrk="1" hangingPunct="1"/>
            <a:r>
              <a:rPr lang="en-US" altLang="en-US" sz="1200" b="1"/>
              <a:t>i=n%10;</a:t>
            </a:r>
          </a:p>
          <a:p>
            <a:pPr eaLnBrk="1" hangingPunct="1"/>
            <a:r>
              <a:rPr lang="en-US" altLang="en-US" sz="1200" b="1"/>
              <a:t>if(i==0 || i==1)</a:t>
            </a:r>
          </a:p>
          <a:p>
            <a:pPr eaLnBrk="1" hangingPunct="1"/>
            <a:r>
              <a:rPr lang="en-US" altLang="en-US" sz="1200" b="1"/>
              <a:t>{</a:t>
            </a:r>
          </a:p>
          <a:p>
            <a:pPr eaLnBrk="1" hangingPunct="1"/>
            <a:r>
              <a:rPr lang="en-US" altLang="en-US" sz="1200" b="1"/>
              <a:t>while(n!= 0)</a:t>
            </a:r>
          </a:p>
          <a:p>
            <a:pPr eaLnBrk="1" hangingPunct="1"/>
            <a:r>
              <a:rPr lang="en-US" altLang="en-US" sz="1200" b="1"/>
              <a:t>{</a:t>
            </a:r>
          </a:p>
          <a:p>
            <a:pPr eaLnBrk="1" hangingPunct="1"/>
            <a:r>
              <a:rPr lang="en-US" altLang="en-US" sz="1200" b="1"/>
              <a:t>i=n%10;</a:t>
            </a:r>
          </a:p>
          <a:p>
            <a:pPr eaLnBrk="1" hangingPunct="1"/>
            <a:r>
              <a:rPr lang="en-US" altLang="en-US" sz="1200" b="1"/>
              <a:t>sum=sum+i*pow(2,j);</a:t>
            </a:r>
          </a:p>
          <a:p>
            <a:pPr eaLnBrk="1" hangingPunct="1"/>
            <a:r>
              <a:rPr lang="en-US" altLang="en-US" sz="1200" b="1"/>
              <a:t>n=n/10;</a:t>
            </a:r>
          </a:p>
          <a:p>
            <a:pPr eaLnBrk="1" hangingPunct="1"/>
            <a:r>
              <a:rPr lang="en-US" altLang="en-US" sz="1200" b="1"/>
              <a:t>j++;</a:t>
            </a:r>
          </a:p>
          <a:p>
            <a:pPr eaLnBrk="1" hangingPunct="1"/>
            <a:r>
              <a:rPr lang="en-US" altLang="en-US" sz="1200" b="1"/>
              <a:t>}}}</a:t>
            </a:r>
          </a:p>
          <a:p>
            <a:pPr eaLnBrk="1" hangingPunct="1"/>
            <a:r>
              <a:rPr lang="en-US" altLang="en-US" sz="1200" b="1"/>
              <a:t>if(sum==0)</a:t>
            </a:r>
          </a:p>
          <a:p>
            <a:pPr eaLnBrk="1" hangingPunct="1"/>
            <a:r>
              <a:rPr lang="en-US" altLang="en-US" sz="1200" b="1"/>
              <a:t>printf("\n The no is not a binary number");</a:t>
            </a:r>
          </a:p>
          <a:p>
            <a:pPr eaLnBrk="1" hangingPunct="1"/>
            <a:r>
              <a:rPr lang="en-US" altLang="en-US" sz="1200" b="1"/>
              <a:t>else</a:t>
            </a:r>
          </a:p>
          <a:p>
            <a:pPr eaLnBrk="1" hangingPunct="1"/>
            <a:r>
              <a:rPr lang="en-US" altLang="en-US" sz="1200" b="1"/>
              <a:t>printf("\n The equivalent decimal number is %d",sum);</a:t>
            </a:r>
          </a:p>
          <a:p>
            <a:pPr eaLnBrk="1" hangingPunct="1"/>
            <a:r>
              <a:rPr lang="en-US" altLang="en-US" sz="1200" b="1"/>
              <a:t>}</a:t>
            </a:r>
          </a:p>
        </p:txBody>
      </p:sp>
      <p:sp>
        <p:nvSpPr>
          <p:cNvPr id="40963" name="AutoShape 3">
            <a:extLst>
              <a:ext uri="{FF2B5EF4-FFF2-40B4-BE49-F238E27FC236}">
                <a16:creationId xmlns:a16="http://schemas.microsoft.com/office/drawing/2014/main" id="{3843C5DE-5334-49B6-A78D-1FD69649C1DD}"/>
              </a:ext>
            </a:extLst>
          </p:cNvPr>
          <p:cNvSpPr>
            <a:spLocks/>
          </p:cNvSpPr>
          <p:nvPr/>
        </p:nvSpPr>
        <p:spPr bwMode="auto">
          <a:xfrm>
            <a:off x="889000" y="6210300"/>
            <a:ext cx="2819400" cy="571500"/>
          </a:xfrm>
          <a:prstGeom prst="borderCallout1">
            <a:avLst>
              <a:gd name="adj1" fmla="val 20000"/>
              <a:gd name="adj2" fmla="val -2704"/>
              <a:gd name="adj3" fmla="val -136389"/>
              <a:gd name="adj4" fmla="val -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Enter Binary Number  : 101</a:t>
            </a:r>
          </a:p>
          <a:p>
            <a:pPr eaLnBrk="1" hangingPunct="1"/>
            <a:r>
              <a:rPr lang="en-US" altLang="en-US" sz="1400" b="1"/>
              <a:t>The Equivalent Decimal No :  5</a:t>
            </a:r>
          </a:p>
        </p:txBody>
      </p:sp>
      <p:sp>
        <p:nvSpPr>
          <p:cNvPr id="40964" name="WordArt 4">
            <a:extLst>
              <a:ext uri="{FF2B5EF4-FFF2-40B4-BE49-F238E27FC236}">
                <a16:creationId xmlns:a16="http://schemas.microsoft.com/office/drawing/2014/main" id="{0061215F-8A61-4BC9-B9F2-165265DA6675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28600" y="5105400"/>
            <a:ext cx="2143125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338F878A-D504-4A96-8807-33639945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"/>
            <a:ext cx="4191000" cy="363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u="sng"/>
              <a:t>'break' statement Example</a:t>
            </a:r>
          </a:p>
          <a:p>
            <a:pPr eaLnBrk="1" hangingPunct="1"/>
            <a:r>
              <a:rPr lang="en-US" altLang="en-US" sz="1200" b="1"/>
              <a:t>	'break' stmt is used to terminate loops </a:t>
            </a:r>
          </a:p>
          <a:p>
            <a:pPr eaLnBrk="1" hangingPunct="1"/>
            <a:r>
              <a:rPr lang="en-US" altLang="en-US" sz="1200" b="1"/>
              <a:t>or exit from a switch.it can be used within a do-while, </a:t>
            </a:r>
          </a:p>
          <a:p>
            <a:pPr eaLnBrk="1" hangingPunct="1"/>
            <a:r>
              <a:rPr lang="en-US" altLang="en-US" sz="1200" b="1"/>
              <a:t> for and switch statement</a:t>
            </a:r>
          </a:p>
          <a:p>
            <a:pPr eaLnBrk="1" hangingPunct="1"/>
            <a:endParaRPr lang="en-US" altLang="en-US" sz="1200" b="1"/>
          </a:p>
          <a:p>
            <a:pPr eaLnBrk="1" hangingPunct="1"/>
            <a:r>
              <a:rPr lang="en-US" altLang="en-US" sz="1200" b="1"/>
              <a:t>#include&lt;stdio.h&gt;</a:t>
            </a:r>
          </a:p>
          <a:p>
            <a:pPr eaLnBrk="1" hangingPunct="1"/>
            <a:r>
              <a:rPr lang="en-US" altLang="en-US" sz="1200" b="1"/>
              <a:t>void main()</a:t>
            </a:r>
          </a:p>
          <a:p>
            <a:pPr eaLnBrk="1" hangingPunct="1"/>
            <a:r>
              <a:rPr lang="en-US" altLang="en-US" sz="1200" b="1"/>
              <a:t>{</a:t>
            </a:r>
          </a:p>
          <a:p>
            <a:pPr eaLnBrk="1" hangingPunct="1"/>
            <a:r>
              <a:rPr lang="en-US" altLang="en-US" sz="1200" b="1"/>
              <a:t>int i;</a:t>
            </a:r>
          </a:p>
          <a:p>
            <a:pPr eaLnBrk="1" hangingPunct="1"/>
            <a:r>
              <a:rPr lang="en-US" altLang="en-US" sz="1200" b="1"/>
              <a:t>printf("The values are\n");</a:t>
            </a:r>
          </a:p>
          <a:p>
            <a:pPr eaLnBrk="1" hangingPunct="1"/>
            <a:r>
              <a:rPr lang="en-US" altLang="en-US" sz="1200" b="1"/>
              <a:t>for(i=1;i&lt;=100;i++)</a:t>
            </a:r>
          </a:p>
          <a:p>
            <a:pPr eaLnBrk="1" hangingPunct="1"/>
            <a:r>
              <a:rPr lang="en-US" altLang="en-US" sz="1200" b="1"/>
              <a:t>{</a:t>
            </a:r>
          </a:p>
          <a:p>
            <a:pPr eaLnBrk="1" hangingPunct="1"/>
            <a:r>
              <a:rPr lang="en-US" altLang="en-US" sz="1200" b="1"/>
              <a:t>printf("They are %d \n",i);</a:t>
            </a:r>
          </a:p>
          <a:p>
            <a:pPr eaLnBrk="1" hangingPunct="1"/>
            <a:r>
              <a:rPr lang="en-US" altLang="en-US" sz="1200" b="1"/>
              <a:t>if(i==25)</a:t>
            </a:r>
          </a:p>
          <a:p>
            <a:pPr eaLnBrk="1" hangingPunct="1"/>
            <a:r>
              <a:rPr lang="en-US" altLang="en-US" sz="1200" b="1"/>
              <a:t>{</a:t>
            </a:r>
          </a:p>
          <a:p>
            <a:pPr eaLnBrk="1" hangingPunct="1"/>
            <a:r>
              <a:rPr lang="en-US" altLang="en-US" sz="1200" b="1"/>
              <a:t>break;</a:t>
            </a:r>
          </a:p>
          <a:p>
            <a:pPr eaLnBrk="1" hangingPunct="1"/>
            <a:r>
              <a:rPr lang="en-US" altLang="en-US" sz="1200" b="1"/>
              <a:t>}</a:t>
            </a:r>
          </a:p>
          <a:p>
            <a:pPr eaLnBrk="1" hangingPunct="1"/>
            <a:r>
              <a:rPr lang="en-US" altLang="en-US" sz="1200" b="1"/>
              <a:t>}</a:t>
            </a:r>
          </a:p>
          <a:p>
            <a:pPr eaLnBrk="1" hangingPunct="1"/>
            <a:r>
              <a:rPr lang="en-US" altLang="en-US" sz="1200" b="1"/>
              <a:t>}</a:t>
            </a:r>
          </a:p>
        </p:txBody>
      </p:sp>
      <p:sp>
        <p:nvSpPr>
          <p:cNvPr id="40966" name="AutoShape 6">
            <a:extLst>
              <a:ext uri="{FF2B5EF4-FFF2-40B4-BE49-F238E27FC236}">
                <a16:creationId xmlns:a16="http://schemas.microsoft.com/office/drawing/2014/main" id="{305A067C-4CC6-4E69-9F2F-7F0BAD36748C}"/>
              </a:ext>
            </a:extLst>
          </p:cNvPr>
          <p:cNvSpPr>
            <a:spLocks/>
          </p:cNvSpPr>
          <p:nvPr/>
        </p:nvSpPr>
        <p:spPr bwMode="auto">
          <a:xfrm>
            <a:off x="6172200" y="5334000"/>
            <a:ext cx="2819400" cy="533400"/>
          </a:xfrm>
          <a:prstGeom prst="borderCallout1">
            <a:avLst>
              <a:gd name="adj1" fmla="val 21431"/>
              <a:gd name="adj2" fmla="val -2704"/>
              <a:gd name="adj3" fmla="val -167560"/>
              <a:gd name="adj4" fmla="val -10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Print the Numbers from 1…25</a:t>
            </a:r>
          </a:p>
        </p:txBody>
      </p:sp>
      <p:sp>
        <p:nvSpPr>
          <p:cNvPr id="40967" name="WordArt 7">
            <a:extLst>
              <a:ext uri="{FF2B5EF4-FFF2-40B4-BE49-F238E27FC236}">
                <a16:creationId xmlns:a16="http://schemas.microsoft.com/office/drawing/2014/main" id="{C155A548-D652-442F-888E-ACB1F0531EC4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5638800" y="4267200"/>
            <a:ext cx="2143125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A17FB7A-D6A1-46DF-9963-A1FFF9491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"/>
            <a:ext cx="6096000" cy="698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/>
              <a:t>Convert the character from lower to upper and vice versa.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#include&lt;stdio.h&gt;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void main()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char x,a;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Do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printf("\n Enter any character");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fflush(stdin);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scanf("%c",&amp;x);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if(x&gt;='A' &amp;&amp; x&lt;='Z')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      printf("\nLower case %c",x+('a' - 'A'));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else if(x&gt;='a' &amp;&amp; x&lt;='z')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       printf("\n Upper case is %c",x - ('a' - 'A'));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             printf("\n That's not a Letter");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printf("\n Another Data[Y/N]?");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fflush(stdin);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scanf("%c",&amp;a);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}while(a=='y');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>
            <a:extLst>
              <a:ext uri="{FF2B5EF4-FFF2-40B4-BE49-F238E27FC236}">
                <a16:creationId xmlns:a16="http://schemas.microsoft.com/office/drawing/2014/main" id="{681CCE9C-0709-48E6-836E-FF8D306EE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7620000" cy="4343400"/>
          </a:xfrm>
          <a:prstGeom prst="foldedCorner">
            <a:avLst>
              <a:gd name="adj" fmla="val 12500"/>
            </a:avLst>
          </a:prstGeom>
          <a:solidFill>
            <a:srgbClr val="F7FE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3011" name="WordArt 3">
            <a:extLst>
              <a:ext uri="{FF2B5EF4-FFF2-40B4-BE49-F238E27FC236}">
                <a16:creationId xmlns:a16="http://schemas.microsoft.com/office/drawing/2014/main" id="{C50710DA-30EF-4D96-A7F7-0CDF1D0740B1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286000" y="609600"/>
            <a:ext cx="426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Shortcut Keys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921ADB38-F254-4B4A-A049-BC6AD153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7467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/>
              <a:t>F2 Key	</a:t>
            </a:r>
            <a:r>
              <a:rPr lang="en-US" altLang="en-US" sz="2000" b="1">
                <a:sym typeface="Wingdings" panose="05000000000000000000" pitchFamily="2" charset="2"/>
              </a:rPr>
              <a:t>	Save File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ym typeface="Wingdings" panose="05000000000000000000" pitchFamily="2" charset="2"/>
              </a:rPr>
              <a:t>F3		Open an existing File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ym typeface="Wingdings" panose="05000000000000000000" pitchFamily="2" charset="2"/>
              </a:rPr>
              <a:t>F5		Maximize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ym typeface="Wingdings" panose="05000000000000000000" pitchFamily="2" charset="2"/>
              </a:rPr>
              <a:t>F6		Move to next Program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ym typeface="Wingdings" panose="05000000000000000000" pitchFamily="2" charset="2"/>
              </a:rPr>
              <a:t>Alt+F9		To compile (Check Errors)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ym typeface="Wingdings" panose="05000000000000000000" pitchFamily="2" charset="2"/>
              </a:rPr>
              <a:t>Ctrl+F9		Compile and Linking (Execute a Program)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ym typeface="Wingdings" panose="05000000000000000000" pitchFamily="2" charset="2"/>
              </a:rPr>
              <a:t>Alt+F5		Display output mode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ym typeface="Wingdings" panose="05000000000000000000" pitchFamily="2" charset="2"/>
              </a:rPr>
              <a:t>Alt+F3		Close screen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ym typeface="Wingdings" panose="05000000000000000000" pitchFamily="2" charset="2"/>
              </a:rPr>
              <a:t>Quit		Alt+X (come out from Turbo  “C”)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968A476-029C-45CD-8542-63162513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03200"/>
            <a:ext cx="8915400" cy="58642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u="sng">
                <a:latin typeface="Times New Roman" panose="02020603050405020304" pitchFamily="18" charset="0"/>
              </a:rPr>
              <a:t>Session Summary</a:t>
            </a:r>
          </a:p>
          <a:p>
            <a:pPr eaLnBrk="1" hangingPunct="1"/>
            <a:endParaRPr lang="en-US" altLang="en-US" sz="32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245000"/>
              </a:lnSpc>
              <a:buFont typeface="Wingdings" panose="05000000000000000000" pitchFamily="2" charset="2"/>
              <a:buChar char="@"/>
            </a:pPr>
            <a:r>
              <a:rPr lang="en-US" altLang="en-US" sz="1600" b="1"/>
              <a:t> The if statement is used to make decisions</a:t>
            </a:r>
          </a:p>
          <a:p>
            <a:pPr algn="just" eaLnBrk="1" hangingPunct="1">
              <a:lnSpc>
                <a:spcPct val="245000"/>
              </a:lnSpc>
              <a:buFont typeface="Wingdings" panose="05000000000000000000" pitchFamily="2" charset="2"/>
              <a:buChar char="@"/>
            </a:pPr>
            <a:r>
              <a:rPr lang="en-US" altLang="en-US" sz="1600" b="1"/>
              <a:t>  The switch statement allows us to make a decision from a number of choices.</a:t>
            </a:r>
          </a:p>
          <a:p>
            <a:pPr algn="just" eaLnBrk="1" hangingPunct="1">
              <a:lnSpc>
                <a:spcPct val="245000"/>
              </a:lnSpc>
              <a:buFont typeface="Wingdings" panose="05000000000000000000" pitchFamily="2" charset="2"/>
              <a:buChar char="@"/>
            </a:pPr>
            <a:r>
              <a:rPr lang="en-US" altLang="en-US" sz="1600" b="1"/>
              <a:t>  The break &amp; continue statements used inside a for, while and do..while loops</a:t>
            </a:r>
          </a:p>
          <a:p>
            <a:pPr algn="just" eaLnBrk="1" hangingPunct="1">
              <a:lnSpc>
                <a:spcPct val="245000"/>
              </a:lnSpc>
              <a:buFont typeface="Wingdings" panose="05000000000000000000" pitchFamily="2" charset="2"/>
              <a:buChar char="@"/>
            </a:pPr>
            <a:r>
              <a:rPr lang="en-US" altLang="en-US" sz="1600" b="1"/>
              <a:t>  The loop does does not terminate when a continue statement is encountered</a:t>
            </a:r>
          </a:p>
          <a:p>
            <a:pPr algn="just" eaLnBrk="1" hangingPunct="1">
              <a:lnSpc>
                <a:spcPct val="245000"/>
              </a:lnSpc>
              <a:buFont typeface="Wingdings" panose="05000000000000000000" pitchFamily="2" charset="2"/>
              <a:buChar char="@"/>
            </a:pPr>
            <a:r>
              <a:rPr lang="en-US" altLang="en-US" sz="1600" b="1"/>
              <a:t>  The switch statement can only for test equality</a:t>
            </a:r>
          </a:p>
          <a:p>
            <a:pPr algn="just" eaLnBrk="1" hangingPunct="1">
              <a:lnSpc>
                <a:spcPct val="245000"/>
              </a:lnSpc>
              <a:buFont typeface="Wingdings" panose="05000000000000000000" pitchFamily="2" charset="2"/>
              <a:buChar char="@"/>
            </a:pPr>
            <a:r>
              <a:rPr lang="en-US" altLang="en-US" sz="1600" b="1"/>
              <a:t>  Break used to terminate or exit from a switch statement</a:t>
            </a:r>
          </a:p>
          <a:p>
            <a:pPr algn="just" eaLnBrk="1" hangingPunct="1">
              <a:lnSpc>
                <a:spcPct val="245000"/>
              </a:lnSpc>
              <a:buFont typeface="Wingdings" panose="05000000000000000000" pitchFamily="2" charset="2"/>
              <a:buChar char="@"/>
            </a:pPr>
            <a:r>
              <a:rPr lang="en-US" altLang="en-US" sz="1600" b="1"/>
              <a:t> The goto statement is used to transfer the control in a loop or function from one point to any other portion in that program where it encounters a 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799D778-B6B5-4F8B-B2FA-3A1D746CF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1300"/>
            <a:ext cx="8686800" cy="669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u="sng">
                <a:latin typeface="Times New Roman" panose="02020603050405020304" pitchFamily="18" charset="0"/>
              </a:rPr>
              <a:t>EXERCISES</a:t>
            </a:r>
          </a:p>
          <a:p>
            <a:pPr eaLnBrk="1" hangingPunct="1"/>
            <a:endParaRPr lang="en-US" altLang="en-US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23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600" b="1"/>
              <a:t> Write a program to find the perfect square using if..else statement?</a:t>
            </a:r>
          </a:p>
          <a:p>
            <a:pPr algn="just" eaLnBrk="1" hangingPunct="1">
              <a:lnSpc>
                <a:spcPct val="23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600" b="1"/>
              <a:t>Write a program to input the given number is prime or Not?</a:t>
            </a:r>
            <a:endParaRPr lang="en-US" altLang="en-US" b="1"/>
          </a:p>
          <a:p>
            <a:pPr algn="just" eaLnBrk="1" hangingPunct="1">
              <a:lnSpc>
                <a:spcPct val="23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600" b="1"/>
              <a:t> Write a program to perform arithmetic operations using switch statement?</a:t>
            </a:r>
          </a:p>
          <a:p>
            <a:pPr algn="just" eaLnBrk="1" hangingPunct="1">
              <a:lnSpc>
                <a:spcPct val="23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600" b="1"/>
              <a:t> Write a program to find the mean and standard deviation of N Numbers?</a:t>
            </a:r>
          </a:p>
          <a:p>
            <a:pPr algn="just" eaLnBrk="1" hangingPunct="1">
              <a:lnSpc>
                <a:spcPct val="23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600" b="1"/>
              <a:t>  Write a program to find the number of five hundreds,Hundreds, Fifties,Twenties,Tens,Fives,two’s and one’s in a amount given using while loop?</a:t>
            </a:r>
          </a:p>
          <a:p>
            <a:pPr algn="just" eaLnBrk="1" hangingPunct="1">
              <a:lnSpc>
                <a:spcPct val="23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600" b="1"/>
              <a:t>Write a program to convert Octal number to a Decimal Number?</a:t>
            </a:r>
          </a:p>
          <a:p>
            <a:pPr algn="just" eaLnBrk="1" hangingPunct="1">
              <a:lnSpc>
                <a:spcPct val="23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600" b="1"/>
              <a:t>Write a program to generate N even Numbers and calculate its sum?</a:t>
            </a:r>
          </a:p>
          <a:p>
            <a:pPr algn="just" eaLnBrk="1" hangingPunct="1">
              <a:lnSpc>
                <a:spcPct val="23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600" b="1"/>
              <a:t>Write a program to count the number of digits in an integers using while loop?</a:t>
            </a:r>
          </a:p>
          <a:p>
            <a:pPr algn="just" eaLnBrk="1" hangingPunct="1">
              <a:lnSpc>
                <a:spcPct val="23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600" b="1"/>
              <a:t>Write a program to calculate the sine series?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88848B9-0D31-4059-AA54-912D1F727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92125"/>
            <a:ext cx="8991600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55000"/>
              </a:spcAft>
            </a:pPr>
            <a:r>
              <a:rPr lang="en-US" altLang="en-US" sz="2800" b="1" u="sng">
                <a:latin typeface="Times New Roman" panose="02020603050405020304" pitchFamily="18" charset="0"/>
              </a:rPr>
              <a:t>EXERCISES</a:t>
            </a:r>
          </a:p>
          <a:p>
            <a:pPr eaLnBrk="1" hangingPunct="1"/>
            <a:r>
              <a:rPr lang="en-US" altLang="en-US" sz="1600" b="1"/>
              <a:t>  10.  Write a program to print the following Outputs using for while and do..while loops?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267821C1-05EF-4252-8922-6FAA0E772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1600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>
            <a:extLst>
              <a:ext uri="{FF2B5EF4-FFF2-40B4-BE49-F238E27FC236}">
                <a16:creationId xmlns:a16="http://schemas.microsoft.com/office/drawing/2014/main" id="{7983920E-7EAE-4127-AA9B-8E28C374B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190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B77F898C-D2C5-4B87-91E7-31C14ED3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5000"/>
            <a:ext cx="22860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2F8019BF-20E1-4A1E-837D-2B268400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20574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>
            <a:extLst>
              <a:ext uri="{FF2B5EF4-FFF2-40B4-BE49-F238E27FC236}">
                <a16:creationId xmlns:a16="http://schemas.microsoft.com/office/drawing/2014/main" id="{1630E0B0-6B46-48A7-A6EE-ADD4601B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1981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8">
            <a:extLst>
              <a:ext uri="{FF2B5EF4-FFF2-40B4-BE49-F238E27FC236}">
                <a16:creationId xmlns:a16="http://schemas.microsoft.com/office/drawing/2014/main" id="{5CFE2431-0BDA-4B6B-A296-A457A5C6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7975"/>
            <a:ext cx="23622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>
            <a:extLst>
              <a:ext uri="{FF2B5EF4-FFF2-40B4-BE49-F238E27FC236}">
                <a16:creationId xmlns:a16="http://schemas.microsoft.com/office/drawing/2014/main" id="{63A9254F-32BD-47FB-ABA5-224DD99D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4191000" cy="46482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436" name="WordArt 4">
            <a:extLst>
              <a:ext uri="{FF2B5EF4-FFF2-40B4-BE49-F238E27FC236}">
                <a16:creationId xmlns:a16="http://schemas.microsoft.com/office/drawing/2014/main" id="{88F1855B-D07F-4505-A4DB-21A877AA82A6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838298" y="1676446"/>
            <a:ext cx="3733800" cy="320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600" b="1" dirty="0" err="1"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if..else</a:t>
            </a:r>
            <a:r>
              <a:rPr lang="en-US" sz="1600" b="1" dirty="0"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600" b="1" dirty="0" err="1">
                <a:solidFill>
                  <a:srgbClr val="9900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600" b="1" dirty="0">
                <a:solidFill>
                  <a:srgbClr val="9900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600" b="1" dirty="0" err="1"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do..while</a:t>
            </a:r>
            <a:r>
              <a:rPr lang="en-US" sz="1600" b="1" dirty="0"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endParaRPr lang="en-IN" sz="1600" b="1" dirty="0">
              <a:solidFill>
                <a:srgbClr val="FFFF00"/>
              </a:soli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437" name="Group 5">
            <a:extLst>
              <a:ext uri="{FF2B5EF4-FFF2-40B4-BE49-F238E27FC236}">
                <a16:creationId xmlns:a16="http://schemas.microsoft.com/office/drawing/2014/main" id="{A74B8D5C-69AF-438B-B5F2-8D9B35AB679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600200"/>
            <a:ext cx="5867400" cy="1447800"/>
            <a:chOff x="0" y="0"/>
            <a:chExt cx="3696" cy="912"/>
          </a:xfrm>
        </p:grpSpPr>
        <p:sp>
          <p:nvSpPr>
            <p:cNvPr id="17421" name="Text Box 6">
              <a:extLst>
                <a:ext uri="{FF2B5EF4-FFF2-40B4-BE49-F238E27FC236}">
                  <a16:creationId xmlns:a16="http://schemas.microsoft.com/office/drawing/2014/main" id="{A72262E3-428D-45FF-8B88-2B8A2875D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0"/>
              <a:ext cx="1767" cy="83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</a:rPr>
                <a:t>Decision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</a:rPr>
                <a:t>Making &amp;Branching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</a:rPr>
                <a:t>Statement</a:t>
              </a:r>
            </a:p>
          </p:txBody>
        </p:sp>
        <p:sp>
          <p:nvSpPr>
            <p:cNvPr id="17422" name="Line 7">
              <a:extLst>
                <a:ext uri="{FF2B5EF4-FFF2-40B4-BE49-F238E27FC236}">
                  <a16:creationId xmlns:a16="http://schemas.microsoft.com/office/drawing/2014/main" id="{CE29629A-6FB0-4D3E-BED9-564B59C5F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480"/>
              <a:ext cx="13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3" name="Line 8">
              <a:extLst>
                <a:ext uri="{FF2B5EF4-FFF2-40B4-BE49-F238E27FC236}">
                  <a16:creationId xmlns:a16="http://schemas.microsoft.com/office/drawing/2014/main" id="{86825376-FC55-4705-AB2F-EFB64D495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" y="603"/>
              <a:ext cx="1323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4" name="Line 9">
              <a:extLst>
                <a:ext uri="{FF2B5EF4-FFF2-40B4-BE49-F238E27FC236}">
                  <a16:creationId xmlns:a16="http://schemas.microsoft.com/office/drawing/2014/main" id="{1553C7B5-9F85-4821-806E-D8ABFD0E9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44"/>
              <a:ext cx="18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442" name="Group 10">
            <a:extLst>
              <a:ext uri="{FF2B5EF4-FFF2-40B4-BE49-F238E27FC236}">
                <a16:creationId xmlns:a16="http://schemas.microsoft.com/office/drawing/2014/main" id="{02EC7D52-894E-4E32-8274-D1784E36373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00400"/>
            <a:ext cx="4419600" cy="711200"/>
            <a:chOff x="0" y="0"/>
            <a:chExt cx="2784" cy="448"/>
          </a:xfrm>
        </p:grpSpPr>
        <p:sp>
          <p:nvSpPr>
            <p:cNvPr id="17419" name="Text Box 11">
              <a:extLst>
                <a:ext uri="{FF2B5EF4-FFF2-40B4-BE49-F238E27FC236}">
                  <a16:creationId xmlns:a16="http://schemas.microsoft.com/office/drawing/2014/main" id="{36EF5081-D544-4953-BD4E-E7374C972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0"/>
              <a:ext cx="1104" cy="44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70C0"/>
                  </a:solidFill>
                </a:rPr>
                <a:t>Jumping Statement</a:t>
              </a:r>
            </a:p>
          </p:txBody>
        </p:sp>
        <p:sp>
          <p:nvSpPr>
            <p:cNvPr id="17420" name="Line 12">
              <a:extLst>
                <a:ext uri="{FF2B5EF4-FFF2-40B4-BE49-F238E27FC236}">
                  <a16:creationId xmlns:a16="http://schemas.microsoft.com/office/drawing/2014/main" id="{1989F6A4-144F-4C83-9EA3-283CE0D18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44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445" name="Group 13">
            <a:extLst>
              <a:ext uri="{FF2B5EF4-FFF2-40B4-BE49-F238E27FC236}">
                <a16:creationId xmlns:a16="http://schemas.microsoft.com/office/drawing/2014/main" id="{44968616-715A-4A6D-BE5A-A6B6359FFEB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86200"/>
            <a:ext cx="4191000" cy="1143000"/>
            <a:chOff x="0" y="0"/>
            <a:chExt cx="2640" cy="720"/>
          </a:xfrm>
        </p:grpSpPr>
        <p:sp>
          <p:nvSpPr>
            <p:cNvPr id="18446" name="Text Box 14">
              <a:extLst>
                <a:ext uri="{FF2B5EF4-FFF2-40B4-BE49-F238E27FC236}">
                  <a16:creationId xmlns:a16="http://schemas.microsoft.com/office/drawing/2014/main" id="{058ED7AE-AD86-4906-A8FE-CC7161536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72"/>
              <a:ext cx="1104" cy="448"/>
            </a:xfrm>
            <a:prstGeom prst="rect">
              <a:avLst/>
            </a:prstGeom>
            <a:noFill/>
            <a:ln w="9525" cmpd="sng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Looping Statement</a:t>
              </a:r>
            </a:p>
          </p:txBody>
        </p:sp>
        <p:sp>
          <p:nvSpPr>
            <p:cNvPr id="17416" name="Line 15">
              <a:extLst>
                <a:ext uri="{FF2B5EF4-FFF2-40B4-BE49-F238E27FC236}">
                  <a16:creationId xmlns:a16="http://schemas.microsoft.com/office/drawing/2014/main" id="{883DBE14-FA4A-4F87-B1DA-96CF83CDC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12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17" name="Line 16">
              <a:extLst>
                <a:ext uri="{FF2B5EF4-FFF2-40B4-BE49-F238E27FC236}">
                  <a16:creationId xmlns:a16="http://schemas.microsoft.com/office/drawing/2014/main" id="{39F4EC05-73CC-41C8-A173-526915405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36"/>
              <a:ext cx="110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18" name="Line 17">
              <a:extLst>
                <a:ext uri="{FF2B5EF4-FFF2-40B4-BE49-F238E27FC236}">
                  <a16:creationId xmlns:a16="http://schemas.microsoft.com/office/drawing/2014/main" id="{6A393655-8F25-4EF9-86CD-930B52192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7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2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B568F20D-2744-4903-A54A-04BAFEE20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1025525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u="sng"/>
              <a:t>Syntax :</a:t>
            </a:r>
          </a:p>
        </p:txBody>
      </p:sp>
      <p:grpSp>
        <p:nvGrpSpPr>
          <p:cNvPr id="19461" name="Group 5">
            <a:extLst>
              <a:ext uri="{FF2B5EF4-FFF2-40B4-BE49-F238E27FC236}">
                <a16:creationId xmlns:a16="http://schemas.microsoft.com/office/drawing/2014/main" id="{FA4988DF-2C71-466F-A1AC-170B0A6100A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505200"/>
            <a:ext cx="5029200" cy="2743200"/>
            <a:chOff x="0" y="0"/>
            <a:chExt cx="3168" cy="1728"/>
          </a:xfrm>
        </p:grpSpPr>
        <p:sp>
          <p:nvSpPr>
            <p:cNvPr id="18439" name="AutoShape 6">
              <a:extLst>
                <a:ext uri="{FF2B5EF4-FFF2-40B4-BE49-F238E27FC236}">
                  <a16:creationId xmlns:a16="http://schemas.microsoft.com/office/drawing/2014/main" id="{B2CE9148-A3C1-4D41-85C9-B562A747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8"/>
              <a:ext cx="816" cy="62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40" name="Text Box 7">
              <a:extLst>
                <a:ext uri="{FF2B5EF4-FFF2-40B4-BE49-F238E27FC236}">
                  <a16:creationId xmlns:a16="http://schemas.microsoft.com/office/drawing/2014/main" id="{5A032BAD-E7EA-4DDA-A2D1-232A4C48E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4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Test Condition</a:t>
              </a:r>
            </a:p>
          </p:txBody>
        </p:sp>
        <p:sp>
          <p:nvSpPr>
            <p:cNvPr id="18441" name="Text Box 8">
              <a:extLst>
                <a:ext uri="{FF2B5EF4-FFF2-40B4-BE49-F238E27FC236}">
                  <a16:creationId xmlns:a16="http://schemas.microsoft.com/office/drawing/2014/main" id="{60729F0C-2F03-47C6-B39B-B707BE8ED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60"/>
              <a:ext cx="163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/>
                <a:t>True Block Statements</a:t>
              </a:r>
            </a:p>
          </p:txBody>
        </p:sp>
        <p:sp>
          <p:nvSpPr>
            <p:cNvPr id="18442" name="Text Box 9">
              <a:extLst>
                <a:ext uri="{FF2B5EF4-FFF2-40B4-BE49-F238E27FC236}">
                  <a16:creationId xmlns:a16="http://schemas.microsoft.com/office/drawing/2014/main" id="{F810684C-C63D-4BBB-984D-3F1A342CD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10"/>
              <a:ext cx="163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/>
                <a:t>Executable  Statements</a:t>
              </a:r>
            </a:p>
          </p:txBody>
        </p:sp>
        <p:sp>
          <p:nvSpPr>
            <p:cNvPr id="18443" name="Line 10">
              <a:extLst>
                <a:ext uri="{FF2B5EF4-FFF2-40B4-BE49-F238E27FC236}">
                  <a16:creationId xmlns:a16="http://schemas.microsoft.com/office/drawing/2014/main" id="{AB6A8A7F-A8AD-4237-A26E-567596622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" y="88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4" name="Line 11">
              <a:extLst>
                <a:ext uri="{FF2B5EF4-FFF2-40B4-BE49-F238E27FC236}">
                  <a16:creationId xmlns:a16="http://schemas.microsoft.com/office/drawing/2014/main" id="{79D90EA0-515E-4797-8F53-A0AC613F0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59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5" name="Line 12">
              <a:extLst>
                <a:ext uri="{FF2B5EF4-FFF2-40B4-BE49-F238E27FC236}">
                  <a16:creationId xmlns:a16="http://schemas.microsoft.com/office/drawing/2014/main" id="{C6F02981-E9F2-4B77-9B8D-F2521482C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60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6" name="Line 13">
              <a:extLst>
                <a:ext uri="{FF2B5EF4-FFF2-40B4-BE49-F238E27FC236}">
                  <a16:creationId xmlns:a16="http://schemas.microsoft.com/office/drawing/2014/main" id="{78CECB3E-2B1D-4E7B-9EB3-9996A5FF19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43" y="1287"/>
              <a:ext cx="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7" name="Line 14">
              <a:extLst>
                <a:ext uri="{FF2B5EF4-FFF2-40B4-BE49-F238E27FC236}">
                  <a16:creationId xmlns:a16="http://schemas.microsoft.com/office/drawing/2014/main" id="{D23B924B-F421-47D3-BCDF-4FBBE0C09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76"/>
              <a:ext cx="0" cy="4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8" name="Text Box 15">
              <a:extLst>
                <a:ext uri="{FF2B5EF4-FFF2-40B4-BE49-F238E27FC236}">
                  <a16:creationId xmlns:a16="http://schemas.microsoft.com/office/drawing/2014/main" id="{914D70FD-F661-4685-8380-C77EB0B04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41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/>
                <a:t>TRUE</a:t>
              </a:r>
            </a:p>
          </p:txBody>
        </p:sp>
        <p:sp>
          <p:nvSpPr>
            <p:cNvPr id="18449" name="Text Box 16">
              <a:extLst>
                <a:ext uri="{FF2B5EF4-FFF2-40B4-BE49-F238E27FC236}">
                  <a16:creationId xmlns:a16="http://schemas.microsoft.com/office/drawing/2014/main" id="{5F517DA9-E3F7-4C46-AF08-D4224DE16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60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/>
                <a:t>FALSE</a:t>
              </a:r>
            </a:p>
          </p:txBody>
        </p:sp>
        <p:sp>
          <p:nvSpPr>
            <p:cNvPr id="18450" name="Line 17">
              <a:extLst>
                <a:ext uri="{FF2B5EF4-FFF2-40B4-BE49-F238E27FC236}">
                  <a16:creationId xmlns:a16="http://schemas.microsoft.com/office/drawing/2014/main" id="{33677855-34E4-483E-B939-C078926FE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" y="0"/>
              <a:ext cx="0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436" name="WordArt 18">
            <a:extLst>
              <a:ext uri="{FF2B5EF4-FFF2-40B4-BE49-F238E27FC236}">
                <a16:creationId xmlns:a16="http://schemas.microsoft.com/office/drawing/2014/main" id="{09C53D9C-9559-4062-9CDE-52B89F56EB89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304800" y="3008313"/>
            <a:ext cx="3048000" cy="317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4EE4A-975C-451A-8BED-5DD11C29D1A5}"/>
              </a:ext>
            </a:extLst>
          </p:cNvPr>
          <p:cNvSpPr txBox="1"/>
          <p:nvPr/>
        </p:nvSpPr>
        <p:spPr>
          <a:xfrm>
            <a:off x="2253155" y="162363"/>
            <a:ext cx="4579882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IN" sz="4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18438" name="TextBox 23">
            <a:extLst>
              <a:ext uri="{FF2B5EF4-FFF2-40B4-BE49-F238E27FC236}">
                <a16:creationId xmlns:a16="http://schemas.microsoft.com/office/drawing/2014/main" id="{8CEAB4A9-7FFD-41C0-87A8-7C8FFEB94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895350"/>
            <a:ext cx="457993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if(condition)</a:t>
            </a:r>
          </a:p>
          <a:p>
            <a:pPr eaLnBrk="1" hangingPunct="1"/>
            <a:r>
              <a:rPr lang="en-US" altLang="en-US" b="1"/>
              <a:t>{</a:t>
            </a:r>
          </a:p>
          <a:p>
            <a:pPr eaLnBrk="1" hangingPunct="1"/>
            <a:r>
              <a:rPr lang="en-US" altLang="en-US" b="1"/>
              <a:t>True Block Statement(s);</a:t>
            </a:r>
          </a:p>
          <a:p>
            <a:pPr eaLnBrk="1" hangingPunct="1"/>
            <a:r>
              <a:rPr lang="en-US" altLang="en-US" b="1"/>
              <a:t>}</a:t>
            </a:r>
          </a:p>
          <a:p>
            <a:pPr eaLnBrk="1" hangingPunct="1"/>
            <a:r>
              <a:rPr lang="en-US" altLang="en-US" b="1"/>
              <a:t>Executable statement(s);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>
            <a:extLst>
              <a:ext uri="{FF2B5EF4-FFF2-40B4-BE49-F238E27FC236}">
                <a16:creationId xmlns:a16="http://schemas.microsoft.com/office/drawing/2014/main" id="{8A07F37D-41E0-4803-AD2E-49D0971EC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u="sng"/>
              <a:t>Syntax :</a:t>
            </a:r>
          </a:p>
        </p:txBody>
      </p:sp>
      <p:sp>
        <p:nvSpPr>
          <p:cNvPr id="19459" name="AutoShape 5">
            <a:extLst>
              <a:ext uri="{FF2B5EF4-FFF2-40B4-BE49-F238E27FC236}">
                <a16:creationId xmlns:a16="http://schemas.microsoft.com/office/drawing/2014/main" id="{8728E4CB-30C3-465F-AA98-4342795E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62400"/>
            <a:ext cx="1295400" cy="9906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0" name="Text Box 6">
            <a:extLst>
              <a:ext uri="{FF2B5EF4-FFF2-40B4-BE49-F238E27FC236}">
                <a16:creationId xmlns:a16="http://schemas.microsoft.com/office/drawing/2014/main" id="{9887C147-F5FF-4016-9426-E4F3506B0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91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Test Condition</a:t>
            </a:r>
          </a:p>
        </p:txBody>
      </p:sp>
      <p:sp>
        <p:nvSpPr>
          <p:cNvPr id="19461" name="Text Box 7">
            <a:extLst>
              <a:ext uri="{FF2B5EF4-FFF2-40B4-BE49-F238E27FC236}">
                <a16:creationId xmlns:a16="http://schemas.microsoft.com/office/drawing/2014/main" id="{9B1FDC5D-B9D2-4EF1-9785-99D8F7466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2590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/>
              <a:t>True Block Statements</a:t>
            </a:r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B701602F-4704-4896-BD25-C9327CD7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67300"/>
            <a:ext cx="2590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/>
              <a:t>False Block  Statements</a:t>
            </a:r>
          </a:p>
        </p:txBody>
      </p:sp>
      <p:sp>
        <p:nvSpPr>
          <p:cNvPr id="19463" name="Line 9">
            <a:extLst>
              <a:ext uri="{FF2B5EF4-FFF2-40B4-BE49-F238E27FC236}">
                <a16:creationId xmlns:a16="http://schemas.microsoft.com/office/drawing/2014/main" id="{9497BE85-72C8-4403-900E-D0E6846D9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4902200"/>
            <a:ext cx="0" cy="142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4" name="Line 10">
            <a:extLst>
              <a:ext uri="{FF2B5EF4-FFF2-40B4-BE49-F238E27FC236}">
                <a16:creationId xmlns:a16="http://schemas.microsoft.com/office/drawing/2014/main" id="{E03A83EE-46E7-483C-8BD7-2F0608248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0" y="4445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5" name="Line 11">
            <a:extLst>
              <a:ext uri="{FF2B5EF4-FFF2-40B4-BE49-F238E27FC236}">
                <a16:creationId xmlns:a16="http://schemas.microsoft.com/office/drawing/2014/main" id="{112CA275-5890-4618-A0CC-CA73A3156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44577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6" name="Line 12">
            <a:extLst>
              <a:ext uri="{FF2B5EF4-FFF2-40B4-BE49-F238E27FC236}">
                <a16:creationId xmlns:a16="http://schemas.microsoft.com/office/drawing/2014/main" id="{D7A8160D-F970-4F81-B913-76B86F269FE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559425" y="4902200"/>
            <a:ext cx="635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7" name="Line 13">
            <a:extLst>
              <a:ext uri="{FF2B5EF4-FFF2-40B4-BE49-F238E27FC236}">
                <a16:creationId xmlns:a16="http://schemas.microsoft.com/office/drawing/2014/main" id="{D427E515-0C39-44CE-B526-95581885B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372100"/>
            <a:ext cx="0" cy="66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8" name="Text Box 14">
            <a:extLst>
              <a:ext uri="{FF2B5EF4-FFF2-40B4-BE49-F238E27FC236}">
                <a16:creationId xmlns:a16="http://schemas.microsoft.com/office/drawing/2014/main" id="{72966EAA-0770-42AE-9744-1F16ED162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5925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/>
              <a:t>TRUE</a:t>
            </a:r>
          </a:p>
        </p:txBody>
      </p:sp>
      <p:sp>
        <p:nvSpPr>
          <p:cNvPr id="19469" name="Text Box 15">
            <a:extLst>
              <a:ext uri="{FF2B5EF4-FFF2-40B4-BE49-F238E27FC236}">
                <a16:creationId xmlns:a16="http://schemas.microsoft.com/office/drawing/2014/main" id="{28D89339-1507-422C-B55C-0F2565C8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148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/>
              <a:t>FALSE</a:t>
            </a:r>
          </a:p>
        </p:txBody>
      </p:sp>
      <p:sp>
        <p:nvSpPr>
          <p:cNvPr id="19470" name="Line 16">
            <a:extLst>
              <a:ext uri="{FF2B5EF4-FFF2-40B4-BE49-F238E27FC236}">
                <a16:creationId xmlns:a16="http://schemas.microsoft.com/office/drawing/2014/main" id="{AFDAA181-8DF4-4347-A6B6-014DD8147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3505200"/>
            <a:ext cx="0" cy="495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1" name="WordArt 17">
            <a:extLst>
              <a:ext uri="{FF2B5EF4-FFF2-40B4-BE49-F238E27FC236}">
                <a16:creationId xmlns:a16="http://schemas.microsoft.com/office/drawing/2014/main" id="{25C42724-5C2B-4FA8-B27D-C832270DF848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304800" y="3417888"/>
            <a:ext cx="3048000" cy="317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19472" name="Line 18">
            <a:extLst>
              <a:ext uri="{FF2B5EF4-FFF2-40B4-BE49-F238E27FC236}">
                <a16:creationId xmlns:a16="http://schemas.microsoft.com/office/drawing/2014/main" id="{957B5A8B-575B-4908-9871-7FDBB5569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5135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3" name="Line 19">
            <a:extLst>
              <a:ext uri="{FF2B5EF4-FFF2-40B4-BE49-F238E27FC236}">
                <a16:creationId xmlns:a16="http://schemas.microsoft.com/office/drawing/2014/main" id="{0F68BE93-E5F3-4EB5-8147-054869D9A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45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4" name="Line 20">
            <a:extLst>
              <a:ext uri="{FF2B5EF4-FFF2-40B4-BE49-F238E27FC236}">
                <a16:creationId xmlns:a16="http://schemas.microsoft.com/office/drawing/2014/main" id="{1A73D048-0F08-461E-9F8A-F827FCDB1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97500"/>
            <a:ext cx="0" cy="66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5" name="Line 21">
            <a:extLst>
              <a:ext uri="{FF2B5EF4-FFF2-40B4-BE49-F238E27FC236}">
                <a16:creationId xmlns:a16="http://schemas.microsoft.com/office/drawing/2014/main" id="{93ABF793-C31F-4C7E-B91D-B725A99C8BC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260725" y="4905375"/>
            <a:ext cx="635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2E858-2C2C-4117-BE42-001EC4B63882}"/>
              </a:ext>
            </a:extLst>
          </p:cNvPr>
          <p:cNvSpPr txBox="1"/>
          <p:nvPr/>
        </p:nvSpPr>
        <p:spPr>
          <a:xfrm>
            <a:off x="2253155" y="76288"/>
            <a:ext cx="4579882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IN" sz="4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19477" name="TextBox 25">
            <a:extLst>
              <a:ext uri="{FF2B5EF4-FFF2-40B4-BE49-F238E27FC236}">
                <a16:creationId xmlns:a16="http://schemas.microsoft.com/office/drawing/2014/main" id="{92DEFD85-92A2-48CC-A0E7-9717F8D4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71563"/>
            <a:ext cx="45799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if(condition)</a:t>
            </a:r>
          </a:p>
          <a:p>
            <a:pPr eaLnBrk="1" hangingPunct="1"/>
            <a:r>
              <a:rPr lang="en-US" altLang="en-US" b="1"/>
              <a:t>{</a:t>
            </a:r>
          </a:p>
          <a:p>
            <a:pPr eaLnBrk="1" hangingPunct="1"/>
            <a:r>
              <a:rPr lang="en-US" altLang="en-US" b="1"/>
              <a:t>True Block Statement(s);</a:t>
            </a:r>
          </a:p>
          <a:p>
            <a:pPr eaLnBrk="1" hangingPunct="1"/>
            <a:r>
              <a:rPr lang="en-US" altLang="en-US" b="1"/>
              <a:t>}</a:t>
            </a:r>
          </a:p>
          <a:p>
            <a:pPr eaLnBrk="1" hangingPunct="1"/>
            <a:r>
              <a:rPr lang="en-US" altLang="en-US" b="1"/>
              <a:t>else</a:t>
            </a:r>
          </a:p>
          <a:p>
            <a:pPr eaLnBrk="1" hangingPunct="1"/>
            <a:r>
              <a:rPr lang="en-US" altLang="en-US" b="1"/>
              <a:t>{  False Block  statement(s);</a:t>
            </a:r>
          </a:p>
          <a:p>
            <a:pPr eaLnBrk="1" hangingPunct="1"/>
            <a:r>
              <a:rPr lang="en-US" altLang="en-US" b="1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>
            <a:extLst>
              <a:ext uri="{FF2B5EF4-FFF2-40B4-BE49-F238E27FC236}">
                <a16:creationId xmlns:a16="http://schemas.microsoft.com/office/drawing/2014/main" id="{58BD511A-4C16-4CFB-AD74-A65C2324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u="sng"/>
              <a:t>Syntax :</a:t>
            </a:r>
          </a:p>
        </p:txBody>
      </p:sp>
      <p:grpSp>
        <p:nvGrpSpPr>
          <p:cNvPr id="21509" name="Group 5">
            <a:extLst>
              <a:ext uri="{FF2B5EF4-FFF2-40B4-BE49-F238E27FC236}">
                <a16:creationId xmlns:a16="http://schemas.microsoft.com/office/drawing/2014/main" id="{B2035A11-0650-406A-8809-3A1718C9F06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600200"/>
            <a:ext cx="4368800" cy="4038600"/>
            <a:chOff x="0" y="0"/>
            <a:chExt cx="2752" cy="2544"/>
          </a:xfrm>
        </p:grpSpPr>
        <p:grpSp>
          <p:nvGrpSpPr>
            <p:cNvPr id="20486" name="Group 6">
              <a:extLst>
                <a:ext uri="{FF2B5EF4-FFF2-40B4-BE49-F238E27FC236}">
                  <a16:creationId xmlns:a16="http://schemas.microsoft.com/office/drawing/2014/main" id="{0A179E70-91BA-48D4-9F84-1D5BC7148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0"/>
              <a:ext cx="960" cy="240"/>
              <a:chOff x="0" y="0"/>
              <a:chExt cx="960" cy="240"/>
            </a:xfrm>
          </p:grpSpPr>
          <p:sp>
            <p:nvSpPr>
              <p:cNvPr id="20507" name="AutoShape 7">
                <a:extLst>
                  <a:ext uri="{FF2B5EF4-FFF2-40B4-BE49-F238E27FC236}">
                    <a16:creationId xmlns:a16="http://schemas.microsoft.com/office/drawing/2014/main" id="{AA5906E7-C35C-4E08-8529-4A1979300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240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20508" name="Text Box 8">
                <a:extLst>
                  <a:ext uri="{FF2B5EF4-FFF2-40B4-BE49-F238E27FC236}">
                    <a16:creationId xmlns:a16="http://schemas.microsoft.com/office/drawing/2014/main" id="{DAAFBC20-1E9B-41E6-B184-393CE4D04E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6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b="1"/>
                  <a:t>Start</a:t>
                </a:r>
              </a:p>
            </p:txBody>
          </p:sp>
        </p:grpSp>
        <p:sp>
          <p:nvSpPr>
            <p:cNvPr id="20487" name="Text Box 9">
              <a:extLst>
                <a:ext uri="{FF2B5EF4-FFF2-40B4-BE49-F238E27FC236}">
                  <a16:creationId xmlns:a16="http://schemas.microsoft.com/office/drawing/2014/main" id="{981F4117-6CD6-4C51-A9E7-B1BB3F03B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36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/>
                <a:t>Initialize</a:t>
              </a:r>
            </a:p>
          </p:txBody>
        </p:sp>
        <p:sp>
          <p:nvSpPr>
            <p:cNvPr id="20488" name="AutoShape 10">
              <a:extLst>
                <a:ext uri="{FF2B5EF4-FFF2-40B4-BE49-F238E27FC236}">
                  <a16:creationId xmlns:a16="http://schemas.microsoft.com/office/drawing/2014/main" id="{A8ABB170-78E1-4099-9810-EF96A163C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696"/>
              <a:ext cx="816" cy="62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489" name="Text Box 11">
              <a:extLst>
                <a:ext uri="{FF2B5EF4-FFF2-40B4-BE49-F238E27FC236}">
                  <a16:creationId xmlns:a16="http://schemas.microsoft.com/office/drawing/2014/main" id="{8592A319-610E-49B5-BE37-103820562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86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Test Condition</a:t>
              </a:r>
            </a:p>
          </p:txBody>
        </p:sp>
        <p:sp>
          <p:nvSpPr>
            <p:cNvPr id="20490" name="Line 12">
              <a:extLst>
                <a:ext uri="{FF2B5EF4-FFF2-40B4-BE49-F238E27FC236}">
                  <a16:creationId xmlns:a16="http://schemas.microsoft.com/office/drawing/2014/main" id="{BFFF6381-B96A-4226-BA0E-C4E9B6B2C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1" name="Text Box 13">
              <a:extLst>
                <a:ext uri="{FF2B5EF4-FFF2-40B4-BE49-F238E27FC236}">
                  <a16:creationId xmlns:a16="http://schemas.microsoft.com/office/drawing/2014/main" id="{F78AF153-DC75-4B70-A7C3-B5F66A248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27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/>
                <a:t>TRUE</a:t>
              </a:r>
            </a:p>
          </p:txBody>
        </p:sp>
        <p:sp>
          <p:nvSpPr>
            <p:cNvPr id="20492" name="Line 14">
              <a:extLst>
                <a:ext uri="{FF2B5EF4-FFF2-40B4-BE49-F238E27FC236}">
                  <a16:creationId xmlns:a16="http://schemas.microsoft.com/office/drawing/2014/main" id="{7CF779B0-5B91-4E0F-AEB0-DACCD1722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" y="5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3" name="Text Box 15">
              <a:extLst>
                <a:ext uri="{FF2B5EF4-FFF2-40B4-BE49-F238E27FC236}">
                  <a16:creationId xmlns:a16="http://schemas.microsoft.com/office/drawing/2014/main" id="{5CDC6535-0AC1-44F5-8973-917FEC738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462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/>
                <a:t>Body of the loop</a:t>
              </a:r>
            </a:p>
          </p:txBody>
        </p:sp>
        <p:sp>
          <p:nvSpPr>
            <p:cNvPr id="20494" name="Text Box 16">
              <a:extLst>
                <a:ext uri="{FF2B5EF4-FFF2-40B4-BE49-F238E27FC236}">
                  <a16:creationId xmlns:a16="http://schemas.microsoft.com/office/drawing/2014/main" id="{A9EDCCD5-76BE-4C67-B622-2877F6DBF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942"/>
              <a:ext cx="1248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/>
                <a:t>Increment or Decrement</a:t>
              </a:r>
            </a:p>
          </p:txBody>
        </p:sp>
        <p:sp>
          <p:nvSpPr>
            <p:cNvPr id="20495" name="Line 17">
              <a:extLst>
                <a:ext uri="{FF2B5EF4-FFF2-40B4-BE49-F238E27FC236}">
                  <a16:creationId xmlns:a16="http://schemas.microsoft.com/office/drawing/2014/main" id="{3B33EB16-C270-4BF9-94F2-461E711C8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6" name="Line 18">
              <a:extLst>
                <a:ext uri="{FF2B5EF4-FFF2-40B4-BE49-F238E27FC236}">
                  <a16:creationId xmlns:a16="http://schemas.microsoft.com/office/drawing/2014/main" id="{6B1AE751-2D5C-4714-A880-0A2AC5DA7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7" name="Line 19">
              <a:extLst>
                <a:ext uri="{FF2B5EF4-FFF2-40B4-BE49-F238E27FC236}">
                  <a16:creationId xmlns:a16="http://schemas.microsoft.com/office/drawing/2014/main" id="{2F834EDD-88C7-430C-868C-E1D8726B5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"/>
              <a:ext cx="0" cy="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8" name="Line 20">
              <a:extLst>
                <a:ext uri="{FF2B5EF4-FFF2-40B4-BE49-F238E27FC236}">
                  <a16:creationId xmlns:a16="http://schemas.microsoft.com/office/drawing/2014/main" id="{3D0CB98B-CE73-40E4-9507-AFBEAA6EE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62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9" name="Line 21">
              <a:extLst>
                <a:ext uri="{FF2B5EF4-FFF2-40B4-BE49-F238E27FC236}">
                  <a16:creationId xmlns:a16="http://schemas.microsoft.com/office/drawing/2014/main" id="{E5E0DD70-D762-433B-BF13-5F9653392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249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0" name="Line 22">
              <a:extLst>
                <a:ext uri="{FF2B5EF4-FFF2-40B4-BE49-F238E27FC236}">
                  <a16:creationId xmlns:a16="http://schemas.microsoft.com/office/drawing/2014/main" id="{0C79F357-6592-4A98-A89C-28755BC80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24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1" name="Text Box 23">
              <a:extLst>
                <a:ext uri="{FF2B5EF4-FFF2-40B4-BE49-F238E27FC236}">
                  <a16:creationId xmlns:a16="http://schemas.microsoft.com/office/drawing/2014/main" id="{A1EB50E4-95C7-4083-905E-D501BA1D8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72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/>
                <a:t>FALSE</a:t>
              </a:r>
            </a:p>
          </p:txBody>
        </p:sp>
        <p:sp>
          <p:nvSpPr>
            <p:cNvPr id="20502" name="Line 24">
              <a:extLst>
                <a:ext uri="{FF2B5EF4-FFF2-40B4-BE49-F238E27FC236}">
                  <a16:creationId xmlns:a16="http://schemas.microsoft.com/office/drawing/2014/main" id="{2A93F8E8-F01C-42AF-9311-633408D2B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008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3" name="Line 25">
              <a:extLst>
                <a:ext uri="{FF2B5EF4-FFF2-40B4-BE49-F238E27FC236}">
                  <a16:creationId xmlns:a16="http://schemas.microsoft.com/office/drawing/2014/main" id="{ECAF2F9B-B7AE-4AB2-BB3A-B5A5A7526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0504" name="Group 26">
              <a:extLst>
                <a:ext uri="{FF2B5EF4-FFF2-40B4-BE49-F238E27FC236}">
                  <a16:creationId xmlns:a16="http://schemas.microsoft.com/office/drawing/2014/main" id="{EE1AF11B-5F31-4904-BC95-1A9037AAF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" y="1296"/>
              <a:ext cx="816" cy="212"/>
              <a:chOff x="0" y="0"/>
              <a:chExt cx="960" cy="265"/>
            </a:xfrm>
          </p:grpSpPr>
          <p:sp>
            <p:nvSpPr>
              <p:cNvPr id="20505" name="AutoShape 27">
                <a:extLst>
                  <a:ext uri="{FF2B5EF4-FFF2-40B4-BE49-F238E27FC236}">
                    <a16:creationId xmlns:a16="http://schemas.microsoft.com/office/drawing/2014/main" id="{37BADC9F-22FE-48D1-AAD6-4C7D8F810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240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20506" name="Text Box 28">
                <a:extLst>
                  <a:ext uri="{FF2B5EF4-FFF2-40B4-BE49-F238E27FC236}">
                    <a16:creationId xmlns:a16="http://schemas.microsoft.com/office/drawing/2014/main" id="{59C167E9-30FA-40E9-A4EB-8B8445BD2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60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b="1"/>
                  <a:t>STOP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7A2163E-9CAD-4352-AEB4-ED69346471C9}"/>
              </a:ext>
            </a:extLst>
          </p:cNvPr>
          <p:cNvSpPr txBox="1"/>
          <p:nvPr/>
        </p:nvSpPr>
        <p:spPr>
          <a:xfrm>
            <a:off x="2253155" y="90"/>
            <a:ext cx="4579882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IN" sz="4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20485" name="TextBox 32">
            <a:extLst>
              <a:ext uri="{FF2B5EF4-FFF2-40B4-BE49-F238E27FC236}">
                <a16:creationId xmlns:a16="http://schemas.microsoft.com/office/drawing/2014/main" id="{E38E5C26-6A15-4466-A72E-7C2D66C7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857250"/>
            <a:ext cx="45799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Initialization counter;</a:t>
            </a:r>
          </a:p>
          <a:p>
            <a:pPr eaLnBrk="1" hangingPunct="1"/>
            <a:r>
              <a:rPr lang="en-US" altLang="en-US" b="1" dirty="0"/>
              <a:t>while(condition)</a:t>
            </a:r>
          </a:p>
          <a:p>
            <a:pPr eaLnBrk="1" hangingPunct="1"/>
            <a:r>
              <a:rPr lang="en-US" altLang="en-US" b="1" dirty="0"/>
              <a:t>{</a:t>
            </a:r>
          </a:p>
          <a:p>
            <a:pPr eaLnBrk="1" hangingPunct="1"/>
            <a:r>
              <a:rPr lang="en-US" altLang="en-US" b="1" dirty="0"/>
              <a:t>Body of the Loop;</a:t>
            </a:r>
          </a:p>
          <a:p>
            <a:pPr eaLnBrk="1" hangingPunct="1"/>
            <a:r>
              <a:rPr lang="en-US" altLang="en-US" b="1" dirty="0"/>
              <a:t>Increment/Decrement counter ;</a:t>
            </a:r>
          </a:p>
          <a:p>
            <a:pPr eaLnBrk="1" hangingPunct="1"/>
            <a:r>
              <a:rPr lang="en-US" altLang="en-US" b="1" dirty="0"/>
              <a:t>}</a:t>
            </a:r>
            <a:endParaRPr lang="en-I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D35BE3-7668-4E7B-8DBE-DB3786366B0D}"/>
              </a:ext>
            </a:extLst>
          </p:cNvPr>
          <p:cNvSpPr txBox="1"/>
          <p:nvPr/>
        </p:nvSpPr>
        <p:spPr>
          <a:xfrm>
            <a:off x="881781" y="2619950"/>
            <a:ext cx="28574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/>
              <a:t>Int 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=20;</a:t>
            </a:r>
          </a:p>
          <a:p>
            <a:r>
              <a:rPr lang="en-US" altLang="en-US" sz="2800" b="1" dirty="0"/>
              <a:t>while(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&lt;=10)</a:t>
            </a:r>
          </a:p>
          <a:p>
            <a:r>
              <a:rPr lang="en-US" altLang="en-US" sz="2800" b="1" dirty="0"/>
              <a:t>{</a:t>
            </a:r>
          </a:p>
          <a:p>
            <a:r>
              <a:rPr lang="en-US" altLang="en-US" sz="2800" b="1" dirty="0" err="1"/>
              <a:t>printf</a:t>
            </a:r>
            <a:r>
              <a:rPr lang="en-US" altLang="en-US" sz="2800" b="1" dirty="0"/>
              <a:t>(“ %d “,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);</a:t>
            </a:r>
          </a:p>
          <a:p>
            <a:r>
              <a:rPr lang="en-US" altLang="en-US" sz="2800" b="1" dirty="0" err="1"/>
              <a:t>i</a:t>
            </a:r>
            <a:r>
              <a:rPr lang="en-US" altLang="en-US" sz="2800" b="1" dirty="0"/>
              <a:t>++;</a:t>
            </a:r>
          </a:p>
          <a:p>
            <a:r>
              <a:rPr lang="en-US" altLang="en-US" sz="2800" b="1" dirty="0"/>
              <a:t>//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=i+1;</a:t>
            </a:r>
          </a:p>
          <a:p>
            <a:r>
              <a:rPr lang="en-US" altLang="en-US" sz="2800" b="1" dirty="0"/>
              <a:t>}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>
            <a:extLst>
              <a:ext uri="{FF2B5EF4-FFF2-40B4-BE49-F238E27FC236}">
                <a16:creationId xmlns:a16="http://schemas.microsoft.com/office/drawing/2014/main" id="{0C394CE8-C2FA-4730-903A-DAC8F844B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u="sng"/>
              <a:t>Syntax :</a:t>
            </a:r>
          </a:p>
        </p:txBody>
      </p:sp>
      <p:grpSp>
        <p:nvGrpSpPr>
          <p:cNvPr id="23557" name="Group 5">
            <a:extLst>
              <a:ext uri="{FF2B5EF4-FFF2-40B4-BE49-F238E27FC236}">
                <a16:creationId xmlns:a16="http://schemas.microsoft.com/office/drawing/2014/main" id="{1CA3CE26-6E04-4144-8ADB-A8877B86151A}"/>
              </a:ext>
            </a:extLst>
          </p:cNvPr>
          <p:cNvGrpSpPr>
            <a:grpSpLocks/>
          </p:cNvGrpSpPr>
          <p:nvPr/>
        </p:nvGrpSpPr>
        <p:grpSpPr bwMode="auto">
          <a:xfrm>
            <a:off x="5156200" y="1828800"/>
            <a:ext cx="3352800" cy="4102100"/>
            <a:chOff x="0" y="0"/>
            <a:chExt cx="2112" cy="2584"/>
          </a:xfrm>
        </p:grpSpPr>
        <p:grpSp>
          <p:nvGrpSpPr>
            <p:cNvPr id="21510" name="Group 6">
              <a:extLst>
                <a:ext uri="{FF2B5EF4-FFF2-40B4-BE49-F238E27FC236}">
                  <a16:creationId xmlns:a16="http://schemas.microsoft.com/office/drawing/2014/main" id="{3124A07C-534E-4174-A260-294596BF0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0"/>
              <a:ext cx="960" cy="240"/>
              <a:chOff x="0" y="0"/>
              <a:chExt cx="960" cy="240"/>
            </a:xfrm>
          </p:grpSpPr>
          <p:sp>
            <p:nvSpPr>
              <p:cNvPr id="21529" name="AutoShape 7">
                <a:extLst>
                  <a:ext uri="{FF2B5EF4-FFF2-40B4-BE49-F238E27FC236}">
                    <a16:creationId xmlns:a16="http://schemas.microsoft.com/office/drawing/2014/main" id="{97F63168-813C-4E58-A61C-45CBC7589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240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21530" name="Text Box 8">
                <a:extLst>
                  <a:ext uri="{FF2B5EF4-FFF2-40B4-BE49-F238E27FC236}">
                    <a16:creationId xmlns:a16="http://schemas.microsoft.com/office/drawing/2014/main" id="{AD2E08AD-2F6B-4EF8-B1F6-720D76625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6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b="1"/>
                  <a:t>Start</a:t>
                </a:r>
              </a:p>
            </p:txBody>
          </p:sp>
        </p:grpSp>
        <p:sp>
          <p:nvSpPr>
            <p:cNvPr id="21511" name="Text Box 9">
              <a:extLst>
                <a:ext uri="{FF2B5EF4-FFF2-40B4-BE49-F238E27FC236}">
                  <a16:creationId xmlns:a16="http://schemas.microsoft.com/office/drawing/2014/main" id="{9D2F1F61-96BE-4AA7-A18D-43BFD955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36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/>
                <a:t>Initialize</a:t>
              </a:r>
            </a:p>
          </p:txBody>
        </p:sp>
        <p:sp>
          <p:nvSpPr>
            <p:cNvPr id="21512" name="AutoShape 10">
              <a:extLst>
                <a:ext uri="{FF2B5EF4-FFF2-40B4-BE49-F238E27FC236}">
                  <a16:creationId xmlns:a16="http://schemas.microsoft.com/office/drawing/2014/main" id="{F8E9C0E6-5085-4B14-AD46-223F5F542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36"/>
              <a:ext cx="816" cy="62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1513" name="Text Box 11">
              <a:extLst>
                <a:ext uri="{FF2B5EF4-FFF2-40B4-BE49-F238E27FC236}">
                  <a16:creationId xmlns:a16="http://schemas.microsoft.com/office/drawing/2014/main" id="{1D3A9079-4BBC-4171-95A5-5B36C441A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" y="16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Test Condition</a:t>
              </a:r>
            </a:p>
          </p:txBody>
        </p:sp>
        <p:sp>
          <p:nvSpPr>
            <p:cNvPr id="21514" name="Line 12">
              <a:extLst>
                <a:ext uri="{FF2B5EF4-FFF2-40B4-BE49-F238E27FC236}">
                  <a16:creationId xmlns:a16="http://schemas.microsoft.com/office/drawing/2014/main" id="{D2B65DBD-E501-4ED3-BD9B-D694553EE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21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5" name="Text Box 13">
              <a:extLst>
                <a:ext uri="{FF2B5EF4-FFF2-40B4-BE49-F238E27FC236}">
                  <a16:creationId xmlns:a16="http://schemas.microsoft.com/office/drawing/2014/main" id="{87A771EC-D744-4950-98EB-FD37AFFBB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1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/>
                <a:t>TRUE</a:t>
              </a:r>
            </a:p>
          </p:txBody>
        </p:sp>
        <p:sp>
          <p:nvSpPr>
            <p:cNvPr id="21516" name="Line 14">
              <a:extLst>
                <a:ext uri="{FF2B5EF4-FFF2-40B4-BE49-F238E27FC236}">
                  <a16:creationId xmlns:a16="http://schemas.microsoft.com/office/drawing/2014/main" id="{7B0EE590-A63A-45E0-A438-C88B75FB0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440"/>
              <a:ext cx="0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7" name="Text Box 15">
              <a:extLst>
                <a:ext uri="{FF2B5EF4-FFF2-40B4-BE49-F238E27FC236}">
                  <a16:creationId xmlns:a16="http://schemas.microsoft.com/office/drawing/2014/main" id="{70E5F9C5-CD6E-4227-9D13-555EA0167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32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/>
                <a:t>Body of the loop</a:t>
              </a:r>
            </a:p>
          </p:txBody>
        </p:sp>
        <p:sp>
          <p:nvSpPr>
            <p:cNvPr id="21518" name="Text Box 16">
              <a:extLst>
                <a:ext uri="{FF2B5EF4-FFF2-40B4-BE49-F238E27FC236}">
                  <a16:creationId xmlns:a16="http://schemas.microsoft.com/office/drawing/2014/main" id="{4BB4C071-B521-47C9-8577-1D25B5982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212"/>
              <a:ext cx="192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/>
                <a:t>Increment or Decrement</a:t>
              </a:r>
            </a:p>
          </p:txBody>
        </p:sp>
        <p:sp>
          <p:nvSpPr>
            <p:cNvPr id="21519" name="Line 17">
              <a:extLst>
                <a:ext uri="{FF2B5EF4-FFF2-40B4-BE49-F238E27FC236}">
                  <a16:creationId xmlns:a16="http://schemas.microsoft.com/office/drawing/2014/main" id="{0389BF2D-01AA-4968-9F76-907133CB6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5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0" name="Line 18">
              <a:extLst>
                <a:ext uri="{FF2B5EF4-FFF2-40B4-BE49-F238E27FC236}">
                  <a16:creationId xmlns:a16="http://schemas.microsoft.com/office/drawing/2014/main" id="{E43D7345-ADB7-4566-9D12-75AA8C5A9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"/>
              <a:ext cx="0" cy="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1" name="Line 19">
              <a:extLst>
                <a:ext uri="{FF2B5EF4-FFF2-40B4-BE49-F238E27FC236}">
                  <a16:creationId xmlns:a16="http://schemas.microsoft.com/office/drawing/2014/main" id="{BA503E3F-7187-4F9E-B181-53A4DC054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62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2" name="Line 20">
              <a:extLst>
                <a:ext uri="{FF2B5EF4-FFF2-40B4-BE49-F238E27FC236}">
                  <a16:creationId xmlns:a16="http://schemas.microsoft.com/office/drawing/2014/main" id="{E1C3A48B-2454-4218-848D-A05F52D6A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82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3" name="Line 21">
              <a:extLst>
                <a:ext uri="{FF2B5EF4-FFF2-40B4-BE49-F238E27FC236}">
                  <a16:creationId xmlns:a16="http://schemas.microsoft.com/office/drawing/2014/main" id="{16020A31-0291-4080-8EC6-80614C6A6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16"/>
              <a:ext cx="0" cy="1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4" name="Line 22">
              <a:extLst>
                <a:ext uri="{FF2B5EF4-FFF2-40B4-BE49-F238E27FC236}">
                  <a16:creationId xmlns:a16="http://schemas.microsoft.com/office/drawing/2014/main" id="{5AA63C6A-E67D-4BD9-B527-D7683CCB7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5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525" name="Group 23">
              <a:extLst>
                <a:ext uri="{FF2B5EF4-FFF2-40B4-BE49-F238E27FC236}">
                  <a16:creationId xmlns:a16="http://schemas.microsoft.com/office/drawing/2014/main" id="{2618378C-B8AF-450F-AC39-FE9B821B2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" y="2344"/>
              <a:ext cx="960" cy="240"/>
              <a:chOff x="0" y="0"/>
              <a:chExt cx="960" cy="240"/>
            </a:xfrm>
          </p:grpSpPr>
          <p:sp>
            <p:nvSpPr>
              <p:cNvPr id="21527" name="AutoShape 24">
                <a:extLst>
                  <a:ext uri="{FF2B5EF4-FFF2-40B4-BE49-F238E27FC236}">
                    <a16:creationId xmlns:a16="http://schemas.microsoft.com/office/drawing/2014/main" id="{E29FD418-3F8E-4B91-8AF6-7C2AA727E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240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21528" name="Text Box 25">
                <a:extLst>
                  <a:ext uri="{FF2B5EF4-FFF2-40B4-BE49-F238E27FC236}">
                    <a16:creationId xmlns:a16="http://schemas.microsoft.com/office/drawing/2014/main" id="{3FCD90B9-2466-455A-90E7-FE1551A5DA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6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b="1"/>
                  <a:t>Stop</a:t>
                </a:r>
              </a:p>
            </p:txBody>
          </p:sp>
        </p:grpSp>
        <p:sp>
          <p:nvSpPr>
            <p:cNvPr id="21526" name="Text Box 26">
              <a:extLst>
                <a:ext uri="{FF2B5EF4-FFF2-40B4-BE49-F238E27FC236}">
                  <a16:creationId xmlns:a16="http://schemas.microsoft.com/office/drawing/2014/main" id="{91FC486D-9DAC-4CD0-B4D1-3C1579D4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4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/>
                <a:t>FALSE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E2FBAB-54DD-4676-8C9F-7BA34676260B}"/>
              </a:ext>
            </a:extLst>
          </p:cNvPr>
          <p:cNvSpPr txBox="1"/>
          <p:nvPr/>
        </p:nvSpPr>
        <p:spPr>
          <a:xfrm>
            <a:off x="2253155" y="90"/>
            <a:ext cx="4579882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IN" sz="4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Do-While Loop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21509" name="TextBox 30">
            <a:extLst>
              <a:ext uri="{FF2B5EF4-FFF2-40B4-BE49-F238E27FC236}">
                <a16:creationId xmlns:a16="http://schemas.microsoft.com/office/drawing/2014/main" id="{8A7D3069-12A1-4043-9F78-580611813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942975"/>
            <a:ext cx="4579937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Initialization counter;</a:t>
            </a:r>
          </a:p>
          <a:p>
            <a:pPr eaLnBrk="1" hangingPunct="1"/>
            <a:r>
              <a:rPr lang="en-US" altLang="en-US" b="1"/>
              <a:t>do</a:t>
            </a:r>
          </a:p>
          <a:p>
            <a:pPr eaLnBrk="1" hangingPunct="1"/>
            <a:r>
              <a:rPr lang="en-US" altLang="en-US" b="1"/>
              <a:t>{</a:t>
            </a:r>
          </a:p>
          <a:p>
            <a:pPr eaLnBrk="1" hangingPunct="1"/>
            <a:r>
              <a:rPr lang="en-US" altLang="en-US" b="1"/>
              <a:t>Body of the Loop;</a:t>
            </a:r>
          </a:p>
          <a:p>
            <a:pPr eaLnBrk="1" hangingPunct="1"/>
            <a:r>
              <a:rPr lang="en-US" altLang="en-US" b="1"/>
              <a:t>Increment/Decrement counter ;</a:t>
            </a:r>
          </a:p>
          <a:p>
            <a:pPr eaLnBrk="1" hangingPunct="1"/>
            <a:r>
              <a:rPr lang="en-US" altLang="en-US" b="1"/>
              <a:t>} </a:t>
            </a:r>
            <a:r>
              <a:rPr lang="en-US" altLang="en-US" sz="2000" b="1"/>
              <a:t>while(condition);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42696-6734-4F66-ADB4-5747DF8990FF}"/>
              </a:ext>
            </a:extLst>
          </p:cNvPr>
          <p:cNvSpPr txBox="1"/>
          <p:nvPr/>
        </p:nvSpPr>
        <p:spPr>
          <a:xfrm>
            <a:off x="869956" y="2873719"/>
            <a:ext cx="28574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/>
              <a:t>Int 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=20;</a:t>
            </a:r>
          </a:p>
          <a:p>
            <a:r>
              <a:rPr lang="en-US" altLang="en-US" sz="2800" b="1" dirty="0"/>
              <a:t>do</a:t>
            </a:r>
          </a:p>
          <a:p>
            <a:r>
              <a:rPr lang="en-US" altLang="en-US" sz="2800" b="1" dirty="0"/>
              <a:t>{</a:t>
            </a:r>
          </a:p>
          <a:p>
            <a:r>
              <a:rPr lang="en-US" altLang="en-US" sz="2800" b="1" dirty="0" err="1"/>
              <a:t>printf</a:t>
            </a:r>
            <a:r>
              <a:rPr lang="en-US" altLang="en-US" sz="2800" b="1" dirty="0"/>
              <a:t>(“ %d “,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);</a:t>
            </a:r>
          </a:p>
          <a:p>
            <a:r>
              <a:rPr lang="en-US" altLang="en-US" sz="2800" b="1" dirty="0" err="1"/>
              <a:t>i</a:t>
            </a:r>
            <a:r>
              <a:rPr lang="en-US" altLang="en-US" sz="2800" b="1" dirty="0"/>
              <a:t>++;</a:t>
            </a:r>
          </a:p>
          <a:p>
            <a:r>
              <a:rPr lang="en-US" altLang="en-US" sz="2800" b="1" dirty="0"/>
              <a:t>}while(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&lt;=10);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>
            <a:extLst>
              <a:ext uri="{FF2B5EF4-FFF2-40B4-BE49-F238E27FC236}">
                <a16:creationId xmlns:a16="http://schemas.microsoft.com/office/drawing/2014/main" id="{A3B968F9-3D8E-421E-97EE-A419373AA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572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u="sng"/>
              <a:t>Syntax :</a:t>
            </a:r>
          </a:p>
        </p:txBody>
      </p:sp>
      <p:grpSp>
        <p:nvGrpSpPr>
          <p:cNvPr id="25605" name="Group 5">
            <a:extLst>
              <a:ext uri="{FF2B5EF4-FFF2-40B4-BE49-F238E27FC236}">
                <a16:creationId xmlns:a16="http://schemas.microsoft.com/office/drawing/2014/main" id="{ED093847-5ED1-4CCB-860E-0E5B9DE4E3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209800"/>
            <a:ext cx="4368800" cy="4038600"/>
            <a:chOff x="0" y="0"/>
            <a:chExt cx="2752" cy="2544"/>
          </a:xfrm>
        </p:grpSpPr>
        <p:grpSp>
          <p:nvGrpSpPr>
            <p:cNvPr id="22534" name="Group 6">
              <a:extLst>
                <a:ext uri="{FF2B5EF4-FFF2-40B4-BE49-F238E27FC236}">
                  <a16:creationId xmlns:a16="http://schemas.microsoft.com/office/drawing/2014/main" id="{5726EDBD-C0D4-4DFD-8848-2AA642E87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0"/>
              <a:ext cx="960" cy="240"/>
              <a:chOff x="0" y="0"/>
              <a:chExt cx="960" cy="240"/>
            </a:xfrm>
          </p:grpSpPr>
          <p:sp>
            <p:nvSpPr>
              <p:cNvPr id="22555" name="AutoShape 7">
                <a:extLst>
                  <a:ext uri="{FF2B5EF4-FFF2-40B4-BE49-F238E27FC236}">
                    <a16:creationId xmlns:a16="http://schemas.microsoft.com/office/drawing/2014/main" id="{81FC4B4E-75B8-4211-AEA3-BF92B1C7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240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22556" name="Text Box 8">
                <a:extLst>
                  <a:ext uri="{FF2B5EF4-FFF2-40B4-BE49-F238E27FC236}">
                    <a16:creationId xmlns:a16="http://schemas.microsoft.com/office/drawing/2014/main" id="{05DFC3B9-3872-4061-A0D2-CCE916F89C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6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b="1"/>
                  <a:t>Start</a:t>
                </a:r>
              </a:p>
            </p:txBody>
          </p:sp>
        </p:grpSp>
        <p:sp>
          <p:nvSpPr>
            <p:cNvPr id="22535" name="Text Box 9">
              <a:extLst>
                <a:ext uri="{FF2B5EF4-FFF2-40B4-BE49-F238E27FC236}">
                  <a16:creationId xmlns:a16="http://schemas.microsoft.com/office/drawing/2014/main" id="{013BC30B-D750-4B69-B3C8-C09FCE73E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36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/>
                <a:t>Initialize</a:t>
              </a:r>
            </a:p>
          </p:txBody>
        </p:sp>
        <p:sp>
          <p:nvSpPr>
            <p:cNvPr id="22536" name="AutoShape 10">
              <a:extLst>
                <a:ext uri="{FF2B5EF4-FFF2-40B4-BE49-F238E27FC236}">
                  <a16:creationId xmlns:a16="http://schemas.microsoft.com/office/drawing/2014/main" id="{F81D09CD-7947-4D83-A356-F7A71320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696"/>
              <a:ext cx="816" cy="62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2537" name="Text Box 11">
              <a:extLst>
                <a:ext uri="{FF2B5EF4-FFF2-40B4-BE49-F238E27FC236}">
                  <a16:creationId xmlns:a16="http://schemas.microsoft.com/office/drawing/2014/main" id="{5F8C882F-E22C-4400-99C4-84B46B8F6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86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Test Condition</a:t>
              </a:r>
            </a:p>
          </p:txBody>
        </p:sp>
        <p:sp>
          <p:nvSpPr>
            <p:cNvPr id="22538" name="Line 12">
              <a:extLst>
                <a:ext uri="{FF2B5EF4-FFF2-40B4-BE49-F238E27FC236}">
                  <a16:creationId xmlns:a16="http://schemas.microsoft.com/office/drawing/2014/main" id="{084A8BF9-F023-4E6A-A3E0-5833DD7CC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39" name="Text Box 13">
              <a:extLst>
                <a:ext uri="{FF2B5EF4-FFF2-40B4-BE49-F238E27FC236}">
                  <a16:creationId xmlns:a16="http://schemas.microsoft.com/office/drawing/2014/main" id="{8920B31E-DB2C-4F2F-8809-F5348402A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27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/>
                <a:t>TRUE</a:t>
              </a:r>
            </a:p>
          </p:txBody>
        </p:sp>
        <p:sp>
          <p:nvSpPr>
            <p:cNvPr id="22540" name="Line 14">
              <a:extLst>
                <a:ext uri="{FF2B5EF4-FFF2-40B4-BE49-F238E27FC236}">
                  <a16:creationId xmlns:a16="http://schemas.microsoft.com/office/drawing/2014/main" id="{7E76C458-47A4-44A0-9978-B3F0DEF4E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" y="5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1" name="Text Box 15">
              <a:extLst>
                <a:ext uri="{FF2B5EF4-FFF2-40B4-BE49-F238E27FC236}">
                  <a16:creationId xmlns:a16="http://schemas.microsoft.com/office/drawing/2014/main" id="{C47B360C-B3EE-43F2-9959-9BF48AF50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462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/>
                <a:t>Body of the loop</a:t>
              </a:r>
            </a:p>
          </p:txBody>
        </p:sp>
        <p:sp>
          <p:nvSpPr>
            <p:cNvPr id="22542" name="Text Box 16">
              <a:extLst>
                <a:ext uri="{FF2B5EF4-FFF2-40B4-BE49-F238E27FC236}">
                  <a16:creationId xmlns:a16="http://schemas.microsoft.com/office/drawing/2014/main" id="{5B118C32-9C70-4CBD-8844-37972894C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942"/>
              <a:ext cx="1248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/>
                <a:t>Increment or Decrement</a:t>
              </a:r>
            </a:p>
          </p:txBody>
        </p:sp>
        <p:sp>
          <p:nvSpPr>
            <p:cNvPr id="22543" name="Line 17">
              <a:extLst>
                <a:ext uri="{FF2B5EF4-FFF2-40B4-BE49-F238E27FC236}">
                  <a16:creationId xmlns:a16="http://schemas.microsoft.com/office/drawing/2014/main" id="{BBC89B05-7A28-4064-8C15-90E5E6268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4" name="Line 18">
              <a:extLst>
                <a:ext uri="{FF2B5EF4-FFF2-40B4-BE49-F238E27FC236}">
                  <a16:creationId xmlns:a16="http://schemas.microsoft.com/office/drawing/2014/main" id="{5A739078-1783-42F8-A2DC-615963EF3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5" name="Line 19">
              <a:extLst>
                <a:ext uri="{FF2B5EF4-FFF2-40B4-BE49-F238E27FC236}">
                  <a16:creationId xmlns:a16="http://schemas.microsoft.com/office/drawing/2014/main" id="{01648B34-39F1-4FDE-8C58-32C120164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"/>
              <a:ext cx="0" cy="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6" name="Line 20">
              <a:extLst>
                <a:ext uri="{FF2B5EF4-FFF2-40B4-BE49-F238E27FC236}">
                  <a16:creationId xmlns:a16="http://schemas.microsoft.com/office/drawing/2014/main" id="{C6C285E3-556F-413E-B9A0-F6E49BCFE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62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7" name="Line 21">
              <a:extLst>
                <a:ext uri="{FF2B5EF4-FFF2-40B4-BE49-F238E27FC236}">
                  <a16:creationId xmlns:a16="http://schemas.microsoft.com/office/drawing/2014/main" id="{324A6244-8784-4275-8AA7-3194E80D2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249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8" name="Line 22">
              <a:extLst>
                <a:ext uri="{FF2B5EF4-FFF2-40B4-BE49-F238E27FC236}">
                  <a16:creationId xmlns:a16="http://schemas.microsoft.com/office/drawing/2014/main" id="{CC2102EE-84D3-4295-8707-3BFBBBD2A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24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9" name="Text Box 23">
              <a:extLst>
                <a:ext uri="{FF2B5EF4-FFF2-40B4-BE49-F238E27FC236}">
                  <a16:creationId xmlns:a16="http://schemas.microsoft.com/office/drawing/2014/main" id="{D39575F8-71FB-46B9-86AE-9484E377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72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/>
                <a:t>FALSE</a:t>
              </a:r>
            </a:p>
          </p:txBody>
        </p:sp>
        <p:sp>
          <p:nvSpPr>
            <p:cNvPr id="22550" name="Line 24">
              <a:extLst>
                <a:ext uri="{FF2B5EF4-FFF2-40B4-BE49-F238E27FC236}">
                  <a16:creationId xmlns:a16="http://schemas.microsoft.com/office/drawing/2014/main" id="{9834AC93-34BB-4300-89D3-813A061A8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008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1" name="Line 25">
              <a:extLst>
                <a:ext uri="{FF2B5EF4-FFF2-40B4-BE49-F238E27FC236}">
                  <a16:creationId xmlns:a16="http://schemas.microsoft.com/office/drawing/2014/main" id="{81C2E37A-5AD2-4031-A5DA-11AF8194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2552" name="Group 26">
              <a:extLst>
                <a:ext uri="{FF2B5EF4-FFF2-40B4-BE49-F238E27FC236}">
                  <a16:creationId xmlns:a16="http://schemas.microsoft.com/office/drawing/2014/main" id="{AD823946-8B5A-4BB6-9E69-3D353AB3C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" y="1296"/>
              <a:ext cx="816" cy="212"/>
              <a:chOff x="0" y="0"/>
              <a:chExt cx="960" cy="265"/>
            </a:xfrm>
          </p:grpSpPr>
          <p:sp>
            <p:nvSpPr>
              <p:cNvPr id="22553" name="AutoShape 27">
                <a:extLst>
                  <a:ext uri="{FF2B5EF4-FFF2-40B4-BE49-F238E27FC236}">
                    <a16:creationId xmlns:a16="http://schemas.microsoft.com/office/drawing/2014/main" id="{5FD41271-0083-45F7-B0D9-8BE0BBF44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240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22554" name="Text Box 28">
                <a:extLst>
                  <a:ext uri="{FF2B5EF4-FFF2-40B4-BE49-F238E27FC236}">
                    <a16:creationId xmlns:a16="http://schemas.microsoft.com/office/drawing/2014/main" id="{EA425967-89E0-4C2A-8FFC-96107A8C1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60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b="1"/>
                  <a:t>STOP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8E5C42F-8538-423F-9D9E-5C9BA8B36AA9}"/>
              </a:ext>
            </a:extLst>
          </p:cNvPr>
          <p:cNvSpPr txBox="1"/>
          <p:nvPr/>
        </p:nvSpPr>
        <p:spPr>
          <a:xfrm>
            <a:off x="2253155" y="90"/>
            <a:ext cx="4579882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IN" sz="48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22533" name="TextBox 32">
            <a:extLst>
              <a:ext uri="{FF2B5EF4-FFF2-40B4-BE49-F238E27FC236}">
                <a16:creationId xmlns:a16="http://schemas.microsoft.com/office/drawing/2014/main" id="{B189F86F-A23B-4104-B1FE-56593B39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892175"/>
            <a:ext cx="5743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for(initialization; condition; increment/decrement)</a:t>
            </a:r>
          </a:p>
          <a:p>
            <a:pPr eaLnBrk="1" hangingPunct="1"/>
            <a:r>
              <a:rPr lang="en-US" altLang="en-US" b="1"/>
              <a:t>{</a:t>
            </a:r>
          </a:p>
          <a:p>
            <a:pPr eaLnBrk="1" hangingPunct="1"/>
            <a:r>
              <a:rPr lang="en-US" altLang="en-US" b="1"/>
              <a:t>Body of the Loop;</a:t>
            </a:r>
          </a:p>
          <a:p>
            <a:pPr eaLnBrk="1" hangingPunct="1"/>
            <a:r>
              <a:rPr lang="en-US" altLang="en-US" b="1"/>
              <a:t>}</a:t>
            </a:r>
            <a:endParaRPr lang="en-US" altLang="en-US" sz="2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34B399-6A80-4D54-91F0-26F11652F9C0}"/>
              </a:ext>
            </a:extLst>
          </p:cNvPr>
          <p:cNvSpPr txBox="1"/>
          <p:nvPr/>
        </p:nvSpPr>
        <p:spPr>
          <a:xfrm>
            <a:off x="576866" y="2508250"/>
            <a:ext cx="4579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&lt;=10;i++)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reen Color_2">
  <a:themeElements>
    <a:clrScheme name="Green Color_2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_2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reen Color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2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reen Color_3">
  <a:themeElements>
    <a:clrScheme name="Green Color_3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_3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reen Color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3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Green Color_4">
  <a:themeElements>
    <a:clrScheme name="Green Color_4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_4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reen Color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4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Green Color_5">
  <a:themeElements>
    <a:clrScheme name="Green Color_5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_5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reen Color_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5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Green Color_6">
  <a:themeElements>
    <a:clrScheme name="Green Color_6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_6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reen Color_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_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_6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8BC603906E16459E33D21DFDB00EC3" ma:contentTypeVersion="4" ma:contentTypeDescription="Create a new document." ma:contentTypeScope="" ma:versionID="c81411a32994d0808eb7c992eebfeea8">
  <xsd:schema xmlns:xsd="http://www.w3.org/2001/XMLSchema" xmlns:xs="http://www.w3.org/2001/XMLSchema" xmlns:p="http://schemas.microsoft.com/office/2006/metadata/properties" xmlns:ns3="6f97a083-7bf4-4525-9db0-a674653818d3" targetNamespace="http://schemas.microsoft.com/office/2006/metadata/properties" ma:root="true" ma:fieldsID="663fd36c1a4bfc76beb35f65bf6dc236" ns3:_="">
    <xsd:import namespace="6f97a083-7bf4-4525-9db0-a674653818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7a083-7bf4-4525-9db0-a674653818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E4B2AE-EE5C-44B6-A3BD-EC682DD9B55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f97a083-7bf4-4525-9db0-a674653818d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F891F6-786F-4E2E-9657-3DC76976EA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1BA8C-5F26-42ED-8FA3-3D7C0524B7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97a083-7bf4-4525-9db0-a674653818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Pages>0</Pages>
  <Words>3741</Words>
  <Characters>0</Characters>
  <Application>Microsoft Office PowerPoint</Application>
  <DocSecurity>0</DocSecurity>
  <PresentationFormat>On-screen Show (4:3)</PresentationFormat>
  <Lines>0</Lines>
  <Paragraphs>828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Arial Unicode MS</vt:lpstr>
      <vt:lpstr>Arial</vt:lpstr>
      <vt:lpstr>Arial Black</vt:lpstr>
      <vt:lpstr>Cascadia Mono</vt:lpstr>
      <vt:lpstr>Impact</vt:lpstr>
      <vt:lpstr>Times New Roman</vt:lpstr>
      <vt:lpstr>Wingdings</vt:lpstr>
      <vt:lpstr>1_Default Design</vt:lpstr>
      <vt:lpstr>Green Color</vt:lpstr>
      <vt:lpstr>Green Color_2</vt:lpstr>
      <vt:lpstr>Green Color_3</vt:lpstr>
      <vt:lpstr>Green Color_4</vt:lpstr>
      <vt:lpstr>Green Color_5</vt:lpstr>
      <vt:lpstr>Green Color_6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WELCOME</dc:creator>
  <cp:keywords/>
  <dc:description/>
  <cp:lastModifiedBy>Vaishali Rajput</cp:lastModifiedBy>
  <cp:revision>27</cp:revision>
  <dcterms:created xsi:type="dcterms:W3CDTF">2008-03-31T17:40:46Z</dcterms:created>
  <dcterms:modified xsi:type="dcterms:W3CDTF">2022-12-13T10:33:00Z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  <property fmtid="{D5CDD505-2E9C-101B-9397-08002B2CF9AE}" pid="3" name="ContentTypeId">
    <vt:lpwstr>0x010100CC8BC603906E16459E33D21DFDB00EC3</vt:lpwstr>
  </property>
</Properties>
</file>