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9" r:id="rId2"/>
    <p:sldId id="285" r:id="rId3"/>
    <p:sldId id="288" r:id="rId4"/>
    <p:sldId id="292" r:id="rId5"/>
    <p:sldId id="271" r:id="rId6"/>
    <p:sldId id="293" r:id="rId7"/>
    <p:sldId id="286" r:id="rId8"/>
    <p:sldId id="294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66FF"/>
    <a:srgbClr val="0000FF"/>
    <a:srgbClr val="008000"/>
    <a:srgbClr val="C0C0C0"/>
    <a:srgbClr val="5F5F5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49" autoAdjust="0"/>
    <p:restoredTop sz="98605" autoAdjust="0"/>
  </p:normalViewPr>
  <p:slideViewPr>
    <p:cSldViewPr>
      <p:cViewPr>
        <p:scale>
          <a:sx n="50" d="100"/>
          <a:sy n="50" d="100"/>
        </p:scale>
        <p:origin x="-1218" y="-62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94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EF3234-AF43-4436-9DA0-EED569C1FA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34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4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61DCBC-D68C-4F83-A5FE-59A0920C76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D359-088B-411B-9314-44563A20F714}" type="slidenum">
              <a:rPr lang="en-US"/>
              <a:pPr/>
              <a:t>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57851-BFED-4BB9-9502-9A87C5069947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194D5-0115-48E6-84B0-787D2C14E8C6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925B7-1E26-402A-AE01-73F2C3714E82}" type="slidenum">
              <a:rPr lang="en-US"/>
              <a:pPr/>
              <a:t>5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4E871-E87B-426F-A7D0-CF30EAED0BB9}" type="slidenum">
              <a:rPr lang="en-US"/>
              <a:pPr/>
              <a:t>7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32796-606C-42CC-AE9C-9490A814A97A}" type="slidenum">
              <a:rPr lang="en-US"/>
              <a:pPr/>
              <a:t>9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47" name="Group 75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4343" name="Group 71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54275" name="Rectangle 3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6" name="Rectangle 4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7" name="Rectangle 5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8" name="Rectangle 6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9" name="Rectangle 7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1" name="Rectangle 9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2" name="Rectangle 10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3" name="Rectangle 11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4" name="Rectangle 12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5" name="Rectangle 13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6" name="Rectangle 14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7" name="Rectangle 15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8" name="Rectangle 16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9" name="Rectangle 17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0" name="Rectangle 18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1" name="Rectangle 19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2" name="Rectangle 20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3" name="Rectangle 21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4" name="Rectangle 22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5" name="Rectangle 23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6" name="Rectangle 24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Rectangle 27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Rectangle 30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Rectangle 31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4" name="Rectangle 32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5" name="Rectangle 33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6" name="Rectangle 34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7" name="Rectangle 35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8" name="Rectangle 36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9" name="Rectangle 37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0" name="Rectangle 38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1" name="Rectangle 39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2" name="Rectangle 40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3" name="Rectangle 41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4" name="Rectangle 42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5" name="Rectangle 43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6" name="Rectangle 44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7" name="Rectangle 45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8" name="Rectangle 46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9" name="Rectangle 47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0" name="Rectangle 48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1" name="Rectangle 49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2" name="Rectangle 50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3" name="Rectangle 51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4" name="Rectangle 52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5" name="Rectangle 53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6" name="Rectangle 54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7" name="Rectangle 55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8" name="Rectangle 56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9" name="Rectangle 57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0" name="Rectangle 58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1" name="Rectangle 59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2" name="Rectangle 60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3" name="Rectangle 61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4" name="Rectangle 62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35" name="Rectangle 63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6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340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4341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4342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CDD64B-1172-4AF9-8B39-90D484720F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1A672-624D-4298-969A-2DAF670634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855B-7F6C-4EFC-A8E7-C0B42B85C2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B390-CEE8-4626-BC73-75386D0E2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87AD5-D757-4526-99B6-0E840DEF10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A66B3-7D9A-4FE1-81A6-8C728509BD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97F7D-1CCF-4EE0-9207-3D1E0EE553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F1E54-DF65-452B-B9BD-D4577D102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E11C3-2DAC-48C8-93A4-7AFB155AA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E3E8A-AE82-45B3-B853-818C5396CD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FDAFA-1BE3-4507-B01C-E3B657A999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9" name="Group 71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532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3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B75210-AC2B-4DBC-A8F9-4C0C9D31F4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xavier.ac.uk/computing/bcd/bcd1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DE43-531F-41AA-9E60-EA6785C48359}" type="slidenum">
              <a:rPr lang="en-US"/>
              <a:pPr/>
              <a:t>1</a:t>
            </a:fld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391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Division can be implemented using either </a:t>
            </a:r>
            <a:r>
              <a:rPr lang="en-US" b="1"/>
              <a:t>a restoring</a:t>
            </a:r>
            <a:r>
              <a:rPr lang="en-US"/>
              <a:t> or </a:t>
            </a:r>
            <a:r>
              <a:rPr lang="en-US" b="1"/>
              <a:t>a non-restoring algorithm</a:t>
            </a:r>
            <a:r>
              <a:rPr lang="en-US"/>
              <a:t>. An inner loop to perform multiple subtractions must be incorporated into the algorithm.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85800" y="685800"/>
            <a:ext cx="56460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 </a:t>
            </a:r>
            <a:r>
              <a:rPr lang="en-US" sz="3200" b="1" dirty="0"/>
              <a:t>Algorithms for Division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2590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            10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11 ) 1000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	 </a:t>
            </a:r>
            <a:r>
              <a:rPr lang="en-US" b="1" u="sng">
                <a:solidFill>
                  <a:srgbClr val="0000FF"/>
                </a:solidFill>
              </a:rPr>
              <a:t>11_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            10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1524000" y="42672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90EB-73C0-45D3-ABFF-0C54A0BAA461}" type="slidenum">
              <a:rPr lang="en-US"/>
              <a:pPr/>
              <a:t>2</a:t>
            </a:fld>
            <a:endParaRPr lang="en-US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62000" y="762000"/>
            <a:ext cx="610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5) Algorithms for Division</a:t>
            </a:r>
          </a:p>
        </p:txBody>
      </p:sp>
      <p:pic>
        <p:nvPicPr>
          <p:cNvPr id="148484" name="Picture 4" descr="C:\Cs147\binDivis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5334000" cy="3976688"/>
          </a:xfrm>
          <a:prstGeom prst="rect">
            <a:avLst/>
          </a:prstGeom>
          <a:noFill/>
        </p:spPr>
      </p:pic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logic circuit arrangement implements the restoring-division technique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D9D-204B-4BA2-A276-6F6BD29C8B41}" type="slidenum">
              <a:rPr lang="en-US"/>
              <a:pPr/>
              <a:t>3</a:t>
            </a:fld>
            <a:endParaRPr lang="en-US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 restoring-division example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315200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Initially	0 0 0 0 0	1 0 0 0</a:t>
            </a:r>
          </a:p>
          <a:p>
            <a:pPr>
              <a:spcBef>
                <a:spcPct val="50000"/>
              </a:spcBef>
            </a:pPr>
            <a:r>
              <a:rPr lang="en-US" sz="1200" b="1"/>
              <a:t>	0 0 0 1 1</a:t>
            </a:r>
          </a:p>
          <a:p>
            <a:pPr>
              <a:spcBef>
                <a:spcPct val="50000"/>
              </a:spcBef>
            </a:pPr>
            <a:r>
              <a:rPr lang="en-US" sz="1200"/>
              <a:t>Shift	0 0 0 0 1	0 0 0 </a:t>
            </a:r>
          </a:p>
          <a:p>
            <a:pPr>
              <a:spcBef>
                <a:spcPct val="50000"/>
              </a:spcBef>
            </a:pPr>
            <a:r>
              <a:rPr lang="en-US" sz="1200"/>
              <a:t>Subtract 	1 1 1  0 1</a:t>
            </a:r>
          </a:p>
          <a:p>
            <a:pPr>
              <a:spcBef>
                <a:spcPct val="50000"/>
              </a:spcBef>
            </a:pPr>
            <a:r>
              <a:rPr lang="en-US" sz="1200"/>
              <a:t>Set q</a:t>
            </a:r>
            <a:r>
              <a:rPr lang="en-US" sz="1200" baseline="-18000"/>
              <a:t>0</a:t>
            </a:r>
            <a:r>
              <a:rPr lang="en-US" sz="1200"/>
              <a:t>	</a:t>
            </a:r>
            <a:r>
              <a:rPr lang="en-US" sz="1200" b="1">
                <a:solidFill>
                  <a:schemeClr val="folHlink"/>
                </a:solidFill>
              </a:rPr>
              <a:t>1</a:t>
            </a:r>
            <a:r>
              <a:rPr lang="en-US" sz="1200"/>
              <a:t> 1 1 1 0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00FF"/>
                </a:solidFill>
              </a:rPr>
              <a:t>Restore	</a:t>
            </a:r>
            <a:r>
              <a:rPr lang="en-US" sz="1200" b="1" u="sng">
                <a:solidFill>
                  <a:srgbClr val="0000FF"/>
                </a:solidFill>
              </a:rPr>
              <a:t>        1 1</a:t>
            </a:r>
          </a:p>
          <a:p>
            <a:pPr>
              <a:spcBef>
                <a:spcPct val="50000"/>
              </a:spcBef>
            </a:pPr>
            <a:r>
              <a:rPr lang="en-US" sz="1200"/>
              <a:t>                 </a:t>
            </a:r>
            <a:r>
              <a:rPr lang="en-US" sz="1200" b="1"/>
              <a:t>0 0 0 0 1	0 0 0 </a:t>
            </a:r>
            <a:r>
              <a:rPr lang="en-US" sz="1200" b="1">
                <a:solidFill>
                  <a:schemeClr val="folHlink"/>
                </a:solidFill>
              </a:rPr>
              <a:t>0</a:t>
            </a:r>
            <a:endParaRPr lang="en-US" sz="120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200"/>
              <a:t>Shift	0 0 0 1 0	0 0 0 </a:t>
            </a:r>
          </a:p>
          <a:p>
            <a:pPr>
              <a:spcBef>
                <a:spcPct val="50000"/>
              </a:spcBef>
            </a:pPr>
            <a:r>
              <a:rPr lang="en-US" sz="1200"/>
              <a:t>Subtract 	1 1 1 0 1	</a:t>
            </a:r>
          </a:p>
          <a:p>
            <a:pPr>
              <a:spcBef>
                <a:spcPct val="50000"/>
              </a:spcBef>
            </a:pPr>
            <a:r>
              <a:rPr lang="en-US" sz="1200"/>
              <a:t>Set q</a:t>
            </a:r>
            <a:r>
              <a:rPr lang="en-US" sz="1200" baseline="-18000"/>
              <a:t>0</a:t>
            </a:r>
            <a:r>
              <a:rPr lang="en-US" sz="1200"/>
              <a:t>	</a:t>
            </a:r>
            <a:r>
              <a:rPr lang="en-US" sz="1200" b="1">
                <a:solidFill>
                  <a:schemeClr val="folHlink"/>
                </a:solidFill>
              </a:rPr>
              <a:t>1</a:t>
            </a:r>
            <a:r>
              <a:rPr lang="en-US" sz="1200"/>
              <a:t> 1 1 1 1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00FF"/>
                </a:solidFill>
              </a:rPr>
              <a:t>Restore	</a:t>
            </a:r>
            <a:r>
              <a:rPr lang="en-US" sz="1200" b="1" u="sng">
                <a:solidFill>
                  <a:srgbClr val="0000FF"/>
                </a:solidFill>
              </a:rPr>
              <a:t>        1 1</a:t>
            </a:r>
          </a:p>
          <a:p>
            <a:pPr>
              <a:spcBef>
                <a:spcPct val="50000"/>
              </a:spcBef>
            </a:pPr>
            <a:r>
              <a:rPr lang="en-US" sz="1200"/>
              <a:t>                 </a:t>
            </a:r>
            <a:r>
              <a:rPr lang="en-US" sz="1200" b="1"/>
              <a:t>0 0 0 1 0	0 0 0 </a:t>
            </a:r>
            <a:r>
              <a:rPr lang="en-US" sz="1200" b="1">
                <a:solidFill>
                  <a:schemeClr val="folHlink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sz="1200"/>
              <a:t>Shift	0 0 1 0 0	0 0 0 </a:t>
            </a:r>
          </a:p>
          <a:p>
            <a:pPr>
              <a:spcBef>
                <a:spcPct val="50000"/>
              </a:spcBef>
            </a:pPr>
            <a:r>
              <a:rPr lang="en-US" sz="1200"/>
              <a:t>Subtract 	1 1 1 0 1	</a:t>
            </a:r>
          </a:p>
          <a:p>
            <a:pPr>
              <a:spcBef>
                <a:spcPct val="50000"/>
              </a:spcBef>
            </a:pPr>
            <a:r>
              <a:rPr lang="en-US" sz="1200"/>
              <a:t>Set q</a:t>
            </a:r>
            <a:r>
              <a:rPr lang="en-US" sz="1200" baseline="-18000"/>
              <a:t>0</a:t>
            </a:r>
            <a:r>
              <a:rPr lang="en-US" sz="1200"/>
              <a:t>	</a:t>
            </a:r>
            <a:r>
              <a:rPr lang="en-US" sz="1200" b="1">
                <a:solidFill>
                  <a:schemeClr val="folHlink"/>
                </a:solidFill>
              </a:rPr>
              <a:t>0</a:t>
            </a:r>
            <a:r>
              <a:rPr lang="en-US" sz="1200"/>
              <a:t> 0 0 1 0	0 0 0 </a:t>
            </a:r>
            <a:r>
              <a:rPr lang="en-US" sz="1200" b="1">
                <a:solidFill>
                  <a:schemeClr val="folHlink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1200"/>
              <a:t>Shift	0 0 0 1 0 	0 0 1</a:t>
            </a:r>
          </a:p>
          <a:p>
            <a:pPr>
              <a:spcBef>
                <a:spcPct val="50000"/>
              </a:spcBef>
            </a:pPr>
            <a:r>
              <a:rPr lang="en-US" sz="1200"/>
              <a:t>Subtract	1 1 1 0 1</a:t>
            </a:r>
          </a:p>
          <a:p>
            <a:pPr>
              <a:spcBef>
                <a:spcPct val="50000"/>
              </a:spcBef>
            </a:pPr>
            <a:r>
              <a:rPr lang="en-US" sz="1200"/>
              <a:t>Set q</a:t>
            </a:r>
            <a:r>
              <a:rPr lang="en-US" sz="1200" baseline="-18000"/>
              <a:t>0</a:t>
            </a:r>
            <a:r>
              <a:rPr lang="en-US" sz="1200"/>
              <a:t>	</a:t>
            </a:r>
            <a:r>
              <a:rPr lang="en-US" sz="1200" b="1">
                <a:solidFill>
                  <a:schemeClr val="folHlink"/>
                </a:solidFill>
              </a:rPr>
              <a:t>1</a:t>
            </a:r>
            <a:r>
              <a:rPr lang="en-US" sz="1200"/>
              <a:t> 1 1 1 1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00FF"/>
                </a:solidFill>
              </a:rPr>
              <a:t>Restore	</a:t>
            </a:r>
            <a:r>
              <a:rPr lang="en-US" sz="1200" b="1" u="sng">
                <a:solidFill>
                  <a:srgbClr val="0000FF"/>
                </a:solidFill>
              </a:rPr>
              <a:t>        1 1</a:t>
            </a:r>
          </a:p>
          <a:p>
            <a:pPr>
              <a:spcBef>
                <a:spcPct val="50000"/>
              </a:spcBef>
            </a:pPr>
            <a:r>
              <a:rPr lang="en-US" sz="1200"/>
              <a:t>                 </a:t>
            </a:r>
            <a:r>
              <a:rPr lang="en-US" sz="1200" b="1"/>
              <a:t>0 0 0 1 0	0 0 1 </a:t>
            </a:r>
            <a:r>
              <a:rPr lang="en-US" sz="1200" b="1">
                <a:solidFill>
                  <a:schemeClr val="folHlink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sz="1200" b="1"/>
          </a:p>
          <a:p>
            <a:pPr>
              <a:spcBef>
                <a:spcPct val="50000"/>
              </a:spcBef>
            </a:pPr>
            <a:endParaRPr lang="en-US" sz="1200" b="1" u="sng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1981200" y="64770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733800" y="6400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remainder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572000" y="60198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Quotient</a:t>
            </a: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1828800" y="5791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 flipV="1">
            <a:off x="1828800" y="4724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8288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69" name="AutoShape 17"/>
          <p:cNvSpPr>
            <a:spLocks/>
          </p:cNvSpPr>
          <p:nvPr/>
        </p:nvSpPr>
        <p:spPr bwMode="auto">
          <a:xfrm>
            <a:off x="3581400" y="1295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0" name="AutoShape 18"/>
          <p:cNvSpPr>
            <a:spLocks/>
          </p:cNvSpPr>
          <p:nvPr/>
        </p:nvSpPr>
        <p:spPr bwMode="auto">
          <a:xfrm>
            <a:off x="3581400" y="2819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2" name="AutoShape 20"/>
          <p:cNvSpPr>
            <a:spLocks/>
          </p:cNvSpPr>
          <p:nvPr/>
        </p:nvSpPr>
        <p:spPr bwMode="auto">
          <a:xfrm>
            <a:off x="3581400" y="44196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AutoShape 21"/>
          <p:cNvSpPr>
            <a:spLocks/>
          </p:cNvSpPr>
          <p:nvPr/>
        </p:nvSpPr>
        <p:spPr bwMode="auto">
          <a:xfrm>
            <a:off x="3581400" y="533400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3886200" y="182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 cycle</a:t>
            </a: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3962400" y="3276600"/>
            <a:ext cx="217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Second cycle</a:t>
            </a:r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3886200" y="4572000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Third cycle</a:t>
            </a: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3886200" y="5410200"/>
            <a:ext cx="205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Fourth cycle</a:t>
            </a: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 flipV="1">
            <a:off x="3276600" y="62484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>
            <a:off x="1828800" y="3505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1828800" y="2133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11C3-2DAC-48C8-93A4-7AFB155AAC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6914" name="AutoShape 2" descr="http://www.allsyllabus.com/aj/note/Computer_Science/Computer%20Organisation/Unit5/FAST%20MULIPLICATION7.PNG"/>
          <p:cNvSpPr>
            <a:spLocks noChangeAspect="1" noChangeArrowheads="1"/>
          </p:cNvSpPr>
          <p:nvPr/>
        </p:nvSpPr>
        <p:spPr bwMode="auto">
          <a:xfrm>
            <a:off x="176213" y="-1881188"/>
            <a:ext cx="4400550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6916" name="Picture 4" descr="http://www.allsyllabus.com/aj/note/Computer_Science/Computer%20Organisation/Unit5/FAST%20MULIPLICATIO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70066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F3E0-72BF-426D-A7F7-898F531E7F5E}" type="slidenum">
              <a:rPr lang="en-US"/>
              <a:pPr/>
              <a:t>5</a:t>
            </a:fld>
            <a:endParaRPr 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09600" y="685800"/>
            <a:ext cx="610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5) Algorithms for Division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84582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85800" indent="-68580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The restoring-division algorithm:</a:t>
            </a:r>
          </a:p>
          <a:p>
            <a:pPr marL="685800" indent="-685800">
              <a:spcBef>
                <a:spcPct val="50000"/>
              </a:spcBef>
            </a:pPr>
            <a:r>
              <a:rPr lang="en-US" b="1"/>
              <a:t>S1:</a:t>
            </a:r>
            <a:r>
              <a:rPr lang="en-US"/>
              <a:t> DO n times</a:t>
            </a:r>
          </a:p>
          <a:p>
            <a:pPr marL="685800" indent="-685800">
              <a:spcBef>
                <a:spcPct val="50000"/>
              </a:spcBef>
            </a:pPr>
            <a:r>
              <a:rPr lang="en-US"/>
              <a:t>      Shift A and Q left one binary position.</a:t>
            </a:r>
          </a:p>
          <a:p>
            <a:pPr marL="685800" indent="-685800">
              <a:spcBef>
                <a:spcPct val="50000"/>
              </a:spcBef>
            </a:pPr>
            <a:r>
              <a:rPr lang="en-US"/>
              <a:t>      Subtract M from A, placing the answer back in A.</a:t>
            </a:r>
          </a:p>
          <a:p>
            <a:pPr marL="685800" indent="-685800">
              <a:spcBef>
                <a:spcPct val="50000"/>
              </a:spcBef>
            </a:pPr>
            <a:r>
              <a:rPr lang="en-US"/>
              <a:t>      If the sign of A is 1, set q</a:t>
            </a:r>
            <a:r>
              <a:rPr lang="en-US" baseline="-18000"/>
              <a:t>0 </a:t>
            </a:r>
            <a:r>
              <a:rPr lang="en-US"/>
              <a:t>to 0 and add M back to A </a:t>
            </a:r>
            <a:r>
              <a:rPr lang="en-US" b="1">
                <a:solidFill>
                  <a:srgbClr val="0000FF"/>
                </a:solidFill>
              </a:rPr>
              <a:t>(restore A)</a:t>
            </a:r>
            <a:r>
              <a:rPr lang="en-US"/>
              <a:t>; otherwise, set q</a:t>
            </a:r>
            <a:r>
              <a:rPr lang="en-US" baseline="-18000"/>
              <a:t>0</a:t>
            </a:r>
            <a:r>
              <a:rPr lang="en-US"/>
              <a:t> to 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11C3-2DAC-48C8-93A4-7AFB155AAC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7208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restoring-division algorithm can be improved by avoiding the need for restoring A after an unsuccessful subtraction. Subtraction is said to be unsuccessful if the result is negative.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55F2-786E-4E05-9073-79B24A7B6BE9}" type="slidenum">
              <a:rPr lang="en-US"/>
              <a:pPr/>
              <a:t>7</a:t>
            </a:fld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762000"/>
            <a:ext cx="610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5) Algorithms for Division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9248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The non-restoring division algorithm:</a:t>
            </a:r>
          </a:p>
          <a:p>
            <a:pPr marL="571500" indent="-571500">
              <a:spcBef>
                <a:spcPct val="50000"/>
              </a:spcBef>
            </a:pPr>
            <a:r>
              <a:rPr lang="en-US" b="1"/>
              <a:t>S1:</a:t>
            </a:r>
            <a:r>
              <a:rPr lang="en-US"/>
              <a:t> Do n times</a:t>
            </a:r>
          </a:p>
          <a:p>
            <a:pPr marL="571500" indent="-571500">
              <a:spcBef>
                <a:spcPct val="50000"/>
              </a:spcBef>
            </a:pPr>
            <a:r>
              <a:rPr lang="en-US"/>
              <a:t>     If the sign of A is 0, shift A and Q left one binary position and subtract M from A; otherwise, shift A and Q left and add M to A.</a:t>
            </a:r>
          </a:p>
          <a:p>
            <a:pPr marL="571500" indent="-571500">
              <a:spcBef>
                <a:spcPct val="50000"/>
              </a:spcBef>
            </a:pPr>
            <a:r>
              <a:rPr lang="en-US" b="1"/>
              <a:t>S2:</a:t>
            </a:r>
            <a:r>
              <a:rPr lang="en-US"/>
              <a:t> If the sign of A is 1, add M to A.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11C3-2DAC-48C8-93A4-7AFB155AAC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/>
          <a:srcRect l="12884" t="11458" r="36164" b="6250"/>
          <a:stretch>
            <a:fillRect/>
          </a:stretch>
        </p:blipFill>
        <p:spPr bwMode="auto">
          <a:xfrm>
            <a:off x="1371599" y="0"/>
            <a:ext cx="7552481" cy="6858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615-5A80-4562-A065-40FA227E4A96}" type="slidenum">
              <a:rPr lang="en-US"/>
              <a:pPr/>
              <a:t>9</a:t>
            </a:fld>
            <a:endParaRPr lang="en-US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685800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References: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 sz="1600"/>
              <a:t>Computer Systems Organization &amp; Architecture, Addison Wesley Longman, Inc., 2001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Introduction to Computer Organization 4</a:t>
            </a:r>
            <a:r>
              <a:rPr lang="en-US" sz="1600" baseline="30000"/>
              <a:t>th</a:t>
            </a:r>
            <a:r>
              <a:rPr lang="en-US" sz="1600"/>
              <a:t> Edition. V.Carl hamacher. 1998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http:// </a:t>
            </a:r>
            <a:r>
              <a:rPr lang="en-US" sz="1600">
                <a:hlinkClick r:id="rId3"/>
              </a:rPr>
              <a:t>www.sfxavier.ac.uk/computing/bcd/bcd1.htm</a:t>
            </a:r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http:// www.awl.com/carpinelli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Office\Templates\Presentation Designs\Bold Stripes.pot</Template>
  <TotalTime>732</TotalTime>
  <Words>275</Words>
  <Application>Microsoft PowerPoint</Application>
  <PresentationFormat>On-screen Show (4:3)</PresentationFormat>
  <Paragraphs>77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Bold Stripes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hanson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</dc:creator>
  <cp:lastModifiedBy>Scoe</cp:lastModifiedBy>
  <cp:revision>38</cp:revision>
  <cp:lastPrinted>1601-01-01T00:00:00Z</cp:lastPrinted>
  <dcterms:created xsi:type="dcterms:W3CDTF">2001-02-16T06:39:12Z</dcterms:created>
  <dcterms:modified xsi:type="dcterms:W3CDTF">2016-07-11T02:55:09Z</dcterms:modified>
</cp:coreProperties>
</file>