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87" r:id="rId2"/>
    <p:sldId id="306" r:id="rId3"/>
    <p:sldId id="389" r:id="rId4"/>
    <p:sldId id="308" r:id="rId5"/>
    <p:sldId id="307" r:id="rId6"/>
    <p:sldId id="312" r:id="rId7"/>
    <p:sldId id="376" r:id="rId8"/>
    <p:sldId id="377" r:id="rId9"/>
    <p:sldId id="294" r:id="rId10"/>
    <p:sldId id="295" r:id="rId11"/>
    <p:sldId id="298" r:id="rId12"/>
    <p:sldId id="300" r:id="rId13"/>
    <p:sldId id="343" r:id="rId14"/>
    <p:sldId id="344" r:id="rId15"/>
    <p:sldId id="374" r:id="rId16"/>
    <p:sldId id="302" r:id="rId17"/>
    <p:sldId id="303" r:id="rId18"/>
    <p:sldId id="304" r:id="rId19"/>
    <p:sldId id="378" r:id="rId20"/>
    <p:sldId id="315" r:id="rId21"/>
    <p:sldId id="313" r:id="rId22"/>
    <p:sldId id="314" r:id="rId23"/>
    <p:sldId id="316" r:id="rId24"/>
    <p:sldId id="317" r:id="rId25"/>
    <p:sldId id="318" r:id="rId26"/>
    <p:sldId id="319" r:id="rId27"/>
    <p:sldId id="325" r:id="rId28"/>
    <p:sldId id="384" r:id="rId29"/>
    <p:sldId id="385" r:id="rId30"/>
    <p:sldId id="386" r:id="rId31"/>
    <p:sldId id="387" r:id="rId32"/>
    <p:sldId id="388" r:id="rId33"/>
    <p:sldId id="391" r:id="rId3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9900"/>
    <a:srgbClr val="008000"/>
    <a:srgbClr val="FFFFFF"/>
    <a:srgbClr val="00FF00"/>
    <a:srgbClr val="0033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80" d="100"/>
          <a:sy n="80" d="100"/>
        </p:scale>
        <p:origin x="-1002" y="-18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3336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483943-B5A5-4669-AD0D-3D18DC8B5A39}" type="datetimeFigureOut">
              <a:rPr lang="en-US" smtClean="0"/>
              <a:pPr/>
              <a:t>30-Dec-21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6BB1BD-FF03-4279-9C2C-95C5BD2EAE7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6BB1BD-FF03-4279-9C2C-95C5BD2EAE7D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6BB1BD-FF03-4279-9C2C-95C5BD2EAE7D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30-Dec-21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30-Dec-21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30-Dec-21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30-Dec-21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30-Dec-21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30-Dec-21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30-Dec-21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30-Dec-21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30-Dec-21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30-Dec-21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30-Dec-21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30-Dec-21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emf"/><Relationship Id="rId4" Type="http://schemas.openxmlformats.org/officeDocument/2006/relationships/image" Target="../media/image23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emf"/><Relationship Id="rId5" Type="http://schemas.openxmlformats.org/officeDocument/2006/relationships/image" Target="../media/image27.jpeg"/><Relationship Id="rId4" Type="http://schemas.openxmlformats.org/officeDocument/2006/relationships/image" Target="../media/image26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emf"/><Relationship Id="rId5" Type="http://schemas.openxmlformats.org/officeDocument/2006/relationships/image" Target="../media/image31.jpeg"/><Relationship Id="rId4" Type="http://schemas.openxmlformats.org/officeDocument/2006/relationships/image" Target="../media/image30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e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emf"/><Relationship Id="rId4" Type="http://schemas.openxmlformats.org/officeDocument/2006/relationships/image" Target="../media/image37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emf"/><Relationship Id="rId4" Type="http://schemas.openxmlformats.org/officeDocument/2006/relationships/image" Target="../media/image40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eg"/><Relationship Id="rId7" Type="http://schemas.openxmlformats.org/officeDocument/2006/relationships/image" Target="../media/image4.emf"/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6.jpeg"/><Relationship Id="rId5" Type="http://schemas.openxmlformats.org/officeDocument/2006/relationships/image" Target="../media/image45.jpeg"/><Relationship Id="rId4" Type="http://schemas.openxmlformats.org/officeDocument/2006/relationships/image" Target="../media/image44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eg"/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emf"/><Relationship Id="rId5" Type="http://schemas.openxmlformats.org/officeDocument/2006/relationships/image" Target="../media/image50.jpeg"/><Relationship Id="rId4" Type="http://schemas.openxmlformats.org/officeDocument/2006/relationships/image" Target="../media/image49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jpeg"/><Relationship Id="rId7" Type="http://schemas.openxmlformats.org/officeDocument/2006/relationships/image" Target="../media/image4.emf"/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4.jpeg"/><Relationship Id="rId5" Type="http://schemas.openxmlformats.org/officeDocument/2006/relationships/image" Target="../media/image53.jpeg"/><Relationship Id="rId4" Type="http://schemas.openxmlformats.org/officeDocument/2006/relationships/image" Target="../media/image5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jpeg"/><Relationship Id="rId7" Type="http://schemas.openxmlformats.org/officeDocument/2006/relationships/image" Target="../media/image4.emf"/><Relationship Id="rId2" Type="http://schemas.openxmlformats.org/officeDocument/2006/relationships/image" Target="../media/image55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9.jpeg"/><Relationship Id="rId5" Type="http://schemas.openxmlformats.org/officeDocument/2006/relationships/image" Target="../media/image58.jpeg"/><Relationship Id="rId4" Type="http://schemas.openxmlformats.org/officeDocument/2006/relationships/image" Target="../media/image57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jpeg"/><Relationship Id="rId2" Type="http://schemas.openxmlformats.org/officeDocument/2006/relationships/image" Target="../media/image61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e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jpeg"/><Relationship Id="rId2" Type="http://schemas.openxmlformats.org/officeDocument/2006/relationships/image" Target="../media/image65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jpeg"/><Relationship Id="rId2" Type="http://schemas.openxmlformats.org/officeDocument/2006/relationships/image" Target="../media/image6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609600" y="133350"/>
            <a:ext cx="5696559" cy="2590800"/>
            <a:chOff x="228600" y="685800"/>
            <a:chExt cx="11814911" cy="5461372"/>
          </a:xfrm>
        </p:grpSpPr>
        <p:pic>
          <p:nvPicPr>
            <p:cNvPr id="6" name="Picture 2" descr="H:\Robotics Course\Robotics Course - Topic wise Detaiils\Robotics Theory Lectures\For Lect 5 Electrical Elex\three-phase-electric-cable.jp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09598" y="1271329"/>
              <a:ext cx="8627401" cy="3999161"/>
            </a:xfrm>
            <a:prstGeom prst="rect">
              <a:avLst/>
            </a:prstGeom>
            <a:noFill/>
          </p:spPr>
        </p:pic>
        <p:sp>
          <p:nvSpPr>
            <p:cNvPr id="7" name="Text Box 3"/>
            <p:cNvSpPr txBox="1">
              <a:spLocks noChangeArrowheads="1"/>
            </p:cNvSpPr>
            <p:nvPr/>
          </p:nvSpPr>
          <p:spPr bwMode="auto">
            <a:xfrm>
              <a:off x="228600" y="685800"/>
              <a:ext cx="11814911" cy="778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Cu Conductors    PVC insulation    Bedding    GI </a:t>
              </a:r>
              <a:r>
                <a:rPr lang="en-US" b="1" dirty="0" err="1" smtClean="0">
                  <a:solidFill>
                    <a:srgbClr val="FF0000"/>
                  </a:solidFill>
                </a:rPr>
                <a:t>Armouring</a:t>
              </a:r>
              <a:r>
                <a:rPr lang="en-US" b="1" dirty="0" smtClean="0">
                  <a:solidFill>
                    <a:srgbClr val="FF0000"/>
                  </a:solidFill>
                </a:rPr>
                <a:t> 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8" name="Text Box 3"/>
            <p:cNvSpPr txBox="1">
              <a:spLocks noChangeArrowheads="1"/>
            </p:cNvSpPr>
            <p:nvPr/>
          </p:nvSpPr>
          <p:spPr bwMode="auto">
            <a:xfrm>
              <a:off x="8022364" y="4244225"/>
              <a:ext cx="1846805" cy="778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Serving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 rot="16200000" flipH="1">
              <a:off x="1181100" y="1562100"/>
              <a:ext cx="838200" cy="1524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rot="5400000">
              <a:off x="3124200" y="1524000"/>
              <a:ext cx="1066800" cy="3048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rot="5400000">
              <a:off x="5143500" y="1333500"/>
              <a:ext cx="914400" cy="5334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8" idx="0"/>
            </p:cNvCxnSpPr>
            <p:nvPr/>
          </p:nvCxnSpPr>
          <p:spPr>
            <a:xfrm rot="16200000" flipV="1">
              <a:off x="8282409" y="3580867"/>
              <a:ext cx="827739" cy="49897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rot="10800000" flipV="1">
              <a:off x="6096000" y="1219200"/>
              <a:ext cx="1447800" cy="10668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 Box 3"/>
            <p:cNvSpPr txBox="1">
              <a:spLocks noChangeArrowheads="1"/>
            </p:cNvSpPr>
            <p:nvPr/>
          </p:nvSpPr>
          <p:spPr bwMode="auto">
            <a:xfrm>
              <a:off x="2283147" y="4784715"/>
              <a:ext cx="7205022" cy="13624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 smtClean="0">
                  <a:solidFill>
                    <a:srgbClr val="0000FF"/>
                  </a:solidFill>
                </a:rPr>
                <a:t>Colour codes and Insulation levels in a Power Cable</a:t>
              </a:r>
              <a:endParaRPr lang="en-US" b="1" dirty="0">
                <a:solidFill>
                  <a:srgbClr val="0000FF"/>
                </a:solidFill>
              </a:endParaRPr>
            </a:p>
          </p:txBody>
        </p:sp>
      </p:grpSp>
      <p:pic>
        <p:nvPicPr>
          <p:cNvPr id="14" name="Picture 3" descr="H:\Robotics Course\Robotics Course - Topic wise Detaiils\Robotics Theory Lectures\For Lect 5 Electrical Elex\DPST internal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2857500"/>
            <a:ext cx="5156200" cy="2000250"/>
          </a:xfrm>
          <a:prstGeom prst="rect">
            <a:avLst/>
          </a:prstGeom>
          <a:noFill/>
        </p:spPr>
      </p:pic>
      <p:grpSp>
        <p:nvGrpSpPr>
          <p:cNvPr id="17" name="Group 7"/>
          <p:cNvGrpSpPr/>
          <p:nvPr/>
        </p:nvGrpSpPr>
        <p:grpSpPr>
          <a:xfrm>
            <a:off x="76199" y="95465"/>
            <a:ext cx="533401" cy="4914685"/>
            <a:chOff x="14625" y="-684038"/>
            <a:chExt cx="598680" cy="6435703"/>
          </a:xfrm>
        </p:grpSpPr>
        <p:pic>
          <p:nvPicPr>
            <p:cNvPr id="18" name="Picture 43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4625" y="-684038"/>
              <a:ext cx="598680" cy="890808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</p:spPr>
        </p:pic>
        <p:sp>
          <p:nvSpPr>
            <p:cNvPr id="19" name="Text Box 14"/>
            <p:cNvSpPr txBox="1">
              <a:spLocks noChangeArrowheads="1"/>
            </p:cNvSpPr>
            <p:nvPr/>
          </p:nvSpPr>
          <p:spPr bwMode="auto">
            <a:xfrm rot="16198651">
              <a:off x="-2592937" y="2797640"/>
              <a:ext cx="5562442" cy="345443"/>
            </a:xfrm>
            <a:prstGeom prst="rect">
              <a:avLst/>
            </a:prstGeom>
            <a:solidFill>
              <a:srgbClr val="000080"/>
            </a:solidFill>
            <a:ln w="9525">
              <a:noFill/>
              <a:miter lim="800000"/>
              <a:headEnd/>
              <a:tailEnd/>
            </a:ln>
          </p:spPr>
          <p:txBody>
            <a:bodyPr wrap="square" anchor="t" anchorCtr="1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400" b="1" dirty="0">
                  <a:solidFill>
                    <a:schemeClr val="bg1"/>
                  </a:solidFill>
                  <a:latin typeface="Century Gothic" pitchFamily="34" charset="0"/>
                </a:rPr>
                <a:t>Vishwakarma  Institute  of  Technology</a:t>
              </a:r>
            </a:p>
          </p:txBody>
        </p:sp>
        <p:sp>
          <p:nvSpPr>
            <p:cNvPr id="20" name="Text Box 14">
              <a:extLst>
                <a:ext uri="{FF2B5EF4-FFF2-40B4-BE49-F238E27FC236}">
                  <a16:creationId xmlns="" xmlns:a16="http://schemas.microsoft.com/office/drawing/2014/main" id="{08D90372-4075-403D-BB31-3D2C4B3C58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6200000">
              <a:off x="-2314811" y="2823549"/>
              <a:ext cx="5562604" cy="293627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rgbClr val="002060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100" b="1" dirty="0">
                  <a:solidFill>
                    <a:srgbClr val="002060"/>
                  </a:solidFill>
                  <a:latin typeface="Century Gothic" pitchFamily="34" charset="0"/>
                </a:rPr>
                <a:t>FY - Department of Engineering, Sciences and Humanities</a:t>
              </a:r>
            </a:p>
          </p:txBody>
        </p:sp>
      </p:grpSp>
      <p:pic>
        <p:nvPicPr>
          <p:cNvPr id="22" name="Picture 6" descr="H:\Robotics Course\Robotics Course - Topic wise Detaiils\Robotics Theory Lectures\For Lect 5 Electrical Elex\HRC 1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086600" y="227502"/>
            <a:ext cx="1752600" cy="2437124"/>
          </a:xfrm>
          <a:prstGeom prst="rect">
            <a:avLst/>
          </a:prstGeom>
          <a:noFill/>
        </p:spPr>
      </p:pic>
      <p:pic>
        <p:nvPicPr>
          <p:cNvPr id="24" name="Picture 2" descr="F:\Robotics Course\Robotics Course - Topic wise Detaiils\Robotics Theory Lectures\Images For Lect 5 Electrical Elex\L298-motor-driver 1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324600" y="2792199"/>
            <a:ext cx="2514600" cy="1989351"/>
          </a:xfrm>
          <a:prstGeom prst="rect">
            <a:avLst/>
          </a:prstGeom>
          <a:noFill/>
        </p:spPr>
      </p:pic>
      <p:pic>
        <p:nvPicPr>
          <p:cNvPr id="26" name="Picture 3" descr="D:\H M Khare Data\Khare D\EED\EED Staff\HMK\Activities\AUTONOMY 2008\Autonomy 2011 onwards\AY 20202021 New Robotics Course\1 RMC 1920 Theory Lectures PPTs Videos  and Notes etc\Images For Lect 5 Electrical Elex\3 pin plug top.jp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334000" y="532492"/>
            <a:ext cx="1676400" cy="2115458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 rot="20998382">
            <a:off x="1288899" y="1162367"/>
            <a:ext cx="6858000" cy="227754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317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FF0000"/>
                </a:solidFill>
              </a:rPr>
              <a:t>RME Lab – 2</a:t>
            </a:r>
          </a:p>
          <a:p>
            <a:pPr algn="ctr"/>
            <a:r>
              <a:rPr lang="en-US" sz="5400" b="1" dirty="0" smtClean="0">
                <a:solidFill>
                  <a:srgbClr val="0000FF"/>
                </a:solidFill>
              </a:rPr>
              <a:t>Electrical Components</a:t>
            </a:r>
          </a:p>
          <a:p>
            <a:pPr algn="ctr"/>
            <a:r>
              <a:rPr lang="en-US" sz="4000" b="1" dirty="0" smtClean="0">
                <a:solidFill>
                  <a:srgbClr val="FF0000"/>
                </a:solidFill>
              </a:rPr>
              <a:t>FY – </a:t>
            </a:r>
            <a:r>
              <a:rPr lang="en-US" sz="4000" b="1" dirty="0" err="1" smtClean="0">
                <a:solidFill>
                  <a:srgbClr val="FF0000"/>
                </a:solidFill>
              </a:rPr>
              <a:t>DESH</a:t>
            </a:r>
            <a:r>
              <a:rPr lang="en-US" sz="4000" b="1" dirty="0" smtClean="0">
                <a:solidFill>
                  <a:srgbClr val="FF0000"/>
                </a:solidFill>
              </a:rPr>
              <a:t> – </a:t>
            </a:r>
            <a:r>
              <a:rPr lang="en-US" sz="4000" b="1" dirty="0" err="1" smtClean="0">
                <a:solidFill>
                  <a:srgbClr val="FF0000"/>
                </a:solidFill>
              </a:rPr>
              <a:t>VIT</a:t>
            </a:r>
            <a:endParaRPr lang="en-US" sz="4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3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3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3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0"/>
                            </p:stCondLst>
                            <p:childTnLst>
                              <p:par>
                                <p:cTn id="40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ext Box 2"/>
          <p:cNvSpPr txBox="1">
            <a:spLocks noChangeArrowheads="1"/>
          </p:cNvSpPr>
          <p:nvPr/>
        </p:nvSpPr>
        <p:spPr bwMode="auto">
          <a:xfrm>
            <a:off x="838200" y="158175"/>
            <a:ext cx="344472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3200" b="1" dirty="0" smtClean="0"/>
              <a:t>Electric Cable  </a:t>
            </a:r>
            <a:r>
              <a:rPr lang="en-US" sz="1600" b="1" dirty="0" err="1"/>
              <a:t>contd</a:t>
            </a:r>
            <a:r>
              <a:rPr lang="en-US" sz="1600" b="1" dirty="0"/>
              <a:t>…...</a:t>
            </a:r>
            <a:endParaRPr lang="en-US" sz="1600" dirty="0"/>
          </a:p>
        </p:txBody>
      </p:sp>
      <p:sp>
        <p:nvSpPr>
          <p:cNvPr id="75779" name="Text Box 3"/>
          <p:cNvSpPr txBox="1">
            <a:spLocks noChangeArrowheads="1"/>
          </p:cNvSpPr>
          <p:nvPr/>
        </p:nvSpPr>
        <p:spPr bwMode="auto">
          <a:xfrm>
            <a:off x="1380121" y="1409640"/>
            <a:ext cx="151547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dirty="0" smtClean="0"/>
              <a:t>3 </a:t>
            </a:r>
            <a:r>
              <a:rPr lang="en-US" sz="2000" b="1" dirty="0"/>
              <a:t>Core </a:t>
            </a:r>
            <a:r>
              <a:rPr lang="en-US" sz="2000" b="1" dirty="0" smtClean="0"/>
              <a:t>Cable</a:t>
            </a:r>
            <a:endParaRPr lang="en-US" sz="2000" dirty="0"/>
          </a:p>
        </p:txBody>
      </p:sp>
      <p:grpSp>
        <p:nvGrpSpPr>
          <p:cNvPr id="348" name="Group 347"/>
          <p:cNvGrpSpPr/>
          <p:nvPr/>
        </p:nvGrpSpPr>
        <p:grpSpPr>
          <a:xfrm>
            <a:off x="762000" y="1962150"/>
            <a:ext cx="2590800" cy="2514600"/>
            <a:chOff x="2362200" y="1905000"/>
            <a:chExt cx="4419600" cy="4419600"/>
          </a:xfrm>
        </p:grpSpPr>
        <p:sp>
          <p:nvSpPr>
            <p:cNvPr id="75781" name="Oval 4"/>
            <p:cNvSpPr>
              <a:spLocks noChangeArrowheads="1"/>
            </p:cNvSpPr>
            <p:nvPr/>
          </p:nvSpPr>
          <p:spPr bwMode="auto">
            <a:xfrm>
              <a:off x="2362200" y="1905000"/>
              <a:ext cx="4419600" cy="4419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782" name="Oval 5" descr="Granite"/>
            <p:cNvSpPr>
              <a:spLocks noChangeArrowheads="1"/>
            </p:cNvSpPr>
            <p:nvPr/>
          </p:nvSpPr>
          <p:spPr bwMode="auto">
            <a:xfrm>
              <a:off x="2708275" y="2251075"/>
              <a:ext cx="3727450" cy="3727450"/>
            </a:xfrm>
            <a:prstGeom prst="ellipse">
              <a:avLst/>
            </a:prstGeom>
            <a:blipFill dpi="0" rotWithShape="0">
              <a:blip r:embed="rId2" cstate="print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783" name="Oval 6"/>
            <p:cNvSpPr>
              <a:spLocks noChangeArrowheads="1"/>
            </p:cNvSpPr>
            <p:nvPr/>
          </p:nvSpPr>
          <p:spPr bwMode="auto">
            <a:xfrm>
              <a:off x="2535238" y="2078038"/>
              <a:ext cx="4073525" cy="407352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" name="Group 7"/>
            <p:cNvGrpSpPr>
              <a:grpSpLocks/>
            </p:cNvGrpSpPr>
            <p:nvPr/>
          </p:nvGrpSpPr>
          <p:grpSpPr bwMode="auto">
            <a:xfrm>
              <a:off x="3733800" y="4267200"/>
              <a:ext cx="1752600" cy="1752600"/>
              <a:chOff x="4368" y="1728"/>
              <a:chExt cx="1104" cy="1104"/>
            </a:xfrm>
          </p:grpSpPr>
          <p:sp>
            <p:nvSpPr>
              <p:cNvPr id="75897" name="Oval 8"/>
              <p:cNvSpPr>
                <a:spLocks noChangeArrowheads="1"/>
              </p:cNvSpPr>
              <p:nvPr/>
            </p:nvSpPr>
            <p:spPr bwMode="auto">
              <a:xfrm>
                <a:off x="4368" y="1728"/>
                <a:ext cx="1104" cy="1104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898" name="Oval 9"/>
              <p:cNvSpPr>
                <a:spLocks noChangeArrowheads="1"/>
              </p:cNvSpPr>
              <p:nvPr/>
            </p:nvSpPr>
            <p:spPr bwMode="auto">
              <a:xfrm>
                <a:off x="4505" y="1868"/>
                <a:ext cx="830" cy="824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899" name="Oval 10"/>
              <p:cNvSpPr>
                <a:spLocks noChangeArrowheads="1"/>
              </p:cNvSpPr>
              <p:nvPr/>
            </p:nvSpPr>
            <p:spPr bwMode="auto">
              <a:xfrm>
                <a:off x="4450" y="1813"/>
                <a:ext cx="940" cy="934"/>
              </a:xfrm>
              <a:prstGeom prst="ellipse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900" name="Oval 11" descr="White marble"/>
              <p:cNvSpPr>
                <a:spLocks noChangeArrowheads="1"/>
              </p:cNvSpPr>
              <p:nvPr/>
            </p:nvSpPr>
            <p:spPr bwMode="auto">
              <a:xfrm>
                <a:off x="4837" y="1824"/>
                <a:ext cx="110" cy="109"/>
              </a:xfrm>
              <a:prstGeom prst="ellipse">
                <a:avLst/>
              </a:prstGeom>
              <a:blipFill dpi="0" rotWithShape="0">
                <a:blip r:embed="rId3" cstate="print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901" name="Oval 12" descr="White marble"/>
              <p:cNvSpPr>
                <a:spLocks noChangeArrowheads="1"/>
              </p:cNvSpPr>
              <p:nvPr/>
            </p:nvSpPr>
            <p:spPr bwMode="auto">
              <a:xfrm>
                <a:off x="5003" y="1920"/>
                <a:ext cx="110" cy="111"/>
              </a:xfrm>
              <a:prstGeom prst="ellipse">
                <a:avLst/>
              </a:prstGeom>
              <a:blipFill dpi="0" rotWithShape="0">
                <a:blip r:embed="rId3" cstate="print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902" name="Oval 13" descr="White marble"/>
              <p:cNvSpPr>
                <a:spLocks noChangeArrowheads="1"/>
              </p:cNvSpPr>
              <p:nvPr/>
            </p:nvSpPr>
            <p:spPr bwMode="auto">
              <a:xfrm>
                <a:off x="4704" y="1977"/>
                <a:ext cx="110" cy="111"/>
              </a:xfrm>
              <a:prstGeom prst="ellipse">
                <a:avLst/>
              </a:prstGeom>
              <a:blipFill dpi="0" rotWithShape="0">
                <a:blip r:embed="rId3" cstate="print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903" name="Oval 14" descr="White marble"/>
              <p:cNvSpPr>
                <a:spLocks noChangeArrowheads="1"/>
              </p:cNvSpPr>
              <p:nvPr/>
            </p:nvSpPr>
            <p:spPr bwMode="auto">
              <a:xfrm>
                <a:off x="4608" y="1920"/>
                <a:ext cx="111" cy="111"/>
              </a:xfrm>
              <a:prstGeom prst="ellipse">
                <a:avLst/>
              </a:prstGeom>
              <a:blipFill dpi="0" rotWithShape="0">
                <a:blip r:embed="rId3" cstate="print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904" name="Oval 15" descr="White marble"/>
              <p:cNvSpPr>
                <a:spLocks noChangeArrowheads="1"/>
              </p:cNvSpPr>
              <p:nvPr/>
            </p:nvSpPr>
            <p:spPr bwMode="auto">
              <a:xfrm>
                <a:off x="4893" y="1977"/>
                <a:ext cx="110" cy="111"/>
              </a:xfrm>
              <a:prstGeom prst="ellipse">
                <a:avLst/>
              </a:prstGeom>
              <a:blipFill dpi="0" rotWithShape="0">
                <a:blip r:embed="rId3" cstate="print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905" name="Oval 16" descr="White marble"/>
              <p:cNvSpPr>
                <a:spLocks noChangeArrowheads="1"/>
              </p:cNvSpPr>
              <p:nvPr/>
            </p:nvSpPr>
            <p:spPr bwMode="auto">
              <a:xfrm>
                <a:off x="4992" y="2481"/>
                <a:ext cx="111" cy="111"/>
              </a:xfrm>
              <a:prstGeom prst="ellipse">
                <a:avLst/>
              </a:prstGeom>
              <a:blipFill dpi="0" rotWithShape="0">
                <a:blip r:embed="rId3" cstate="print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906" name="Oval 17" descr="White marble"/>
              <p:cNvSpPr>
                <a:spLocks noChangeArrowheads="1"/>
              </p:cNvSpPr>
              <p:nvPr/>
            </p:nvSpPr>
            <p:spPr bwMode="auto">
              <a:xfrm>
                <a:off x="4727" y="2088"/>
                <a:ext cx="110" cy="110"/>
              </a:xfrm>
              <a:prstGeom prst="ellipse">
                <a:avLst/>
              </a:prstGeom>
              <a:blipFill dpi="0" rotWithShape="0">
                <a:blip r:embed="rId3" cstate="print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907" name="Oval 18" descr="White marble"/>
              <p:cNvSpPr>
                <a:spLocks noChangeArrowheads="1"/>
              </p:cNvSpPr>
              <p:nvPr/>
            </p:nvSpPr>
            <p:spPr bwMode="auto">
              <a:xfrm>
                <a:off x="4947" y="2088"/>
                <a:ext cx="111" cy="110"/>
              </a:xfrm>
              <a:prstGeom prst="ellipse">
                <a:avLst/>
              </a:prstGeom>
              <a:blipFill dpi="0" rotWithShape="0">
                <a:blip r:embed="rId3" cstate="print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908" name="Oval 19" descr="White marble"/>
              <p:cNvSpPr>
                <a:spLocks noChangeArrowheads="1"/>
              </p:cNvSpPr>
              <p:nvPr/>
            </p:nvSpPr>
            <p:spPr bwMode="auto">
              <a:xfrm>
                <a:off x="5088" y="1968"/>
                <a:ext cx="111" cy="110"/>
              </a:xfrm>
              <a:prstGeom prst="ellipse">
                <a:avLst/>
              </a:prstGeom>
              <a:blipFill dpi="0" rotWithShape="0">
                <a:blip r:embed="rId3" cstate="print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909" name="Oval 20" descr="White marble"/>
              <p:cNvSpPr>
                <a:spLocks noChangeArrowheads="1"/>
              </p:cNvSpPr>
              <p:nvPr/>
            </p:nvSpPr>
            <p:spPr bwMode="auto">
              <a:xfrm>
                <a:off x="5169" y="1977"/>
                <a:ext cx="111" cy="111"/>
              </a:xfrm>
              <a:prstGeom prst="ellipse">
                <a:avLst/>
              </a:prstGeom>
              <a:blipFill dpi="0" rotWithShape="0">
                <a:blip r:embed="rId3" cstate="print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910" name="Oval 21" descr="White marble"/>
              <p:cNvSpPr>
                <a:spLocks noChangeArrowheads="1"/>
              </p:cNvSpPr>
              <p:nvPr/>
            </p:nvSpPr>
            <p:spPr bwMode="auto">
              <a:xfrm>
                <a:off x="5040" y="2198"/>
                <a:ext cx="111" cy="109"/>
              </a:xfrm>
              <a:prstGeom prst="ellipse">
                <a:avLst/>
              </a:prstGeom>
              <a:blipFill dpi="0" rotWithShape="0">
                <a:blip r:embed="rId3" cstate="print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911" name="Oval 22" descr="White marble"/>
              <p:cNvSpPr>
                <a:spLocks noChangeArrowheads="1"/>
              </p:cNvSpPr>
              <p:nvPr/>
            </p:nvSpPr>
            <p:spPr bwMode="auto">
              <a:xfrm>
                <a:off x="5224" y="2088"/>
                <a:ext cx="111" cy="110"/>
              </a:xfrm>
              <a:prstGeom prst="ellipse">
                <a:avLst/>
              </a:prstGeom>
              <a:blipFill dpi="0" rotWithShape="0">
                <a:blip r:embed="rId3" cstate="print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912" name="Oval 23" descr="White marble"/>
              <p:cNvSpPr>
                <a:spLocks noChangeArrowheads="1"/>
              </p:cNvSpPr>
              <p:nvPr/>
            </p:nvSpPr>
            <p:spPr bwMode="auto">
              <a:xfrm>
                <a:off x="4656" y="2579"/>
                <a:ext cx="110" cy="109"/>
              </a:xfrm>
              <a:prstGeom prst="ellipse">
                <a:avLst/>
              </a:prstGeom>
              <a:blipFill dpi="0" rotWithShape="0">
                <a:blip r:embed="rId3" cstate="print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913" name="Oval 24" descr="White marble"/>
              <p:cNvSpPr>
                <a:spLocks noChangeArrowheads="1"/>
              </p:cNvSpPr>
              <p:nvPr/>
            </p:nvSpPr>
            <p:spPr bwMode="auto">
              <a:xfrm>
                <a:off x="4671" y="2417"/>
                <a:ext cx="111" cy="111"/>
              </a:xfrm>
              <a:prstGeom prst="ellipse">
                <a:avLst/>
              </a:prstGeom>
              <a:blipFill dpi="0" rotWithShape="0">
                <a:blip r:embed="rId3" cstate="print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914" name="Oval 25" descr="White marble"/>
              <p:cNvSpPr>
                <a:spLocks noChangeArrowheads="1"/>
              </p:cNvSpPr>
              <p:nvPr/>
            </p:nvSpPr>
            <p:spPr bwMode="auto">
              <a:xfrm>
                <a:off x="4464" y="2304"/>
                <a:ext cx="110" cy="110"/>
              </a:xfrm>
              <a:prstGeom prst="ellipse">
                <a:avLst/>
              </a:prstGeom>
              <a:blipFill dpi="0" rotWithShape="0">
                <a:blip r:embed="rId3" cstate="print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915" name="Oval 26" descr="White marble"/>
              <p:cNvSpPr>
                <a:spLocks noChangeArrowheads="1"/>
              </p:cNvSpPr>
              <p:nvPr/>
            </p:nvSpPr>
            <p:spPr bwMode="auto">
              <a:xfrm>
                <a:off x="4893" y="2528"/>
                <a:ext cx="110" cy="109"/>
              </a:xfrm>
              <a:prstGeom prst="ellipse">
                <a:avLst/>
              </a:prstGeom>
              <a:blipFill dpi="0" rotWithShape="0">
                <a:blip r:embed="rId3" cstate="print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916" name="Oval 27" descr="White marble"/>
              <p:cNvSpPr>
                <a:spLocks noChangeArrowheads="1"/>
              </p:cNvSpPr>
              <p:nvPr/>
            </p:nvSpPr>
            <p:spPr bwMode="auto">
              <a:xfrm>
                <a:off x="4561" y="2307"/>
                <a:ext cx="110" cy="110"/>
              </a:xfrm>
              <a:prstGeom prst="ellipse">
                <a:avLst/>
              </a:prstGeom>
              <a:blipFill dpi="0" rotWithShape="0">
                <a:blip r:embed="rId3" cstate="print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917" name="Oval 28" descr="White marble"/>
              <p:cNvSpPr>
                <a:spLocks noChangeArrowheads="1"/>
              </p:cNvSpPr>
              <p:nvPr/>
            </p:nvSpPr>
            <p:spPr bwMode="auto">
              <a:xfrm>
                <a:off x="4782" y="2208"/>
                <a:ext cx="111" cy="109"/>
              </a:xfrm>
              <a:prstGeom prst="ellipse">
                <a:avLst/>
              </a:prstGeom>
              <a:blipFill dpi="0" rotWithShape="0">
                <a:blip r:embed="rId3" cstate="print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918" name="Oval 29" descr="White marble"/>
              <p:cNvSpPr>
                <a:spLocks noChangeArrowheads="1"/>
              </p:cNvSpPr>
              <p:nvPr/>
            </p:nvSpPr>
            <p:spPr bwMode="auto">
              <a:xfrm>
                <a:off x="5003" y="2592"/>
                <a:ext cx="110" cy="109"/>
              </a:xfrm>
              <a:prstGeom prst="ellipse">
                <a:avLst/>
              </a:prstGeom>
              <a:blipFill dpi="0" rotWithShape="0">
                <a:blip r:embed="rId3" cstate="print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919" name="Oval 30" descr="White marble"/>
              <p:cNvSpPr>
                <a:spLocks noChangeArrowheads="1"/>
              </p:cNvSpPr>
              <p:nvPr/>
            </p:nvSpPr>
            <p:spPr bwMode="auto">
              <a:xfrm>
                <a:off x="4656" y="2304"/>
                <a:ext cx="110" cy="110"/>
              </a:xfrm>
              <a:prstGeom prst="ellipse">
                <a:avLst/>
              </a:prstGeom>
              <a:blipFill dpi="0" rotWithShape="0">
                <a:blip r:embed="rId3" cstate="print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920" name="Oval 31" descr="White marble"/>
              <p:cNvSpPr>
                <a:spLocks noChangeArrowheads="1"/>
              </p:cNvSpPr>
              <p:nvPr/>
            </p:nvSpPr>
            <p:spPr bwMode="auto">
              <a:xfrm>
                <a:off x="4671" y="2198"/>
                <a:ext cx="111" cy="109"/>
              </a:xfrm>
              <a:prstGeom prst="ellipse">
                <a:avLst/>
              </a:prstGeom>
              <a:blipFill dpi="0" rotWithShape="0">
                <a:blip r:embed="rId3" cstate="print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921" name="Oval 32" descr="White marble"/>
              <p:cNvSpPr>
                <a:spLocks noChangeArrowheads="1"/>
              </p:cNvSpPr>
              <p:nvPr/>
            </p:nvSpPr>
            <p:spPr bwMode="auto">
              <a:xfrm>
                <a:off x="4616" y="2088"/>
                <a:ext cx="111" cy="110"/>
              </a:xfrm>
              <a:prstGeom prst="ellipse">
                <a:avLst/>
              </a:prstGeom>
              <a:blipFill dpi="0" rotWithShape="0">
                <a:blip r:embed="rId3" cstate="print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922" name="Oval 33" descr="White marble"/>
              <p:cNvSpPr>
                <a:spLocks noChangeArrowheads="1"/>
              </p:cNvSpPr>
              <p:nvPr/>
            </p:nvSpPr>
            <p:spPr bwMode="auto">
              <a:xfrm>
                <a:off x="5136" y="2112"/>
                <a:ext cx="110" cy="109"/>
              </a:xfrm>
              <a:prstGeom prst="ellipse">
                <a:avLst/>
              </a:prstGeom>
              <a:blipFill dpi="0" rotWithShape="0">
                <a:blip r:embed="rId3" cstate="print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923" name="Oval 34" descr="White marble"/>
              <p:cNvSpPr>
                <a:spLocks noChangeArrowheads="1"/>
              </p:cNvSpPr>
              <p:nvPr/>
            </p:nvSpPr>
            <p:spPr bwMode="auto">
              <a:xfrm>
                <a:off x="4893" y="2198"/>
                <a:ext cx="110" cy="109"/>
              </a:xfrm>
              <a:prstGeom prst="ellipse">
                <a:avLst/>
              </a:prstGeom>
              <a:blipFill dpi="0" rotWithShape="0">
                <a:blip r:embed="rId3" cstate="print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924" name="Oval 35" descr="White marble"/>
              <p:cNvSpPr>
                <a:spLocks noChangeArrowheads="1"/>
              </p:cNvSpPr>
              <p:nvPr/>
            </p:nvSpPr>
            <p:spPr bwMode="auto">
              <a:xfrm>
                <a:off x="5218" y="2434"/>
                <a:ext cx="110" cy="110"/>
              </a:xfrm>
              <a:prstGeom prst="ellipse">
                <a:avLst/>
              </a:prstGeom>
              <a:blipFill dpi="0" rotWithShape="0">
                <a:blip r:embed="rId3" cstate="print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925" name="Oval 36" descr="White marble"/>
              <p:cNvSpPr>
                <a:spLocks noChangeArrowheads="1"/>
              </p:cNvSpPr>
              <p:nvPr/>
            </p:nvSpPr>
            <p:spPr bwMode="auto">
              <a:xfrm>
                <a:off x="4893" y="2417"/>
                <a:ext cx="110" cy="111"/>
              </a:xfrm>
              <a:prstGeom prst="ellipse">
                <a:avLst/>
              </a:prstGeom>
              <a:blipFill dpi="0" rotWithShape="0">
                <a:blip r:embed="rId3" cstate="print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926" name="Oval 37" descr="White marble"/>
              <p:cNvSpPr>
                <a:spLocks noChangeArrowheads="1"/>
              </p:cNvSpPr>
              <p:nvPr/>
            </p:nvSpPr>
            <p:spPr bwMode="auto">
              <a:xfrm>
                <a:off x="4947" y="2307"/>
                <a:ext cx="111" cy="110"/>
              </a:xfrm>
              <a:prstGeom prst="ellipse">
                <a:avLst/>
              </a:prstGeom>
              <a:blipFill dpi="0" rotWithShape="0">
                <a:blip r:embed="rId3" cstate="print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927" name="Oval 38" descr="White marble"/>
              <p:cNvSpPr>
                <a:spLocks noChangeArrowheads="1"/>
              </p:cNvSpPr>
              <p:nvPr/>
            </p:nvSpPr>
            <p:spPr bwMode="auto">
              <a:xfrm>
                <a:off x="4512" y="2403"/>
                <a:ext cx="110" cy="110"/>
              </a:xfrm>
              <a:prstGeom prst="ellipse">
                <a:avLst/>
              </a:prstGeom>
              <a:blipFill dpi="0" rotWithShape="0">
                <a:blip r:embed="rId3" cstate="print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928" name="Oval 39" descr="White marble"/>
              <p:cNvSpPr>
                <a:spLocks noChangeArrowheads="1"/>
              </p:cNvSpPr>
              <p:nvPr/>
            </p:nvSpPr>
            <p:spPr bwMode="auto">
              <a:xfrm>
                <a:off x="5121" y="2529"/>
                <a:ext cx="111" cy="111"/>
              </a:xfrm>
              <a:prstGeom prst="ellipse">
                <a:avLst/>
              </a:prstGeom>
              <a:blipFill dpi="0" rotWithShape="0">
                <a:blip r:embed="rId3" cstate="print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929" name="Oval 40" descr="White marble"/>
              <p:cNvSpPr>
                <a:spLocks noChangeArrowheads="1"/>
              </p:cNvSpPr>
              <p:nvPr/>
            </p:nvSpPr>
            <p:spPr bwMode="auto">
              <a:xfrm>
                <a:off x="5265" y="2304"/>
                <a:ext cx="111" cy="111"/>
              </a:xfrm>
              <a:prstGeom prst="ellipse">
                <a:avLst/>
              </a:prstGeom>
              <a:blipFill dpi="0" rotWithShape="0">
                <a:blip r:embed="rId3" cstate="print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930" name="Oval 41" descr="White marble"/>
              <p:cNvSpPr>
                <a:spLocks noChangeArrowheads="1"/>
              </p:cNvSpPr>
              <p:nvPr/>
            </p:nvSpPr>
            <p:spPr bwMode="auto">
              <a:xfrm>
                <a:off x="4881" y="2625"/>
                <a:ext cx="111" cy="111"/>
              </a:xfrm>
              <a:prstGeom prst="ellipse">
                <a:avLst/>
              </a:prstGeom>
              <a:blipFill dpi="0" rotWithShape="0">
                <a:blip r:embed="rId3" cstate="print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931" name="Oval 42" descr="White marble"/>
              <p:cNvSpPr>
                <a:spLocks noChangeArrowheads="1"/>
              </p:cNvSpPr>
              <p:nvPr/>
            </p:nvSpPr>
            <p:spPr bwMode="auto">
              <a:xfrm>
                <a:off x="4752" y="2609"/>
                <a:ext cx="111" cy="111"/>
              </a:xfrm>
              <a:prstGeom prst="ellipse">
                <a:avLst/>
              </a:prstGeom>
              <a:blipFill dpi="0" rotWithShape="0">
                <a:blip r:embed="rId3" cstate="print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932" name="Oval 43" descr="White marble"/>
              <p:cNvSpPr>
                <a:spLocks noChangeArrowheads="1"/>
              </p:cNvSpPr>
              <p:nvPr/>
            </p:nvSpPr>
            <p:spPr bwMode="auto">
              <a:xfrm>
                <a:off x="4560" y="2496"/>
                <a:ext cx="111" cy="111"/>
              </a:xfrm>
              <a:prstGeom prst="ellipse">
                <a:avLst/>
              </a:prstGeom>
              <a:blipFill dpi="0" rotWithShape="0">
                <a:blip r:embed="rId3" cstate="print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933" name="Oval 44" descr="White marble"/>
              <p:cNvSpPr>
                <a:spLocks noChangeArrowheads="1"/>
              </p:cNvSpPr>
              <p:nvPr/>
            </p:nvSpPr>
            <p:spPr bwMode="auto">
              <a:xfrm>
                <a:off x="5265" y="2208"/>
                <a:ext cx="111" cy="111"/>
              </a:xfrm>
              <a:prstGeom prst="ellipse">
                <a:avLst/>
              </a:prstGeom>
              <a:blipFill dpi="0" rotWithShape="0">
                <a:blip r:embed="rId3" cstate="print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934" name="Oval 45" descr="White marble"/>
              <p:cNvSpPr>
                <a:spLocks noChangeArrowheads="1"/>
              </p:cNvSpPr>
              <p:nvPr/>
            </p:nvSpPr>
            <p:spPr bwMode="auto">
              <a:xfrm>
                <a:off x="4800" y="2400"/>
                <a:ext cx="111" cy="111"/>
              </a:xfrm>
              <a:prstGeom prst="ellipse">
                <a:avLst/>
              </a:prstGeom>
              <a:blipFill dpi="0" rotWithShape="0">
                <a:blip r:embed="rId3" cstate="print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935" name="Oval 46" descr="White marble"/>
              <p:cNvSpPr>
                <a:spLocks noChangeArrowheads="1"/>
              </p:cNvSpPr>
              <p:nvPr/>
            </p:nvSpPr>
            <p:spPr bwMode="auto">
              <a:xfrm>
                <a:off x="4464" y="2208"/>
                <a:ext cx="111" cy="111"/>
              </a:xfrm>
              <a:prstGeom prst="ellipse">
                <a:avLst/>
              </a:prstGeom>
              <a:blipFill dpi="0" rotWithShape="0">
                <a:blip r:embed="rId3" cstate="print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936" name="Oval 47" descr="White marble"/>
              <p:cNvSpPr>
                <a:spLocks noChangeArrowheads="1"/>
              </p:cNvSpPr>
              <p:nvPr/>
            </p:nvSpPr>
            <p:spPr bwMode="auto">
              <a:xfrm>
                <a:off x="4512" y="2016"/>
                <a:ext cx="111" cy="111"/>
              </a:xfrm>
              <a:prstGeom prst="ellipse">
                <a:avLst/>
              </a:prstGeom>
              <a:blipFill dpi="0" rotWithShape="0">
                <a:blip r:embed="rId3" cstate="print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937" name="Oval 48" descr="White marble"/>
              <p:cNvSpPr>
                <a:spLocks noChangeArrowheads="1"/>
              </p:cNvSpPr>
              <p:nvPr/>
            </p:nvSpPr>
            <p:spPr bwMode="auto">
              <a:xfrm>
                <a:off x="4464" y="2112"/>
                <a:ext cx="111" cy="111"/>
              </a:xfrm>
              <a:prstGeom prst="ellipse">
                <a:avLst/>
              </a:prstGeom>
              <a:blipFill dpi="0" rotWithShape="0">
                <a:blip r:embed="rId3" cstate="print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938" name="Oval 49" descr="White marble"/>
              <p:cNvSpPr>
                <a:spLocks noChangeArrowheads="1"/>
              </p:cNvSpPr>
              <p:nvPr/>
            </p:nvSpPr>
            <p:spPr bwMode="auto">
              <a:xfrm>
                <a:off x="4704" y="1857"/>
                <a:ext cx="111" cy="111"/>
              </a:xfrm>
              <a:prstGeom prst="ellipse">
                <a:avLst/>
              </a:prstGeom>
              <a:blipFill dpi="0" rotWithShape="0">
                <a:blip r:embed="rId3" cstate="print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939" name="Oval 50" descr="White marble"/>
              <p:cNvSpPr>
                <a:spLocks noChangeArrowheads="1"/>
              </p:cNvSpPr>
              <p:nvPr/>
            </p:nvSpPr>
            <p:spPr bwMode="auto">
              <a:xfrm>
                <a:off x="5040" y="2304"/>
                <a:ext cx="111" cy="111"/>
              </a:xfrm>
              <a:prstGeom prst="ellipse">
                <a:avLst/>
              </a:prstGeom>
              <a:blipFill dpi="0" rotWithShape="0">
                <a:blip r:embed="rId3" cstate="print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940" name="Oval 51" descr="White marble"/>
              <p:cNvSpPr>
                <a:spLocks noChangeArrowheads="1"/>
              </p:cNvSpPr>
              <p:nvPr/>
            </p:nvSpPr>
            <p:spPr bwMode="auto">
              <a:xfrm>
                <a:off x="4944" y="1824"/>
                <a:ext cx="111" cy="111"/>
              </a:xfrm>
              <a:prstGeom prst="ellipse">
                <a:avLst/>
              </a:prstGeom>
              <a:blipFill dpi="0" rotWithShape="0">
                <a:blip r:embed="rId3" cstate="print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941" name="Oval 52" descr="White marble"/>
              <p:cNvSpPr>
                <a:spLocks noChangeArrowheads="1"/>
              </p:cNvSpPr>
              <p:nvPr/>
            </p:nvSpPr>
            <p:spPr bwMode="auto">
              <a:xfrm>
                <a:off x="5088" y="1872"/>
                <a:ext cx="111" cy="111"/>
              </a:xfrm>
              <a:prstGeom prst="ellipse">
                <a:avLst/>
              </a:prstGeom>
              <a:blipFill dpi="0" rotWithShape="0">
                <a:blip r:embed="rId3" cstate="print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942" name="Oval 53" descr="White marble"/>
              <p:cNvSpPr>
                <a:spLocks noChangeArrowheads="1"/>
              </p:cNvSpPr>
              <p:nvPr/>
            </p:nvSpPr>
            <p:spPr bwMode="auto">
              <a:xfrm>
                <a:off x="4752" y="2304"/>
                <a:ext cx="111" cy="111"/>
              </a:xfrm>
              <a:prstGeom prst="ellipse">
                <a:avLst/>
              </a:prstGeom>
              <a:blipFill dpi="0" rotWithShape="0">
                <a:blip r:embed="rId3" cstate="print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943" name="Oval 54" descr="White marble"/>
              <p:cNvSpPr>
                <a:spLocks noChangeArrowheads="1"/>
              </p:cNvSpPr>
              <p:nvPr/>
            </p:nvSpPr>
            <p:spPr bwMode="auto">
              <a:xfrm>
                <a:off x="4848" y="2304"/>
                <a:ext cx="111" cy="110"/>
              </a:xfrm>
              <a:prstGeom prst="ellipse">
                <a:avLst/>
              </a:prstGeom>
              <a:blipFill dpi="0" rotWithShape="0">
                <a:blip r:embed="rId3" cstate="print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944" name="Oval 55" descr="White marble"/>
              <p:cNvSpPr>
                <a:spLocks noChangeArrowheads="1"/>
              </p:cNvSpPr>
              <p:nvPr/>
            </p:nvSpPr>
            <p:spPr bwMode="auto">
              <a:xfrm>
                <a:off x="4800" y="1920"/>
                <a:ext cx="111" cy="110"/>
              </a:xfrm>
              <a:prstGeom prst="ellipse">
                <a:avLst/>
              </a:prstGeom>
              <a:blipFill dpi="0" rotWithShape="0">
                <a:blip r:embed="rId3" cstate="print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945" name="Oval 56" descr="White marble"/>
              <p:cNvSpPr>
                <a:spLocks noChangeArrowheads="1"/>
              </p:cNvSpPr>
              <p:nvPr/>
            </p:nvSpPr>
            <p:spPr bwMode="auto">
              <a:xfrm>
                <a:off x="5169" y="2352"/>
                <a:ext cx="111" cy="110"/>
              </a:xfrm>
              <a:prstGeom prst="ellipse">
                <a:avLst/>
              </a:prstGeom>
              <a:blipFill dpi="0" rotWithShape="0">
                <a:blip r:embed="rId3" cstate="print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946" name="Oval 57" descr="White marble"/>
              <p:cNvSpPr>
                <a:spLocks noChangeArrowheads="1"/>
              </p:cNvSpPr>
              <p:nvPr/>
            </p:nvSpPr>
            <p:spPr bwMode="auto">
              <a:xfrm>
                <a:off x="5043" y="2403"/>
                <a:ext cx="111" cy="110"/>
              </a:xfrm>
              <a:prstGeom prst="ellipse">
                <a:avLst/>
              </a:prstGeom>
              <a:blipFill dpi="0" rotWithShape="0">
                <a:blip r:embed="rId3" cstate="print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947" name="Oval 58" descr="White marble"/>
              <p:cNvSpPr>
                <a:spLocks noChangeArrowheads="1"/>
              </p:cNvSpPr>
              <p:nvPr/>
            </p:nvSpPr>
            <p:spPr bwMode="auto">
              <a:xfrm>
                <a:off x="4560" y="2160"/>
                <a:ext cx="111" cy="110"/>
              </a:xfrm>
              <a:prstGeom prst="ellipse">
                <a:avLst/>
              </a:prstGeom>
              <a:blipFill dpi="0" rotWithShape="0">
                <a:blip r:embed="rId3" cstate="print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948" name="Oval 59" descr="White marble"/>
              <p:cNvSpPr>
                <a:spLocks noChangeArrowheads="1"/>
              </p:cNvSpPr>
              <p:nvPr/>
            </p:nvSpPr>
            <p:spPr bwMode="auto">
              <a:xfrm>
                <a:off x="4752" y="2499"/>
                <a:ext cx="111" cy="110"/>
              </a:xfrm>
              <a:prstGeom prst="ellipse">
                <a:avLst/>
              </a:prstGeom>
              <a:blipFill dpi="0" rotWithShape="0">
                <a:blip r:embed="rId3" cstate="print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949" name="Oval 60" descr="White marble"/>
              <p:cNvSpPr>
                <a:spLocks noChangeArrowheads="1"/>
              </p:cNvSpPr>
              <p:nvPr/>
            </p:nvSpPr>
            <p:spPr bwMode="auto">
              <a:xfrm>
                <a:off x="4848" y="2064"/>
                <a:ext cx="111" cy="110"/>
              </a:xfrm>
              <a:prstGeom prst="ellipse">
                <a:avLst/>
              </a:prstGeom>
              <a:blipFill dpi="0" rotWithShape="0">
                <a:blip r:embed="rId3" cstate="print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950" name="Oval 61" descr="White marble"/>
              <p:cNvSpPr>
                <a:spLocks noChangeArrowheads="1"/>
              </p:cNvSpPr>
              <p:nvPr/>
            </p:nvSpPr>
            <p:spPr bwMode="auto">
              <a:xfrm>
                <a:off x="5040" y="2064"/>
                <a:ext cx="111" cy="110"/>
              </a:xfrm>
              <a:prstGeom prst="ellipse">
                <a:avLst/>
              </a:prstGeom>
              <a:blipFill dpi="0" rotWithShape="0">
                <a:blip r:embed="rId3" cstate="print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951" name="Oval 62" descr="White marble"/>
              <p:cNvSpPr>
                <a:spLocks noChangeArrowheads="1"/>
              </p:cNvSpPr>
              <p:nvPr/>
            </p:nvSpPr>
            <p:spPr bwMode="auto">
              <a:xfrm>
                <a:off x="5139" y="2242"/>
                <a:ext cx="111" cy="110"/>
              </a:xfrm>
              <a:prstGeom prst="ellipse">
                <a:avLst/>
              </a:prstGeom>
              <a:blipFill dpi="0" rotWithShape="0">
                <a:blip r:embed="rId3" cstate="print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" name="Group 63"/>
            <p:cNvGrpSpPr>
              <a:grpSpLocks/>
            </p:cNvGrpSpPr>
            <p:nvPr/>
          </p:nvGrpSpPr>
          <p:grpSpPr bwMode="auto">
            <a:xfrm>
              <a:off x="2819400" y="2743200"/>
              <a:ext cx="1752600" cy="1752600"/>
              <a:chOff x="1824" y="1680"/>
              <a:chExt cx="1104" cy="1104"/>
            </a:xfrm>
          </p:grpSpPr>
          <p:sp>
            <p:nvSpPr>
              <p:cNvPr id="75842" name="Oval 64"/>
              <p:cNvSpPr>
                <a:spLocks noChangeArrowheads="1"/>
              </p:cNvSpPr>
              <p:nvPr/>
            </p:nvSpPr>
            <p:spPr bwMode="auto">
              <a:xfrm>
                <a:off x="1824" y="1680"/>
                <a:ext cx="1104" cy="1104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843" name="Oval 65"/>
              <p:cNvSpPr>
                <a:spLocks noChangeArrowheads="1"/>
              </p:cNvSpPr>
              <p:nvPr/>
            </p:nvSpPr>
            <p:spPr bwMode="auto">
              <a:xfrm>
                <a:off x="1961" y="1820"/>
                <a:ext cx="830" cy="824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844" name="Oval 66"/>
              <p:cNvSpPr>
                <a:spLocks noChangeArrowheads="1"/>
              </p:cNvSpPr>
              <p:nvPr/>
            </p:nvSpPr>
            <p:spPr bwMode="auto">
              <a:xfrm>
                <a:off x="1906" y="1765"/>
                <a:ext cx="940" cy="934"/>
              </a:xfrm>
              <a:prstGeom prst="ellipse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845" name="Oval 67" descr="White marble"/>
              <p:cNvSpPr>
                <a:spLocks noChangeArrowheads="1"/>
              </p:cNvSpPr>
              <p:nvPr/>
            </p:nvSpPr>
            <p:spPr bwMode="auto">
              <a:xfrm>
                <a:off x="2293" y="1776"/>
                <a:ext cx="110" cy="109"/>
              </a:xfrm>
              <a:prstGeom prst="ellipse">
                <a:avLst/>
              </a:prstGeom>
              <a:blipFill dpi="0" rotWithShape="0">
                <a:blip r:embed="rId3" cstate="print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846" name="Oval 68" descr="White marble"/>
              <p:cNvSpPr>
                <a:spLocks noChangeArrowheads="1"/>
              </p:cNvSpPr>
              <p:nvPr/>
            </p:nvSpPr>
            <p:spPr bwMode="auto">
              <a:xfrm>
                <a:off x="2459" y="1872"/>
                <a:ext cx="110" cy="111"/>
              </a:xfrm>
              <a:prstGeom prst="ellipse">
                <a:avLst/>
              </a:prstGeom>
              <a:blipFill dpi="0" rotWithShape="0">
                <a:blip r:embed="rId3" cstate="print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847" name="Oval 69" descr="White marble"/>
              <p:cNvSpPr>
                <a:spLocks noChangeArrowheads="1"/>
              </p:cNvSpPr>
              <p:nvPr/>
            </p:nvSpPr>
            <p:spPr bwMode="auto">
              <a:xfrm>
                <a:off x="2160" y="1929"/>
                <a:ext cx="110" cy="111"/>
              </a:xfrm>
              <a:prstGeom prst="ellipse">
                <a:avLst/>
              </a:prstGeom>
              <a:blipFill dpi="0" rotWithShape="0">
                <a:blip r:embed="rId3" cstate="print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848" name="Oval 70" descr="White marble"/>
              <p:cNvSpPr>
                <a:spLocks noChangeArrowheads="1"/>
              </p:cNvSpPr>
              <p:nvPr/>
            </p:nvSpPr>
            <p:spPr bwMode="auto">
              <a:xfrm>
                <a:off x="2064" y="1872"/>
                <a:ext cx="111" cy="111"/>
              </a:xfrm>
              <a:prstGeom prst="ellipse">
                <a:avLst/>
              </a:prstGeom>
              <a:blipFill dpi="0" rotWithShape="0">
                <a:blip r:embed="rId3" cstate="print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849" name="Oval 71" descr="White marble"/>
              <p:cNvSpPr>
                <a:spLocks noChangeArrowheads="1"/>
              </p:cNvSpPr>
              <p:nvPr/>
            </p:nvSpPr>
            <p:spPr bwMode="auto">
              <a:xfrm>
                <a:off x="2349" y="1929"/>
                <a:ext cx="110" cy="111"/>
              </a:xfrm>
              <a:prstGeom prst="ellipse">
                <a:avLst/>
              </a:prstGeom>
              <a:blipFill dpi="0" rotWithShape="0">
                <a:blip r:embed="rId3" cstate="print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850" name="Oval 72" descr="White marble"/>
              <p:cNvSpPr>
                <a:spLocks noChangeArrowheads="1"/>
              </p:cNvSpPr>
              <p:nvPr/>
            </p:nvSpPr>
            <p:spPr bwMode="auto">
              <a:xfrm>
                <a:off x="2448" y="2433"/>
                <a:ext cx="111" cy="111"/>
              </a:xfrm>
              <a:prstGeom prst="ellipse">
                <a:avLst/>
              </a:prstGeom>
              <a:blipFill dpi="0" rotWithShape="0">
                <a:blip r:embed="rId3" cstate="print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851" name="Oval 73" descr="White marble"/>
              <p:cNvSpPr>
                <a:spLocks noChangeArrowheads="1"/>
              </p:cNvSpPr>
              <p:nvPr/>
            </p:nvSpPr>
            <p:spPr bwMode="auto">
              <a:xfrm>
                <a:off x="2183" y="2040"/>
                <a:ext cx="110" cy="110"/>
              </a:xfrm>
              <a:prstGeom prst="ellipse">
                <a:avLst/>
              </a:prstGeom>
              <a:blipFill dpi="0" rotWithShape="0">
                <a:blip r:embed="rId3" cstate="print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852" name="Oval 74" descr="White marble"/>
              <p:cNvSpPr>
                <a:spLocks noChangeArrowheads="1"/>
              </p:cNvSpPr>
              <p:nvPr/>
            </p:nvSpPr>
            <p:spPr bwMode="auto">
              <a:xfrm>
                <a:off x="2403" y="2040"/>
                <a:ext cx="111" cy="110"/>
              </a:xfrm>
              <a:prstGeom prst="ellipse">
                <a:avLst/>
              </a:prstGeom>
              <a:blipFill dpi="0" rotWithShape="0">
                <a:blip r:embed="rId3" cstate="print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853" name="Oval 75" descr="White marble"/>
              <p:cNvSpPr>
                <a:spLocks noChangeArrowheads="1"/>
              </p:cNvSpPr>
              <p:nvPr/>
            </p:nvSpPr>
            <p:spPr bwMode="auto">
              <a:xfrm>
                <a:off x="2544" y="1920"/>
                <a:ext cx="111" cy="110"/>
              </a:xfrm>
              <a:prstGeom prst="ellipse">
                <a:avLst/>
              </a:prstGeom>
              <a:blipFill dpi="0" rotWithShape="0">
                <a:blip r:embed="rId3" cstate="print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854" name="Oval 76" descr="White marble"/>
              <p:cNvSpPr>
                <a:spLocks noChangeArrowheads="1"/>
              </p:cNvSpPr>
              <p:nvPr/>
            </p:nvSpPr>
            <p:spPr bwMode="auto">
              <a:xfrm>
                <a:off x="2625" y="1929"/>
                <a:ext cx="111" cy="111"/>
              </a:xfrm>
              <a:prstGeom prst="ellipse">
                <a:avLst/>
              </a:prstGeom>
              <a:blipFill dpi="0" rotWithShape="0">
                <a:blip r:embed="rId3" cstate="print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855" name="Oval 77" descr="White marble"/>
              <p:cNvSpPr>
                <a:spLocks noChangeArrowheads="1"/>
              </p:cNvSpPr>
              <p:nvPr/>
            </p:nvSpPr>
            <p:spPr bwMode="auto">
              <a:xfrm>
                <a:off x="2496" y="2150"/>
                <a:ext cx="111" cy="109"/>
              </a:xfrm>
              <a:prstGeom prst="ellipse">
                <a:avLst/>
              </a:prstGeom>
              <a:blipFill dpi="0" rotWithShape="0">
                <a:blip r:embed="rId3" cstate="print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856" name="Oval 78" descr="White marble"/>
              <p:cNvSpPr>
                <a:spLocks noChangeArrowheads="1"/>
              </p:cNvSpPr>
              <p:nvPr/>
            </p:nvSpPr>
            <p:spPr bwMode="auto">
              <a:xfrm>
                <a:off x="2680" y="2040"/>
                <a:ext cx="111" cy="110"/>
              </a:xfrm>
              <a:prstGeom prst="ellipse">
                <a:avLst/>
              </a:prstGeom>
              <a:blipFill dpi="0" rotWithShape="0">
                <a:blip r:embed="rId3" cstate="print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857" name="Oval 79" descr="White marble"/>
              <p:cNvSpPr>
                <a:spLocks noChangeArrowheads="1"/>
              </p:cNvSpPr>
              <p:nvPr/>
            </p:nvSpPr>
            <p:spPr bwMode="auto">
              <a:xfrm>
                <a:off x="2112" y="2531"/>
                <a:ext cx="110" cy="109"/>
              </a:xfrm>
              <a:prstGeom prst="ellipse">
                <a:avLst/>
              </a:prstGeom>
              <a:blipFill dpi="0" rotWithShape="0">
                <a:blip r:embed="rId3" cstate="print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858" name="Oval 80" descr="White marble"/>
              <p:cNvSpPr>
                <a:spLocks noChangeArrowheads="1"/>
              </p:cNvSpPr>
              <p:nvPr/>
            </p:nvSpPr>
            <p:spPr bwMode="auto">
              <a:xfrm>
                <a:off x="2127" y="2369"/>
                <a:ext cx="111" cy="111"/>
              </a:xfrm>
              <a:prstGeom prst="ellipse">
                <a:avLst/>
              </a:prstGeom>
              <a:blipFill dpi="0" rotWithShape="0">
                <a:blip r:embed="rId3" cstate="print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859" name="Oval 81" descr="White marble"/>
              <p:cNvSpPr>
                <a:spLocks noChangeArrowheads="1"/>
              </p:cNvSpPr>
              <p:nvPr/>
            </p:nvSpPr>
            <p:spPr bwMode="auto">
              <a:xfrm>
                <a:off x="1920" y="2256"/>
                <a:ext cx="110" cy="110"/>
              </a:xfrm>
              <a:prstGeom prst="ellipse">
                <a:avLst/>
              </a:prstGeom>
              <a:blipFill dpi="0" rotWithShape="0">
                <a:blip r:embed="rId3" cstate="print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860" name="Oval 82" descr="White marble"/>
              <p:cNvSpPr>
                <a:spLocks noChangeArrowheads="1"/>
              </p:cNvSpPr>
              <p:nvPr/>
            </p:nvSpPr>
            <p:spPr bwMode="auto">
              <a:xfrm>
                <a:off x="2349" y="2480"/>
                <a:ext cx="110" cy="109"/>
              </a:xfrm>
              <a:prstGeom prst="ellipse">
                <a:avLst/>
              </a:prstGeom>
              <a:blipFill dpi="0" rotWithShape="0">
                <a:blip r:embed="rId3" cstate="print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861" name="Oval 83" descr="White marble"/>
              <p:cNvSpPr>
                <a:spLocks noChangeArrowheads="1"/>
              </p:cNvSpPr>
              <p:nvPr/>
            </p:nvSpPr>
            <p:spPr bwMode="auto">
              <a:xfrm>
                <a:off x="2017" y="2259"/>
                <a:ext cx="110" cy="110"/>
              </a:xfrm>
              <a:prstGeom prst="ellipse">
                <a:avLst/>
              </a:prstGeom>
              <a:blipFill dpi="0" rotWithShape="0">
                <a:blip r:embed="rId3" cstate="print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862" name="Oval 84" descr="White marble"/>
              <p:cNvSpPr>
                <a:spLocks noChangeArrowheads="1"/>
              </p:cNvSpPr>
              <p:nvPr/>
            </p:nvSpPr>
            <p:spPr bwMode="auto">
              <a:xfrm>
                <a:off x="2238" y="2160"/>
                <a:ext cx="111" cy="109"/>
              </a:xfrm>
              <a:prstGeom prst="ellipse">
                <a:avLst/>
              </a:prstGeom>
              <a:blipFill dpi="0" rotWithShape="0">
                <a:blip r:embed="rId3" cstate="print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863" name="Oval 85" descr="White marble"/>
              <p:cNvSpPr>
                <a:spLocks noChangeArrowheads="1"/>
              </p:cNvSpPr>
              <p:nvPr/>
            </p:nvSpPr>
            <p:spPr bwMode="auto">
              <a:xfrm>
                <a:off x="2459" y="2544"/>
                <a:ext cx="110" cy="109"/>
              </a:xfrm>
              <a:prstGeom prst="ellipse">
                <a:avLst/>
              </a:prstGeom>
              <a:blipFill dpi="0" rotWithShape="0">
                <a:blip r:embed="rId3" cstate="print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864" name="Oval 86" descr="White marble"/>
              <p:cNvSpPr>
                <a:spLocks noChangeArrowheads="1"/>
              </p:cNvSpPr>
              <p:nvPr/>
            </p:nvSpPr>
            <p:spPr bwMode="auto">
              <a:xfrm>
                <a:off x="2112" y="2256"/>
                <a:ext cx="110" cy="110"/>
              </a:xfrm>
              <a:prstGeom prst="ellipse">
                <a:avLst/>
              </a:prstGeom>
              <a:blipFill dpi="0" rotWithShape="0">
                <a:blip r:embed="rId3" cstate="print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865" name="Oval 87" descr="White marble"/>
              <p:cNvSpPr>
                <a:spLocks noChangeArrowheads="1"/>
              </p:cNvSpPr>
              <p:nvPr/>
            </p:nvSpPr>
            <p:spPr bwMode="auto">
              <a:xfrm>
                <a:off x="2127" y="2150"/>
                <a:ext cx="111" cy="109"/>
              </a:xfrm>
              <a:prstGeom prst="ellipse">
                <a:avLst/>
              </a:prstGeom>
              <a:blipFill dpi="0" rotWithShape="0">
                <a:blip r:embed="rId3" cstate="print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866" name="Oval 88" descr="White marble"/>
              <p:cNvSpPr>
                <a:spLocks noChangeArrowheads="1"/>
              </p:cNvSpPr>
              <p:nvPr/>
            </p:nvSpPr>
            <p:spPr bwMode="auto">
              <a:xfrm>
                <a:off x="2072" y="2040"/>
                <a:ext cx="111" cy="110"/>
              </a:xfrm>
              <a:prstGeom prst="ellipse">
                <a:avLst/>
              </a:prstGeom>
              <a:blipFill dpi="0" rotWithShape="0">
                <a:blip r:embed="rId3" cstate="print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867" name="Oval 89" descr="White marble"/>
              <p:cNvSpPr>
                <a:spLocks noChangeArrowheads="1"/>
              </p:cNvSpPr>
              <p:nvPr/>
            </p:nvSpPr>
            <p:spPr bwMode="auto">
              <a:xfrm>
                <a:off x="2592" y="2064"/>
                <a:ext cx="110" cy="109"/>
              </a:xfrm>
              <a:prstGeom prst="ellipse">
                <a:avLst/>
              </a:prstGeom>
              <a:blipFill dpi="0" rotWithShape="0">
                <a:blip r:embed="rId3" cstate="print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868" name="Oval 90" descr="White marble"/>
              <p:cNvSpPr>
                <a:spLocks noChangeArrowheads="1"/>
              </p:cNvSpPr>
              <p:nvPr/>
            </p:nvSpPr>
            <p:spPr bwMode="auto">
              <a:xfrm>
                <a:off x="2349" y="2150"/>
                <a:ext cx="110" cy="109"/>
              </a:xfrm>
              <a:prstGeom prst="ellipse">
                <a:avLst/>
              </a:prstGeom>
              <a:blipFill dpi="0" rotWithShape="0">
                <a:blip r:embed="rId3" cstate="print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869" name="Oval 91" descr="White marble"/>
              <p:cNvSpPr>
                <a:spLocks noChangeArrowheads="1"/>
              </p:cNvSpPr>
              <p:nvPr/>
            </p:nvSpPr>
            <p:spPr bwMode="auto">
              <a:xfrm>
                <a:off x="2674" y="2386"/>
                <a:ext cx="110" cy="110"/>
              </a:xfrm>
              <a:prstGeom prst="ellipse">
                <a:avLst/>
              </a:prstGeom>
              <a:blipFill dpi="0" rotWithShape="0">
                <a:blip r:embed="rId3" cstate="print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870" name="Oval 92" descr="White marble"/>
              <p:cNvSpPr>
                <a:spLocks noChangeArrowheads="1"/>
              </p:cNvSpPr>
              <p:nvPr/>
            </p:nvSpPr>
            <p:spPr bwMode="auto">
              <a:xfrm>
                <a:off x="2349" y="2369"/>
                <a:ext cx="110" cy="111"/>
              </a:xfrm>
              <a:prstGeom prst="ellipse">
                <a:avLst/>
              </a:prstGeom>
              <a:blipFill dpi="0" rotWithShape="0">
                <a:blip r:embed="rId3" cstate="print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871" name="Oval 93" descr="White marble"/>
              <p:cNvSpPr>
                <a:spLocks noChangeArrowheads="1"/>
              </p:cNvSpPr>
              <p:nvPr/>
            </p:nvSpPr>
            <p:spPr bwMode="auto">
              <a:xfrm>
                <a:off x="2403" y="2259"/>
                <a:ext cx="111" cy="110"/>
              </a:xfrm>
              <a:prstGeom prst="ellipse">
                <a:avLst/>
              </a:prstGeom>
              <a:blipFill dpi="0" rotWithShape="0">
                <a:blip r:embed="rId3" cstate="print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872" name="Oval 94" descr="White marble"/>
              <p:cNvSpPr>
                <a:spLocks noChangeArrowheads="1"/>
              </p:cNvSpPr>
              <p:nvPr/>
            </p:nvSpPr>
            <p:spPr bwMode="auto">
              <a:xfrm>
                <a:off x="1968" y="2355"/>
                <a:ext cx="110" cy="110"/>
              </a:xfrm>
              <a:prstGeom prst="ellipse">
                <a:avLst/>
              </a:prstGeom>
              <a:blipFill dpi="0" rotWithShape="0">
                <a:blip r:embed="rId3" cstate="print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873" name="Oval 95" descr="White marble"/>
              <p:cNvSpPr>
                <a:spLocks noChangeArrowheads="1"/>
              </p:cNvSpPr>
              <p:nvPr/>
            </p:nvSpPr>
            <p:spPr bwMode="auto">
              <a:xfrm>
                <a:off x="2577" y="2481"/>
                <a:ext cx="111" cy="111"/>
              </a:xfrm>
              <a:prstGeom prst="ellipse">
                <a:avLst/>
              </a:prstGeom>
              <a:blipFill dpi="0" rotWithShape="0">
                <a:blip r:embed="rId3" cstate="print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874" name="Oval 96" descr="White marble"/>
              <p:cNvSpPr>
                <a:spLocks noChangeArrowheads="1"/>
              </p:cNvSpPr>
              <p:nvPr/>
            </p:nvSpPr>
            <p:spPr bwMode="auto">
              <a:xfrm>
                <a:off x="2721" y="2256"/>
                <a:ext cx="111" cy="111"/>
              </a:xfrm>
              <a:prstGeom prst="ellipse">
                <a:avLst/>
              </a:prstGeom>
              <a:blipFill dpi="0" rotWithShape="0">
                <a:blip r:embed="rId3" cstate="print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875" name="Oval 97" descr="White marble"/>
              <p:cNvSpPr>
                <a:spLocks noChangeArrowheads="1"/>
              </p:cNvSpPr>
              <p:nvPr/>
            </p:nvSpPr>
            <p:spPr bwMode="auto">
              <a:xfrm>
                <a:off x="2337" y="2577"/>
                <a:ext cx="111" cy="111"/>
              </a:xfrm>
              <a:prstGeom prst="ellipse">
                <a:avLst/>
              </a:prstGeom>
              <a:blipFill dpi="0" rotWithShape="0">
                <a:blip r:embed="rId3" cstate="print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876" name="Oval 98" descr="White marble"/>
              <p:cNvSpPr>
                <a:spLocks noChangeArrowheads="1"/>
              </p:cNvSpPr>
              <p:nvPr/>
            </p:nvSpPr>
            <p:spPr bwMode="auto">
              <a:xfrm>
                <a:off x="2208" y="2561"/>
                <a:ext cx="111" cy="111"/>
              </a:xfrm>
              <a:prstGeom prst="ellipse">
                <a:avLst/>
              </a:prstGeom>
              <a:blipFill dpi="0" rotWithShape="0">
                <a:blip r:embed="rId3" cstate="print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877" name="Oval 99" descr="White marble"/>
              <p:cNvSpPr>
                <a:spLocks noChangeArrowheads="1"/>
              </p:cNvSpPr>
              <p:nvPr/>
            </p:nvSpPr>
            <p:spPr bwMode="auto">
              <a:xfrm>
                <a:off x="2016" y="2448"/>
                <a:ext cx="111" cy="111"/>
              </a:xfrm>
              <a:prstGeom prst="ellipse">
                <a:avLst/>
              </a:prstGeom>
              <a:blipFill dpi="0" rotWithShape="0">
                <a:blip r:embed="rId3" cstate="print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878" name="Oval 100" descr="White marble"/>
              <p:cNvSpPr>
                <a:spLocks noChangeArrowheads="1"/>
              </p:cNvSpPr>
              <p:nvPr/>
            </p:nvSpPr>
            <p:spPr bwMode="auto">
              <a:xfrm>
                <a:off x="2721" y="2160"/>
                <a:ext cx="111" cy="111"/>
              </a:xfrm>
              <a:prstGeom prst="ellipse">
                <a:avLst/>
              </a:prstGeom>
              <a:blipFill dpi="0" rotWithShape="0">
                <a:blip r:embed="rId3" cstate="print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879" name="Oval 101" descr="White marble"/>
              <p:cNvSpPr>
                <a:spLocks noChangeArrowheads="1"/>
              </p:cNvSpPr>
              <p:nvPr/>
            </p:nvSpPr>
            <p:spPr bwMode="auto">
              <a:xfrm>
                <a:off x="2256" y="2352"/>
                <a:ext cx="111" cy="111"/>
              </a:xfrm>
              <a:prstGeom prst="ellipse">
                <a:avLst/>
              </a:prstGeom>
              <a:blipFill dpi="0" rotWithShape="0">
                <a:blip r:embed="rId3" cstate="print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880" name="Oval 102" descr="White marble"/>
              <p:cNvSpPr>
                <a:spLocks noChangeArrowheads="1"/>
              </p:cNvSpPr>
              <p:nvPr/>
            </p:nvSpPr>
            <p:spPr bwMode="auto">
              <a:xfrm>
                <a:off x="1920" y="2160"/>
                <a:ext cx="111" cy="111"/>
              </a:xfrm>
              <a:prstGeom prst="ellipse">
                <a:avLst/>
              </a:prstGeom>
              <a:blipFill dpi="0" rotWithShape="0">
                <a:blip r:embed="rId3" cstate="print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881" name="Oval 103" descr="White marble"/>
              <p:cNvSpPr>
                <a:spLocks noChangeArrowheads="1"/>
              </p:cNvSpPr>
              <p:nvPr/>
            </p:nvSpPr>
            <p:spPr bwMode="auto">
              <a:xfrm>
                <a:off x="1968" y="1968"/>
                <a:ext cx="111" cy="111"/>
              </a:xfrm>
              <a:prstGeom prst="ellipse">
                <a:avLst/>
              </a:prstGeom>
              <a:blipFill dpi="0" rotWithShape="0">
                <a:blip r:embed="rId3" cstate="print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882" name="Oval 104" descr="White marble"/>
              <p:cNvSpPr>
                <a:spLocks noChangeArrowheads="1"/>
              </p:cNvSpPr>
              <p:nvPr/>
            </p:nvSpPr>
            <p:spPr bwMode="auto">
              <a:xfrm>
                <a:off x="1920" y="2064"/>
                <a:ext cx="111" cy="111"/>
              </a:xfrm>
              <a:prstGeom prst="ellipse">
                <a:avLst/>
              </a:prstGeom>
              <a:blipFill dpi="0" rotWithShape="0">
                <a:blip r:embed="rId3" cstate="print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883" name="Oval 105" descr="White marble"/>
              <p:cNvSpPr>
                <a:spLocks noChangeArrowheads="1"/>
              </p:cNvSpPr>
              <p:nvPr/>
            </p:nvSpPr>
            <p:spPr bwMode="auto">
              <a:xfrm>
                <a:off x="2160" y="1809"/>
                <a:ext cx="111" cy="111"/>
              </a:xfrm>
              <a:prstGeom prst="ellipse">
                <a:avLst/>
              </a:prstGeom>
              <a:blipFill dpi="0" rotWithShape="0">
                <a:blip r:embed="rId3" cstate="print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884" name="Oval 106" descr="White marble"/>
              <p:cNvSpPr>
                <a:spLocks noChangeArrowheads="1"/>
              </p:cNvSpPr>
              <p:nvPr/>
            </p:nvSpPr>
            <p:spPr bwMode="auto">
              <a:xfrm>
                <a:off x="2496" y="2256"/>
                <a:ext cx="111" cy="111"/>
              </a:xfrm>
              <a:prstGeom prst="ellipse">
                <a:avLst/>
              </a:prstGeom>
              <a:blipFill dpi="0" rotWithShape="0">
                <a:blip r:embed="rId3" cstate="print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885" name="Oval 107" descr="White marble"/>
              <p:cNvSpPr>
                <a:spLocks noChangeArrowheads="1"/>
              </p:cNvSpPr>
              <p:nvPr/>
            </p:nvSpPr>
            <p:spPr bwMode="auto">
              <a:xfrm>
                <a:off x="2400" y="1776"/>
                <a:ext cx="111" cy="111"/>
              </a:xfrm>
              <a:prstGeom prst="ellipse">
                <a:avLst/>
              </a:prstGeom>
              <a:blipFill dpi="0" rotWithShape="0">
                <a:blip r:embed="rId3" cstate="print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886" name="Oval 108" descr="White marble"/>
              <p:cNvSpPr>
                <a:spLocks noChangeArrowheads="1"/>
              </p:cNvSpPr>
              <p:nvPr/>
            </p:nvSpPr>
            <p:spPr bwMode="auto">
              <a:xfrm>
                <a:off x="2544" y="1824"/>
                <a:ext cx="111" cy="111"/>
              </a:xfrm>
              <a:prstGeom prst="ellipse">
                <a:avLst/>
              </a:prstGeom>
              <a:blipFill dpi="0" rotWithShape="0">
                <a:blip r:embed="rId3" cstate="print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887" name="Oval 109" descr="White marble"/>
              <p:cNvSpPr>
                <a:spLocks noChangeArrowheads="1"/>
              </p:cNvSpPr>
              <p:nvPr/>
            </p:nvSpPr>
            <p:spPr bwMode="auto">
              <a:xfrm>
                <a:off x="2208" y="2256"/>
                <a:ext cx="111" cy="111"/>
              </a:xfrm>
              <a:prstGeom prst="ellipse">
                <a:avLst/>
              </a:prstGeom>
              <a:blipFill dpi="0" rotWithShape="0">
                <a:blip r:embed="rId3" cstate="print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888" name="Oval 110" descr="White marble"/>
              <p:cNvSpPr>
                <a:spLocks noChangeArrowheads="1"/>
              </p:cNvSpPr>
              <p:nvPr/>
            </p:nvSpPr>
            <p:spPr bwMode="auto">
              <a:xfrm>
                <a:off x="2304" y="2256"/>
                <a:ext cx="111" cy="110"/>
              </a:xfrm>
              <a:prstGeom prst="ellipse">
                <a:avLst/>
              </a:prstGeom>
              <a:blipFill dpi="0" rotWithShape="0">
                <a:blip r:embed="rId3" cstate="print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889" name="Oval 111" descr="White marble"/>
              <p:cNvSpPr>
                <a:spLocks noChangeArrowheads="1"/>
              </p:cNvSpPr>
              <p:nvPr/>
            </p:nvSpPr>
            <p:spPr bwMode="auto">
              <a:xfrm>
                <a:off x="2256" y="1872"/>
                <a:ext cx="111" cy="110"/>
              </a:xfrm>
              <a:prstGeom prst="ellipse">
                <a:avLst/>
              </a:prstGeom>
              <a:blipFill dpi="0" rotWithShape="0">
                <a:blip r:embed="rId3" cstate="print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890" name="Oval 112" descr="White marble"/>
              <p:cNvSpPr>
                <a:spLocks noChangeArrowheads="1"/>
              </p:cNvSpPr>
              <p:nvPr/>
            </p:nvSpPr>
            <p:spPr bwMode="auto">
              <a:xfrm>
                <a:off x="2625" y="2304"/>
                <a:ext cx="111" cy="110"/>
              </a:xfrm>
              <a:prstGeom prst="ellipse">
                <a:avLst/>
              </a:prstGeom>
              <a:blipFill dpi="0" rotWithShape="0">
                <a:blip r:embed="rId3" cstate="print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891" name="Oval 113" descr="White marble"/>
              <p:cNvSpPr>
                <a:spLocks noChangeArrowheads="1"/>
              </p:cNvSpPr>
              <p:nvPr/>
            </p:nvSpPr>
            <p:spPr bwMode="auto">
              <a:xfrm>
                <a:off x="2499" y="2355"/>
                <a:ext cx="111" cy="110"/>
              </a:xfrm>
              <a:prstGeom prst="ellipse">
                <a:avLst/>
              </a:prstGeom>
              <a:blipFill dpi="0" rotWithShape="0">
                <a:blip r:embed="rId3" cstate="print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892" name="Oval 114" descr="White marble"/>
              <p:cNvSpPr>
                <a:spLocks noChangeArrowheads="1"/>
              </p:cNvSpPr>
              <p:nvPr/>
            </p:nvSpPr>
            <p:spPr bwMode="auto">
              <a:xfrm>
                <a:off x="2016" y="2112"/>
                <a:ext cx="111" cy="110"/>
              </a:xfrm>
              <a:prstGeom prst="ellipse">
                <a:avLst/>
              </a:prstGeom>
              <a:blipFill dpi="0" rotWithShape="0">
                <a:blip r:embed="rId3" cstate="print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893" name="Oval 115" descr="White marble"/>
              <p:cNvSpPr>
                <a:spLocks noChangeArrowheads="1"/>
              </p:cNvSpPr>
              <p:nvPr/>
            </p:nvSpPr>
            <p:spPr bwMode="auto">
              <a:xfrm>
                <a:off x="2208" y="2451"/>
                <a:ext cx="111" cy="110"/>
              </a:xfrm>
              <a:prstGeom prst="ellipse">
                <a:avLst/>
              </a:prstGeom>
              <a:blipFill dpi="0" rotWithShape="0">
                <a:blip r:embed="rId3" cstate="print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894" name="Oval 116" descr="White marble"/>
              <p:cNvSpPr>
                <a:spLocks noChangeArrowheads="1"/>
              </p:cNvSpPr>
              <p:nvPr/>
            </p:nvSpPr>
            <p:spPr bwMode="auto">
              <a:xfrm>
                <a:off x="2304" y="2016"/>
                <a:ext cx="111" cy="110"/>
              </a:xfrm>
              <a:prstGeom prst="ellipse">
                <a:avLst/>
              </a:prstGeom>
              <a:blipFill dpi="0" rotWithShape="0">
                <a:blip r:embed="rId3" cstate="print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895" name="Oval 117" descr="White marble"/>
              <p:cNvSpPr>
                <a:spLocks noChangeArrowheads="1"/>
              </p:cNvSpPr>
              <p:nvPr/>
            </p:nvSpPr>
            <p:spPr bwMode="auto">
              <a:xfrm>
                <a:off x="2496" y="2016"/>
                <a:ext cx="111" cy="110"/>
              </a:xfrm>
              <a:prstGeom prst="ellipse">
                <a:avLst/>
              </a:prstGeom>
              <a:blipFill dpi="0" rotWithShape="0">
                <a:blip r:embed="rId3" cstate="print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896" name="Oval 118" descr="White marble"/>
              <p:cNvSpPr>
                <a:spLocks noChangeArrowheads="1"/>
              </p:cNvSpPr>
              <p:nvPr/>
            </p:nvSpPr>
            <p:spPr bwMode="auto">
              <a:xfrm>
                <a:off x="2595" y="2194"/>
                <a:ext cx="111" cy="110"/>
              </a:xfrm>
              <a:prstGeom prst="ellipse">
                <a:avLst/>
              </a:prstGeom>
              <a:blipFill dpi="0" rotWithShape="0">
                <a:blip r:embed="rId3" cstate="print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5787" name="Oval 120"/>
            <p:cNvSpPr>
              <a:spLocks noChangeArrowheads="1"/>
            </p:cNvSpPr>
            <p:nvPr/>
          </p:nvSpPr>
          <p:spPr bwMode="auto">
            <a:xfrm>
              <a:off x="4572000" y="2743200"/>
              <a:ext cx="1752600" cy="1752600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788" name="Oval 121"/>
            <p:cNvSpPr>
              <a:spLocks noChangeArrowheads="1"/>
            </p:cNvSpPr>
            <p:nvPr/>
          </p:nvSpPr>
          <p:spPr bwMode="auto">
            <a:xfrm>
              <a:off x="4789488" y="2965450"/>
              <a:ext cx="1317625" cy="1308100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789" name="Oval 122"/>
            <p:cNvSpPr>
              <a:spLocks noChangeArrowheads="1"/>
            </p:cNvSpPr>
            <p:nvPr/>
          </p:nvSpPr>
          <p:spPr bwMode="auto">
            <a:xfrm>
              <a:off x="4702175" y="2878138"/>
              <a:ext cx="1492250" cy="1482725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790" name="Oval 123" descr="White marble"/>
            <p:cNvSpPr>
              <a:spLocks noChangeArrowheads="1"/>
            </p:cNvSpPr>
            <p:nvPr/>
          </p:nvSpPr>
          <p:spPr bwMode="auto">
            <a:xfrm>
              <a:off x="5316538" y="2895600"/>
              <a:ext cx="174625" cy="173038"/>
            </a:xfrm>
            <a:prstGeom prst="ellipse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791" name="Oval 124" descr="White marble"/>
            <p:cNvSpPr>
              <a:spLocks noChangeArrowheads="1"/>
            </p:cNvSpPr>
            <p:nvPr/>
          </p:nvSpPr>
          <p:spPr bwMode="auto">
            <a:xfrm>
              <a:off x="5580063" y="3048000"/>
              <a:ext cx="174625" cy="176213"/>
            </a:xfrm>
            <a:prstGeom prst="ellipse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792" name="Oval 125" descr="White marble"/>
            <p:cNvSpPr>
              <a:spLocks noChangeArrowheads="1"/>
            </p:cNvSpPr>
            <p:nvPr/>
          </p:nvSpPr>
          <p:spPr bwMode="auto">
            <a:xfrm>
              <a:off x="5105400" y="3138488"/>
              <a:ext cx="174625" cy="176213"/>
            </a:xfrm>
            <a:prstGeom prst="ellipse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793" name="Oval 126" descr="White marble"/>
            <p:cNvSpPr>
              <a:spLocks noChangeArrowheads="1"/>
            </p:cNvSpPr>
            <p:nvPr/>
          </p:nvSpPr>
          <p:spPr bwMode="auto">
            <a:xfrm>
              <a:off x="4953000" y="3048000"/>
              <a:ext cx="176213" cy="176213"/>
            </a:xfrm>
            <a:prstGeom prst="ellipse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794" name="Oval 127" descr="White marble"/>
            <p:cNvSpPr>
              <a:spLocks noChangeArrowheads="1"/>
            </p:cNvSpPr>
            <p:nvPr/>
          </p:nvSpPr>
          <p:spPr bwMode="auto">
            <a:xfrm>
              <a:off x="5405438" y="3138488"/>
              <a:ext cx="174625" cy="176213"/>
            </a:xfrm>
            <a:prstGeom prst="ellipse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795" name="Oval 128" descr="White marble"/>
            <p:cNvSpPr>
              <a:spLocks noChangeArrowheads="1"/>
            </p:cNvSpPr>
            <p:nvPr/>
          </p:nvSpPr>
          <p:spPr bwMode="auto">
            <a:xfrm>
              <a:off x="5562600" y="3938588"/>
              <a:ext cx="176213" cy="176213"/>
            </a:xfrm>
            <a:prstGeom prst="ellipse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796" name="Oval 129" descr="White marble"/>
            <p:cNvSpPr>
              <a:spLocks noChangeArrowheads="1"/>
            </p:cNvSpPr>
            <p:nvPr/>
          </p:nvSpPr>
          <p:spPr bwMode="auto">
            <a:xfrm>
              <a:off x="5141913" y="3314700"/>
              <a:ext cx="174625" cy="174625"/>
            </a:xfrm>
            <a:prstGeom prst="ellipse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797" name="Oval 130" descr="White marble"/>
            <p:cNvSpPr>
              <a:spLocks noChangeArrowheads="1"/>
            </p:cNvSpPr>
            <p:nvPr/>
          </p:nvSpPr>
          <p:spPr bwMode="auto">
            <a:xfrm>
              <a:off x="5491163" y="3314700"/>
              <a:ext cx="176213" cy="174625"/>
            </a:xfrm>
            <a:prstGeom prst="ellipse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798" name="Oval 131" descr="White marble"/>
            <p:cNvSpPr>
              <a:spLocks noChangeArrowheads="1"/>
            </p:cNvSpPr>
            <p:nvPr/>
          </p:nvSpPr>
          <p:spPr bwMode="auto">
            <a:xfrm>
              <a:off x="5715000" y="3124200"/>
              <a:ext cx="176213" cy="174625"/>
            </a:xfrm>
            <a:prstGeom prst="ellipse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799" name="Oval 132" descr="White marble"/>
            <p:cNvSpPr>
              <a:spLocks noChangeArrowheads="1"/>
            </p:cNvSpPr>
            <p:nvPr/>
          </p:nvSpPr>
          <p:spPr bwMode="auto">
            <a:xfrm>
              <a:off x="5843588" y="3138488"/>
              <a:ext cx="176213" cy="176213"/>
            </a:xfrm>
            <a:prstGeom prst="ellipse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800" name="Oval 133" descr="White marble"/>
            <p:cNvSpPr>
              <a:spLocks noChangeArrowheads="1"/>
            </p:cNvSpPr>
            <p:nvPr/>
          </p:nvSpPr>
          <p:spPr bwMode="auto">
            <a:xfrm>
              <a:off x="5638800" y="3489325"/>
              <a:ext cx="176213" cy="173038"/>
            </a:xfrm>
            <a:prstGeom prst="ellipse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801" name="Oval 134" descr="White marble"/>
            <p:cNvSpPr>
              <a:spLocks noChangeArrowheads="1"/>
            </p:cNvSpPr>
            <p:nvPr/>
          </p:nvSpPr>
          <p:spPr bwMode="auto">
            <a:xfrm>
              <a:off x="5930900" y="3314700"/>
              <a:ext cx="176213" cy="174625"/>
            </a:xfrm>
            <a:prstGeom prst="ellipse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802" name="Oval 135" descr="White marble"/>
            <p:cNvSpPr>
              <a:spLocks noChangeArrowheads="1"/>
            </p:cNvSpPr>
            <p:nvPr/>
          </p:nvSpPr>
          <p:spPr bwMode="auto">
            <a:xfrm>
              <a:off x="5029200" y="4094163"/>
              <a:ext cx="174625" cy="173038"/>
            </a:xfrm>
            <a:prstGeom prst="ellipse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803" name="Oval 136" descr="White marble"/>
            <p:cNvSpPr>
              <a:spLocks noChangeArrowheads="1"/>
            </p:cNvSpPr>
            <p:nvPr/>
          </p:nvSpPr>
          <p:spPr bwMode="auto">
            <a:xfrm>
              <a:off x="5053013" y="3836988"/>
              <a:ext cx="176213" cy="176213"/>
            </a:xfrm>
            <a:prstGeom prst="ellipse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804" name="Oval 137" descr="White marble"/>
            <p:cNvSpPr>
              <a:spLocks noChangeArrowheads="1"/>
            </p:cNvSpPr>
            <p:nvPr/>
          </p:nvSpPr>
          <p:spPr bwMode="auto">
            <a:xfrm>
              <a:off x="4724400" y="3657600"/>
              <a:ext cx="174625" cy="174625"/>
            </a:xfrm>
            <a:prstGeom prst="ellipse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805" name="Oval 138" descr="White marble"/>
            <p:cNvSpPr>
              <a:spLocks noChangeArrowheads="1"/>
            </p:cNvSpPr>
            <p:nvPr/>
          </p:nvSpPr>
          <p:spPr bwMode="auto">
            <a:xfrm>
              <a:off x="5405438" y="4013200"/>
              <a:ext cx="174625" cy="173038"/>
            </a:xfrm>
            <a:prstGeom prst="ellipse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806" name="Oval 139" descr="White marble"/>
            <p:cNvSpPr>
              <a:spLocks noChangeArrowheads="1"/>
            </p:cNvSpPr>
            <p:nvPr/>
          </p:nvSpPr>
          <p:spPr bwMode="auto">
            <a:xfrm>
              <a:off x="4878388" y="3662363"/>
              <a:ext cx="174625" cy="174625"/>
            </a:xfrm>
            <a:prstGeom prst="ellipse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807" name="Oval 140" descr="White marble"/>
            <p:cNvSpPr>
              <a:spLocks noChangeArrowheads="1"/>
            </p:cNvSpPr>
            <p:nvPr/>
          </p:nvSpPr>
          <p:spPr bwMode="auto">
            <a:xfrm>
              <a:off x="5229225" y="3505200"/>
              <a:ext cx="176213" cy="173038"/>
            </a:xfrm>
            <a:prstGeom prst="ellipse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808" name="Oval 141" descr="White marble"/>
            <p:cNvSpPr>
              <a:spLocks noChangeArrowheads="1"/>
            </p:cNvSpPr>
            <p:nvPr/>
          </p:nvSpPr>
          <p:spPr bwMode="auto">
            <a:xfrm>
              <a:off x="5580063" y="4114800"/>
              <a:ext cx="174625" cy="173038"/>
            </a:xfrm>
            <a:prstGeom prst="ellipse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809" name="Oval 142" descr="White marble"/>
            <p:cNvSpPr>
              <a:spLocks noChangeArrowheads="1"/>
            </p:cNvSpPr>
            <p:nvPr/>
          </p:nvSpPr>
          <p:spPr bwMode="auto">
            <a:xfrm>
              <a:off x="5029200" y="3657600"/>
              <a:ext cx="174625" cy="174625"/>
            </a:xfrm>
            <a:prstGeom prst="ellipse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810" name="Oval 143" descr="White marble"/>
            <p:cNvSpPr>
              <a:spLocks noChangeArrowheads="1"/>
            </p:cNvSpPr>
            <p:nvPr/>
          </p:nvSpPr>
          <p:spPr bwMode="auto">
            <a:xfrm>
              <a:off x="5053013" y="3489325"/>
              <a:ext cx="176213" cy="173038"/>
            </a:xfrm>
            <a:prstGeom prst="ellipse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811" name="Oval 144" descr="White marble"/>
            <p:cNvSpPr>
              <a:spLocks noChangeArrowheads="1"/>
            </p:cNvSpPr>
            <p:nvPr/>
          </p:nvSpPr>
          <p:spPr bwMode="auto">
            <a:xfrm>
              <a:off x="4965700" y="3314700"/>
              <a:ext cx="176213" cy="174625"/>
            </a:xfrm>
            <a:prstGeom prst="ellipse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812" name="Oval 145" descr="White marble"/>
            <p:cNvSpPr>
              <a:spLocks noChangeArrowheads="1"/>
            </p:cNvSpPr>
            <p:nvPr/>
          </p:nvSpPr>
          <p:spPr bwMode="auto">
            <a:xfrm>
              <a:off x="5791200" y="3352800"/>
              <a:ext cx="174625" cy="173038"/>
            </a:xfrm>
            <a:prstGeom prst="ellipse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813" name="Oval 146" descr="White marble"/>
            <p:cNvSpPr>
              <a:spLocks noChangeArrowheads="1"/>
            </p:cNvSpPr>
            <p:nvPr/>
          </p:nvSpPr>
          <p:spPr bwMode="auto">
            <a:xfrm>
              <a:off x="5405438" y="3489325"/>
              <a:ext cx="174625" cy="173038"/>
            </a:xfrm>
            <a:prstGeom prst="ellipse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814" name="Oval 147" descr="White marble"/>
            <p:cNvSpPr>
              <a:spLocks noChangeArrowheads="1"/>
            </p:cNvSpPr>
            <p:nvPr/>
          </p:nvSpPr>
          <p:spPr bwMode="auto">
            <a:xfrm>
              <a:off x="5921375" y="3863975"/>
              <a:ext cx="174625" cy="174625"/>
            </a:xfrm>
            <a:prstGeom prst="ellipse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815" name="Oval 148" descr="White marble"/>
            <p:cNvSpPr>
              <a:spLocks noChangeArrowheads="1"/>
            </p:cNvSpPr>
            <p:nvPr/>
          </p:nvSpPr>
          <p:spPr bwMode="auto">
            <a:xfrm>
              <a:off x="5405438" y="3836988"/>
              <a:ext cx="174625" cy="176213"/>
            </a:xfrm>
            <a:prstGeom prst="ellipse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816" name="Oval 149" descr="White marble"/>
            <p:cNvSpPr>
              <a:spLocks noChangeArrowheads="1"/>
            </p:cNvSpPr>
            <p:nvPr/>
          </p:nvSpPr>
          <p:spPr bwMode="auto">
            <a:xfrm>
              <a:off x="5491163" y="3662363"/>
              <a:ext cx="176213" cy="174625"/>
            </a:xfrm>
            <a:prstGeom prst="ellipse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817" name="Oval 150" descr="White marble"/>
            <p:cNvSpPr>
              <a:spLocks noChangeArrowheads="1"/>
            </p:cNvSpPr>
            <p:nvPr/>
          </p:nvSpPr>
          <p:spPr bwMode="auto">
            <a:xfrm>
              <a:off x="4800600" y="3814763"/>
              <a:ext cx="174625" cy="174625"/>
            </a:xfrm>
            <a:prstGeom prst="ellipse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818" name="Oval 151" descr="White marble"/>
            <p:cNvSpPr>
              <a:spLocks noChangeArrowheads="1"/>
            </p:cNvSpPr>
            <p:nvPr/>
          </p:nvSpPr>
          <p:spPr bwMode="auto">
            <a:xfrm>
              <a:off x="5767388" y="4014788"/>
              <a:ext cx="176213" cy="176213"/>
            </a:xfrm>
            <a:prstGeom prst="ellipse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819" name="Oval 152" descr="White marble"/>
            <p:cNvSpPr>
              <a:spLocks noChangeArrowheads="1"/>
            </p:cNvSpPr>
            <p:nvPr/>
          </p:nvSpPr>
          <p:spPr bwMode="auto">
            <a:xfrm>
              <a:off x="5995988" y="3657600"/>
              <a:ext cx="176213" cy="176213"/>
            </a:xfrm>
            <a:prstGeom prst="ellipse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820" name="Oval 153" descr="White marble"/>
            <p:cNvSpPr>
              <a:spLocks noChangeArrowheads="1"/>
            </p:cNvSpPr>
            <p:nvPr/>
          </p:nvSpPr>
          <p:spPr bwMode="auto">
            <a:xfrm>
              <a:off x="5386388" y="4167188"/>
              <a:ext cx="176213" cy="176213"/>
            </a:xfrm>
            <a:prstGeom prst="ellipse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821" name="Oval 154" descr="White marble"/>
            <p:cNvSpPr>
              <a:spLocks noChangeArrowheads="1"/>
            </p:cNvSpPr>
            <p:nvPr/>
          </p:nvSpPr>
          <p:spPr bwMode="auto">
            <a:xfrm>
              <a:off x="5181600" y="4141788"/>
              <a:ext cx="176213" cy="176213"/>
            </a:xfrm>
            <a:prstGeom prst="ellipse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822" name="Oval 155" descr="White marble"/>
            <p:cNvSpPr>
              <a:spLocks noChangeArrowheads="1"/>
            </p:cNvSpPr>
            <p:nvPr/>
          </p:nvSpPr>
          <p:spPr bwMode="auto">
            <a:xfrm>
              <a:off x="4876800" y="3962400"/>
              <a:ext cx="176213" cy="176213"/>
            </a:xfrm>
            <a:prstGeom prst="ellipse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823" name="Oval 156" descr="White marble"/>
            <p:cNvSpPr>
              <a:spLocks noChangeArrowheads="1"/>
            </p:cNvSpPr>
            <p:nvPr/>
          </p:nvSpPr>
          <p:spPr bwMode="auto">
            <a:xfrm>
              <a:off x="5995988" y="3505200"/>
              <a:ext cx="176213" cy="176213"/>
            </a:xfrm>
            <a:prstGeom prst="ellipse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824" name="Oval 157" descr="White marble"/>
            <p:cNvSpPr>
              <a:spLocks noChangeArrowheads="1"/>
            </p:cNvSpPr>
            <p:nvPr/>
          </p:nvSpPr>
          <p:spPr bwMode="auto">
            <a:xfrm>
              <a:off x="5257800" y="3810000"/>
              <a:ext cx="176213" cy="176213"/>
            </a:xfrm>
            <a:prstGeom prst="ellipse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825" name="Oval 158" descr="White marble"/>
            <p:cNvSpPr>
              <a:spLocks noChangeArrowheads="1"/>
            </p:cNvSpPr>
            <p:nvPr/>
          </p:nvSpPr>
          <p:spPr bwMode="auto">
            <a:xfrm>
              <a:off x="4724400" y="3505200"/>
              <a:ext cx="176213" cy="176213"/>
            </a:xfrm>
            <a:prstGeom prst="ellipse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826" name="Oval 159" descr="White marble"/>
            <p:cNvSpPr>
              <a:spLocks noChangeArrowheads="1"/>
            </p:cNvSpPr>
            <p:nvPr/>
          </p:nvSpPr>
          <p:spPr bwMode="auto">
            <a:xfrm>
              <a:off x="4800600" y="3200400"/>
              <a:ext cx="176213" cy="176213"/>
            </a:xfrm>
            <a:prstGeom prst="ellipse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827" name="Oval 160" descr="White marble"/>
            <p:cNvSpPr>
              <a:spLocks noChangeArrowheads="1"/>
            </p:cNvSpPr>
            <p:nvPr/>
          </p:nvSpPr>
          <p:spPr bwMode="auto">
            <a:xfrm>
              <a:off x="4724400" y="3352800"/>
              <a:ext cx="176213" cy="176213"/>
            </a:xfrm>
            <a:prstGeom prst="ellipse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828" name="Oval 161" descr="White marble"/>
            <p:cNvSpPr>
              <a:spLocks noChangeArrowheads="1"/>
            </p:cNvSpPr>
            <p:nvPr/>
          </p:nvSpPr>
          <p:spPr bwMode="auto">
            <a:xfrm>
              <a:off x="5105400" y="2947988"/>
              <a:ext cx="176213" cy="176213"/>
            </a:xfrm>
            <a:prstGeom prst="ellipse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829" name="Oval 162" descr="White marble"/>
            <p:cNvSpPr>
              <a:spLocks noChangeArrowheads="1"/>
            </p:cNvSpPr>
            <p:nvPr/>
          </p:nvSpPr>
          <p:spPr bwMode="auto">
            <a:xfrm>
              <a:off x="5638800" y="3657600"/>
              <a:ext cx="176213" cy="176213"/>
            </a:xfrm>
            <a:prstGeom prst="ellipse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830" name="Oval 163" descr="White marble"/>
            <p:cNvSpPr>
              <a:spLocks noChangeArrowheads="1"/>
            </p:cNvSpPr>
            <p:nvPr/>
          </p:nvSpPr>
          <p:spPr bwMode="auto">
            <a:xfrm>
              <a:off x="5486400" y="2895600"/>
              <a:ext cx="176213" cy="176213"/>
            </a:xfrm>
            <a:prstGeom prst="ellipse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831" name="Oval 164" descr="White marble"/>
            <p:cNvSpPr>
              <a:spLocks noChangeArrowheads="1"/>
            </p:cNvSpPr>
            <p:nvPr/>
          </p:nvSpPr>
          <p:spPr bwMode="auto">
            <a:xfrm>
              <a:off x="5715000" y="2971800"/>
              <a:ext cx="176213" cy="176213"/>
            </a:xfrm>
            <a:prstGeom prst="ellipse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832" name="Oval 165" descr="White marble"/>
            <p:cNvSpPr>
              <a:spLocks noChangeArrowheads="1"/>
            </p:cNvSpPr>
            <p:nvPr/>
          </p:nvSpPr>
          <p:spPr bwMode="auto">
            <a:xfrm>
              <a:off x="5181600" y="3657600"/>
              <a:ext cx="176213" cy="176213"/>
            </a:xfrm>
            <a:prstGeom prst="ellipse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833" name="Oval 166" descr="White marble"/>
            <p:cNvSpPr>
              <a:spLocks noChangeArrowheads="1"/>
            </p:cNvSpPr>
            <p:nvPr/>
          </p:nvSpPr>
          <p:spPr bwMode="auto">
            <a:xfrm>
              <a:off x="5334000" y="3657600"/>
              <a:ext cx="176213" cy="174625"/>
            </a:xfrm>
            <a:prstGeom prst="ellipse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834" name="Oval 167" descr="White marble"/>
            <p:cNvSpPr>
              <a:spLocks noChangeArrowheads="1"/>
            </p:cNvSpPr>
            <p:nvPr/>
          </p:nvSpPr>
          <p:spPr bwMode="auto">
            <a:xfrm>
              <a:off x="5257800" y="3048000"/>
              <a:ext cx="176213" cy="174625"/>
            </a:xfrm>
            <a:prstGeom prst="ellipse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835" name="Oval 168" descr="White marble"/>
            <p:cNvSpPr>
              <a:spLocks noChangeArrowheads="1"/>
            </p:cNvSpPr>
            <p:nvPr/>
          </p:nvSpPr>
          <p:spPr bwMode="auto">
            <a:xfrm>
              <a:off x="5843588" y="3733800"/>
              <a:ext cx="176213" cy="174625"/>
            </a:xfrm>
            <a:prstGeom prst="ellipse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836" name="Oval 169" descr="White marble"/>
            <p:cNvSpPr>
              <a:spLocks noChangeArrowheads="1"/>
            </p:cNvSpPr>
            <p:nvPr/>
          </p:nvSpPr>
          <p:spPr bwMode="auto">
            <a:xfrm>
              <a:off x="5643563" y="3814763"/>
              <a:ext cx="176213" cy="174625"/>
            </a:xfrm>
            <a:prstGeom prst="ellipse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837" name="Oval 170" descr="White marble"/>
            <p:cNvSpPr>
              <a:spLocks noChangeArrowheads="1"/>
            </p:cNvSpPr>
            <p:nvPr/>
          </p:nvSpPr>
          <p:spPr bwMode="auto">
            <a:xfrm>
              <a:off x="4876800" y="3429000"/>
              <a:ext cx="176213" cy="174625"/>
            </a:xfrm>
            <a:prstGeom prst="ellipse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838" name="Oval 171" descr="White marble"/>
            <p:cNvSpPr>
              <a:spLocks noChangeArrowheads="1"/>
            </p:cNvSpPr>
            <p:nvPr/>
          </p:nvSpPr>
          <p:spPr bwMode="auto">
            <a:xfrm>
              <a:off x="5181600" y="3967163"/>
              <a:ext cx="176213" cy="174625"/>
            </a:xfrm>
            <a:prstGeom prst="ellipse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839" name="Oval 172" descr="White marble"/>
            <p:cNvSpPr>
              <a:spLocks noChangeArrowheads="1"/>
            </p:cNvSpPr>
            <p:nvPr/>
          </p:nvSpPr>
          <p:spPr bwMode="auto">
            <a:xfrm>
              <a:off x="5334000" y="3276600"/>
              <a:ext cx="176213" cy="174625"/>
            </a:xfrm>
            <a:prstGeom prst="ellipse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840" name="Oval 173" descr="White marble"/>
            <p:cNvSpPr>
              <a:spLocks noChangeArrowheads="1"/>
            </p:cNvSpPr>
            <p:nvPr/>
          </p:nvSpPr>
          <p:spPr bwMode="auto">
            <a:xfrm>
              <a:off x="5638800" y="3276600"/>
              <a:ext cx="176213" cy="174625"/>
            </a:xfrm>
            <a:prstGeom prst="ellipse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841" name="Oval 174" descr="White marble"/>
            <p:cNvSpPr>
              <a:spLocks noChangeArrowheads="1"/>
            </p:cNvSpPr>
            <p:nvPr/>
          </p:nvSpPr>
          <p:spPr bwMode="auto">
            <a:xfrm>
              <a:off x="5795963" y="3559175"/>
              <a:ext cx="176213" cy="174625"/>
            </a:xfrm>
            <a:prstGeom prst="ellipse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75" name="Group 174"/>
          <p:cNvGrpSpPr/>
          <p:nvPr/>
        </p:nvGrpSpPr>
        <p:grpSpPr>
          <a:xfrm>
            <a:off x="76199" y="95465"/>
            <a:ext cx="533401" cy="4914685"/>
            <a:chOff x="14625" y="-684038"/>
            <a:chExt cx="598680" cy="6435703"/>
          </a:xfrm>
        </p:grpSpPr>
        <p:pic>
          <p:nvPicPr>
            <p:cNvPr id="176" name="Picture 43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4625" y="-684038"/>
              <a:ext cx="598680" cy="890808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</p:spPr>
        </p:pic>
        <p:sp>
          <p:nvSpPr>
            <p:cNvPr id="177" name="Text Box 14"/>
            <p:cNvSpPr txBox="1">
              <a:spLocks noChangeArrowheads="1"/>
            </p:cNvSpPr>
            <p:nvPr/>
          </p:nvSpPr>
          <p:spPr bwMode="auto">
            <a:xfrm rot="16198651">
              <a:off x="-2592937" y="2797640"/>
              <a:ext cx="5562442" cy="345443"/>
            </a:xfrm>
            <a:prstGeom prst="rect">
              <a:avLst/>
            </a:prstGeom>
            <a:solidFill>
              <a:srgbClr val="000080"/>
            </a:solidFill>
            <a:ln w="9525">
              <a:noFill/>
              <a:miter lim="800000"/>
              <a:headEnd/>
              <a:tailEnd/>
            </a:ln>
          </p:spPr>
          <p:txBody>
            <a:bodyPr wrap="square" anchor="t" anchorCtr="1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400" b="1" dirty="0">
                  <a:solidFill>
                    <a:schemeClr val="bg1"/>
                  </a:solidFill>
                  <a:latin typeface="Century Gothic" pitchFamily="34" charset="0"/>
                </a:rPr>
                <a:t>Vishwakarma  Institute  of  Technology</a:t>
              </a:r>
            </a:p>
          </p:txBody>
        </p:sp>
        <p:sp>
          <p:nvSpPr>
            <p:cNvPr id="178" name="Text Box 14">
              <a:extLst>
                <a:ext uri="{FF2B5EF4-FFF2-40B4-BE49-F238E27FC236}">
                  <a16:creationId xmlns="" xmlns:a16="http://schemas.microsoft.com/office/drawing/2014/main" id="{08D90372-4075-403D-BB31-3D2C4B3C58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6200000">
              <a:off x="-2314811" y="2823549"/>
              <a:ext cx="5562604" cy="293627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rgbClr val="002060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100" b="1" dirty="0">
                  <a:solidFill>
                    <a:srgbClr val="002060"/>
                  </a:solidFill>
                  <a:latin typeface="Century Gothic" pitchFamily="34" charset="0"/>
                </a:rPr>
                <a:t>FY - Department of Engineering, Sciences and Humanities</a:t>
              </a:r>
            </a:p>
          </p:txBody>
        </p:sp>
      </p:grpSp>
      <p:grpSp>
        <p:nvGrpSpPr>
          <p:cNvPr id="179" name="Group 178"/>
          <p:cNvGrpSpPr/>
          <p:nvPr/>
        </p:nvGrpSpPr>
        <p:grpSpPr>
          <a:xfrm>
            <a:off x="3505200" y="1962150"/>
            <a:ext cx="2590800" cy="2514600"/>
            <a:chOff x="2362200" y="1905000"/>
            <a:chExt cx="4419600" cy="4419600"/>
          </a:xfrm>
        </p:grpSpPr>
        <p:sp>
          <p:nvSpPr>
            <p:cNvPr id="180" name="Oval 1028"/>
            <p:cNvSpPr>
              <a:spLocks noChangeArrowheads="1"/>
            </p:cNvSpPr>
            <p:nvPr/>
          </p:nvSpPr>
          <p:spPr bwMode="auto">
            <a:xfrm>
              <a:off x="2362200" y="1905000"/>
              <a:ext cx="4419600" cy="4419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1" name="Oval 1029" descr="Granite"/>
            <p:cNvSpPr>
              <a:spLocks noChangeArrowheads="1"/>
            </p:cNvSpPr>
            <p:nvPr/>
          </p:nvSpPr>
          <p:spPr bwMode="auto">
            <a:xfrm>
              <a:off x="2708275" y="2251075"/>
              <a:ext cx="3727450" cy="3727450"/>
            </a:xfrm>
            <a:prstGeom prst="ellipse">
              <a:avLst/>
            </a:prstGeom>
            <a:blipFill dpi="0" rotWithShape="0">
              <a:blip r:embed="rId2" cstate="print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" name="Oval 1030"/>
            <p:cNvSpPr>
              <a:spLocks noChangeArrowheads="1"/>
            </p:cNvSpPr>
            <p:nvPr/>
          </p:nvSpPr>
          <p:spPr bwMode="auto">
            <a:xfrm>
              <a:off x="2535238" y="2078038"/>
              <a:ext cx="4073525" cy="407352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83" name="Group 1031"/>
            <p:cNvGrpSpPr>
              <a:grpSpLocks/>
            </p:cNvGrpSpPr>
            <p:nvPr/>
          </p:nvGrpSpPr>
          <p:grpSpPr bwMode="auto">
            <a:xfrm>
              <a:off x="4572000" y="4038600"/>
              <a:ext cx="1600200" cy="1600200"/>
              <a:chOff x="4368" y="1728"/>
              <a:chExt cx="1104" cy="1104"/>
            </a:xfrm>
          </p:grpSpPr>
          <p:sp>
            <p:nvSpPr>
              <p:cNvPr id="353" name="Oval 1032"/>
              <p:cNvSpPr>
                <a:spLocks noChangeArrowheads="1"/>
              </p:cNvSpPr>
              <p:nvPr/>
            </p:nvSpPr>
            <p:spPr bwMode="auto">
              <a:xfrm>
                <a:off x="4368" y="1728"/>
                <a:ext cx="1104" cy="1104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4" name="Oval 1033"/>
              <p:cNvSpPr>
                <a:spLocks noChangeArrowheads="1"/>
              </p:cNvSpPr>
              <p:nvPr/>
            </p:nvSpPr>
            <p:spPr bwMode="auto">
              <a:xfrm>
                <a:off x="4505" y="1868"/>
                <a:ext cx="830" cy="824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5" name="Oval 1034"/>
              <p:cNvSpPr>
                <a:spLocks noChangeArrowheads="1"/>
              </p:cNvSpPr>
              <p:nvPr/>
            </p:nvSpPr>
            <p:spPr bwMode="auto">
              <a:xfrm>
                <a:off x="4450" y="1813"/>
                <a:ext cx="940" cy="934"/>
              </a:xfrm>
              <a:prstGeom prst="ellipse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6" name="Oval 1035" descr="White marble"/>
              <p:cNvSpPr>
                <a:spLocks noChangeArrowheads="1"/>
              </p:cNvSpPr>
              <p:nvPr/>
            </p:nvSpPr>
            <p:spPr bwMode="auto">
              <a:xfrm>
                <a:off x="4837" y="1824"/>
                <a:ext cx="110" cy="109"/>
              </a:xfrm>
              <a:prstGeom prst="ellipse">
                <a:avLst/>
              </a:prstGeom>
              <a:blipFill dpi="0" rotWithShape="0">
                <a:blip r:embed="rId3" cstate="print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7" name="Oval 1036" descr="White marble"/>
              <p:cNvSpPr>
                <a:spLocks noChangeArrowheads="1"/>
              </p:cNvSpPr>
              <p:nvPr/>
            </p:nvSpPr>
            <p:spPr bwMode="auto">
              <a:xfrm>
                <a:off x="5003" y="1920"/>
                <a:ext cx="110" cy="111"/>
              </a:xfrm>
              <a:prstGeom prst="ellipse">
                <a:avLst/>
              </a:prstGeom>
              <a:blipFill dpi="0" rotWithShape="0">
                <a:blip r:embed="rId3" cstate="print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" name="Oval 1037" descr="White marble"/>
              <p:cNvSpPr>
                <a:spLocks noChangeArrowheads="1"/>
              </p:cNvSpPr>
              <p:nvPr/>
            </p:nvSpPr>
            <p:spPr bwMode="auto">
              <a:xfrm>
                <a:off x="4704" y="1977"/>
                <a:ext cx="110" cy="111"/>
              </a:xfrm>
              <a:prstGeom prst="ellipse">
                <a:avLst/>
              </a:prstGeom>
              <a:blipFill dpi="0" rotWithShape="0">
                <a:blip r:embed="rId3" cstate="print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9" name="Oval 1038" descr="White marble"/>
              <p:cNvSpPr>
                <a:spLocks noChangeArrowheads="1"/>
              </p:cNvSpPr>
              <p:nvPr/>
            </p:nvSpPr>
            <p:spPr bwMode="auto">
              <a:xfrm>
                <a:off x="4608" y="1920"/>
                <a:ext cx="111" cy="111"/>
              </a:xfrm>
              <a:prstGeom prst="ellipse">
                <a:avLst/>
              </a:prstGeom>
              <a:blipFill dpi="0" rotWithShape="0">
                <a:blip r:embed="rId3" cstate="print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0" name="Oval 1039" descr="White marble"/>
              <p:cNvSpPr>
                <a:spLocks noChangeArrowheads="1"/>
              </p:cNvSpPr>
              <p:nvPr/>
            </p:nvSpPr>
            <p:spPr bwMode="auto">
              <a:xfrm>
                <a:off x="4893" y="1977"/>
                <a:ext cx="110" cy="111"/>
              </a:xfrm>
              <a:prstGeom prst="ellipse">
                <a:avLst/>
              </a:prstGeom>
              <a:blipFill dpi="0" rotWithShape="0">
                <a:blip r:embed="rId3" cstate="print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1" name="Oval 1040" descr="White marble"/>
              <p:cNvSpPr>
                <a:spLocks noChangeArrowheads="1"/>
              </p:cNvSpPr>
              <p:nvPr/>
            </p:nvSpPr>
            <p:spPr bwMode="auto">
              <a:xfrm>
                <a:off x="4992" y="2481"/>
                <a:ext cx="111" cy="111"/>
              </a:xfrm>
              <a:prstGeom prst="ellipse">
                <a:avLst/>
              </a:prstGeom>
              <a:blipFill dpi="0" rotWithShape="0">
                <a:blip r:embed="rId3" cstate="print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2" name="Oval 1041" descr="White marble"/>
              <p:cNvSpPr>
                <a:spLocks noChangeArrowheads="1"/>
              </p:cNvSpPr>
              <p:nvPr/>
            </p:nvSpPr>
            <p:spPr bwMode="auto">
              <a:xfrm>
                <a:off x="4727" y="2088"/>
                <a:ext cx="110" cy="110"/>
              </a:xfrm>
              <a:prstGeom prst="ellipse">
                <a:avLst/>
              </a:prstGeom>
              <a:blipFill dpi="0" rotWithShape="0">
                <a:blip r:embed="rId3" cstate="print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3" name="Oval 1042" descr="White marble"/>
              <p:cNvSpPr>
                <a:spLocks noChangeArrowheads="1"/>
              </p:cNvSpPr>
              <p:nvPr/>
            </p:nvSpPr>
            <p:spPr bwMode="auto">
              <a:xfrm>
                <a:off x="4947" y="2088"/>
                <a:ext cx="111" cy="110"/>
              </a:xfrm>
              <a:prstGeom prst="ellipse">
                <a:avLst/>
              </a:prstGeom>
              <a:blipFill dpi="0" rotWithShape="0">
                <a:blip r:embed="rId3" cstate="print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4" name="Oval 1043" descr="White marble"/>
              <p:cNvSpPr>
                <a:spLocks noChangeArrowheads="1"/>
              </p:cNvSpPr>
              <p:nvPr/>
            </p:nvSpPr>
            <p:spPr bwMode="auto">
              <a:xfrm>
                <a:off x="5088" y="1968"/>
                <a:ext cx="111" cy="110"/>
              </a:xfrm>
              <a:prstGeom prst="ellipse">
                <a:avLst/>
              </a:prstGeom>
              <a:blipFill dpi="0" rotWithShape="0">
                <a:blip r:embed="rId3" cstate="print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5" name="Oval 1044" descr="White marble"/>
              <p:cNvSpPr>
                <a:spLocks noChangeArrowheads="1"/>
              </p:cNvSpPr>
              <p:nvPr/>
            </p:nvSpPr>
            <p:spPr bwMode="auto">
              <a:xfrm>
                <a:off x="5169" y="1977"/>
                <a:ext cx="111" cy="111"/>
              </a:xfrm>
              <a:prstGeom prst="ellipse">
                <a:avLst/>
              </a:prstGeom>
              <a:blipFill dpi="0" rotWithShape="0">
                <a:blip r:embed="rId3" cstate="print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6" name="Oval 1045" descr="White marble"/>
              <p:cNvSpPr>
                <a:spLocks noChangeArrowheads="1"/>
              </p:cNvSpPr>
              <p:nvPr/>
            </p:nvSpPr>
            <p:spPr bwMode="auto">
              <a:xfrm>
                <a:off x="5040" y="2198"/>
                <a:ext cx="111" cy="109"/>
              </a:xfrm>
              <a:prstGeom prst="ellipse">
                <a:avLst/>
              </a:prstGeom>
              <a:blipFill dpi="0" rotWithShape="0">
                <a:blip r:embed="rId3" cstate="print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7" name="Oval 1046" descr="White marble"/>
              <p:cNvSpPr>
                <a:spLocks noChangeArrowheads="1"/>
              </p:cNvSpPr>
              <p:nvPr/>
            </p:nvSpPr>
            <p:spPr bwMode="auto">
              <a:xfrm>
                <a:off x="5224" y="2088"/>
                <a:ext cx="111" cy="110"/>
              </a:xfrm>
              <a:prstGeom prst="ellipse">
                <a:avLst/>
              </a:prstGeom>
              <a:blipFill dpi="0" rotWithShape="0">
                <a:blip r:embed="rId3" cstate="print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8" name="Oval 1047" descr="White marble"/>
              <p:cNvSpPr>
                <a:spLocks noChangeArrowheads="1"/>
              </p:cNvSpPr>
              <p:nvPr/>
            </p:nvSpPr>
            <p:spPr bwMode="auto">
              <a:xfrm>
                <a:off x="4656" y="2579"/>
                <a:ext cx="110" cy="109"/>
              </a:xfrm>
              <a:prstGeom prst="ellipse">
                <a:avLst/>
              </a:prstGeom>
              <a:blipFill dpi="0" rotWithShape="0">
                <a:blip r:embed="rId3" cstate="print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9" name="Oval 1048" descr="White marble"/>
              <p:cNvSpPr>
                <a:spLocks noChangeArrowheads="1"/>
              </p:cNvSpPr>
              <p:nvPr/>
            </p:nvSpPr>
            <p:spPr bwMode="auto">
              <a:xfrm>
                <a:off x="4671" y="2417"/>
                <a:ext cx="111" cy="111"/>
              </a:xfrm>
              <a:prstGeom prst="ellipse">
                <a:avLst/>
              </a:prstGeom>
              <a:blipFill dpi="0" rotWithShape="0">
                <a:blip r:embed="rId3" cstate="print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0" name="Oval 1049" descr="White marble"/>
              <p:cNvSpPr>
                <a:spLocks noChangeArrowheads="1"/>
              </p:cNvSpPr>
              <p:nvPr/>
            </p:nvSpPr>
            <p:spPr bwMode="auto">
              <a:xfrm>
                <a:off x="4464" y="2304"/>
                <a:ext cx="110" cy="110"/>
              </a:xfrm>
              <a:prstGeom prst="ellipse">
                <a:avLst/>
              </a:prstGeom>
              <a:blipFill dpi="0" rotWithShape="0">
                <a:blip r:embed="rId3" cstate="print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1" name="Oval 1050" descr="White marble"/>
              <p:cNvSpPr>
                <a:spLocks noChangeArrowheads="1"/>
              </p:cNvSpPr>
              <p:nvPr/>
            </p:nvSpPr>
            <p:spPr bwMode="auto">
              <a:xfrm>
                <a:off x="4893" y="2528"/>
                <a:ext cx="110" cy="109"/>
              </a:xfrm>
              <a:prstGeom prst="ellipse">
                <a:avLst/>
              </a:prstGeom>
              <a:blipFill dpi="0" rotWithShape="0">
                <a:blip r:embed="rId3" cstate="print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2" name="Oval 1051" descr="White marble"/>
              <p:cNvSpPr>
                <a:spLocks noChangeArrowheads="1"/>
              </p:cNvSpPr>
              <p:nvPr/>
            </p:nvSpPr>
            <p:spPr bwMode="auto">
              <a:xfrm>
                <a:off x="4561" y="2307"/>
                <a:ext cx="110" cy="110"/>
              </a:xfrm>
              <a:prstGeom prst="ellipse">
                <a:avLst/>
              </a:prstGeom>
              <a:blipFill dpi="0" rotWithShape="0">
                <a:blip r:embed="rId3" cstate="print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3" name="Oval 1052" descr="White marble"/>
              <p:cNvSpPr>
                <a:spLocks noChangeArrowheads="1"/>
              </p:cNvSpPr>
              <p:nvPr/>
            </p:nvSpPr>
            <p:spPr bwMode="auto">
              <a:xfrm>
                <a:off x="4782" y="2208"/>
                <a:ext cx="111" cy="109"/>
              </a:xfrm>
              <a:prstGeom prst="ellipse">
                <a:avLst/>
              </a:prstGeom>
              <a:blipFill dpi="0" rotWithShape="0">
                <a:blip r:embed="rId3" cstate="print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4" name="Oval 1053" descr="White marble"/>
              <p:cNvSpPr>
                <a:spLocks noChangeArrowheads="1"/>
              </p:cNvSpPr>
              <p:nvPr/>
            </p:nvSpPr>
            <p:spPr bwMode="auto">
              <a:xfrm>
                <a:off x="5003" y="2592"/>
                <a:ext cx="110" cy="109"/>
              </a:xfrm>
              <a:prstGeom prst="ellipse">
                <a:avLst/>
              </a:prstGeom>
              <a:blipFill dpi="0" rotWithShape="0">
                <a:blip r:embed="rId3" cstate="print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5" name="Oval 1054" descr="White marble"/>
              <p:cNvSpPr>
                <a:spLocks noChangeArrowheads="1"/>
              </p:cNvSpPr>
              <p:nvPr/>
            </p:nvSpPr>
            <p:spPr bwMode="auto">
              <a:xfrm>
                <a:off x="4656" y="2304"/>
                <a:ext cx="110" cy="110"/>
              </a:xfrm>
              <a:prstGeom prst="ellipse">
                <a:avLst/>
              </a:prstGeom>
              <a:blipFill dpi="0" rotWithShape="0">
                <a:blip r:embed="rId3" cstate="print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6" name="Oval 1055" descr="White marble"/>
              <p:cNvSpPr>
                <a:spLocks noChangeArrowheads="1"/>
              </p:cNvSpPr>
              <p:nvPr/>
            </p:nvSpPr>
            <p:spPr bwMode="auto">
              <a:xfrm>
                <a:off x="4671" y="2198"/>
                <a:ext cx="111" cy="109"/>
              </a:xfrm>
              <a:prstGeom prst="ellipse">
                <a:avLst/>
              </a:prstGeom>
              <a:blipFill dpi="0" rotWithShape="0">
                <a:blip r:embed="rId3" cstate="print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7" name="Oval 1056" descr="White marble"/>
              <p:cNvSpPr>
                <a:spLocks noChangeArrowheads="1"/>
              </p:cNvSpPr>
              <p:nvPr/>
            </p:nvSpPr>
            <p:spPr bwMode="auto">
              <a:xfrm>
                <a:off x="4616" y="2088"/>
                <a:ext cx="111" cy="110"/>
              </a:xfrm>
              <a:prstGeom prst="ellipse">
                <a:avLst/>
              </a:prstGeom>
              <a:blipFill dpi="0" rotWithShape="0">
                <a:blip r:embed="rId3" cstate="print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8" name="Oval 1057" descr="White marble"/>
              <p:cNvSpPr>
                <a:spLocks noChangeArrowheads="1"/>
              </p:cNvSpPr>
              <p:nvPr/>
            </p:nvSpPr>
            <p:spPr bwMode="auto">
              <a:xfrm>
                <a:off x="5136" y="2112"/>
                <a:ext cx="110" cy="109"/>
              </a:xfrm>
              <a:prstGeom prst="ellipse">
                <a:avLst/>
              </a:prstGeom>
              <a:blipFill dpi="0" rotWithShape="0">
                <a:blip r:embed="rId3" cstate="print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" name="Oval 1058" descr="White marble"/>
              <p:cNvSpPr>
                <a:spLocks noChangeArrowheads="1"/>
              </p:cNvSpPr>
              <p:nvPr/>
            </p:nvSpPr>
            <p:spPr bwMode="auto">
              <a:xfrm>
                <a:off x="4893" y="2198"/>
                <a:ext cx="110" cy="109"/>
              </a:xfrm>
              <a:prstGeom prst="ellipse">
                <a:avLst/>
              </a:prstGeom>
              <a:blipFill dpi="0" rotWithShape="0">
                <a:blip r:embed="rId3" cstate="print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0" name="Oval 1059" descr="White marble"/>
              <p:cNvSpPr>
                <a:spLocks noChangeArrowheads="1"/>
              </p:cNvSpPr>
              <p:nvPr/>
            </p:nvSpPr>
            <p:spPr bwMode="auto">
              <a:xfrm>
                <a:off x="5218" y="2434"/>
                <a:ext cx="110" cy="110"/>
              </a:xfrm>
              <a:prstGeom prst="ellipse">
                <a:avLst/>
              </a:prstGeom>
              <a:blipFill dpi="0" rotWithShape="0">
                <a:blip r:embed="rId3" cstate="print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1" name="Oval 1060" descr="White marble"/>
              <p:cNvSpPr>
                <a:spLocks noChangeArrowheads="1"/>
              </p:cNvSpPr>
              <p:nvPr/>
            </p:nvSpPr>
            <p:spPr bwMode="auto">
              <a:xfrm>
                <a:off x="4893" y="2417"/>
                <a:ext cx="110" cy="111"/>
              </a:xfrm>
              <a:prstGeom prst="ellipse">
                <a:avLst/>
              </a:prstGeom>
              <a:blipFill dpi="0" rotWithShape="0">
                <a:blip r:embed="rId3" cstate="print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2" name="Oval 1061" descr="White marble"/>
              <p:cNvSpPr>
                <a:spLocks noChangeArrowheads="1"/>
              </p:cNvSpPr>
              <p:nvPr/>
            </p:nvSpPr>
            <p:spPr bwMode="auto">
              <a:xfrm>
                <a:off x="4947" y="2307"/>
                <a:ext cx="111" cy="110"/>
              </a:xfrm>
              <a:prstGeom prst="ellipse">
                <a:avLst/>
              </a:prstGeom>
              <a:blipFill dpi="0" rotWithShape="0">
                <a:blip r:embed="rId3" cstate="print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3" name="Oval 1062" descr="White marble"/>
              <p:cNvSpPr>
                <a:spLocks noChangeArrowheads="1"/>
              </p:cNvSpPr>
              <p:nvPr/>
            </p:nvSpPr>
            <p:spPr bwMode="auto">
              <a:xfrm>
                <a:off x="4512" y="2403"/>
                <a:ext cx="110" cy="110"/>
              </a:xfrm>
              <a:prstGeom prst="ellipse">
                <a:avLst/>
              </a:prstGeom>
              <a:blipFill dpi="0" rotWithShape="0">
                <a:blip r:embed="rId3" cstate="print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4" name="Oval 1063" descr="White marble"/>
              <p:cNvSpPr>
                <a:spLocks noChangeArrowheads="1"/>
              </p:cNvSpPr>
              <p:nvPr/>
            </p:nvSpPr>
            <p:spPr bwMode="auto">
              <a:xfrm>
                <a:off x="5121" y="2529"/>
                <a:ext cx="111" cy="111"/>
              </a:xfrm>
              <a:prstGeom prst="ellipse">
                <a:avLst/>
              </a:prstGeom>
              <a:blipFill dpi="0" rotWithShape="0">
                <a:blip r:embed="rId3" cstate="print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5" name="Oval 1064" descr="White marble"/>
              <p:cNvSpPr>
                <a:spLocks noChangeArrowheads="1"/>
              </p:cNvSpPr>
              <p:nvPr/>
            </p:nvSpPr>
            <p:spPr bwMode="auto">
              <a:xfrm>
                <a:off x="5265" y="2304"/>
                <a:ext cx="111" cy="111"/>
              </a:xfrm>
              <a:prstGeom prst="ellipse">
                <a:avLst/>
              </a:prstGeom>
              <a:blipFill dpi="0" rotWithShape="0">
                <a:blip r:embed="rId3" cstate="print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6" name="Oval 1065" descr="White marble"/>
              <p:cNvSpPr>
                <a:spLocks noChangeArrowheads="1"/>
              </p:cNvSpPr>
              <p:nvPr/>
            </p:nvSpPr>
            <p:spPr bwMode="auto">
              <a:xfrm>
                <a:off x="4881" y="2625"/>
                <a:ext cx="111" cy="111"/>
              </a:xfrm>
              <a:prstGeom prst="ellipse">
                <a:avLst/>
              </a:prstGeom>
              <a:blipFill dpi="0" rotWithShape="0">
                <a:blip r:embed="rId3" cstate="print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7" name="Oval 1066" descr="White marble"/>
              <p:cNvSpPr>
                <a:spLocks noChangeArrowheads="1"/>
              </p:cNvSpPr>
              <p:nvPr/>
            </p:nvSpPr>
            <p:spPr bwMode="auto">
              <a:xfrm>
                <a:off x="4752" y="2609"/>
                <a:ext cx="111" cy="111"/>
              </a:xfrm>
              <a:prstGeom prst="ellipse">
                <a:avLst/>
              </a:prstGeom>
              <a:blipFill dpi="0" rotWithShape="0">
                <a:blip r:embed="rId3" cstate="print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8" name="Oval 1067" descr="White marble"/>
              <p:cNvSpPr>
                <a:spLocks noChangeArrowheads="1"/>
              </p:cNvSpPr>
              <p:nvPr/>
            </p:nvSpPr>
            <p:spPr bwMode="auto">
              <a:xfrm>
                <a:off x="4560" y="2496"/>
                <a:ext cx="111" cy="111"/>
              </a:xfrm>
              <a:prstGeom prst="ellipse">
                <a:avLst/>
              </a:prstGeom>
              <a:blipFill dpi="0" rotWithShape="0">
                <a:blip r:embed="rId3" cstate="print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" name="Oval 1068" descr="White marble"/>
              <p:cNvSpPr>
                <a:spLocks noChangeArrowheads="1"/>
              </p:cNvSpPr>
              <p:nvPr/>
            </p:nvSpPr>
            <p:spPr bwMode="auto">
              <a:xfrm>
                <a:off x="5265" y="2208"/>
                <a:ext cx="111" cy="111"/>
              </a:xfrm>
              <a:prstGeom prst="ellipse">
                <a:avLst/>
              </a:prstGeom>
              <a:blipFill dpi="0" rotWithShape="0">
                <a:blip r:embed="rId3" cstate="print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0" name="Oval 1069" descr="White marble"/>
              <p:cNvSpPr>
                <a:spLocks noChangeArrowheads="1"/>
              </p:cNvSpPr>
              <p:nvPr/>
            </p:nvSpPr>
            <p:spPr bwMode="auto">
              <a:xfrm>
                <a:off x="4800" y="2400"/>
                <a:ext cx="111" cy="111"/>
              </a:xfrm>
              <a:prstGeom prst="ellipse">
                <a:avLst/>
              </a:prstGeom>
              <a:blipFill dpi="0" rotWithShape="0">
                <a:blip r:embed="rId3" cstate="print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1" name="Oval 1070" descr="White marble"/>
              <p:cNvSpPr>
                <a:spLocks noChangeArrowheads="1"/>
              </p:cNvSpPr>
              <p:nvPr/>
            </p:nvSpPr>
            <p:spPr bwMode="auto">
              <a:xfrm>
                <a:off x="4464" y="2208"/>
                <a:ext cx="111" cy="111"/>
              </a:xfrm>
              <a:prstGeom prst="ellipse">
                <a:avLst/>
              </a:prstGeom>
              <a:blipFill dpi="0" rotWithShape="0">
                <a:blip r:embed="rId3" cstate="print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2" name="Oval 1071" descr="White marble"/>
              <p:cNvSpPr>
                <a:spLocks noChangeArrowheads="1"/>
              </p:cNvSpPr>
              <p:nvPr/>
            </p:nvSpPr>
            <p:spPr bwMode="auto">
              <a:xfrm>
                <a:off x="4512" y="2016"/>
                <a:ext cx="111" cy="111"/>
              </a:xfrm>
              <a:prstGeom prst="ellipse">
                <a:avLst/>
              </a:prstGeom>
              <a:blipFill dpi="0" rotWithShape="0">
                <a:blip r:embed="rId3" cstate="print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3" name="Oval 1072" descr="White marble"/>
              <p:cNvSpPr>
                <a:spLocks noChangeArrowheads="1"/>
              </p:cNvSpPr>
              <p:nvPr/>
            </p:nvSpPr>
            <p:spPr bwMode="auto">
              <a:xfrm>
                <a:off x="4464" y="2112"/>
                <a:ext cx="111" cy="111"/>
              </a:xfrm>
              <a:prstGeom prst="ellipse">
                <a:avLst/>
              </a:prstGeom>
              <a:blipFill dpi="0" rotWithShape="0">
                <a:blip r:embed="rId3" cstate="print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4" name="Oval 1073" descr="White marble"/>
              <p:cNvSpPr>
                <a:spLocks noChangeArrowheads="1"/>
              </p:cNvSpPr>
              <p:nvPr/>
            </p:nvSpPr>
            <p:spPr bwMode="auto">
              <a:xfrm>
                <a:off x="4704" y="1857"/>
                <a:ext cx="111" cy="111"/>
              </a:xfrm>
              <a:prstGeom prst="ellipse">
                <a:avLst/>
              </a:prstGeom>
              <a:blipFill dpi="0" rotWithShape="0">
                <a:blip r:embed="rId3" cstate="print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5" name="Oval 1074" descr="White marble"/>
              <p:cNvSpPr>
                <a:spLocks noChangeArrowheads="1"/>
              </p:cNvSpPr>
              <p:nvPr/>
            </p:nvSpPr>
            <p:spPr bwMode="auto">
              <a:xfrm>
                <a:off x="5040" y="2304"/>
                <a:ext cx="111" cy="111"/>
              </a:xfrm>
              <a:prstGeom prst="ellipse">
                <a:avLst/>
              </a:prstGeom>
              <a:blipFill dpi="0" rotWithShape="0">
                <a:blip r:embed="rId3" cstate="print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6" name="Oval 1075" descr="White marble"/>
              <p:cNvSpPr>
                <a:spLocks noChangeArrowheads="1"/>
              </p:cNvSpPr>
              <p:nvPr/>
            </p:nvSpPr>
            <p:spPr bwMode="auto">
              <a:xfrm>
                <a:off x="4944" y="1824"/>
                <a:ext cx="111" cy="111"/>
              </a:xfrm>
              <a:prstGeom prst="ellipse">
                <a:avLst/>
              </a:prstGeom>
              <a:blipFill dpi="0" rotWithShape="0">
                <a:blip r:embed="rId3" cstate="print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7" name="Oval 1076" descr="White marble"/>
              <p:cNvSpPr>
                <a:spLocks noChangeArrowheads="1"/>
              </p:cNvSpPr>
              <p:nvPr/>
            </p:nvSpPr>
            <p:spPr bwMode="auto">
              <a:xfrm>
                <a:off x="5088" y="1872"/>
                <a:ext cx="111" cy="111"/>
              </a:xfrm>
              <a:prstGeom prst="ellipse">
                <a:avLst/>
              </a:prstGeom>
              <a:blipFill dpi="0" rotWithShape="0">
                <a:blip r:embed="rId3" cstate="print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8" name="Oval 1077" descr="White marble"/>
              <p:cNvSpPr>
                <a:spLocks noChangeArrowheads="1"/>
              </p:cNvSpPr>
              <p:nvPr/>
            </p:nvSpPr>
            <p:spPr bwMode="auto">
              <a:xfrm>
                <a:off x="4752" y="2304"/>
                <a:ext cx="111" cy="111"/>
              </a:xfrm>
              <a:prstGeom prst="ellipse">
                <a:avLst/>
              </a:prstGeom>
              <a:blipFill dpi="0" rotWithShape="0">
                <a:blip r:embed="rId3" cstate="print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9" name="Oval 1078" descr="White marble"/>
              <p:cNvSpPr>
                <a:spLocks noChangeArrowheads="1"/>
              </p:cNvSpPr>
              <p:nvPr/>
            </p:nvSpPr>
            <p:spPr bwMode="auto">
              <a:xfrm>
                <a:off x="4848" y="2304"/>
                <a:ext cx="111" cy="110"/>
              </a:xfrm>
              <a:prstGeom prst="ellipse">
                <a:avLst/>
              </a:prstGeom>
              <a:blipFill dpi="0" rotWithShape="0">
                <a:blip r:embed="rId3" cstate="print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0" name="Oval 1079" descr="White marble"/>
              <p:cNvSpPr>
                <a:spLocks noChangeArrowheads="1"/>
              </p:cNvSpPr>
              <p:nvPr/>
            </p:nvSpPr>
            <p:spPr bwMode="auto">
              <a:xfrm>
                <a:off x="4800" y="1920"/>
                <a:ext cx="111" cy="110"/>
              </a:xfrm>
              <a:prstGeom prst="ellipse">
                <a:avLst/>
              </a:prstGeom>
              <a:blipFill dpi="0" rotWithShape="0">
                <a:blip r:embed="rId3" cstate="print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1" name="Oval 1080" descr="White marble"/>
              <p:cNvSpPr>
                <a:spLocks noChangeArrowheads="1"/>
              </p:cNvSpPr>
              <p:nvPr/>
            </p:nvSpPr>
            <p:spPr bwMode="auto">
              <a:xfrm>
                <a:off x="5169" y="2352"/>
                <a:ext cx="111" cy="110"/>
              </a:xfrm>
              <a:prstGeom prst="ellipse">
                <a:avLst/>
              </a:prstGeom>
              <a:blipFill dpi="0" rotWithShape="0">
                <a:blip r:embed="rId3" cstate="print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2" name="Oval 1081" descr="White marble"/>
              <p:cNvSpPr>
                <a:spLocks noChangeArrowheads="1"/>
              </p:cNvSpPr>
              <p:nvPr/>
            </p:nvSpPr>
            <p:spPr bwMode="auto">
              <a:xfrm>
                <a:off x="5043" y="2403"/>
                <a:ext cx="111" cy="110"/>
              </a:xfrm>
              <a:prstGeom prst="ellipse">
                <a:avLst/>
              </a:prstGeom>
              <a:blipFill dpi="0" rotWithShape="0">
                <a:blip r:embed="rId3" cstate="print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3" name="Oval 1082" descr="White marble"/>
              <p:cNvSpPr>
                <a:spLocks noChangeArrowheads="1"/>
              </p:cNvSpPr>
              <p:nvPr/>
            </p:nvSpPr>
            <p:spPr bwMode="auto">
              <a:xfrm>
                <a:off x="4560" y="2160"/>
                <a:ext cx="111" cy="110"/>
              </a:xfrm>
              <a:prstGeom prst="ellipse">
                <a:avLst/>
              </a:prstGeom>
              <a:blipFill dpi="0" rotWithShape="0">
                <a:blip r:embed="rId3" cstate="print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4" name="Oval 1083" descr="White marble"/>
              <p:cNvSpPr>
                <a:spLocks noChangeArrowheads="1"/>
              </p:cNvSpPr>
              <p:nvPr/>
            </p:nvSpPr>
            <p:spPr bwMode="auto">
              <a:xfrm>
                <a:off x="4752" y="2499"/>
                <a:ext cx="111" cy="110"/>
              </a:xfrm>
              <a:prstGeom prst="ellipse">
                <a:avLst/>
              </a:prstGeom>
              <a:blipFill dpi="0" rotWithShape="0">
                <a:blip r:embed="rId3" cstate="print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5" name="Oval 1084" descr="White marble"/>
              <p:cNvSpPr>
                <a:spLocks noChangeArrowheads="1"/>
              </p:cNvSpPr>
              <p:nvPr/>
            </p:nvSpPr>
            <p:spPr bwMode="auto">
              <a:xfrm>
                <a:off x="4848" y="2064"/>
                <a:ext cx="111" cy="110"/>
              </a:xfrm>
              <a:prstGeom prst="ellipse">
                <a:avLst/>
              </a:prstGeom>
              <a:blipFill dpi="0" rotWithShape="0">
                <a:blip r:embed="rId3" cstate="print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6" name="Oval 1085" descr="White marble"/>
              <p:cNvSpPr>
                <a:spLocks noChangeArrowheads="1"/>
              </p:cNvSpPr>
              <p:nvPr/>
            </p:nvSpPr>
            <p:spPr bwMode="auto">
              <a:xfrm>
                <a:off x="5040" y="2064"/>
                <a:ext cx="111" cy="110"/>
              </a:xfrm>
              <a:prstGeom prst="ellipse">
                <a:avLst/>
              </a:prstGeom>
              <a:blipFill dpi="0" rotWithShape="0">
                <a:blip r:embed="rId3" cstate="print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7" name="Oval 1086" descr="White marble"/>
              <p:cNvSpPr>
                <a:spLocks noChangeArrowheads="1"/>
              </p:cNvSpPr>
              <p:nvPr/>
            </p:nvSpPr>
            <p:spPr bwMode="auto">
              <a:xfrm>
                <a:off x="5139" y="2242"/>
                <a:ext cx="111" cy="110"/>
              </a:xfrm>
              <a:prstGeom prst="ellipse">
                <a:avLst/>
              </a:prstGeom>
              <a:blipFill dpi="0" rotWithShape="0">
                <a:blip r:embed="rId3" cstate="print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84" name="Group 1087"/>
            <p:cNvGrpSpPr>
              <a:grpSpLocks/>
            </p:cNvGrpSpPr>
            <p:nvPr/>
          </p:nvGrpSpPr>
          <p:grpSpPr bwMode="auto">
            <a:xfrm>
              <a:off x="3048000" y="2514600"/>
              <a:ext cx="1524000" cy="1524000"/>
              <a:chOff x="1824" y="1680"/>
              <a:chExt cx="1104" cy="1104"/>
            </a:xfrm>
          </p:grpSpPr>
          <p:sp>
            <p:nvSpPr>
              <p:cNvPr id="297" name="Oval 1088"/>
              <p:cNvSpPr>
                <a:spLocks noChangeArrowheads="1"/>
              </p:cNvSpPr>
              <p:nvPr/>
            </p:nvSpPr>
            <p:spPr bwMode="auto">
              <a:xfrm>
                <a:off x="1824" y="1680"/>
                <a:ext cx="1104" cy="1104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8" name="Oval 1089"/>
              <p:cNvSpPr>
                <a:spLocks noChangeArrowheads="1"/>
              </p:cNvSpPr>
              <p:nvPr/>
            </p:nvSpPr>
            <p:spPr bwMode="auto">
              <a:xfrm>
                <a:off x="1961" y="1820"/>
                <a:ext cx="830" cy="824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9" name="Oval 1090"/>
              <p:cNvSpPr>
                <a:spLocks noChangeArrowheads="1"/>
              </p:cNvSpPr>
              <p:nvPr/>
            </p:nvSpPr>
            <p:spPr bwMode="auto">
              <a:xfrm>
                <a:off x="1906" y="1765"/>
                <a:ext cx="940" cy="934"/>
              </a:xfrm>
              <a:prstGeom prst="ellipse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0" name="Oval 1091" descr="White marble"/>
              <p:cNvSpPr>
                <a:spLocks noChangeArrowheads="1"/>
              </p:cNvSpPr>
              <p:nvPr/>
            </p:nvSpPr>
            <p:spPr bwMode="auto">
              <a:xfrm>
                <a:off x="2293" y="1776"/>
                <a:ext cx="110" cy="109"/>
              </a:xfrm>
              <a:prstGeom prst="ellipse">
                <a:avLst/>
              </a:prstGeom>
              <a:blipFill dpi="0" rotWithShape="0">
                <a:blip r:embed="rId3" cstate="print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1" name="Oval 1092" descr="White marble"/>
              <p:cNvSpPr>
                <a:spLocks noChangeArrowheads="1"/>
              </p:cNvSpPr>
              <p:nvPr/>
            </p:nvSpPr>
            <p:spPr bwMode="auto">
              <a:xfrm>
                <a:off x="2459" y="1872"/>
                <a:ext cx="110" cy="111"/>
              </a:xfrm>
              <a:prstGeom prst="ellipse">
                <a:avLst/>
              </a:prstGeom>
              <a:blipFill dpi="0" rotWithShape="0">
                <a:blip r:embed="rId3" cstate="print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2" name="Oval 1093" descr="White marble"/>
              <p:cNvSpPr>
                <a:spLocks noChangeArrowheads="1"/>
              </p:cNvSpPr>
              <p:nvPr/>
            </p:nvSpPr>
            <p:spPr bwMode="auto">
              <a:xfrm>
                <a:off x="2160" y="1929"/>
                <a:ext cx="110" cy="111"/>
              </a:xfrm>
              <a:prstGeom prst="ellipse">
                <a:avLst/>
              </a:prstGeom>
              <a:blipFill dpi="0" rotWithShape="0">
                <a:blip r:embed="rId3" cstate="print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3" name="Oval 1094" descr="White marble"/>
              <p:cNvSpPr>
                <a:spLocks noChangeArrowheads="1"/>
              </p:cNvSpPr>
              <p:nvPr/>
            </p:nvSpPr>
            <p:spPr bwMode="auto">
              <a:xfrm>
                <a:off x="2064" y="1872"/>
                <a:ext cx="111" cy="111"/>
              </a:xfrm>
              <a:prstGeom prst="ellipse">
                <a:avLst/>
              </a:prstGeom>
              <a:blipFill dpi="0" rotWithShape="0">
                <a:blip r:embed="rId3" cstate="print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4" name="Oval 1095" descr="White marble"/>
              <p:cNvSpPr>
                <a:spLocks noChangeArrowheads="1"/>
              </p:cNvSpPr>
              <p:nvPr/>
            </p:nvSpPr>
            <p:spPr bwMode="auto">
              <a:xfrm>
                <a:off x="2349" y="1929"/>
                <a:ext cx="110" cy="111"/>
              </a:xfrm>
              <a:prstGeom prst="ellipse">
                <a:avLst/>
              </a:prstGeom>
              <a:blipFill dpi="0" rotWithShape="0">
                <a:blip r:embed="rId3" cstate="print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5" name="Oval 1096" descr="White marble"/>
              <p:cNvSpPr>
                <a:spLocks noChangeArrowheads="1"/>
              </p:cNvSpPr>
              <p:nvPr/>
            </p:nvSpPr>
            <p:spPr bwMode="auto">
              <a:xfrm>
                <a:off x="2448" y="2433"/>
                <a:ext cx="111" cy="111"/>
              </a:xfrm>
              <a:prstGeom prst="ellipse">
                <a:avLst/>
              </a:prstGeom>
              <a:blipFill dpi="0" rotWithShape="0">
                <a:blip r:embed="rId3" cstate="print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6" name="Oval 1097" descr="White marble"/>
              <p:cNvSpPr>
                <a:spLocks noChangeArrowheads="1"/>
              </p:cNvSpPr>
              <p:nvPr/>
            </p:nvSpPr>
            <p:spPr bwMode="auto">
              <a:xfrm>
                <a:off x="2183" y="2040"/>
                <a:ext cx="110" cy="110"/>
              </a:xfrm>
              <a:prstGeom prst="ellipse">
                <a:avLst/>
              </a:prstGeom>
              <a:blipFill dpi="0" rotWithShape="0">
                <a:blip r:embed="rId3" cstate="print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7" name="Oval 1098" descr="White marble"/>
              <p:cNvSpPr>
                <a:spLocks noChangeArrowheads="1"/>
              </p:cNvSpPr>
              <p:nvPr/>
            </p:nvSpPr>
            <p:spPr bwMode="auto">
              <a:xfrm>
                <a:off x="2403" y="2040"/>
                <a:ext cx="111" cy="110"/>
              </a:xfrm>
              <a:prstGeom prst="ellipse">
                <a:avLst/>
              </a:prstGeom>
              <a:blipFill dpi="0" rotWithShape="0">
                <a:blip r:embed="rId3" cstate="print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8" name="Oval 1099" descr="White marble"/>
              <p:cNvSpPr>
                <a:spLocks noChangeArrowheads="1"/>
              </p:cNvSpPr>
              <p:nvPr/>
            </p:nvSpPr>
            <p:spPr bwMode="auto">
              <a:xfrm>
                <a:off x="2544" y="1920"/>
                <a:ext cx="111" cy="110"/>
              </a:xfrm>
              <a:prstGeom prst="ellipse">
                <a:avLst/>
              </a:prstGeom>
              <a:blipFill dpi="0" rotWithShape="0">
                <a:blip r:embed="rId3" cstate="print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9" name="Oval 1100" descr="White marble"/>
              <p:cNvSpPr>
                <a:spLocks noChangeArrowheads="1"/>
              </p:cNvSpPr>
              <p:nvPr/>
            </p:nvSpPr>
            <p:spPr bwMode="auto">
              <a:xfrm>
                <a:off x="2625" y="1929"/>
                <a:ext cx="111" cy="111"/>
              </a:xfrm>
              <a:prstGeom prst="ellipse">
                <a:avLst/>
              </a:prstGeom>
              <a:blipFill dpi="0" rotWithShape="0">
                <a:blip r:embed="rId3" cstate="print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0" name="Oval 1101" descr="White marble"/>
              <p:cNvSpPr>
                <a:spLocks noChangeArrowheads="1"/>
              </p:cNvSpPr>
              <p:nvPr/>
            </p:nvSpPr>
            <p:spPr bwMode="auto">
              <a:xfrm>
                <a:off x="2496" y="2150"/>
                <a:ext cx="111" cy="109"/>
              </a:xfrm>
              <a:prstGeom prst="ellipse">
                <a:avLst/>
              </a:prstGeom>
              <a:blipFill dpi="0" rotWithShape="0">
                <a:blip r:embed="rId3" cstate="print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1" name="Oval 1102" descr="White marble"/>
              <p:cNvSpPr>
                <a:spLocks noChangeArrowheads="1"/>
              </p:cNvSpPr>
              <p:nvPr/>
            </p:nvSpPr>
            <p:spPr bwMode="auto">
              <a:xfrm>
                <a:off x="2680" y="2040"/>
                <a:ext cx="111" cy="110"/>
              </a:xfrm>
              <a:prstGeom prst="ellipse">
                <a:avLst/>
              </a:prstGeom>
              <a:blipFill dpi="0" rotWithShape="0">
                <a:blip r:embed="rId3" cstate="print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2" name="Oval 1103" descr="White marble"/>
              <p:cNvSpPr>
                <a:spLocks noChangeArrowheads="1"/>
              </p:cNvSpPr>
              <p:nvPr/>
            </p:nvSpPr>
            <p:spPr bwMode="auto">
              <a:xfrm>
                <a:off x="2112" y="2531"/>
                <a:ext cx="110" cy="109"/>
              </a:xfrm>
              <a:prstGeom prst="ellipse">
                <a:avLst/>
              </a:prstGeom>
              <a:blipFill dpi="0" rotWithShape="0">
                <a:blip r:embed="rId3" cstate="print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3" name="Oval 1104" descr="White marble"/>
              <p:cNvSpPr>
                <a:spLocks noChangeArrowheads="1"/>
              </p:cNvSpPr>
              <p:nvPr/>
            </p:nvSpPr>
            <p:spPr bwMode="auto">
              <a:xfrm>
                <a:off x="2127" y="2369"/>
                <a:ext cx="111" cy="111"/>
              </a:xfrm>
              <a:prstGeom prst="ellipse">
                <a:avLst/>
              </a:prstGeom>
              <a:blipFill dpi="0" rotWithShape="0">
                <a:blip r:embed="rId3" cstate="print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4" name="Oval 1105" descr="White marble"/>
              <p:cNvSpPr>
                <a:spLocks noChangeArrowheads="1"/>
              </p:cNvSpPr>
              <p:nvPr/>
            </p:nvSpPr>
            <p:spPr bwMode="auto">
              <a:xfrm>
                <a:off x="1920" y="2256"/>
                <a:ext cx="110" cy="110"/>
              </a:xfrm>
              <a:prstGeom prst="ellipse">
                <a:avLst/>
              </a:prstGeom>
              <a:blipFill dpi="0" rotWithShape="0">
                <a:blip r:embed="rId3" cstate="print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5" name="Oval 1106" descr="White marble"/>
              <p:cNvSpPr>
                <a:spLocks noChangeArrowheads="1"/>
              </p:cNvSpPr>
              <p:nvPr/>
            </p:nvSpPr>
            <p:spPr bwMode="auto">
              <a:xfrm>
                <a:off x="2349" y="2480"/>
                <a:ext cx="110" cy="109"/>
              </a:xfrm>
              <a:prstGeom prst="ellipse">
                <a:avLst/>
              </a:prstGeom>
              <a:blipFill dpi="0" rotWithShape="0">
                <a:blip r:embed="rId3" cstate="print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6" name="Oval 1107" descr="White marble"/>
              <p:cNvSpPr>
                <a:spLocks noChangeArrowheads="1"/>
              </p:cNvSpPr>
              <p:nvPr/>
            </p:nvSpPr>
            <p:spPr bwMode="auto">
              <a:xfrm>
                <a:off x="2017" y="2259"/>
                <a:ext cx="110" cy="110"/>
              </a:xfrm>
              <a:prstGeom prst="ellipse">
                <a:avLst/>
              </a:prstGeom>
              <a:blipFill dpi="0" rotWithShape="0">
                <a:blip r:embed="rId3" cstate="print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7" name="Oval 1108" descr="White marble"/>
              <p:cNvSpPr>
                <a:spLocks noChangeArrowheads="1"/>
              </p:cNvSpPr>
              <p:nvPr/>
            </p:nvSpPr>
            <p:spPr bwMode="auto">
              <a:xfrm>
                <a:off x="2238" y="2160"/>
                <a:ext cx="111" cy="109"/>
              </a:xfrm>
              <a:prstGeom prst="ellipse">
                <a:avLst/>
              </a:prstGeom>
              <a:blipFill dpi="0" rotWithShape="0">
                <a:blip r:embed="rId3" cstate="print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8" name="Oval 1109" descr="White marble"/>
              <p:cNvSpPr>
                <a:spLocks noChangeArrowheads="1"/>
              </p:cNvSpPr>
              <p:nvPr/>
            </p:nvSpPr>
            <p:spPr bwMode="auto">
              <a:xfrm>
                <a:off x="2459" y="2544"/>
                <a:ext cx="110" cy="109"/>
              </a:xfrm>
              <a:prstGeom prst="ellipse">
                <a:avLst/>
              </a:prstGeom>
              <a:blipFill dpi="0" rotWithShape="0">
                <a:blip r:embed="rId3" cstate="print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9" name="Oval 1110" descr="White marble"/>
              <p:cNvSpPr>
                <a:spLocks noChangeArrowheads="1"/>
              </p:cNvSpPr>
              <p:nvPr/>
            </p:nvSpPr>
            <p:spPr bwMode="auto">
              <a:xfrm>
                <a:off x="2112" y="2256"/>
                <a:ext cx="110" cy="110"/>
              </a:xfrm>
              <a:prstGeom prst="ellipse">
                <a:avLst/>
              </a:prstGeom>
              <a:blipFill dpi="0" rotWithShape="0">
                <a:blip r:embed="rId3" cstate="print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0" name="Oval 1111" descr="White marble"/>
              <p:cNvSpPr>
                <a:spLocks noChangeArrowheads="1"/>
              </p:cNvSpPr>
              <p:nvPr/>
            </p:nvSpPr>
            <p:spPr bwMode="auto">
              <a:xfrm>
                <a:off x="2127" y="2150"/>
                <a:ext cx="111" cy="109"/>
              </a:xfrm>
              <a:prstGeom prst="ellipse">
                <a:avLst/>
              </a:prstGeom>
              <a:blipFill dpi="0" rotWithShape="0">
                <a:blip r:embed="rId3" cstate="print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1" name="Oval 1112" descr="White marble"/>
              <p:cNvSpPr>
                <a:spLocks noChangeArrowheads="1"/>
              </p:cNvSpPr>
              <p:nvPr/>
            </p:nvSpPr>
            <p:spPr bwMode="auto">
              <a:xfrm>
                <a:off x="2072" y="2040"/>
                <a:ext cx="111" cy="110"/>
              </a:xfrm>
              <a:prstGeom prst="ellipse">
                <a:avLst/>
              </a:prstGeom>
              <a:blipFill dpi="0" rotWithShape="0">
                <a:blip r:embed="rId3" cstate="print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2" name="Oval 1113" descr="White marble"/>
              <p:cNvSpPr>
                <a:spLocks noChangeArrowheads="1"/>
              </p:cNvSpPr>
              <p:nvPr/>
            </p:nvSpPr>
            <p:spPr bwMode="auto">
              <a:xfrm>
                <a:off x="2592" y="2064"/>
                <a:ext cx="110" cy="109"/>
              </a:xfrm>
              <a:prstGeom prst="ellipse">
                <a:avLst/>
              </a:prstGeom>
              <a:blipFill dpi="0" rotWithShape="0">
                <a:blip r:embed="rId3" cstate="print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3" name="Oval 1114" descr="White marble"/>
              <p:cNvSpPr>
                <a:spLocks noChangeArrowheads="1"/>
              </p:cNvSpPr>
              <p:nvPr/>
            </p:nvSpPr>
            <p:spPr bwMode="auto">
              <a:xfrm>
                <a:off x="2349" y="2150"/>
                <a:ext cx="110" cy="109"/>
              </a:xfrm>
              <a:prstGeom prst="ellipse">
                <a:avLst/>
              </a:prstGeom>
              <a:blipFill dpi="0" rotWithShape="0">
                <a:blip r:embed="rId3" cstate="print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4" name="Oval 1115" descr="White marble"/>
              <p:cNvSpPr>
                <a:spLocks noChangeArrowheads="1"/>
              </p:cNvSpPr>
              <p:nvPr/>
            </p:nvSpPr>
            <p:spPr bwMode="auto">
              <a:xfrm>
                <a:off x="2674" y="2386"/>
                <a:ext cx="110" cy="110"/>
              </a:xfrm>
              <a:prstGeom prst="ellipse">
                <a:avLst/>
              </a:prstGeom>
              <a:blipFill dpi="0" rotWithShape="0">
                <a:blip r:embed="rId3" cstate="print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5" name="Oval 1116" descr="White marble"/>
              <p:cNvSpPr>
                <a:spLocks noChangeArrowheads="1"/>
              </p:cNvSpPr>
              <p:nvPr/>
            </p:nvSpPr>
            <p:spPr bwMode="auto">
              <a:xfrm>
                <a:off x="2349" y="2369"/>
                <a:ext cx="110" cy="111"/>
              </a:xfrm>
              <a:prstGeom prst="ellipse">
                <a:avLst/>
              </a:prstGeom>
              <a:blipFill dpi="0" rotWithShape="0">
                <a:blip r:embed="rId3" cstate="print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6" name="Oval 1117" descr="White marble"/>
              <p:cNvSpPr>
                <a:spLocks noChangeArrowheads="1"/>
              </p:cNvSpPr>
              <p:nvPr/>
            </p:nvSpPr>
            <p:spPr bwMode="auto">
              <a:xfrm>
                <a:off x="2403" y="2259"/>
                <a:ext cx="111" cy="110"/>
              </a:xfrm>
              <a:prstGeom prst="ellipse">
                <a:avLst/>
              </a:prstGeom>
              <a:blipFill dpi="0" rotWithShape="0">
                <a:blip r:embed="rId3" cstate="print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7" name="Oval 1118" descr="White marble"/>
              <p:cNvSpPr>
                <a:spLocks noChangeArrowheads="1"/>
              </p:cNvSpPr>
              <p:nvPr/>
            </p:nvSpPr>
            <p:spPr bwMode="auto">
              <a:xfrm>
                <a:off x="1968" y="2355"/>
                <a:ext cx="110" cy="110"/>
              </a:xfrm>
              <a:prstGeom prst="ellipse">
                <a:avLst/>
              </a:prstGeom>
              <a:blipFill dpi="0" rotWithShape="0">
                <a:blip r:embed="rId3" cstate="print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" name="Oval 1119" descr="White marble"/>
              <p:cNvSpPr>
                <a:spLocks noChangeArrowheads="1"/>
              </p:cNvSpPr>
              <p:nvPr/>
            </p:nvSpPr>
            <p:spPr bwMode="auto">
              <a:xfrm>
                <a:off x="2577" y="2481"/>
                <a:ext cx="111" cy="111"/>
              </a:xfrm>
              <a:prstGeom prst="ellipse">
                <a:avLst/>
              </a:prstGeom>
              <a:blipFill dpi="0" rotWithShape="0">
                <a:blip r:embed="rId3" cstate="print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9" name="Oval 1120" descr="White marble"/>
              <p:cNvSpPr>
                <a:spLocks noChangeArrowheads="1"/>
              </p:cNvSpPr>
              <p:nvPr/>
            </p:nvSpPr>
            <p:spPr bwMode="auto">
              <a:xfrm>
                <a:off x="2721" y="2256"/>
                <a:ext cx="111" cy="111"/>
              </a:xfrm>
              <a:prstGeom prst="ellipse">
                <a:avLst/>
              </a:prstGeom>
              <a:blipFill dpi="0" rotWithShape="0">
                <a:blip r:embed="rId3" cstate="print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0" name="Oval 1121" descr="White marble"/>
              <p:cNvSpPr>
                <a:spLocks noChangeArrowheads="1"/>
              </p:cNvSpPr>
              <p:nvPr/>
            </p:nvSpPr>
            <p:spPr bwMode="auto">
              <a:xfrm>
                <a:off x="2337" y="2577"/>
                <a:ext cx="111" cy="111"/>
              </a:xfrm>
              <a:prstGeom prst="ellipse">
                <a:avLst/>
              </a:prstGeom>
              <a:blipFill dpi="0" rotWithShape="0">
                <a:blip r:embed="rId3" cstate="print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1" name="Oval 1122" descr="White marble"/>
              <p:cNvSpPr>
                <a:spLocks noChangeArrowheads="1"/>
              </p:cNvSpPr>
              <p:nvPr/>
            </p:nvSpPr>
            <p:spPr bwMode="auto">
              <a:xfrm>
                <a:off x="2208" y="2561"/>
                <a:ext cx="111" cy="111"/>
              </a:xfrm>
              <a:prstGeom prst="ellipse">
                <a:avLst/>
              </a:prstGeom>
              <a:blipFill dpi="0" rotWithShape="0">
                <a:blip r:embed="rId3" cstate="print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2" name="Oval 1123" descr="White marble"/>
              <p:cNvSpPr>
                <a:spLocks noChangeArrowheads="1"/>
              </p:cNvSpPr>
              <p:nvPr/>
            </p:nvSpPr>
            <p:spPr bwMode="auto">
              <a:xfrm>
                <a:off x="2016" y="2448"/>
                <a:ext cx="111" cy="111"/>
              </a:xfrm>
              <a:prstGeom prst="ellipse">
                <a:avLst/>
              </a:prstGeom>
              <a:blipFill dpi="0" rotWithShape="0">
                <a:blip r:embed="rId3" cstate="print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3" name="Oval 1124" descr="White marble"/>
              <p:cNvSpPr>
                <a:spLocks noChangeArrowheads="1"/>
              </p:cNvSpPr>
              <p:nvPr/>
            </p:nvSpPr>
            <p:spPr bwMode="auto">
              <a:xfrm>
                <a:off x="2721" y="2160"/>
                <a:ext cx="111" cy="111"/>
              </a:xfrm>
              <a:prstGeom prst="ellipse">
                <a:avLst/>
              </a:prstGeom>
              <a:blipFill dpi="0" rotWithShape="0">
                <a:blip r:embed="rId3" cstate="print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4" name="Oval 1125" descr="White marble"/>
              <p:cNvSpPr>
                <a:spLocks noChangeArrowheads="1"/>
              </p:cNvSpPr>
              <p:nvPr/>
            </p:nvSpPr>
            <p:spPr bwMode="auto">
              <a:xfrm>
                <a:off x="2256" y="2352"/>
                <a:ext cx="111" cy="111"/>
              </a:xfrm>
              <a:prstGeom prst="ellipse">
                <a:avLst/>
              </a:prstGeom>
              <a:blipFill dpi="0" rotWithShape="0">
                <a:blip r:embed="rId3" cstate="print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5" name="Oval 1126" descr="White marble"/>
              <p:cNvSpPr>
                <a:spLocks noChangeArrowheads="1"/>
              </p:cNvSpPr>
              <p:nvPr/>
            </p:nvSpPr>
            <p:spPr bwMode="auto">
              <a:xfrm>
                <a:off x="1920" y="2160"/>
                <a:ext cx="111" cy="111"/>
              </a:xfrm>
              <a:prstGeom prst="ellipse">
                <a:avLst/>
              </a:prstGeom>
              <a:blipFill dpi="0" rotWithShape="0">
                <a:blip r:embed="rId3" cstate="print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6" name="Oval 1127" descr="White marble"/>
              <p:cNvSpPr>
                <a:spLocks noChangeArrowheads="1"/>
              </p:cNvSpPr>
              <p:nvPr/>
            </p:nvSpPr>
            <p:spPr bwMode="auto">
              <a:xfrm>
                <a:off x="1968" y="1968"/>
                <a:ext cx="111" cy="111"/>
              </a:xfrm>
              <a:prstGeom prst="ellipse">
                <a:avLst/>
              </a:prstGeom>
              <a:blipFill dpi="0" rotWithShape="0">
                <a:blip r:embed="rId3" cstate="print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7" name="Oval 1128" descr="White marble"/>
              <p:cNvSpPr>
                <a:spLocks noChangeArrowheads="1"/>
              </p:cNvSpPr>
              <p:nvPr/>
            </p:nvSpPr>
            <p:spPr bwMode="auto">
              <a:xfrm>
                <a:off x="1920" y="2064"/>
                <a:ext cx="111" cy="111"/>
              </a:xfrm>
              <a:prstGeom prst="ellipse">
                <a:avLst/>
              </a:prstGeom>
              <a:blipFill dpi="0" rotWithShape="0">
                <a:blip r:embed="rId3" cstate="print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8" name="Oval 1129" descr="White marble"/>
              <p:cNvSpPr>
                <a:spLocks noChangeArrowheads="1"/>
              </p:cNvSpPr>
              <p:nvPr/>
            </p:nvSpPr>
            <p:spPr bwMode="auto">
              <a:xfrm>
                <a:off x="2160" y="1809"/>
                <a:ext cx="111" cy="111"/>
              </a:xfrm>
              <a:prstGeom prst="ellipse">
                <a:avLst/>
              </a:prstGeom>
              <a:blipFill dpi="0" rotWithShape="0">
                <a:blip r:embed="rId3" cstate="print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9" name="Oval 1130" descr="White marble"/>
              <p:cNvSpPr>
                <a:spLocks noChangeArrowheads="1"/>
              </p:cNvSpPr>
              <p:nvPr/>
            </p:nvSpPr>
            <p:spPr bwMode="auto">
              <a:xfrm>
                <a:off x="2496" y="2256"/>
                <a:ext cx="111" cy="111"/>
              </a:xfrm>
              <a:prstGeom prst="ellipse">
                <a:avLst/>
              </a:prstGeom>
              <a:blipFill dpi="0" rotWithShape="0">
                <a:blip r:embed="rId3" cstate="print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0" name="Oval 1131" descr="White marble"/>
              <p:cNvSpPr>
                <a:spLocks noChangeArrowheads="1"/>
              </p:cNvSpPr>
              <p:nvPr/>
            </p:nvSpPr>
            <p:spPr bwMode="auto">
              <a:xfrm>
                <a:off x="2400" y="1776"/>
                <a:ext cx="111" cy="111"/>
              </a:xfrm>
              <a:prstGeom prst="ellipse">
                <a:avLst/>
              </a:prstGeom>
              <a:blipFill dpi="0" rotWithShape="0">
                <a:blip r:embed="rId3" cstate="print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1" name="Oval 1132" descr="White marble"/>
              <p:cNvSpPr>
                <a:spLocks noChangeArrowheads="1"/>
              </p:cNvSpPr>
              <p:nvPr/>
            </p:nvSpPr>
            <p:spPr bwMode="auto">
              <a:xfrm>
                <a:off x="2544" y="1824"/>
                <a:ext cx="111" cy="111"/>
              </a:xfrm>
              <a:prstGeom prst="ellipse">
                <a:avLst/>
              </a:prstGeom>
              <a:blipFill dpi="0" rotWithShape="0">
                <a:blip r:embed="rId3" cstate="print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2" name="Oval 1133" descr="White marble"/>
              <p:cNvSpPr>
                <a:spLocks noChangeArrowheads="1"/>
              </p:cNvSpPr>
              <p:nvPr/>
            </p:nvSpPr>
            <p:spPr bwMode="auto">
              <a:xfrm>
                <a:off x="2208" y="2256"/>
                <a:ext cx="111" cy="111"/>
              </a:xfrm>
              <a:prstGeom prst="ellipse">
                <a:avLst/>
              </a:prstGeom>
              <a:blipFill dpi="0" rotWithShape="0">
                <a:blip r:embed="rId3" cstate="print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3" name="Oval 1134" descr="White marble"/>
              <p:cNvSpPr>
                <a:spLocks noChangeArrowheads="1"/>
              </p:cNvSpPr>
              <p:nvPr/>
            </p:nvSpPr>
            <p:spPr bwMode="auto">
              <a:xfrm>
                <a:off x="2304" y="2256"/>
                <a:ext cx="111" cy="110"/>
              </a:xfrm>
              <a:prstGeom prst="ellipse">
                <a:avLst/>
              </a:prstGeom>
              <a:blipFill dpi="0" rotWithShape="0">
                <a:blip r:embed="rId3" cstate="print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4" name="Oval 1135" descr="White marble"/>
              <p:cNvSpPr>
                <a:spLocks noChangeArrowheads="1"/>
              </p:cNvSpPr>
              <p:nvPr/>
            </p:nvSpPr>
            <p:spPr bwMode="auto">
              <a:xfrm>
                <a:off x="2256" y="1872"/>
                <a:ext cx="111" cy="110"/>
              </a:xfrm>
              <a:prstGeom prst="ellipse">
                <a:avLst/>
              </a:prstGeom>
              <a:blipFill dpi="0" rotWithShape="0">
                <a:blip r:embed="rId3" cstate="print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5" name="Oval 1136" descr="White marble"/>
              <p:cNvSpPr>
                <a:spLocks noChangeArrowheads="1"/>
              </p:cNvSpPr>
              <p:nvPr/>
            </p:nvSpPr>
            <p:spPr bwMode="auto">
              <a:xfrm>
                <a:off x="2625" y="2304"/>
                <a:ext cx="111" cy="110"/>
              </a:xfrm>
              <a:prstGeom prst="ellipse">
                <a:avLst/>
              </a:prstGeom>
              <a:blipFill dpi="0" rotWithShape="0">
                <a:blip r:embed="rId3" cstate="print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6" name="Oval 1137" descr="White marble"/>
              <p:cNvSpPr>
                <a:spLocks noChangeArrowheads="1"/>
              </p:cNvSpPr>
              <p:nvPr/>
            </p:nvSpPr>
            <p:spPr bwMode="auto">
              <a:xfrm>
                <a:off x="2499" y="2355"/>
                <a:ext cx="111" cy="110"/>
              </a:xfrm>
              <a:prstGeom prst="ellipse">
                <a:avLst/>
              </a:prstGeom>
              <a:blipFill dpi="0" rotWithShape="0">
                <a:blip r:embed="rId3" cstate="print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7" name="Oval 1138" descr="White marble"/>
              <p:cNvSpPr>
                <a:spLocks noChangeArrowheads="1"/>
              </p:cNvSpPr>
              <p:nvPr/>
            </p:nvSpPr>
            <p:spPr bwMode="auto">
              <a:xfrm>
                <a:off x="2016" y="2112"/>
                <a:ext cx="111" cy="110"/>
              </a:xfrm>
              <a:prstGeom prst="ellipse">
                <a:avLst/>
              </a:prstGeom>
              <a:blipFill dpi="0" rotWithShape="0">
                <a:blip r:embed="rId3" cstate="print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9" name="Oval 1139" descr="White marble"/>
              <p:cNvSpPr>
                <a:spLocks noChangeArrowheads="1"/>
              </p:cNvSpPr>
              <p:nvPr/>
            </p:nvSpPr>
            <p:spPr bwMode="auto">
              <a:xfrm>
                <a:off x="2208" y="2451"/>
                <a:ext cx="111" cy="110"/>
              </a:xfrm>
              <a:prstGeom prst="ellipse">
                <a:avLst/>
              </a:prstGeom>
              <a:blipFill dpi="0" rotWithShape="0">
                <a:blip r:embed="rId3" cstate="print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0" name="Oval 1140" descr="White marble"/>
              <p:cNvSpPr>
                <a:spLocks noChangeArrowheads="1"/>
              </p:cNvSpPr>
              <p:nvPr/>
            </p:nvSpPr>
            <p:spPr bwMode="auto">
              <a:xfrm>
                <a:off x="2304" y="2016"/>
                <a:ext cx="111" cy="110"/>
              </a:xfrm>
              <a:prstGeom prst="ellipse">
                <a:avLst/>
              </a:prstGeom>
              <a:blipFill dpi="0" rotWithShape="0">
                <a:blip r:embed="rId3" cstate="print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1" name="Oval 1141" descr="White marble"/>
              <p:cNvSpPr>
                <a:spLocks noChangeArrowheads="1"/>
              </p:cNvSpPr>
              <p:nvPr/>
            </p:nvSpPr>
            <p:spPr bwMode="auto">
              <a:xfrm>
                <a:off x="2496" y="2016"/>
                <a:ext cx="111" cy="110"/>
              </a:xfrm>
              <a:prstGeom prst="ellipse">
                <a:avLst/>
              </a:prstGeom>
              <a:blipFill dpi="0" rotWithShape="0">
                <a:blip r:embed="rId3" cstate="print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2" name="Oval 1142" descr="White marble"/>
              <p:cNvSpPr>
                <a:spLocks noChangeArrowheads="1"/>
              </p:cNvSpPr>
              <p:nvPr/>
            </p:nvSpPr>
            <p:spPr bwMode="auto">
              <a:xfrm>
                <a:off x="2595" y="2194"/>
                <a:ext cx="111" cy="110"/>
              </a:xfrm>
              <a:prstGeom prst="ellipse">
                <a:avLst/>
              </a:prstGeom>
              <a:blipFill dpi="0" rotWithShape="0">
                <a:blip r:embed="rId3" cstate="print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85" name="Group 341"/>
            <p:cNvGrpSpPr/>
            <p:nvPr/>
          </p:nvGrpSpPr>
          <p:grpSpPr>
            <a:xfrm>
              <a:off x="4572000" y="2514600"/>
              <a:ext cx="1524000" cy="1524000"/>
              <a:chOff x="6781800" y="1219200"/>
              <a:chExt cx="1752600" cy="1752600"/>
            </a:xfrm>
          </p:grpSpPr>
          <p:sp>
            <p:nvSpPr>
              <p:cNvPr id="242" name="Oval 120"/>
              <p:cNvSpPr>
                <a:spLocks noChangeArrowheads="1"/>
              </p:cNvSpPr>
              <p:nvPr/>
            </p:nvSpPr>
            <p:spPr bwMode="auto">
              <a:xfrm>
                <a:off x="6781800" y="1219200"/>
                <a:ext cx="1752600" cy="1752600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3" name="Oval 121"/>
              <p:cNvSpPr>
                <a:spLocks noChangeArrowheads="1"/>
              </p:cNvSpPr>
              <p:nvPr/>
            </p:nvSpPr>
            <p:spPr bwMode="auto">
              <a:xfrm>
                <a:off x="6999288" y="1441450"/>
                <a:ext cx="1317625" cy="1308100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4" name="Oval 122"/>
              <p:cNvSpPr>
                <a:spLocks noChangeArrowheads="1"/>
              </p:cNvSpPr>
              <p:nvPr/>
            </p:nvSpPr>
            <p:spPr bwMode="auto">
              <a:xfrm>
                <a:off x="6911975" y="1354138"/>
                <a:ext cx="1492250" cy="1482725"/>
              </a:xfrm>
              <a:prstGeom prst="ellipse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5" name="Oval 123" descr="White marble"/>
              <p:cNvSpPr>
                <a:spLocks noChangeArrowheads="1"/>
              </p:cNvSpPr>
              <p:nvPr/>
            </p:nvSpPr>
            <p:spPr bwMode="auto">
              <a:xfrm>
                <a:off x="7526338" y="1371600"/>
                <a:ext cx="174625" cy="173038"/>
              </a:xfrm>
              <a:prstGeom prst="ellipse">
                <a:avLst/>
              </a:prstGeom>
              <a:blipFill dpi="0" rotWithShape="0">
                <a:blip r:embed="rId3" cstate="print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" name="Oval 124" descr="White marble"/>
              <p:cNvSpPr>
                <a:spLocks noChangeArrowheads="1"/>
              </p:cNvSpPr>
              <p:nvPr/>
            </p:nvSpPr>
            <p:spPr bwMode="auto">
              <a:xfrm>
                <a:off x="7789863" y="1524000"/>
                <a:ext cx="174625" cy="176213"/>
              </a:xfrm>
              <a:prstGeom prst="ellipse">
                <a:avLst/>
              </a:prstGeom>
              <a:blipFill dpi="0" rotWithShape="0">
                <a:blip r:embed="rId3" cstate="print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7" name="Oval 125" descr="White marble"/>
              <p:cNvSpPr>
                <a:spLocks noChangeArrowheads="1"/>
              </p:cNvSpPr>
              <p:nvPr/>
            </p:nvSpPr>
            <p:spPr bwMode="auto">
              <a:xfrm>
                <a:off x="7315200" y="1614488"/>
                <a:ext cx="174625" cy="176213"/>
              </a:xfrm>
              <a:prstGeom prst="ellipse">
                <a:avLst/>
              </a:prstGeom>
              <a:blipFill dpi="0" rotWithShape="0">
                <a:blip r:embed="rId3" cstate="print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8" name="Oval 126" descr="White marble"/>
              <p:cNvSpPr>
                <a:spLocks noChangeArrowheads="1"/>
              </p:cNvSpPr>
              <p:nvPr/>
            </p:nvSpPr>
            <p:spPr bwMode="auto">
              <a:xfrm>
                <a:off x="7162800" y="1524000"/>
                <a:ext cx="176213" cy="176213"/>
              </a:xfrm>
              <a:prstGeom prst="ellipse">
                <a:avLst/>
              </a:prstGeom>
              <a:blipFill dpi="0" rotWithShape="0">
                <a:blip r:embed="rId3" cstate="print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9" name="Oval 127" descr="White marble"/>
              <p:cNvSpPr>
                <a:spLocks noChangeArrowheads="1"/>
              </p:cNvSpPr>
              <p:nvPr/>
            </p:nvSpPr>
            <p:spPr bwMode="auto">
              <a:xfrm>
                <a:off x="7615238" y="1614488"/>
                <a:ext cx="174625" cy="176213"/>
              </a:xfrm>
              <a:prstGeom prst="ellipse">
                <a:avLst/>
              </a:prstGeom>
              <a:blipFill dpi="0" rotWithShape="0">
                <a:blip r:embed="rId3" cstate="print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0" name="Oval 128" descr="White marble"/>
              <p:cNvSpPr>
                <a:spLocks noChangeArrowheads="1"/>
              </p:cNvSpPr>
              <p:nvPr/>
            </p:nvSpPr>
            <p:spPr bwMode="auto">
              <a:xfrm>
                <a:off x="7772400" y="2414588"/>
                <a:ext cx="176213" cy="176213"/>
              </a:xfrm>
              <a:prstGeom prst="ellipse">
                <a:avLst/>
              </a:prstGeom>
              <a:blipFill dpi="0" rotWithShape="0">
                <a:blip r:embed="rId3" cstate="print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1" name="Oval 129" descr="White marble"/>
              <p:cNvSpPr>
                <a:spLocks noChangeArrowheads="1"/>
              </p:cNvSpPr>
              <p:nvPr/>
            </p:nvSpPr>
            <p:spPr bwMode="auto">
              <a:xfrm>
                <a:off x="7351713" y="1790700"/>
                <a:ext cx="174625" cy="174625"/>
              </a:xfrm>
              <a:prstGeom prst="ellipse">
                <a:avLst/>
              </a:prstGeom>
              <a:blipFill dpi="0" rotWithShape="0">
                <a:blip r:embed="rId3" cstate="print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2" name="Oval 130" descr="White marble"/>
              <p:cNvSpPr>
                <a:spLocks noChangeArrowheads="1"/>
              </p:cNvSpPr>
              <p:nvPr/>
            </p:nvSpPr>
            <p:spPr bwMode="auto">
              <a:xfrm>
                <a:off x="7700963" y="1790700"/>
                <a:ext cx="176213" cy="174625"/>
              </a:xfrm>
              <a:prstGeom prst="ellipse">
                <a:avLst/>
              </a:prstGeom>
              <a:blipFill dpi="0" rotWithShape="0">
                <a:blip r:embed="rId3" cstate="print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3" name="Oval 131" descr="White marble"/>
              <p:cNvSpPr>
                <a:spLocks noChangeArrowheads="1"/>
              </p:cNvSpPr>
              <p:nvPr/>
            </p:nvSpPr>
            <p:spPr bwMode="auto">
              <a:xfrm>
                <a:off x="7924800" y="1600200"/>
                <a:ext cx="176213" cy="174625"/>
              </a:xfrm>
              <a:prstGeom prst="ellipse">
                <a:avLst/>
              </a:prstGeom>
              <a:blipFill dpi="0" rotWithShape="0">
                <a:blip r:embed="rId3" cstate="print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4" name="Oval 132" descr="White marble"/>
              <p:cNvSpPr>
                <a:spLocks noChangeArrowheads="1"/>
              </p:cNvSpPr>
              <p:nvPr/>
            </p:nvSpPr>
            <p:spPr bwMode="auto">
              <a:xfrm>
                <a:off x="8053388" y="1614488"/>
                <a:ext cx="176213" cy="176213"/>
              </a:xfrm>
              <a:prstGeom prst="ellipse">
                <a:avLst/>
              </a:prstGeom>
              <a:blipFill dpi="0" rotWithShape="0">
                <a:blip r:embed="rId3" cstate="print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5" name="Oval 133" descr="White marble"/>
              <p:cNvSpPr>
                <a:spLocks noChangeArrowheads="1"/>
              </p:cNvSpPr>
              <p:nvPr/>
            </p:nvSpPr>
            <p:spPr bwMode="auto">
              <a:xfrm>
                <a:off x="7848600" y="1965325"/>
                <a:ext cx="176213" cy="173038"/>
              </a:xfrm>
              <a:prstGeom prst="ellipse">
                <a:avLst/>
              </a:prstGeom>
              <a:blipFill dpi="0" rotWithShape="0">
                <a:blip r:embed="rId3" cstate="print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" name="Oval 134" descr="White marble"/>
              <p:cNvSpPr>
                <a:spLocks noChangeArrowheads="1"/>
              </p:cNvSpPr>
              <p:nvPr/>
            </p:nvSpPr>
            <p:spPr bwMode="auto">
              <a:xfrm>
                <a:off x="8140700" y="1790700"/>
                <a:ext cx="176213" cy="174625"/>
              </a:xfrm>
              <a:prstGeom prst="ellipse">
                <a:avLst/>
              </a:prstGeom>
              <a:blipFill dpi="0" rotWithShape="0">
                <a:blip r:embed="rId3" cstate="print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7" name="Oval 135" descr="White marble"/>
              <p:cNvSpPr>
                <a:spLocks noChangeArrowheads="1"/>
              </p:cNvSpPr>
              <p:nvPr/>
            </p:nvSpPr>
            <p:spPr bwMode="auto">
              <a:xfrm>
                <a:off x="7239000" y="2570163"/>
                <a:ext cx="174625" cy="173038"/>
              </a:xfrm>
              <a:prstGeom prst="ellipse">
                <a:avLst/>
              </a:prstGeom>
              <a:blipFill dpi="0" rotWithShape="0">
                <a:blip r:embed="rId3" cstate="print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8" name="Oval 136" descr="White marble"/>
              <p:cNvSpPr>
                <a:spLocks noChangeArrowheads="1"/>
              </p:cNvSpPr>
              <p:nvPr/>
            </p:nvSpPr>
            <p:spPr bwMode="auto">
              <a:xfrm>
                <a:off x="7262813" y="2312988"/>
                <a:ext cx="176213" cy="176213"/>
              </a:xfrm>
              <a:prstGeom prst="ellipse">
                <a:avLst/>
              </a:prstGeom>
              <a:blipFill dpi="0" rotWithShape="0">
                <a:blip r:embed="rId3" cstate="print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9" name="Oval 137" descr="White marble"/>
              <p:cNvSpPr>
                <a:spLocks noChangeArrowheads="1"/>
              </p:cNvSpPr>
              <p:nvPr/>
            </p:nvSpPr>
            <p:spPr bwMode="auto">
              <a:xfrm>
                <a:off x="6934200" y="2133600"/>
                <a:ext cx="174625" cy="174625"/>
              </a:xfrm>
              <a:prstGeom prst="ellipse">
                <a:avLst/>
              </a:prstGeom>
              <a:blipFill dpi="0" rotWithShape="0">
                <a:blip r:embed="rId3" cstate="print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0" name="Oval 138" descr="White marble"/>
              <p:cNvSpPr>
                <a:spLocks noChangeArrowheads="1"/>
              </p:cNvSpPr>
              <p:nvPr/>
            </p:nvSpPr>
            <p:spPr bwMode="auto">
              <a:xfrm>
                <a:off x="7615238" y="2489200"/>
                <a:ext cx="174625" cy="173038"/>
              </a:xfrm>
              <a:prstGeom prst="ellipse">
                <a:avLst/>
              </a:prstGeom>
              <a:blipFill dpi="0" rotWithShape="0">
                <a:blip r:embed="rId3" cstate="print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1" name="Oval 139" descr="White marble"/>
              <p:cNvSpPr>
                <a:spLocks noChangeArrowheads="1"/>
              </p:cNvSpPr>
              <p:nvPr/>
            </p:nvSpPr>
            <p:spPr bwMode="auto">
              <a:xfrm>
                <a:off x="7088188" y="2138363"/>
                <a:ext cx="174625" cy="174625"/>
              </a:xfrm>
              <a:prstGeom prst="ellipse">
                <a:avLst/>
              </a:prstGeom>
              <a:blipFill dpi="0" rotWithShape="0">
                <a:blip r:embed="rId3" cstate="print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2" name="Oval 140" descr="White marble"/>
              <p:cNvSpPr>
                <a:spLocks noChangeArrowheads="1"/>
              </p:cNvSpPr>
              <p:nvPr/>
            </p:nvSpPr>
            <p:spPr bwMode="auto">
              <a:xfrm>
                <a:off x="7439025" y="1981200"/>
                <a:ext cx="176213" cy="173038"/>
              </a:xfrm>
              <a:prstGeom prst="ellipse">
                <a:avLst/>
              </a:prstGeom>
              <a:blipFill dpi="0" rotWithShape="0">
                <a:blip r:embed="rId3" cstate="print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3" name="Oval 141" descr="White marble"/>
              <p:cNvSpPr>
                <a:spLocks noChangeArrowheads="1"/>
              </p:cNvSpPr>
              <p:nvPr/>
            </p:nvSpPr>
            <p:spPr bwMode="auto">
              <a:xfrm>
                <a:off x="7789863" y="2590800"/>
                <a:ext cx="174625" cy="173038"/>
              </a:xfrm>
              <a:prstGeom prst="ellipse">
                <a:avLst/>
              </a:prstGeom>
              <a:blipFill dpi="0" rotWithShape="0">
                <a:blip r:embed="rId3" cstate="print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4" name="Oval 142" descr="White marble"/>
              <p:cNvSpPr>
                <a:spLocks noChangeArrowheads="1"/>
              </p:cNvSpPr>
              <p:nvPr/>
            </p:nvSpPr>
            <p:spPr bwMode="auto">
              <a:xfrm>
                <a:off x="7239000" y="2133600"/>
                <a:ext cx="174625" cy="174625"/>
              </a:xfrm>
              <a:prstGeom prst="ellipse">
                <a:avLst/>
              </a:prstGeom>
              <a:blipFill dpi="0" rotWithShape="0">
                <a:blip r:embed="rId3" cstate="print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5" name="Oval 143" descr="White marble"/>
              <p:cNvSpPr>
                <a:spLocks noChangeArrowheads="1"/>
              </p:cNvSpPr>
              <p:nvPr/>
            </p:nvSpPr>
            <p:spPr bwMode="auto">
              <a:xfrm>
                <a:off x="7262813" y="1965325"/>
                <a:ext cx="176213" cy="173038"/>
              </a:xfrm>
              <a:prstGeom prst="ellipse">
                <a:avLst/>
              </a:prstGeom>
              <a:blipFill dpi="0" rotWithShape="0">
                <a:blip r:embed="rId3" cstate="print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" name="Oval 144" descr="White marble"/>
              <p:cNvSpPr>
                <a:spLocks noChangeArrowheads="1"/>
              </p:cNvSpPr>
              <p:nvPr/>
            </p:nvSpPr>
            <p:spPr bwMode="auto">
              <a:xfrm>
                <a:off x="7175500" y="1790700"/>
                <a:ext cx="176213" cy="174625"/>
              </a:xfrm>
              <a:prstGeom prst="ellipse">
                <a:avLst/>
              </a:prstGeom>
              <a:blipFill dpi="0" rotWithShape="0">
                <a:blip r:embed="rId3" cstate="print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7" name="Oval 145" descr="White marble"/>
              <p:cNvSpPr>
                <a:spLocks noChangeArrowheads="1"/>
              </p:cNvSpPr>
              <p:nvPr/>
            </p:nvSpPr>
            <p:spPr bwMode="auto">
              <a:xfrm>
                <a:off x="8001000" y="1828800"/>
                <a:ext cx="174625" cy="173038"/>
              </a:xfrm>
              <a:prstGeom prst="ellipse">
                <a:avLst/>
              </a:prstGeom>
              <a:blipFill dpi="0" rotWithShape="0">
                <a:blip r:embed="rId3" cstate="print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8" name="Oval 146" descr="White marble"/>
              <p:cNvSpPr>
                <a:spLocks noChangeArrowheads="1"/>
              </p:cNvSpPr>
              <p:nvPr/>
            </p:nvSpPr>
            <p:spPr bwMode="auto">
              <a:xfrm>
                <a:off x="7615238" y="1965325"/>
                <a:ext cx="174625" cy="173038"/>
              </a:xfrm>
              <a:prstGeom prst="ellipse">
                <a:avLst/>
              </a:prstGeom>
              <a:blipFill dpi="0" rotWithShape="0">
                <a:blip r:embed="rId3" cstate="print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9" name="Oval 147" descr="White marble"/>
              <p:cNvSpPr>
                <a:spLocks noChangeArrowheads="1"/>
              </p:cNvSpPr>
              <p:nvPr/>
            </p:nvSpPr>
            <p:spPr bwMode="auto">
              <a:xfrm>
                <a:off x="8131175" y="2339975"/>
                <a:ext cx="174625" cy="174625"/>
              </a:xfrm>
              <a:prstGeom prst="ellipse">
                <a:avLst/>
              </a:prstGeom>
              <a:blipFill dpi="0" rotWithShape="0">
                <a:blip r:embed="rId3" cstate="print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0" name="Oval 148" descr="White marble"/>
              <p:cNvSpPr>
                <a:spLocks noChangeArrowheads="1"/>
              </p:cNvSpPr>
              <p:nvPr/>
            </p:nvSpPr>
            <p:spPr bwMode="auto">
              <a:xfrm>
                <a:off x="7615238" y="2312988"/>
                <a:ext cx="174625" cy="176213"/>
              </a:xfrm>
              <a:prstGeom prst="ellipse">
                <a:avLst/>
              </a:prstGeom>
              <a:blipFill dpi="0" rotWithShape="0">
                <a:blip r:embed="rId3" cstate="print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1" name="Oval 149" descr="White marble"/>
              <p:cNvSpPr>
                <a:spLocks noChangeArrowheads="1"/>
              </p:cNvSpPr>
              <p:nvPr/>
            </p:nvSpPr>
            <p:spPr bwMode="auto">
              <a:xfrm>
                <a:off x="7700963" y="2138363"/>
                <a:ext cx="176213" cy="174625"/>
              </a:xfrm>
              <a:prstGeom prst="ellipse">
                <a:avLst/>
              </a:prstGeom>
              <a:blipFill dpi="0" rotWithShape="0">
                <a:blip r:embed="rId3" cstate="print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2" name="Oval 150" descr="White marble"/>
              <p:cNvSpPr>
                <a:spLocks noChangeArrowheads="1"/>
              </p:cNvSpPr>
              <p:nvPr/>
            </p:nvSpPr>
            <p:spPr bwMode="auto">
              <a:xfrm>
                <a:off x="7010400" y="2290763"/>
                <a:ext cx="174625" cy="174625"/>
              </a:xfrm>
              <a:prstGeom prst="ellipse">
                <a:avLst/>
              </a:prstGeom>
              <a:blipFill dpi="0" rotWithShape="0">
                <a:blip r:embed="rId3" cstate="print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3" name="Oval 151" descr="White marble"/>
              <p:cNvSpPr>
                <a:spLocks noChangeArrowheads="1"/>
              </p:cNvSpPr>
              <p:nvPr/>
            </p:nvSpPr>
            <p:spPr bwMode="auto">
              <a:xfrm>
                <a:off x="7977188" y="2490788"/>
                <a:ext cx="176213" cy="176213"/>
              </a:xfrm>
              <a:prstGeom prst="ellipse">
                <a:avLst/>
              </a:prstGeom>
              <a:blipFill dpi="0" rotWithShape="0">
                <a:blip r:embed="rId3" cstate="print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4" name="Oval 152" descr="White marble"/>
              <p:cNvSpPr>
                <a:spLocks noChangeArrowheads="1"/>
              </p:cNvSpPr>
              <p:nvPr/>
            </p:nvSpPr>
            <p:spPr bwMode="auto">
              <a:xfrm>
                <a:off x="8205788" y="2133600"/>
                <a:ext cx="176213" cy="176213"/>
              </a:xfrm>
              <a:prstGeom prst="ellipse">
                <a:avLst/>
              </a:prstGeom>
              <a:blipFill dpi="0" rotWithShape="0">
                <a:blip r:embed="rId3" cstate="print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5" name="Oval 153" descr="White marble"/>
              <p:cNvSpPr>
                <a:spLocks noChangeArrowheads="1"/>
              </p:cNvSpPr>
              <p:nvPr/>
            </p:nvSpPr>
            <p:spPr bwMode="auto">
              <a:xfrm>
                <a:off x="7596188" y="2643188"/>
                <a:ext cx="176213" cy="176213"/>
              </a:xfrm>
              <a:prstGeom prst="ellipse">
                <a:avLst/>
              </a:prstGeom>
              <a:blipFill dpi="0" rotWithShape="0">
                <a:blip r:embed="rId3" cstate="print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6" name="Oval 154" descr="White marble"/>
              <p:cNvSpPr>
                <a:spLocks noChangeArrowheads="1"/>
              </p:cNvSpPr>
              <p:nvPr/>
            </p:nvSpPr>
            <p:spPr bwMode="auto">
              <a:xfrm>
                <a:off x="7391400" y="2617788"/>
                <a:ext cx="176213" cy="176213"/>
              </a:xfrm>
              <a:prstGeom prst="ellipse">
                <a:avLst/>
              </a:prstGeom>
              <a:blipFill dpi="0" rotWithShape="0">
                <a:blip r:embed="rId3" cstate="print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7" name="Oval 155" descr="White marble"/>
              <p:cNvSpPr>
                <a:spLocks noChangeArrowheads="1"/>
              </p:cNvSpPr>
              <p:nvPr/>
            </p:nvSpPr>
            <p:spPr bwMode="auto">
              <a:xfrm>
                <a:off x="7086600" y="2438400"/>
                <a:ext cx="176213" cy="176213"/>
              </a:xfrm>
              <a:prstGeom prst="ellipse">
                <a:avLst/>
              </a:prstGeom>
              <a:blipFill dpi="0" rotWithShape="0">
                <a:blip r:embed="rId3" cstate="print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8" name="Oval 156" descr="White marble"/>
              <p:cNvSpPr>
                <a:spLocks noChangeArrowheads="1"/>
              </p:cNvSpPr>
              <p:nvPr/>
            </p:nvSpPr>
            <p:spPr bwMode="auto">
              <a:xfrm>
                <a:off x="8205788" y="1981200"/>
                <a:ext cx="176213" cy="176213"/>
              </a:xfrm>
              <a:prstGeom prst="ellipse">
                <a:avLst/>
              </a:prstGeom>
              <a:blipFill dpi="0" rotWithShape="0">
                <a:blip r:embed="rId3" cstate="print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9" name="Oval 157" descr="White marble"/>
              <p:cNvSpPr>
                <a:spLocks noChangeArrowheads="1"/>
              </p:cNvSpPr>
              <p:nvPr/>
            </p:nvSpPr>
            <p:spPr bwMode="auto">
              <a:xfrm>
                <a:off x="7467600" y="2286000"/>
                <a:ext cx="176213" cy="176213"/>
              </a:xfrm>
              <a:prstGeom prst="ellipse">
                <a:avLst/>
              </a:prstGeom>
              <a:blipFill dpi="0" rotWithShape="0">
                <a:blip r:embed="rId3" cstate="print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0" name="Oval 158" descr="White marble"/>
              <p:cNvSpPr>
                <a:spLocks noChangeArrowheads="1"/>
              </p:cNvSpPr>
              <p:nvPr/>
            </p:nvSpPr>
            <p:spPr bwMode="auto">
              <a:xfrm>
                <a:off x="6934200" y="1981200"/>
                <a:ext cx="176213" cy="176213"/>
              </a:xfrm>
              <a:prstGeom prst="ellipse">
                <a:avLst/>
              </a:prstGeom>
              <a:blipFill dpi="0" rotWithShape="0">
                <a:blip r:embed="rId3" cstate="print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1" name="Oval 159" descr="White marble"/>
              <p:cNvSpPr>
                <a:spLocks noChangeArrowheads="1"/>
              </p:cNvSpPr>
              <p:nvPr/>
            </p:nvSpPr>
            <p:spPr bwMode="auto">
              <a:xfrm>
                <a:off x="7010400" y="1676400"/>
                <a:ext cx="176213" cy="176213"/>
              </a:xfrm>
              <a:prstGeom prst="ellipse">
                <a:avLst/>
              </a:prstGeom>
              <a:blipFill dpi="0" rotWithShape="0">
                <a:blip r:embed="rId3" cstate="print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2" name="Oval 160" descr="White marble"/>
              <p:cNvSpPr>
                <a:spLocks noChangeArrowheads="1"/>
              </p:cNvSpPr>
              <p:nvPr/>
            </p:nvSpPr>
            <p:spPr bwMode="auto">
              <a:xfrm>
                <a:off x="6934200" y="1828800"/>
                <a:ext cx="176213" cy="176213"/>
              </a:xfrm>
              <a:prstGeom prst="ellipse">
                <a:avLst/>
              </a:prstGeom>
              <a:blipFill dpi="0" rotWithShape="0">
                <a:blip r:embed="rId3" cstate="print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3" name="Oval 161" descr="White marble"/>
              <p:cNvSpPr>
                <a:spLocks noChangeArrowheads="1"/>
              </p:cNvSpPr>
              <p:nvPr/>
            </p:nvSpPr>
            <p:spPr bwMode="auto">
              <a:xfrm>
                <a:off x="7315200" y="1423988"/>
                <a:ext cx="176213" cy="176213"/>
              </a:xfrm>
              <a:prstGeom prst="ellipse">
                <a:avLst/>
              </a:prstGeom>
              <a:blipFill dpi="0" rotWithShape="0">
                <a:blip r:embed="rId3" cstate="print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4" name="Oval 162" descr="White marble"/>
              <p:cNvSpPr>
                <a:spLocks noChangeArrowheads="1"/>
              </p:cNvSpPr>
              <p:nvPr/>
            </p:nvSpPr>
            <p:spPr bwMode="auto">
              <a:xfrm>
                <a:off x="7848600" y="2133600"/>
                <a:ext cx="176213" cy="176213"/>
              </a:xfrm>
              <a:prstGeom prst="ellipse">
                <a:avLst/>
              </a:prstGeom>
              <a:blipFill dpi="0" rotWithShape="0">
                <a:blip r:embed="rId3" cstate="print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5" name="Oval 163" descr="White marble"/>
              <p:cNvSpPr>
                <a:spLocks noChangeArrowheads="1"/>
              </p:cNvSpPr>
              <p:nvPr/>
            </p:nvSpPr>
            <p:spPr bwMode="auto">
              <a:xfrm>
                <a:off x="7696200" y="1371600"/>
                <a:ext cx="176213" cy="176213"/>
              </a:xfrm>
              <a:prstGeom prst="ellipse">
                <a:avLst/>
              </a:prstGeom>
              <a:blipFill dpi="0" rotWithShape="0">
                <a:blip r:embed="rId3" cstate="print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" name="Oval 164" descr="White marble"/>
              <p:cNvSpPr>
                <a:spLocks noChangeArrowheads="1"/>
              </p:cNvSpPr>
              <p:nvPr/>
            </p:nvSpPr>
            <p:spPr bwMode="auto">
              <a:xfrm>
                <a:off x="7924800" y="1447800"/>
                <a:ext cx="176213" cy="176213"/>
              </a:xfrm>
              <a:prstGeom prst="ellipse">
                <a:avLst/>
              </a:prstGeom>
              <a:blipFill dpi="0" rotWithShape="0">
                <a:blip r:embed="rId3" cstate="print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" name="Oval 165" descr="White marble"/>
              <p:cNvSpPr>
                <a:spLocks noChangeArrowheads="1"/>
              </p:cNvSpPr>
              <p:nvPr/>
            </p:nvSpPr>
            <p:spPr bwMode="auto">
              <a:xfrm>
                <a:off x="7391400" y="2133600"/>
                <a:ext cx="176213" cy="176213"/>
              </a:xfrm>
              <a:prstGeom prst="ellipse">
                <a:avLst/>
              </a:prstGeom>
              <a:blipFill dpi="0" rotWithShape="0">
                <a:blip r:embed="rId3" cstate="print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8" name="Oval 166" descr="White marble"/>
              <p:cNvSpPr>
                <a:spLocks noChangeArrowheads="1"/>
              </p:cNvSpPr>
              <p:nvPr/>
            </p:nvSpPr>
            <p:spPr bwMode="auto">
              <a:xfrm>
                <a:off x="7543800" y="2133600"/>
                <a:ext cx="176213" cy="174625"/>
              </a:xfrm>
              <a:prstGeom prst="ellipse">
                <a:avLst/>
              </a:prstGeom>
              <a:blipFill dpi="0" rotWithShape="0">
                <a:blip r:embed="rId3" cstate="print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9" name="Oval 167" descr="White marble"/>
              <p:cNvSpPr>
                <a:spLocks noChangeArrowheads="1"/>
              </p:cNvSpPr>
              <p:nvPr/>
            </p:nvSpPr>
            <p:spPr bwMode="auto">
              <a:xfrm>
                <a:off x="7467600" y="1524000"/>
                <a:ext cx="176213" cy="174625"/>
              </a:xfrm>
              <a:prstGeom prst="ellipse">
                <a:avLst/>
              </a:prstGeom>
              <a:blipFill dpi="0" rotWithShape="0">
                <a:blip r:embed="rId3" cstate="print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0" name="Oval 168" descr="White marble"/>
              <p:cNvSpPr>
                <a:spLocks noChangeArrowheads="1"/>
              </p:cNvSpPr>
              <p:nvPr/>
            </p:nvSpPr>
            <p:spPr bwMode="auto">
              <a:xfrm>
                <a:off x="8053388" y="2209800"/>
                <a:ext cx="176213" cy="174625"/>
              </a:xfrm>
              <a:prstGeom prst="ellipse">
                <a:avLst/>
              </a:prstGeom>
              <a:blipFill dpi="0" rotWithShape="0">
                <a:blip r:embed="rId3" cstate="print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1" name="Oval 169" descr="White marble"/>
              <p:cNvSpPr>
                <a:spLocks noChangeArrowheads="1"/>
              </p:cNvSpPr>
              <p:nvPr/>
            </p:nvSpPr>
            <p:spPr bwMode="auto">
              <a:xfrm>
                <a:off x="7853363" y="2290763"/>
                <a:ext cx="176213" cy="174625"/>
              </a:xfrm>
              <a:prstGeom prst="ellipse">
                <a:avLst/>
              </a:prstGeom>
              <a:blipFill dpi="0" rotWithShape="0">
                <a:blip r:embed="rId3" cstate="print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2" name="Oval 170" descr="White marble"/>
              <p:cNvSpPr>
                <a:spLocks noChangeArrowheads="1"/>
              </p:cNvSpPr>
              <p:nvPr/>
            </p:nvSpPr>
            <p:spPr bwMode="auto">
              <a:xfrm>
                <a:off x="7086600" y="1905000"/>
                <a:ext cx="176213" cy="174625"/>
              </a:xfrm>
              <a:prstGeom prst="ellipse">
                <a:avLst/>
              </a:prstGeom>
              <a:blipFill dpi="0" rotWithShape="0">
                <a:blip r:embed="rId3" cstate="print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3" name="Oval 171" descr="White marble"/>
              <p:cNvSpPr>
                <a:spLocks noChangeArrowheads="1"/>
              </p:cNvSpPr>
              <p:nvPr/>
            </p:nvSpPr>
            <p:spPr bwMode="auto">
              <a:xfrm>
                <a:off x="7391400" y="2443163"/>
                <a:ext cx="176213" cy="174625"/>
              </a:xfrm>
              <a:prstGeom prst="ellipse">
                <a:avLst/>
              </a:prstGeom>
              <a:blipFill dpi="0" rotWithShape="0">
                <a:blip r:embed="rId3" cstate="print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4" name="Oval 172" descr="White marble"/>
              <p:cNvSpPr>
                <a:spLocks noChangeArrowheads="1"/>
              </p:cNvSpPr>
              <p:nvPr/>
            </p:nvSpPr>
            <p:spPr bwMode="auto">
              <a:xfrm>
                <a:off x="7543800" y="1752600"/>
                <a:ext cx="176213" cy="174625"/>
              </a:xfrm>
              <a:prstGeom prst="ellipse">
                <a:avLst/>
              </a:prstGeom>
              <a:blipFill dpi="0" rotWithShape="0">
                <a:blip r:embed="rId3" cstate="print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5" name="Oval 173" descr="White marble"/>
              <p:cNvSpPr>
                <a:spLocks noChangeArrowheads="1"/>
              </p:cNvSpPr>
              <p:nvPr/>
            </p:nvSpPr>
            <p:spPr bwMode="auto">
              <a:xfrm>
                <a:off x="7848600" y="1752600"/>
                <a:ext cx="176213" cy="174625"/>
              </a:xfrm>
              <a:prstGeom prst="ellipse">
                <a:avLst/>
              </a:prstGeom>
              <a:blipFill dpi="0" rotWithShape="0">
                <a:blip r:embed="rId3" cstate="print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6" name="Oval 174" descr="White marble"/>
              <p:cNvSpPr>
                <a:spLocks noChangeArrowheads="1"/>
              </p:cNvSpPr>
              <p:nvPr/>
            </p:nvSpPr>
            <p:spPr bwMode="auto">
              <a:xfrm>
                <a:off x="8005763" y="2035175"/>
                <a:ext cx="176213" cy="174625"/>
              </a:xfrm>
              <a:prstGeom prst="ellipse">
                <a:avLst/>
              </a:prstGeom>
              <a:blipFill dpi="0" rotWithShape="0">
                <a:blip r:embed="rId3" cstate="print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86" name="Group 398"/>
            <p:cNvGrpSpPr/>
            <p:nvPr/>
          </p:nvGrpSpPr>
          <p:grpSpPr>
            <a:xfrm>
              <a:off x="3048000" y="4038600"/>
              <a:ext cx="1524000" cy="1676400"/>
              <a:chOff x="6705600" y="762000"/>
              <a:chExt cx="1524000" cy="1524000"/>
            </a:xfrm>
          </p:grpSpPr>
          <p:sp>
            <p:nvSpPr>
              <p:cNvPr id="187" name="Oval 120"/>
              <p:cNvSpPr>
                <a:spLocks noChangeArrowheads="1"/>
              </p:cNvSpPr>
              <p:nvPr/>
            </p:nvSpPr>
            <p:spPr bwMode="auto">
              <a:xfrm>
                <a:off x="6705600" y="762000"/>
                <a:ext cx="1524000" cy="152400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8" name="Oval 121"/>
              <p:cNvSpPr>
                <a:spLocks noChangeArrowheads="1"/>
              </p:cNvSpPr>
              <p:nvPr/>
            </p:nvSpPr>
            <p:spPr bwMode="auto">
              <a:xfrm>
                <a:off x="6894720" y="955261"/>
                <a:ext cx="1145761" cy="1137478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9" name="Oval 122"/>
              <p:cNvSpPr>
                <a:spLocks noChangeArrowheads="1"/>
              </p:cNvSpPr>
              <p:nvPr/>
            </p:nvSpPr>
            <p:spPr bwMode="auto">
              <a:xfrm>
                <a:off x="6818796" y="879337"/>
                <a:ext cx="1297609" cy="1289326"/>
              </a:xfrm>
              <a:prstGeom prst="ellipse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0" name="Oval 123" descr="White marble"/>
              <p:cNvSpPr>
                <a:spLocks noChangeArrowheads="1"/>
              </p:cNvSpPr>
              <p:nvPr/>
            </p:nvSpPr>
            <p:spPr bwMode="auto">
              <a:xfrm>
                <a:off x="7353024" y="894522"/>
                <a:ext cx="151848" cy="150468"/>
              </a:xfrm>
              <a:prstGeom prst="ellipse">
                <a:avLst/>
              </a:prstGeom>
              <a:blipFill dpi="0" rotWithShape="0">
                <a:blip r:embed="rId3" cstate="print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1" name="Oval 124" descr="White marble"/>
              <p:cNvSpPr>
                <a:spLocks noChangeArrowheads="1"/>
              </p:cNvSpPr>
              <p:nvPr/>
            </p:nvSpPr>
            <p:spPr bwMode="auto">
              <a:xfrm>
                <a:off x="7582177" y="1027043"/>
                <a:ext cx="151848" cy="153229"/>
              </a:xfrm>
              <a:prstGeom prst="ellipse">
                <a:avLst/>
              </a:prstGeom>
              <a:blipFill dpi="0" rotWithShape="0">
                <a:blip r:embed="rId3" cstate="print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2" name="Oval 125" descr="White marble"/>
              <p:cNvSpPr>
                <a:spLocks noChangeArrowheads="1"/>
              </p:cNvSpPr>
              <p:nvPr/>
            </p:nvSpPr>
            <p:spPr bwMode="auto">
              <a:xfrm>
                <a:off x="7169426" y="1105729"/>
                <a:ext cx="151848" cy="153229"/>
              </a:xfrm>
              <a:prstGeom prst="ellipse">
                <a:avLst/>
              </a:prstGeom>
              <a:blipFill dpi="0" rotWithShape="0">
                <a:blip r:embed="rId3" cstate="print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3" name="Oval 126" descr="White marble"/>
              <p:cNvSpPr>
                <a:spLocks noChangeArrowheads="1"/>
              </p:cNvSpPr>
              <p:nvPr/>
            </p:nvSpPr>
            <p:spPr bwMode="auto">
              <a:xfrm>
                <a:off x="7036904" y="1027043"/>
                <a:ext cx="153229" cy="153229"/>
              </a:xfrm>
              <a:prstGeom prst="ellipse">
                <a:avLst/>
              </a:prstGeom>
              <a:blipFill dpi="0" rotWithShape="0">
                <a:blip r:embed="rId3" cstate="print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4" name="Oval 127" descr="White marble"/>
              <p:cNvSpPr>
                <a:spLocks noChangeArrowheads="1"/>
              </p:cNvSpPr>
              <p:nvPr/>
            </p:nvSpPr>
            <p:spPr bwMode="auto">
              <a:xfrm>
                <a:off x="7430329" y="1105729"/>
                <a:ext cx="151848" cy="153229"/>
              </a:xfrm>
              <a:prstGeom prst="ellipse">
                <a:avLst/>
              </a:prstGeom>
              <a:blipFill dpi="0" rotWithShape="0">
                <a:blip r:embed="rId3" cstate="print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5" name="Oval 128" descr="White marble"/>
              <p:cNvSpPr>
                <a:spLocks noChangeArrowheads="1"/>
              </p:cNvSpPr>
              <p:nvPr/>
            </p:nvSpPr>
            <p:spPr bwMode="auto">
              <a:xfrm>
                <a:off x="7566991" y="1801468"/>
                <a:ext cx="153229" cy="153229"/>
              </a:xfrm>
              <a:prstGeom prst="ellipse">
                <a:avLst/>
              </a:prstGeom>
              <a:blipFill dpi="0" rotWithShape="0">
                <a:blip r:embed="rId3" cstate="print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6" name="Oval 129" descr="White marble"/>
              <p:cNvSpPr>
                <a:spLocks noChangeArrowheads="1"/>
              </p:cNvSpPr>
              <p:nvPr/>
            </p:nvSpPr>
            <p:spPr bwMode="auto">
              <a:xfrm>
                <a:off x="7201177" y="1258957"/>
                <a:ext cx="151848" cy="151848"/>
              </a:xfrm>
              <a:prstGeom prst="ellipse">
                <a:avLst/>
              </a:prstGeom>
              <a:blipFill dpi="0" rotWithShape="0">
                <a:blip r:embed="rId3" cstate="print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7" name="Oval 130" descr="White marble"/>
              <p:cNvSpPr>
                <a:spLocks noChangeArrowheads="1"/>
              </p:cNvSpPr>
              <p:nvPr/>
            </p:nvSpPr>
            <p:spPr bwMode="auto">
              <a:xfrm>
                <a:off x="7504872" y="1258957"/>
                <a:ext cx="153229" cy="151848"/>
              </a:xfrm>
              <a:prstGeom prst="ellipse">
                <a:avLst/>
              </a:prstGeom>
              <a:blipFill dpi="0" rotWithShape="0">
                <a:blip r:embed="rId3" cstate="print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8" name="Oval 131" descr="White marble"/>
              <p:cNvSpPr>
                <a:spLocks noChangeArrowheads="1"/>
              </p:cNvSpPr>
              <p:nvPr/>
            </p:nvSpPr>
            <p:spPr bwMode="auto">
              <a:xfrm>
                <a:off x="7699513" y="1093304"/>
                <a:ext cx="153229" cy="151848"/>
              </a:xfrm>
              <a:prstGeom prst="ellipse">
                <a:avLst/>
              </a:prstGeom>
              <a:blipFill dpi="0" rotWithShape="0">
                <a:blip r:embed="rId3" cstate="print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9" name="Oval 132" descr="White marble"/>
              <p:cNvSpPr>
                <a:spLocks noChangeArrowheads="1"/>
              </p:cNvSpPr>
              <p:nvPr/>
            </p:nvSpPr>
            <p:spPr bwMode="auto">
              <a:xfrm>
                <a:off x="7811329" y="1105729"/>
                <a:ext cx="153229" cy="153229"/>
              </a:xfrm>
              <a:prstGeom prst="ellipse">
                <a:avLst/>
              </a:prstGeom>
              <a:blipFill dpi="0" rotWithShape="0">
                <a:blip r:embed="rId3" cstate="print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0" name="Oval 133" descr="White marble"/>
              <p:cNvSpPr>
                <a:spLocks noChangeArrowheads="1"/>
              </p:cNvSpPr>
              <p:nvPr/>
            </p:nvSpPr>
            <p:spPr bwMode="auto">
              <a:xfrm>
                <a:off x="7633252" y="1410804"/>
                <a:ext cx="153229" cy="150468"/>
              </a:xfrm>
              <a:prstGeom prst="ellipse">
                <a:avLst/>
              </a:prstGeom>
              <a:blipFill dpi="0" rotWithShape="0">
                <a:blip r:embed="rId3" cstate="print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1" name="Oval 134" descr="White marble"/>
              <p:cNvSpPr>
                <a:spLocks noChangeArrowheads="1"/>
              </p:cNvSpPr>
              <p:nvPr/>
            </p:nvSpPr>
            <p:spPr bwMode="auto">
              <a:xfrm>
                <a:off x="7887252" y="1258957"/>
                <a:ext cx="153229" cy="151848"/>
              </a:xfrm>
              <a:prstGeom prst="ellipse">
                <a:avLst/>
              </a:prstGeom>
              <a:blipFill dpi="0" rotWithShape="0">
                <a:blip r:embed="rId3" cstate="print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2" name="Oval 135" descr="White marble"/>
              <p:cNvSpPr>
                <a:spLocks noChangeArrowheads="1"/>
              </p:cNvSpPr>
              <p:nvPr/>
            </p:nvSpPr>
            <p:spPr bwMode="auto">
              <a:xfrm>
                <a:off x="7103165" y="1936750"/>
                <a:ext cx="151848" cy="150468"/>
              </a:xfrm>
              <a:prstGeom prst="ellipse">
                <a:avLst/>
              </a:prstGeom>
              <a:blipFill dpi="0" rotWithShape="0">
                <a:blip r:embed="rId3" cstate="print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3" name="Oval 136" descr="White marble"/>
              <p:cNvSpPr>
                <a:spLocks noChangeArrowheads="1"/>
              </p:cNvSpPr>
              <p:nvPr/>
            </p:nvSpPr>
            <p:spPr bwMode="auto">
              <a:xfrm>
                <a:off x="7123872" y="1713120"/>
                <a:ext cx="153229" cy="153229"/>
              </a:xfrm>
              <a:prstGeom prst="ellipse">
                <a:avLst/>
              </a:prstGeom>
              <a:blipFill dpi="0" rotWithShape="0">
                <a:blip r:embed="rId3" cstate="print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4" name="Oval 137" descr="White marble"/>
              <p:cNvSpPr>
                <a:spLocks noChangeArrowheads="1"/>
              </p:cNvSpPr>
              <p:nvPr/>
            </p:nvSpPr>
            <p:spPr bwMode="auto">
              <a:xfrm>
                <a:off x="6838122" y="1557130"/>
                <a:ext cx="151848" cy="151848"/>
              </a:xfrm>
              <a:prstGeom prst="ellipse">
                <a:avLst/>
              </a:prstGeom>
              <a:blipFill dpi="0" rotWithShape="0">
                <a:blip r:embed="rId3" cstate="print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" name="Oval 138" descr="White marble"/>
              <p:cNvSpPr>
                <a:spLocks noChangeArrowheads="1"/>
              </p:cNvSpPr>
              <p:nvPr/>
            </p:nvSpPr>
            <p:spPr bwMode="auto">
              <a:xfrm>
                <a:off x="7430329" y="1866348"/>
                <a:ext cx="151848" cy="150468"/>
              </a:xfrm>
              <a:prstGeom prst="ellipse">
                <a:avLst/>
              </a:prstGeom>
              <a:blipFill dpi="0" rotWithShape="0">
                <a:blip r:embed="rId3" cstate="print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" name="Oval 139" descr="White marble"/>
              <p:cNvSpPr>
                <a:spLocks noChangeArrowheads="1"/>
              </p:cNvSpPr>
              <p:nvPr/>
            </p:nvSpPr>
            <p:spPr bwMode="auto">
              <a:xfrm>
                <a:off x="6972024" y="1561272"/>
                <a:ext cx="151848" cy="151848"/>
              </a:xfrm>
              <a:prstGeom prst="ellipse">
                <a:avLst/>
              </a:prstGeom>
              <a:blipFill dpi="0" rotWithShape="0">
                <a:blip r:embed="rId3" cstate="print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7" name="Oval 140" descr="White marble"/>
              <p:cNvSpPr>
                <a:spLocks noChangeArrowheads="1"/>
              </p:cNvSpPr>
              <p:nvPr/>
            </p:nvSpPr>
            <p:spPr bwMode="auto">
              <a:xfrm>
                <a:off x="7277100" y="1424609"/>
                <a:ext cx="153229" cy="150468"/>
              </a:xfrm>
              <a:prstGeom prst="ellipse">
                <a:avLst/>
              </a:prstGeom>
              <a:blipFill dpi="0" rotWithShape="0">
                <a:blip r:embed="rId3" cstate="print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8" name="Oval 141" descr="White marble"/>
              <p:cNvSpPr>
                <a:spLocks noChangeArrowheads="1"/>
              </p:cNvSpPr>
              <p:nvPr/>
            </p:nvSpPr>
            <p:spPr bwMode="auto">
              <a:xfrm>
                <a:off x="7582177" y="1954696"/>
                <a:ext cx="151848" cy="150468"/>
              </a:xfrm>
              <a:prstGeom prst="ellipse">
                <a:avLst/>
              </a:prstGeom>
              <a:blipFill dpi="0" rotWithShape="0">
                <a:blip r:embed="rId3" cstate="print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9" name="Oval 142" descr="White marble"/>
              <p:cNvSpPr>
                <a:spLocks noChangeArrowheads="1"/>
              </p:cNvSpPr>
              <p:nvPr/>
            </p:nvSpPr>
            <p:spPr bwMode="auto">
              <a:xfrm>
                <a:off x="7103165" y="1557130"/>
                <a:ext cx="151848" cy="151848"/>
              </a:xfrm>
              <a:prstGeom prst="ellipse">
                <a:avLst/>
              </a:prstGeom>
              <a:blipFill dpi="0" rotWithShape="0">
                <a:blip r:embed="rId3" cstate="print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0" name="Oval 143" descr="White marble"/>
              <p:cNvSpPr>
                <a:spLocks noChangeArrowheads="1"/>
              </p:cNvSpPr>
              <p:nvPr/>
            </p:nvSpPr>
            <p:spPr bwMode="auto">
              <a:xfrm>
                <a:off x="7123872" y="1410804"/>
                <a:ext cx="153229" cy="150468"/>
              </a:xfrm>
              <a:prstGeom prst="ellipse">
                <a:avLst/>
              </a:prstGeom>
              <a:blipFill dpi="0" rotWithShape="0">
                <a:blip r:embed="rId3" cstate="print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1" name="Oval 144" descr="White marble"/>
              <p:cNvSpPr>
                <a:spLocks noChangeArrowheads="1"/>
              </p:cNvSpPr>
              <p:nvPr/>
            </p:nvSpPr>
            <p:spPr bwMode="auto">
              <a:xfrm>
                <a:off x="7047948" y="1258957"/>
                <a:ext cx="153229" cy="151848"/>
              </a:xfrm>
              <a:prstGeom prst="ellipse">
                <a:avLst/>
              </a:prstGeom>
              <a:blipFill dpi="0" rotWithShape="0">
                <a:blip r:embed="rId3" cstate="print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2" name="Oval 145" descr="White marble"/>
              <p:cNvSpPr>
                <a:spLocks noChangeArrowheads="1"/>
              </p:cNvSpPr>
              <p:nvPr/>
            </p:nvSpPr>
            <p:spPr bwMode="auto">
              <a:xfrm>
                <a:off x="7765774" y="1292087"/>
                <a:ext cx="151848" cy="150468"/>
              </a:xfrm>
              <a:prstGeom prst="ellipse">
                <a:avLst/>
              </a:prstGeom>
              <a:blipFill dpi="0" rotWithShape="0">
                <a:blip r:embed="rId3" cstate="print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3" name="Oval 146" descr="White marble"/>
              <p:cNvSpPr>
                <a:spLocks noChangeArrowheads="1"/>
              </p:cNvSpPr>
              <p:nvPr/>
            </p:nvSpPr>
            <p:spPr bwMode="auto">
              <a:xfrm>
                <a:off x="7430329" y="1410804"/>
                <a:ext cx="151848" cy="150468"/>
              </a:xfrm>
              <a:prstGeom prst="ellipse">
                <a:avLst/>
              </a:prstGeom>
              <a:blipFill dpi="0" rotWithShape="0">
                <a:blip r:embed="rId3" cstate="print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4" name="Oval 147" descr="White marble"/>
              <p:cNvSpPr>
                <a:spLocks noChangeArrowheads="1"/>
              </p:cNvSpPr>
              <p:nvPr/>
            </p:nvSpPr>
            <p:spPr bwMode="auto">
              <a:xfrm>
                <a:off x="7878970" y="1736587"/>
                <a:ext cx="151848" cy="151848"/>
              </a:xfrm>
              <a:prstGeom prst="ellipse">
                <a:avLst/>
              </a:prstGeom>
              <a:blipFill dpi="0" rotWithShape="0">
                <a:blip r:embed="rId3" cstate="print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" name="Oval 148" descr="White marble"/>
              <p:cNvSpPr>
                <a:spLocks noChangeArrowheads="1"/>
              </p:cNvSpPr>
              <p:nvPr/>
            </p:nvSpPr>
            <p:spPr bwMode="auto">
              <a:xfrm>
                <a:off x="7430329" y="1713120"/>
                <a:ext cx="151848" cy="153229"/>
              </a:xfrm>
              <a:prstGeom prst="ellipse">
                <a:avLst/>
              </a:prstGeom>
              <a:blipFill dpi="0" rotWithShape="0">
                <a:blip r:embed="rId3" cstate="print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6" name="Oval 149" descr="White marble"/>
              <p:cNvSpPr>
                <a:spLocks noChangeArrowheads="1"/>
              </p:cNvSpPr>
              <p:nvPr/>
            </p:nvSpPr>
            <p:spPr bwMode="auto">
              <a:xfrm>
                <a:off x="7504872" y="1561272"/>
                <a:ext cx="153229" cy="151848"/>
              </a:xfrm>
              <a:prstGeom prst="ellipse">
                <a:avLst/>
              </a:prstGeom>
              <a:blipFill dpi="0" rotWithShape="0">
                <a:blip r:embed="rId3" cstate="print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7" name="Oval 150" descr="White marble"/>
              <p:cNvSpPr>
                <a:spLocks noChangeArrowheads="1"/>
              </p:cNvSpPr>
              <p:nvPr/>
            </p:nvSpPr>
            <p:spPr bwMode="auto">
              <a:xfrm>
                <a:off x="6904383" y="1693794"/>
                <a:ext cx="151848" cy="151848"/>
              </a:xfrm>
              <a:prstGeom prst="ellipse">
                <a:avLst/>
              </a:prstGeom>
              <a:blipFill dpi="0" rotWithShape="0">
                <a:blip r:embed="rId3" cstate="print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8" name="Oval 151" descr="White marble"/>
              <p:cNvSpPr>
                <a:spLocks noChangeArrowheads="1"/>
              </p:cNvSpPr>
              <p:nvPr/>
            </p:nvSpPr>
            <p:spPr bwMode="auto">
              <a:xfrm>
                <a:off x="7745068" y="1867729"/>
                <a:ext cx="153229" cy="153229"/>
              </a:xfrm>
              <a:prstGeom prst="ellipse">
                <a:avLst/>
              </a:prstGeom>
              <a:blipFill dpi="0" rotWithShape="0">
                <a:blip r:embed="rId3" cstate="print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9" name="Oval 152" descr="White marble"/>
              <p:cNvSpPr>
                <a:spLocks noChangeArrowheads="1"/>
              </p:cNvSpPr>
              <p:nvPr/>
            </p:nvSpPr>
            <p:spPr bwMode="auto">
              <a:xfrm>
                <a:off x="7943850" y="1557130"/>
                <a:ext cx="153229" cy="153229"/>
              </a:xfrm>
              <a:prstGeom prst="ellipse">
                <a:avLst/>
              </a:prstGeom>
              <a:blipFill dpi="0" rotWithShape="0">
                <a:blip r:embed="rId3" cstate="print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0" name="Oval 153" descr="White marble"/>
              <p:cNvSpPr>
                <a:spLocks noChangeArrowheads="1"/>
              </p:cNvSpPr>
              <p:nvPr/>
            </p:nvSpPr>
            <p:spPr bwMode="auto">
              <a:xfrm>
                <a:off x="7413763" y="2000250"/>
                <a:ext cx="153229" cy="153229"/>
              </a:xfrm>
              <a:prstGeom prst="ellipse">
                <a:avLst/>
              </a:prstGeom>
              <a:blipFill dpi="0" rotWithShape="0">
                <a:blip r:embed="rId3" cstate="print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1" name="Oval 154" descr="White marble"/>
              <p:cNvSpPr>
                <a:spLocks noChangeArrowheads="1"/>
              </p:cNvSpPr>
              <p:nvPr/>
            </p:nvSpPr>
            <p:spPr bwMode="auto">
              <a:xfrm>
                <a:off x="7235687" y="1978163"/>
                <a:ext cx="153229" cy="153229"/>
              </a:xfrm>
              <a:prstGeom prst="ellipse">
                <a:avLst/>
              </a:prstGeom>
              <a:blipFill dpi="0" rotWithShape="0">
                <a:blip r:embed="rId3" cstate="print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2" name="Oval 155" descr="White marble"/>
              <p:cNvSpPr>
                <a:spLocks noChangeArrowheads="1"/>
              </p:cNvSpPr>
              <p:nvPr/>
            </p:nvSpPr>
            <p:spPr bwMode="auto">
              <a:xfrm>
                <a:off x="6970643" y="1822174"/>
                <a:ext cx="153229" cy="153229"/>
              </a:xfrm>
              <a:prstGeom prst="ellipse">
                <a:avLst/>
              </a:prstGeom>
              <a:blipFill dpi="0" rotWithShape="0">
                <a:blip r:embed="rId3" cstate="print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3" name="Oval 156" descr="White marble"/>
              <p:cNvSpPr>
                <a:spLocks noChangeArrowheads="1"/>
              </p:cNvSpPr>
              <p:nvPr/>
            </p:nvSpPr>
            <p:spPr bwMode="auto">
              <a:xfrm>
                <a:off x="7943850" y="1424609"/>
                <a:ext cx="153229" cy="153229"/>
              </a:xfrm>
              <a:prstGeom prst="ellipse">
                <a:avLst/>
              </a:prstGeom>
              <a:blipFill dpi="0" rotWithShape="0">
                <a:blip r:embed="rId3" cstate="print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4" name="Oval 157" descr="White marble"/>
              <p:cNvSpPr>
                <a:spLocks noChangeArrowheads="1"/>
              </p:cNvSpPr>
              <p:nvPr/>
            </p:nvSpPr>
            <p:spPr bwMode="auto">
              <a:xfrm>
                <a:off x="7301948" y="1689652"/>
                <a:ext cx="153229" cy="153229"/>
              </a:xfrm>
              <a:prstGeom prst="ellipse">
                <a:avLst/>
              </a:prstGeom>
              <a:blipFill dpi="0" rotWithShape="0">
                <a:blip r:embed="rId3" cstate="print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" name="Oval 158" descr="White marble"/>
              <p:cNvSpPr>
                <a:spLocks noChangeArrowheads="1"/>
              </p:cNvSpPr>
              <p:nvPr/>
            </p:nvSpPr>
            <p:spPr bwMode="auto">
              <a:xfrm>
                <a:off x="6838122" y="1424609"/>
                <a:ext cx="153229" cy="153229"/>
              </a:xfrm>
              <a:prstGeom prst="ellipse">
                <a:avLst/>
              </a:prstGeom>
              <a:blipFill dpi="0" rotWithShape="0">
                <a:blip r:embed="rId3" cstate="print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" name="Oval 159" descr="White marble"/>
              <p:cNvSpPr>
                <a:spLocks noChangeArrowheads="1"/>
              </p:cNvSpPr>
              <p:nvPr/>
            </p:nvSpPr>
            <p:spPr bwMode="auto">
              <a:xfrm>
                <a:off x="6904383" y="1159565"/>
                <a:ext cx="153229" cy="153229"/>
              </a:xfrm>
              <a:prstGeom prst="ellipse">
                <a:avLst/>
              </a:prstGeom>
              <a:blipFill dpi="0" rotWithShape="0">
                <a:blip r:embed="rId3" cstate="print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7" name="Oval 160" descr="White marble"/>
              <p:cNvSpPr>
                <a:spLocks noChangeArrowheads="1"/>
              </p:cNvSpPr>
              <p:nvPr/>
            </p:nvSpPr>
            <p:spPr bwMode="auto">
              <a:xfrm>
                <a:off x="6838122" y="1292087"/>
                <a:ext cx="153229" cy="153229"/>
              </a:xfrm>
              <a:prstGeom prst="ellipse">
                <a:avLst/>
              </a:prstGeom>
              <a:blipFill dpi="0" rotWithShape="0">
                <a:blip r:embed="rId3" cstate="print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8" name="Oval 161" descr="White marble"/>
              <p:cNvSpPr>
                <a:spLocks noChangeArrowheads="1"/>
              </p:cNvSpPr>
              <p:nvPr/>
            </p:nvSpPr>
            <p:spPr bwMode="auto">
              <a:xfrm>
                <a:off x="7169426" y="940077"/>
                <a:ext cx="153229" cy="153229"/>
              </a:xfrm>
              <a:prstGeom prst="ellipse">
                <a:avLst/>
              </a:prstGeom>
              <a:blipFill dpi="0" rotWithShape="0">
                <a:blip r:embed="rId3" cstate="print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9" name="Oval 162" descr="White marble"/>
              <p:cNvSpPr>
                <a:spLocks noChangeArrowheads="1"/>
              </p:cNvSpPr>
              <p:nvPr/>
            </p:nvSpPr>
            <p:spPr bwMode="auto">
              <a:xfrm>
                <a:off x="7633252" y="1557130"/>
                <a:ext cx="153229" cy="153229"/>
              </a:xfrm>
              <a:prstGeom prst="ellipse">
                <a:avLst/>
              </a:prstGeom>
              <a:blipFill dpi="0" rotWithShape="0">
                <a:blip r:embed="rId3" cstate="print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0" name="Oval 163" descr="White marble"/>
              <p:cNvSpPr>
                <a:spLocks noChangeArrowheads="1"/>
              </p:cNvSpPr>
              <p:nvPr/>
            </p:nvSpPr>
            <p:spPr bwMode="auto">
              <a:xfrm>
                <a:off x="7500730" y="894522"/>
                <a:ext cx="153229" cy="153229"/>
              </a:xfrm>
              <a:prstGeom prst="ellipse">
                <a:avLst/>
              </a:prstGeom>
              <a:blipFill dpi="0" rotWithShape="0">
                <a:blip r:embed="rId3" cstate="print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1" name="Oval 164" descr="White marble"/>
              <p:cNvSpPr>
                <a:spLocks noChangeArrowheads="1"/>
              </p:cNvSpPr>
              <p:nvPr/>
            </p:nvSpPr>
            <p:spPr bwMode="auto">
              <a:xfrm>
                <a:off x="7699513" y="960783"/>
                <a:ext cx="153229" cy="153229"/>
              </a:xfrm>
              <a:prstGeom prst="ellipse">
                <a:avLst/>
              </a:prstGeom>
              <a:blipFill dpi="0" rotWithShape="0">
                <a:blip r:embed="rId3" cstate="print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2" name="Oval 165" descr="White marble"/>
              <p:cNvSpPr>
                <a:spLocks noChangeArrowheads="1"/>
              </p:cNvSpPr>
              <p:nvPr/>
            </p:nvSpPr>
            <p:spPr bwMode="auto">
              <a:xfrm>
                <a:off x="7235687" y="1557130"/>
                <a:ext cx="153229" cy="153229"/>
              </a:xfrm>
              <a:prstGeom prst="ellipse">
                <a:avLst/>
              </a:prstGeom>
              <a:blipFill dpi="0" rotWithShape="0">
                <a:blip r:embed="rId3" cstate="print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3" name="Oval 166" descr="White marble"/>
              <p:cNvSpPr>
                <a:spLocks noChangeArrowheads="1"/>
              </p:cNvSpPr>
              <p:nvPr/>
            </p:nvSpPr>
            <p:spPr bwMode="auto">
              <a:xfrm>
                <a:off x="7368209" y="1557130"/>
                <a:ext cx="153229" cy="151848"/>
              </a:xfrm>
              <a:prstGeom prst="ellipse">
                <a:avLst/>
              </a:prstGeom>
              <a:blipFill dpi="0" rotWithShape="0">
                <a:blip r:embed="rId3" cstate="print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4" name="Oval 167" descr="White marble"/>
              <p:cNvSpPr>
                <a:spLocks noChangeArrowheads="1"/>
              </p:cNvSpPr>
              <p:nvPr/>
            </p:nvSpPr>
            <p:spPr bwMode="auto">
              <a:xfrm>
                <a:off x="7301948" y="1027043"/>
                <a:ext cx="153229" cy="151848"/>
              </a:xfrm>
              <a:prstGeom prst="ellipse">
                <a:avLst/>
              </a:prstGeom>
              <a:blipFill dpi="0" rotWithShape="0">
                <a:blip r:embed="rId3" cstate="print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" name="Oval 168" descr="White marble"/>
              <p:cNvSpPr>
                <a:spLocks noChangeArrowheads="1"/>
              </p:cNvSpPr>
              <p:nvPr/>
            </p:nvSpPr>
            <p:spPr bwMode="auto">
              <a:xfrm>
                <a:off x="7811329" y="1623391"/>
                <a:ext cx="153229" cy="151848"/>
              </a:xfrm>
              <a:prstGeom prst="ellipse">
                <a:avLst/>
              </a:prstGeom>
              <a:blipFill dpi="0" rotWithShape="0">
                <a:blip r:embed="rId3" cstate="print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" name="Oval 169" descr="White marble"/>
              <p:cNvSpPr>
                <a:spLocks noChangeArrowheads="1"/>
              </p:cNvSpPr>
              <p:nvPr/>
            </p:nvSpPr>
            <p:spPr bwMode="auto">
              <a:xfrm>
                <a:off x="7637394" y="1693794"/>
                <a:ext cx="153229" cy="151848"/>
              </a:xfrm>
              <a:prstGeom prst="ellipse">
                <a:avLst/>
              </a:prstGeom>
              <a:blipFill dpi="0" rotWithShape="0">
                <a:blip r:embed="rId3" cstate="print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7" name="Oval 170" descr="White marble"/>
              <p:cNvSpPr>
                <a:spLocks noChangeArrowheads="1"/>
              </p:cNvSpPr>
              <p:nvPr/>
            </p:nvSpPr>
            <p:spPr bwMode="auto">
              <a:xfrm>
                <a:off x="6970643" y="1358348"/>
                <a:ext cx="153229" cy="151848"/>
              </a:xfrm>
              <a:prstGeom prst="ellipse">
                <a:avLst/>
              </a:prstGeom>
              <a:blipFill dpi="0" rotWithShape="0">
                <a:blip r:embed="rId3" cstate="print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8" name="Oval 171" descr="White marble"/>
              <p:cNvSpPr>
                <a:spLocks noChangeArrowheads="1"/>
              </p:cNvSpPr>
              <p:nvPr/>
            </p:nvSpPr>
            <p:spPr bwMode="auto">
              <a:xfrm>
                <a:off x="7235687" y="1826316"/>
                <a:ext cx="153229" cy="151848"/>
              </a:xfrm>
              <a:prstGeom prst="ellipse">
                <a:avLst/>
              </a:prstGeom>
              <a:blipFill dpi="0" rotWithShape="0">
                <a:blip r:embed="rId3" cstate="print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9" name="Oval 172" descr="White marble"/>
              <p:cNvSpPr>
                <a:spLocks noChangeArrowheads="1"/>
              </p:cNvSpPr>
              <p:nvPr/>
            </p:nvSpPr>
            <p:spPr bwMode="auto">
              <a:xfrm>
                <a:off x="7368209" y="1225826"/>
                <a:ext cx="153229" cy="151848"/>
              </a:xfrm>
              <a:prstGeom prst="ellipse">
                <a:avLst/>
              </a:prstGeom>
              <a:blipFill dpi="0" rotWithShape="0">
                <a:blip r:embed="rId3" cstate="print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0" name="Oval 173" descr="White marble"/>
              <p:cNvSpPr>
                <a:spLocks noChangeArrowheads="1"/>
              </p:cNvSpPr>
              <p:nvPr/>
            </p:nvSpPr>
            <p:spPr bwMode="auto">
              <a:xfrm>
                <a:off x="7633252" y="1225826"/>
                <a:ext cx="153229" cy="151848"/>
              </a:xfrm>
              <a:prstGeom prst="ellipse">
                <a:avLst/>
              </a:prstGeom>
              <a:blipFill dpi="0" rotWithShape="0">
                <a:blip r:embed="rId3" cstate="print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1" name="Oval 174" descr="White marble"/>
              <p:cNvSpPr>
                <a:spLocks noChangeArrowheads="1"/>
              </p:cNvSpPr>
              <p:nvPr/>
            </p:nvSpPr>
            <p:spPr bwMode="auto">
              <a:xfrm>
                <a:off x="7769916" y="1471543"/>
                <a:ext cx="153229" cy="151848"/>
              </a:xfrm>
              <a:prstGeom prst="ellipse">
                <a:avLst/>
              </a:prstGeom>
              <a:blipFill dpi="0" rotWithShape="0">
                <a:blip r:embed="rId3" cstate="print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408" name="Text Box 1027"/>
          <p:cNvSpPr txBox="1">
            <a:spLocks noChangeArrowheads="1"/>
          </p:cNvSpPr>
          <p:nvPr/>
        </p:nvSpPr>
        <p:spPr bwMode="auto">
          <a:xfrm>
            <a:off x="4038600" y="1428750"/>
            <a:ext cx="151547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dirty="0" smtClean="0"/>
              <a:t>4 Core Cable</a:t>
            </a:r>
            <a:endParaRPr lang="en-US" sz="2000" dirty="0"/>
          </a:p>
        </p:txBody>
      </p:sp>
      <p:grpSp>
        <p:nvGrpSpPr>
          <p:cNvPr id="409" name="Group 408"/>
          <p:cNvGrpSpPr/>
          <p:nvPr/>
        </p:nvGrpSpPr>
        <p:grpSpPr>
          <a:xfrm>
            <a:off x="6324600" y="1962150"/>
            <a:ext cx="2667000" cy="2438400"/>
            <a:chOff x="2362200" y="1905000"/>
            <a:chExt cx="4419600" cy="4419600"/>
          </a:xfrm>
        </p:grpSpPr>
        <p:sp>
          <p:nvSpPr>
            <p:cNvPr id="410" name="Oval 1028"/>
            <p:cNvSpPr>
              <a:spLocks noChangeArrowheads="1"/>
            </p:cNvSpPr>
            <p:nvPr/>
          </p:nvSpPr>
          <p:spPr bwMode="auto">
            <a:xfrm>
              <a:off x="2362200" y="1905000"/>
              <a:ext cx="4419600" cy="4419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" name="Oval 1029" descr="Granite"/>
            <p:cNvSpPr>
              <a:spLocks noChangeArrowheads="1"/>
            </p:cNvSpPr>
            <p:nvPr/>
          </p:nvSpPr>
          <p:spPr bwMode="auto">
            <a:xfrm>
              <a:off x="2708275" y="2251075"/>
              <a:ext cx="3727450" cy="3727450"/>
            </a:xfrm>
            <a:prstGeom prst="ellipse">
              <a:avLst/>
            </a:prstGeom>
            <a:blipFill dpi="0" rotWithShape="0">
              <a:blip r:embed="rId2" cstate="print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" name="Oval 1030"/>
            <p:cNvSpPr>
              <a:spLocks noChangeArrowheads="1"/>
            </p:cNvSpPr>
            <p:nvPr/>
          </p:nvSpPr>
          <p:spPr bwMode="auto">
            <a:xfrm>
              <a:off x="2535238" y="2078038"/>
              <a:ext cx="4073525" cy="407352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13" name="Group 1031"/>
            <p:cNvGrpSpPr>
              <a:grpSpLocks/>
            </p:cNvGrpSpPr>
            <p:nvPr/>
          </p:nvGrpSpPr>
          <p:grpSpPr bwMode="auto">
            <a:xfrm>
              <a:off x="4191000" y="4191000"/>
              <a:ext cx="1676400" cy="1676400"/>
              <a:chOff x="4368" y="1728"/>
              <a:chExt cx="1104" cy="1104"/>
            </a:xfrm>
          </p:grpSpPr>
          <p:sp>
            <p:nvSpPr>
              <p:cNvPr id="580" name="Oval 1032"/>
              <p:cNvSpPr>
                <a:spLocks noChangeArrowheads="1"/>
              </p:cNvSpPr>
              <p:nvPr/>
            </p:nvSpPr>
            <p:spPr bwMode="auto">
              <a:xfrm>
                <a:off x="4368" y="1728"/>
                <a:ext cx="1104" cy="1104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1" name="Oval 1033"/>
              <p:cNvSpPr>
                <a:spLocks noChangeArrowheads="1"/>
              </p:cNvSpPr>
              <p:nvPr/>
            </p:nvSpPr>
            <p:spPr bwMode="auto">
              <a:xfrm>
                <a:off x="4505" y="1868"/>
                <a:ext cx="830" cy="824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2" name="Oval 1034"/>
              <p:cNvSpPr>
                <a:spLocks noChangeArrowheads="1"/>
              </p:cNvSpPr>
              <p:nvPr/>
            </p:nvSpPr>
            <p:spPr bwMode="auto">
              <a:xfrm>
                <a:off x="4450" y="1813"/>
                <a:ext cx="940" cy="934"/>
              </a:xfrm>
              <a:prstGeom prst="ellipse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3" name="Oval 1035" descr="White marble"/>
              <p:cNvSpPr>
                <a:spLocks noChangeArrowheads="1"/>
              </p:cNvSpPr>
              <p:nvPr/>
            </p:nvSpPr>
            <p:spPr bwMode="auto">
              <a:xfrm>
                <a:off x="4837" y="1824"/>
                <a:ext cx="110" cy="109"/>
              </a:xfrm>
              <a:prstGeom prst="ellipse">
                <a:avLst/>
              </a:prstGeom>
              <a:blipFill dpi="0" rotWithShape="0">
                <a:blip r:embed="rId3" cstate="print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4" name="Oval 1036" descr="White marble"/>
              <p:cNvSpPr>
                <a:spLocks noChangeArrowheads="1"/>
              </p:cNvSpPr>
              <p:nvPr/>
            </p:nvSpPr>
            <p:spPr bwMode="auto">
              <a:xfrm>
                <a:off x="5003" y="1920"/>
                <a:ext cx="110" cy="111"/>
              </a:xfrm>
              <a:prstGeom prst="ellipse">
                <a:avLst/>
              </a:prstGeom>
              <a:blipFill dpi="0" rotWithShape="0">
                <a:blip r:embed="rId3" cstate="print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5" name="Oval 1037" descr="White marble"/>
              <p:cNvSpPr>
                <a:spLocks noChangeArrowheads="1"/>
              </p:cNvSpPr>
              <p:nvPr/>
            </p:nvSpPr>
            <p:spPr bwMode="auto">
              <a:xfrm>
                <a:off x="4704" y="1977"/>
                <a:ext cx="110" cy="111"/>
              </a:xfrm>
              <a:prstGeom prst="ellipse">
                <a:avLst/>
              </a:prstGeom>
              <a:blipFill dpi="0" rotWithShape="0">
                <a:blip r:embed="rId3" cstate="print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6" name="Oval 1038" descr="White marble"/>
              <p:cNvSpPr>
                <a:spLocks noChangeArrowheads="1"/>
              </p:cNvSpPr>
              <p:nvPr/>
            </p:nvSpPr>
            <p:spPr bwMode="auto">
              <a:xfrm>
                <a:off x="4608" y="1920"/>
                <a:ext cx="111" cy="111"/>
              </a:xfrm>
              <a:prstGeom prst="ellipse">
                <a:avLst/>
              </a:prstGeom>
              <a:blipFill dpi="0" rotWithShape="0">
                <a:blip r:embed="rId3" cstate="print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7" name="Oval 1039" descr="White marble"/>
              <p:cNvSpPr>
                <a:spLocks noChangeArrowheads="1"/>
              </p:cNvSpPr>
              <p:nvPr/>
            </p:nvSpPr>
            <p:spPr bwMode="auto">
              <a:xfrm>
                <a:off x="4893" y="1977"/>
                <a:ext cx="110" cy="111"/>
              </a:xfrm>
              <a:prstGeom prst="ellipse">
                <a:avLst/>
              </a:prstGeom>
              <a:blipFill dpi="0" rotWithShape="0">
                <a:blip r:embed="rId3" cstate="print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8" name="Oval 1040" descr="White marble"/>
              <p:cNvSpPr>
                <a:spLocks noChangeArrowheads="1"/>
              </p:cNvSpPr>
              <p:nvPr/>
            </p:nvSpPr>
            <p:spPr bwMode="auto">
              <a:xfrm>
                <a:off x="4992" y="2481"/>
                <a:ext cx="111" cy="111"/>
              </a:xfrm>
              <a:prstGeom prst="ellipse">
                <a:avLst/>
              </a:prstGeom>
              <a:blipFill dpi="0" rotWithShape="0">
                <a:blip r:embed="rId3" cstate="print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9" name="Oval 1041" descr="White marble"/>
              <p:cNvSpPr>
                <a:spLocks noChangeArrowheads="1"/>
              </p:cNvSpPr>
              <p:nvPr/>
            </p:nvSpPr>
            <p:spPr bwMode="auto">
              <a:xfrm>
                <a:off x="4727" y="2088"/>
                <a:ext cx="110" cy="110"/>
              </a:xfrm>
              <a:prstGeom prst="ellipse">
                <a:avLst/>
              </a:prstGeom>
              <a:blipFill dpi="0" rotWithShape="0">
                <a:blip r:embed="rId3" cstate="print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0" name="Oval 1042" descr="White marble"/>
              <p:cNvSpPr>
                <a:spLocks noChangeArrowheads="1"/>
              </p:cNvSpPr>
              <p:nvPr/>
            </p:nvSpPr>
            <p:spPr bwMode="auto">
              <a:xfrm>
                <a:off x="4947" y="2088"/>
                <a:ext cx="111" cy="110"/>
              </a:xfrm>
              <a:prstGeom prst="ellipse">
                <a:avLst/>
              </a:prstGeom>
              <a:blipFill dpi="0" rotWithShape="0">
                <a:blip r:embed="rId3" cstate="print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1" name="Oval 1043" descr="White marble"/>
              <p:cNvSpPr>
                <a:spLocks noChangeArrowheads="1"/>
              </p:cNvSpPr>
              <p:nvPr/>
            </p:nvSpPr>
            <p:spPr bwMode="auto">
              <a:xfrm>
                <a:off x="5088" y="1968"/>
                <a:ext cx="111" cy="110"/>
              </a:xfrm>
              <a:prstGeom prst="ellipse">
                <a:avLst/>
              </a:prstGeom>
              <a:blipFill dpi="0" rotWithShape="0">
                <a:blip r:embed="rId3" cstate="print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2" name="Oval 1044" descr="White marble"/>
              <p:cNvSpPr>
                <a:spLocks noChangeArrowheads="1"/>
              </p:cNvSpPr>
              <p:nvPr/>
            </p:nvSpPr>
            <p:spPr bwMode="auto">
              <a:xfrm>
                <a:off x="5169" y="1977"/>
                <a:ext cx="111" cy="111"/>
              </a:xfrm>
              <a:prstGeom prst="ellipse">
                <a:avLst/>
              </a:prstGeom>
              <a:blipFill dpi="0" rotWithShape="0">
                <a:blip r:embed="rId3" cstate="print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3" name="Oval 1045" descr="White marble"/>
              <p:cNvSpPr>
                <a:spLocks noChangeArrowheads="1"/>
              </p:cNvSpPr>
              <p:nvPr/>
            </p:nvSpPr>
            <p:spPr bwMode="auto">
              <a:xfrm>
                <a:off x="5040" y="2198"/>
                <a:ext cx="111" cy="109"/>
              </a:xfrm>
              <a:prstGeom prst="ellipse">
                <a:avLst/>
              </a:prstGeom>
              <a:blipFill dpi="0" rotWithShape="0">
                <a:blip r:embed="rId3" cstate="print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4" name="Oval 1046" descr="White marble"/>
              <p:cNvSpPr>
                <a:spLocks noChangeArrowheads="1"/>
              </p:cNvSpPr>
              <p:nvPr/>
            </p:nvSpPr>
            <p:spPr bwMode="auto">
              <a:xfrm>
                <a:off x="5224" y="2088"/>
                <a:ext cx="111" cy="110"/>
              </a:xfrm>
              <a:prstGeom prst="ellipse">
                <a:avLst/>
              </a:prstGeom>
              <a:blipFill dpi="0" rotWithShape="0">
                <a:blip r:embed="rId3" cstate="print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5" name="Oval 1047" descr="White marble"/>
              <p:cNvSpPr>
                <a:spLocks noChangeArrowheads="1"/>
              </p:cNvSpPr>
              <p:nvPr/>
            </p:nvSpPr>
            <p:spPr bwMode="auto">
              <a:xfrm>
                <a:off x="4656" y="2579"/>
                <a:ext cx="110" cy="109"/>
              </a:xfrm>
              <a:prstGeom prst="ellipse">
                <a:avLst/>
              </a:prstGeom>
              <a:blipFill dpi="0" rotWithShape="0">
                <a:blip r:embed="rId3" cstate="print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6" name="Oval 1048" descr="White marble"/>
              <p:cNvSpPr>
                <a:spLocks noChangeArrowheads="1"/>
              </p:cNvSpPr>
              <p:nvPr/>
            </p:nvSpPr>
            <p:spPr bwMode="auto">
              <a:xfrm>
                <a:off x="4671" y="2417"/>
                <a:ext cx="111" cy="111"/>
              </a:xfrm>
              <a:prstGeom prst="ellipse">
                <a:avLst/>
              </a:prstGeom>
              <a:blipFill dpi="0" rotWithShape="0">
                <a:blip r:embed="rId3" cstate="print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7" name="Oval 1049" descr="White marble"/>
              <p:cNvSpPr>
                <a:spLocks noChangeArrowheads="1"/>
              </p:cNvSpPr>
              <p:nvPr/>
            </p:nvSpPr>
            <p:spPr bwMode="auto">
              <a:xfrm>
                <a:off x="4464" y="2304"/>
                <a:ext cx="110" cy="110"/>
              </a:xfrm>
              <a:prstGeom prst="ellipse">
                <a:avLst/>
              </a:prstGeom>
              <a:blipFill dpi="0" rotWithShape="0">
                <a:blip r:embed="rId3" cstate="print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8" name="Oval 1050" descr="White marble"/>
              <p:cNvSpPr>
                <a:spLocks noChangeArrowheads="1"/>
              </p:cNvSpPr>
              <p:nvPr/>
            </p:nvSpPr>
            <p:spPr bwMode="auto">
              <a:xfrm>
                <a:off x="4893" y="2528"/>
                <a:ext cx="110" cy="109"/>
              </a:xfrm>
              <a:prstGeom prst="ellipse">
                <a:avLst/>
              </a:prstGeom>
              <a:blipFill dpi="0" rotWithShape="0">
                <a:blip r:embed="rId3" cstate="print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9" name="Oval 1051" descr="White marble"/>
              <p:cNvSpPr>
                <a:spLocks noChangeArrowheads="1"/>
              </p:cNvSpPr>
              <p:nvPr/>
            </p:nvSpPr>
            <p:spPr bwMode="auto">
              <a:xfrm>
                <a:off x="4561" y="2307"/>
                <a:ext cx="110" cy="110"/>
              </a:xfrm>
              <a:prstGeom prst="ellipse">
                <a:avLst/>
              </a:prstGeom>
              <a:blipFill dpi="0" rotWithShape="0">
                <a:blip r:embed="rId3" cstate="print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00" name="Oval 1052" descr="White marble"/>
              <p:cNvSpPr>
                <a:spLocks noChangeArrowheads="1"/>
              </p:cNvSpPr>
              <p:nvPr/>
            </p:nvSpPr>
            <p:spPr bwMode="auto">
              <a:xfrm>
                <a:off x="4782" y="2208"/>
                <a:ext cx="111" cy="109"/>
              </a:xfrm>
              <a:prstGeom prst="ellipse">
                <a:avLst/>
              </a:prstGeom>
              <a:blipFill dpi="0" rotWithShape="0">
                <a:blip r:embed="rId3" cstate="print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01" name="Oval 1053" descr="White marble"/>
              <p:cNvSpPr>
                <a:spLocks noChangeArrowheads="1"/>
              </p:cNvSpPr>
              <p:nvPr/>
            </p:nvSpPr>
            <p:spPr bwMode="auto">
              <a:xfrm>
                <a:off x="5003" y="2592"/>
                <a:ext cx="110" cy="109"/>
              </a:xfrm>
              <a:prstGeom prst="ellipse">
                <a:avLst/>
              </a:prstGeom>
              <a:blipFill dpi="0" rotWithShape="0">
                <a:blip r:embed="rId3" cstate="print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02" name="Oval 1054" descr="White marble"/>
              <p:cNvSpPr>
                <a:spLocks noChangeArrowheads="1"/>
              </p:cNvSpPr>
              <p:nvPr/>
            </p:nvSpPr>
            <p:spPr bwMode="auto">
              <a:xfrm>
                <a:off x="4656" y="2304"/>
                <a:ext cx="110" cy="110"/>
              </a:xfrm>
              <a:prstGeom prst="ellipse">
                <a:avLst/>
              </a:prstGeom>
              <a:blipFill dpi="0" rotWithShape="0">
                <a:blip r:embed="rId3" cstate="print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03" name="Oval 1055" descr="White marble"/>
              <p:cNvSpPr>
                <a:spLocks noChangeArrowheads="1"/>
              </p:cNvSpPr>
              <p:nvPr/>
            </p:nvSpPr>
            <p:spPr bwMode="auto">
              <a:xfrm>
                <a:off x="4671" y="2198"/>
                <a:ext cx="111" cy="109"/>
              </a:xfrm>
              <a:prstGeom prst="ellipse">
                <a:avLst/>
              </a:prstGeom>
              <a:blipFill dpi="0" rotWithShape="0">
                <a:blip r:embed="rId3" cstate="print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04" name="Oval 1056" descr="White marble"/>
              <p:cNvSpPr>
                <a:spLocks noChangeArrowheads="1"/>
              </p:cNvSpPr>
              <p:nvPr/>
            </p:nvSpPr>
            <p:spPr bwMode="auto">
              <a:xfrm>
                <a:off x="4616" y="2088"/>
                <a:ext cx="111" cy="110"/>
              </a:xfrm>
              <a:prstGeom prst="ellipse">
                <a:avLst/>
              </a:prstGeom>
              <a:blipFill dpi="0" rotWithShape="0">
                <a:blip r:embed="rId3" cstate="print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05" name="Oval 1057" descr="White marble"/>
              <p:cNvSpPr>
                <a:spLocks noChangeArrowheads="1"/>
              </p:cNvSpPr>
              <p:nvPr/>
            </p:nvSpPr>
            <p:spPr bwMode="auto">
              <a:xfrm>
                <a:off x="5136" y="2112"/>
                <a:ext cx="110" cy="109"/>
              </a:xfrm>
              <a:prstGeom prst="ellipse">
                <a:avLst/>
              </a:prstGeom>
              <a:blipFill dpi="0" rotWithShape="0">
                <a:blip r:embed="rId3" cstate="print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06" name="Oval 1058" descr="White marble"/>
              <p:cNvSpPr>
                <a:spLocks noChangeArrowheads="1"/>
              </p:cNvSpPr>
              <p:nvPr/>
            </p:nvSpPr>
            <p:spPr bwMode="auto">
              <a:xfrm>
                <a:off x="4893" y="2198"/>
                <a:ext cx="110" cy="109"/>
              </a:xfrm>
              <a:prstGeom prst="ellipse">
                <a:avLst/>
              </a:prstGeom>
              <a:blipFill dpi="0" rotWithShape="0">
                <a:blip r:embed="rId3" cstate="print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07" name="Oval 1059" descr="White marble"/>
              <p:cNvSpPr>
                <a:spLocks noChangeArrowheads="1"/>
              </p:cNvSpPr>
              <p:nvPr/>
            </p:nvSpPr>
            <p:spPr bwMode="auto">
              <a:xfrm>
                <a:off x="5218" y="2434"/>
                <a:ext cx="110" cy="110"/>
              </a:xfrm>
              <a:prstGeom prst="ellipse">
                <a:avLst/>
              </a:prstGeom>
              <a:blipFill dpi="0" rotWithShape="0">
                <a:blip r:embed="rId3" cstate="print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08" name="Oval 1060" descr="White marble"/>
              <p:cNvSpPr>
                <a:spLocks noChangeArrowheads="1"/>
              </p:cNvSpPr>
              <p:nvPr/>
            </p:nvSpPr>
            <p:spPr bwMode="auto">
              <a:xfrm>
                <a:off x="4893" y="2417"/>
                <a:ext cx="110" cy="111"/>
              </a:xfrm>
              <a:prstGeom prst="ellipse">
                <a:avLst/>
              </a:prstGeom>
              <a:blipFill dpi="0" rotWithShape="0">
                <a:blip r:embed="rId3" cstate="print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09" name="Oval 1061" descr="White marble"/>
              <p:cNvSpPr>
                <a:spLocks noChangeArrowheads="1"/>
              </p:cNvSpPr>
              <p:nvPr/>
            </p:nvSpPr>
            <p:spPr bwMode="auto">
              <a:xfrm>
                <a:off x="4947" y="2307"/>
                <a:ext cx="111" cy="110"/>
              </a:xfrm>
              <a:prstGeom prst="ellipse">
                <a:avLst/>
              </a:prstGeom>
              <a:blipFill dpi="0" rotWithShape="0">
                <a:blip r:embed="rId3" cstate="print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0" name="Oval 1062" descr="White marble"/>
              <p:cNvSpPr>
                <a:spLocks noChangeArrowheads="1"/>
              </p:cNvSpPr>
              <p:nvPr/>
            </p:nvSpPr>
            <p:spPr bwMode="auto">
              <a:xfrm>
                <a:off x="4512" y="2403"/>
                <a:ext cx="110" cy="110"/>
              </a:xfrm>
              <a:prstGeom prst="ellipse">
                <a:avLst/>
              </a:prstGeom>
              <a:blipFill dpi="0" rotWithShape="0">
                <a:blip r:embed="rId3" cstate="print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1" name="Oval 1063" descr="White marble"/>
              <p:cNvSpPr>
                <a:spLocks noChangeArrowheads="1"/>
              </p:cNvSpPr>
              <p:nvPr/>
            </p:nvSpPr>
            <p:spPr bwMode="auto">
              <a:xfrm>
                <a:off x="5121" y="2529"/>
                <a:ext cx="111" cy="111"/>
              </a:xfrm>
              <a:prstGeom prst="ellipse">
                <a:avLst/>
              </a:prstGeom>
              <a:blipFill dpi="0" rotWithShape="0">
                <a:blip r:embed="rId3" cstate="print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2" name="Oval 1064" descr="White marble"/>
              <p:cNvSpPr>
                <a:spLocks noChangeArrowheads="1"/>
              </p:cNvSpPr>
              <p:nvPr/>
            </p:nvSpPr>
            <p:spPr bwMode="auto">
              <a:xfrm>
                <a:off x="5265" y="2304"/>
                <a:ext cx="111" cy="111"/>
              </a:xfrm>
              <a:prstGeom prst="ellipse">
                <a:avLst/>
              </a:prstGeom>
              <a:blipFill dpi="0" rotWithShape="0">
                <a:blip r:embed="rId3" cstate="print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3" name="Oval 1065" descr="White marble"/>
              <p:cNvSpPr>
                <a:spLocks noChangeArrowheads="1"/>
              </p:cNvSpPr>
              <p:nvPr/>
            </p:nvSpPr>
            <p:spPr bwMode="auto">
              <a:xfrm>
                <a:off x="4881" y="2625"/>
                <a:ext cx="111" cy="111"/>
              </a:xfrm>
              <a:prstGeom prst="ellipse">
                <a:avLst/>
              </a:prstGeom>
              <a:blipFill dpi="0" rotWithShape="0">
                <a:blip r:embed="rId3" cstate="print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4" name="Oval 1066" descr="White marble"/>
              <p:cNvSpPr>
                <a:spLocks noChangeArrowheads="1"/>
              </p:cNvSpPr>
              <p:nvPr/>
            </p:nvSpPr>
            <p:spPr bwMode="auto">
              <a:xfrm>
                <a:off x="4752" y="2609"/>
                <a:ext cx="111" cy="111"/>
              </a:xfrm>
              <a:prstGeom prst="ellipse">
                <a:avLst/>
              </a:prstGeom>
              <a:blipFill dpi="0" rotWithShape="0">
                <a:blip r:embed="rId3" cstate="print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5" name="Oval 1067" descr="White marble"/>
              <p:cNvSpPr>
                <a:spLocks noChangeArrowheads="1"/>
              </p:cNvSpPr>
              <p:nvPr/>
            </p:nvSpPr>
            <p:spPr bwMode="auto">
              <a:xfrm>
                <a:off x="4560" y="2496"/>
                <a:ext cx="111" cy="111"/>
              </a:xfrm>
              <a:prstGeom prst="ellipse">
                <a:avLst/>
              </a:prstGeom>
              <a:blipFill dpi="0" rotWithShape="0">
                <a:blip r:embed="rId3" cstate="print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6" name="Oval 1068" descr="White marble"/>
              <p:cNvSpPr>
                <a:spLocks noChangeArrowheads="1"/>
              </p:cNvSpPr>
              <p:nvPr/>
            </p:nvSpPr>
            <p:spPr bwMode="auto">
              <a:xfrm>
                <a:off x="5265" y="2208"/>
                <a:ext cx="111" cy="111"/>
              </a:xfrm>
              <a:prstGeom prst="ellipse">
                <a:avLst/>
              </a:prstGeom>
              <a:blipFill dpi="0" rotWithShape="0">
                <a:blip r:embed="rId3" cstate="print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7" name="Oval 1069" descr="White marble"/>
              <p:cNvSpPr>
                <a:spLocks noChangeArrowheads="1"/>
              </p:cNvSpPr>
              <p:nvPr/>
            </p:nvSpPr>
            <p:spPr bwMode="auto">
              <a:xfrm>
                <a:off x="4800" y="2400"/>
                <a:ext cx="111" cy="111"/>
              </a:xfrm>
              <a:prstGeom prst="ellipse">
                <a:avLst/>
              </a:prstGeom>
              <a:blipFill dpi="0" rotWithShape="0">
                <a:blip r:embed="rId3" cstate="print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8" name="Oval 1070" descr="White marble"/>
              <p:cNvSpPr>
                <a:spLocks noChangeArrowheads="1"/>
              </p:cNvSpPr>
              <p:nvPr/>
            </p:nvSpPr>
            <p:spPr bwMode="auto">
              <a:xfrm>
                <a:off x="4464" y="2208"/>
                <a:ext cx="111" cy="111"/>
              </a:xfrm>
              <a:prstGeom prst="ellipse">
                <a:avLst/>
              </a:prstGeom>
              <a:blipFill dpi="0" rotWithShape="0">
                <a:blip r:embed="rId3" cstate="print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9" name="Oval 1071" descr="White marble"/>
              <p:cNvSpPr>
                <a:spLocks noChangeArrowheads="1"/>
              </p:cNvSpPr>
              <p:nvPr/>
            </p:nvSpPr>
            <p:spPr bwMode="auto">
              <a:xfrm>
                <a:off x="4512" y="2016"/>
                <a:ext cx="111" cy="111"/>
              </a:xfrm>
              <a:prstGeom prst="ellipse">
                <a:avLst/>
              </a:prstGeom>
              <a:blipFill dpi="0" rotWithShape="0">
                <a:blip r:embed="rId3" cstate="print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0" name="Oval 1072" descr="White marble"/>
              <p:cNvSpPr>
                <a:spLocks noChangeArrowheads="1"/>
              </p:cNvSpPr>
              <p:nvPr/>
            </p:nvSpPr>
            <p:spPr bwMode="auto">
              <a:xfrm>
                <a:off x="4464" y="2112"/>
                <a:ext cx="111" cy="111"/>
              </a:xfrm>
              <a:prstGeom prst="ellipse">
                <a:avLst/>
              </a:prstGeom>
              <a:blipFill dpi="0" rotWithShape="0">
                <a:blip r:embed="rId3" cstate="print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1" name="Oval 1073" descr="White marble"/>
              <p:cNvSpPr>
                <a:spLocks noChangeArrowheads="1"/>
              </p:cNvSpPr>
              <p:nvPr/>
            </p:nvSpPr>
            <p:spPr bwMode="auto">
              <a:xfrm>
                <a:off x="4704" y="1857"/>
                <a:ext cx="111" cy="111"/>
              </a:xfrm>
              <a:prstGeom prst="ellipse">
                <a:avLst/>
              </a:prstGeom>
              <a:blipFill dpi="0" rotWithShape="0">
                <a:blip r:embed="rId3" cstate="print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2" name="Oval 1074" descr="White marble"/>
              <p:cNvSpPr>
                <a:spLocks noChangeArrowheads="1"/>
              </p:cNvSpPr>
              <p:nvPr/>
            </p:nvSpPr>
            <p:spPr bwMode="auto">
              <a:xfrm>
                <a:off x="5040" y="2304"/>
                <a:ext cx="111" cy="111"/>
              </a:xfrm>
              <a:prstGeom prst="ellipse">
                <a:avLst/>
              </a:prstGeom>
              <a:blipFill dpi="0" rotWithShape="0">
                <a:blip r:embed="rId3" cstate="print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3" name="Oval 1075" descr="White marble"/>
              <p:cNvSpPr>
                <a:spLocks noChangeArrowheads="1"/>
              </p:cNvSpPr>
              <p:nvPr/>
            </p:nvSpPr>
            <p:spPr bwMode="auto">
              <a:xfrm>
                <a:off x="4944" y="1824"/>
                <a:ext cx="111" cy="111"/>
              </a:xfrm>
              <a:prstGeom prst="ellipse">
                <a:avLst/>
              </a:prstGeom>
              <a:blipFill dpi="0" rotWithShape="0">
                <a:blip r:embed="rId3" cstate="print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4" name="Oval 1076" descr="White marble"/>
              <p:cNvSpPr>
                <a:spLocks noChangeArrowheads="1"/>
              </p:cNvSpPr>
              <p:nvPr/>
            </p:nvSpPr>
            <p:spPr bwMode="auto">
              <a:xfrm>
                <a:off x="5088" y="1872"/>
                <a:ext cx="111" cy="111"/>
              </a:xfrm>
              <a:prstGeom prst="ellipse">
                <a:avLst/>
              </a:prstGeom>
              <a:blipFill dpi="0" rotWithShape="0">
                <a:blip r:embed="rId3" cstate="print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5" name="Oval 1077" descr="White marble"/>
              <p:cNvSpPr>
                <a:spLocks noChangeArrowheads="1"/>
              </p:cNvSpPr>
              <p:nvPr/>
            </p:nvSpPr>
            <p:spPr bwMode="auto">
              <a:xfrm>
                <a:off x="4752" y="2304"/>
                <a:ext cx="111" cy="111"/>
              </a:xfrm>
              <a:prstGeom prst="ellipse">
                <a:avLst/>
              </a:prstGeom>
              <a:blipFill dpi="0" rotWithShape="0">
                <a:blip r:embed="rId3" cstate="print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6" name="Oval 1078" descr="White marble"/>
              <p:cNvSpPr>
                <a:spLocks noChangeArrowheads="1"/>
              </p:cNvSpPr>
              <p:nvPr/>
            </p:nvSpPr>
            <p:spPr bwMode="auto">
              <a:xfrm>
                <a:off x="4848" y="2304"/>
                <a:ext cx="111" cy="110"/>
              </a:xfrm>
              <a:prstGeom prst="ellipse">
                <a:avLst/>
              </a:prstGeom>
              <a:blipFill dpi="0" rotWithShape="0">
                <a:blip r:embed="rId3" cstate="print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7" name="Oval 1079" descr="White marble"/>
              <p:cNvSpPr>
                <a:spLocks noChangeArrowheads="1"/>
              </p:cNvSpPr>
              <p:nvPr/>
            </p:nvSpPr>
            <p:spPr bwMode="auto">
              <a:xfrm>
                <a:off x="4800" y="1920"/>
                <a:ext cx="111" cy="110"/>
              </a:xfrm>
              <a:prstGeom prst="ellipse">
                <a:avLst/>
              </a:prstGeom>
              <a:blipFill dpi="0" rotWithShape="0">
                <a:blip r:embed="rId3" cstate="print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8" name="Oval 1080" descr="White marble"/>
              <p:cNvSpPr>
                <a:spLocks noChangeArrowheads="1"/>
              </p:cNvSpPr>
              <p:nvPr/>
            </p:nvSpPr>
            <p:spPr bwMode="auto">
              <a:xfrm>
                <a:off x="5169" y="2352"/>
                <a:ext cx="111" cy="110"/>
              </a:xfrm>
              <a:prstGeom prst="ellipse">
                <a:avLst/>
              </a:prstGeom>
              <a:blipFill dpi="0" rotWithShape="0">
                <a:blip r:embed="rId3" cstate="print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9" name="Oval 1081" descr="White marble"/>
              <p:cNvSpPr>
                <a:spLocks noChangeArrowheads="1"/>
              </p:cNvSpPr>
              <p:nvPr/>
            </p:nvSpPr>
            <p:spPr bwMode="auto">
              <a:xfrm>
                <a:off x="5043" y="2403"/>
                <a:ext cx="111" cy="110"/>
              </a:xfrm>
              <a:prstGeom prst="ellipse">
                <a:avLst/>
              </a:prstGeom>
              <a:blipFill dpi="0" rotWithShape="0">
                <a:blip r:embed="rId3" cstate="print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0" name="Oval 1082" descr="White marble"/>
              <p:cNvSpPr>
                <a:spLocks noChangeArrowheads="1"/>
              </p:cNvSpPr>
              <p:nvPr/>
            </p:nvSpPr>
            <p:spPr bwMode="auto">
              <a:xfrm>
                <a:off x="4560" y="2160"/>
                <a:ext cx="111" cy="110"/>
              </a:xfrm>
              <a:prstGeom prst="ellipse">
                <a:avLst/>
              </a:prstGeom>
              <a:blipFill dpi="0" rotWithShape="0">
                <a:blip r:embed="rId3" cstate="print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1" name="Oval 1083" descr="White marble"/>
              <p:cNvSpPr>
                <a:spLocks noChangeArrowheads="1"/>
              </p:cNvSpPr>
              <p:nvPr/>
            </p:nvSpPr>
            <p:spPr bwMode="auto">
              <a:xfrm>
                <a:off x="4752" y="2499"/>
                <a:ext cx="111" cy="110"/>
              </a:xfrm>
              <a:prstGeom prst="ellipse">
                <a:avLst/>
              </a:prstGeom>
              <a:blipFill dpi="0" rotWithShape="0">
                <a:blip r:embed="rId3" cstate="print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2" name="Oval 1084" descr="White marble"/>
              <p:cNvSpPr>
                <a:spLocks noChangeArrowheads="1"/>
              </p:cNvSpPr>
              <p:nvPr/>
            </p:nvSpPr>
            <p:spPr bwMode="auto">
              <a:xfrm>
                <a:off x="4848" y="2064"/>
                <a:ext cx="111" cy="110"/>
              </a:xfrm>
              <a:prstGeom prst="ellipse">
                <a:avLst/>
              </a:prstGeom>
              <a:blipFill dpi="0" rotWithShape="0">
                <a:blip r:embed="rId3" cstate="print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3" name="Oval 1085" descr="White marble"/>
              <p:cNvSpPr>
                <a:spLocks noChangeArrowheads="1"/>
              </p:cNvSpPr>
              <p:nvPr/>
            </p:nvSpPr>
            <p:spPr bwMode="auto">
              <a:xfrm>
                <a:off x="5040" y="2064"/>
                <a:ext cx="111" cy="110"/>
              </a:xfrm>
              <a:prstGeom prst="ellipse">
                <a:avLst/>
              </a:prstGeom>
              <a:blipFill dpi="0" rotWithShape="0">
                <a:blip r:embed="rId3" cstate="print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4" name="Oval 1086" descr="White marble"/>
              <p:cNvSpPr>
                <a:spLocks noChangeArrowheads="1"/>
              </p:cNvSpPr>
              <p:nvPr/>
            </p:nvSpPr>
            <p:spPr bwMode="auto">
              <a:xfrm>
                <a:off x="5139" y="2242"/>
                <a:ext cx="111" cy="110"/>
              </a:xfrm>
              <a:prstGeom prst="ellipse">
                <a:avLst/>
              </a:prstGeom>
              <a:blipFill dpi="0" rotWithShape="0">
                <a:blip r:embed="rId3" cstate="print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14" name="Group 1087"/>
            <p:cNvGrpSpPr>
              <a:grpSpLocks/>
            </p:cNvGrpSpPr>
            <p:nvPr/>
          </p:nvGrpSpPr>
          <p:grpSpPr bwMode="auto">
            <a:xfrm>
              <a:off x="2819400" y="2819400"/>
              <a:ext cx="1676400" cy="1676400"/>
              <a:chOff x="1824" y="1680"/>
              <a:chExt cx="1104" cy="1104"/>
            </a:xfrm>
          </p:grpSpPr>
          <p:sp>
            <p:nvSpPr>
              <p:cNvPr id="525" name="Oval 1088"/>
              <p:cNvSpPr>
                <a:spLocks noChangeArrowheads="1"/>
              </p:cNvSpPr>
              <p:nvPr/>
            </p:nvSpPr>
            <p:spPr bwMode="auto">
              <a:xfrm>
                <a:off x="1824" y="1680"/>
                <a:ext cx="1104" cy="1104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6" name="Oval 1089"/>
              <p:cNvSpPr>
                <a:spLocks noChangeArrowheads="1"/>
              </p:cNvSpPr>
              <p:nvPr/>
            </p:nvSpPr>
            <p:spPr bwMode="auto">
              <a:xfrm>
                <a:off x="1961" y="1820"/>
                <a:ext cx="830" cy="824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7" name="Oval 1090"/>
              <p:cNvSpPr>
                <a:spLocks noChangeArrowheads="1"/>
              </p:cNvSpPr>
              <p:nvPr/>
            </p:nvSpPr>
            <p:spPr bwMode="auto">
              <a:xfrm>
                <a:off x="1906" y="1765"/>
                <a:ext cx="940" cy="934"/>
              </a:xfrm>
              <a:prstGeom prst="ellipse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8" name="Oval 1091" descr="White marble"/>
              <p:cNvSpPr>
                <a:spLocks noChangeArrowheads="1"/>
              </p:cNvSpPr>
              <p:nvPr/>
            </p:nvSpPr>
            <p:spPr bwMode="auto">
              <a:xfrm>
                <a:off x="2293" y="1776"/>
                <a:ext cx="110" cy="109"/>
              </a:xfrm>
              <a:prstGeom prst="ellipse">
                <a:avLst/>
              </a:prstGeom>
              <a:blipFill dpi="0" rotWithShape="0">
                <a:blip r:embed="rId3" cstate="print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9" name="Oval 1092" descr="White marble"/>
              <p:cNvSpPr>
                <a:spLocks noChangeArrowheads="1"/>
              </p:cNvSpPr>
              <p:nvPr/>
            </p:nvSpPr>
            <p:spPr bwMode="auto">
              <a:xfrm>
                <a:off x="2459" y="1872"/>
                <a:ext cx="110" cy="111"/>
              </a:xfrm>
              <a:prstGeom prst="ellipse">
                <a:avLst/>
              </a:prstGeom>
              <a:blipFill dpi="0" rotWithShape="0">
                <a:blip r:embed="rId3" cstate="print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0" name="Oval 1093" descr="White marble"/>
              <p:cNvSpPr>
                <a:spLocks noChangeArrowheads="1"/>
              </p:cNvSpPr>
              <p:nvPr/>
            </p:nvSpPr>
            <p:spPr bwMode="auto">
              <a:xfrm>
                <a:off x="2160" y="1929"/>
                <a:ext cx="110" cy="111"/>
              </a:xfrm>
              <a:prstGeom prst="ellipse">
                <a:avLst/>
              </a:prstGeom>
              <a:blipFill dpi="0" rotWithShape="0">
                <a:blip r:embed="rId3" cstate="print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1" name="Oval 1094" descr="White marble"/>
              <p:cNvSpPr>
                <a:spLocks noChangeArrowheads="1"/>
              </p:cNvSpPr>
              <p:nvPr/>
            </p:nvSpPr>
            <p:spPr bwMode="auto">
              <a:xfrm>
                <a:off x="2064" y="1872"/>
                <a:ext cx="111" cy="111"/>
              </a:xfrm>
              <a:prstGeom prst="ellipse">
                <a:avLst/>
              </a:prstGeom>
              <a:blipFill dpi="0" rotWithShape="0">
                <a:blip r:embed="rId3" cstate="print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2" name="Oval 1095" descr="White marble"/>
              <p:cNvSpPr>
                <a:spLocks noChangeArrowheads="1"/>
              </p:cNvSpPr>
              <p:nvPr/>
            </p:nvSpPr>
            <p:spPr bwMode="auto">
              <a:xfrm>
                <a:off x="2349" y="1929"/>
                <a:ext cx="110" cy="111"/>
              </a:xfrm>
              <a:prstGeom prst="ellipse">
                <a:avLst/>
              </a:prstGeom>
              <a:blipFill dpi="0" rotWithShape="0">
                <a:blip r:embed="rId3" cstate="print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3" name="Oval 1096" descr="White marble"/>
              <p:cNvSpPr>
                <a:spLocks noChangeArrowheads="1"/>
              </p:cNvSpPr>
              <p:nvPr/>
            </p:nvSpPr>
            <p:spPr bwMode="auto">
              <a:xfrm>
                <a:off x="2448" y="2433"/>
                <a:ext cx="111" cy="111"/>
              </a:xfrm>
              <a:prstGeom prst="ellipse">
                <a:avLst/>
              </a:prstGeom>
              <a:blipFill dpi="0" rotWithShape="0">
                <a:blip r:embed="rId3" cstate="print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4" name="Oval 1097" descr="White marble"/>
              <p:cNvSpPr>
                <a:spLocks noChangeArrowheads="1"/>
              </p:cNvSpPr>
              <p:nvPr/>
            </p:nvSpPr>
            <p:spPr bwMode="auto">
              <a:xfrm>
                <a:off x="2183" y="2040"/>
                <a:ext cx="110" cy="110"/>
              </a:xfrm>
              <a:prstGeom prst="ellipse">
                <a:avLst/>
              </a:prstGeom>
              <a:blipFill dpi="0" rotWithShape="0">
                <a:blip r:embed="rId3" cstate="print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5" name="Oval 1098" descr="White marble"/>
              <p:cNvSpPr>
                <a:spLocks noChangeArrowheads="1"/>
              </p:cNvSpPr>
              <p:nvPr/>
            </p:nvSpPr>
            <p:spPr bwMode="auto">
              <a:xfrm>
                <a:off x="2403" y="2040"/>
                <a:ext cx="111" cy="110"/>
              </a:xfrm>
              <a:prstGeom prst="ellipse">
                <a:avLst/>
              </a:prstGeom>
              <a:blipFill dpi="0" rotWithShape="0">
                <a:blip r:embed="rId3" cstate="print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6" name="Oval 1099" descr="White marble"/>
              <p:cNvSpPr>
                <a:spLocks noChangeArrowheads="1"/>
              </p:cNvSpPr>
              <p:nvPr/>
            </p:nvSpPr>
            <p:spPr bwMode="auto">
              <a:xfrm>
                <a:off x="2544" y="1920"/>
                <a:ext cx="111" cy="110"/>
              </a:xfrm>
              <a:prstGeom prst="ellipse">
                <a:avLst/>
              </a:prstGeom>
              <a:blipFill dpi="0" rotWithShape="0">
                <a:blip r:embed="rId3" cstate="print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7" name="Oval 1100" descr="White marble"/>
              <p:cNvSpPr>
                <a:spLocks noChangeArrowheads="1"/>
              </p:cNvSpPr>
              <p:nvPr/>
            </p:nvSpPr>
            <p:spPr bwMode="auto">
              <a:xfrm>
                <a:off x="2625" y="1929"/>
                <a:ext cx="111" cy="111"/>
              </a:xfrm>
              <a:prstGeom prst="ellipse">
                <a:avLst/>
              </a:prstGeom>
              <a:blipFill dpi="0" rotWithShape="0">
                <a:blip r:embed="rId3" cstate="print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8" name="Oval 1101" descr="White marble"/>
              <p:cNvSpPr>
                <a:spLocks noChangeArrowheads="1"/>
              </p:cNvSpPr>
              <p:nvPr/>
            </p:nvSpPr>
            <p:spPr bwMode="auto">
              <a:xfrm>
                <a:off x="2496" y="2150"/>
                <a:ext cx="111" cy="109"/>
              </a:xfrm>
              <a:prstGeom prst="ellipse">
                <a:avLst/>
              </a:prstGeom>
              <a:blipFill dpi="0" rotWithShape="0">
                <a:blip r:embed="rId3" cstate="print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9" name="Oval 1102" descr="White marble"/>
              <p:cNvSpPr>
                <a:spLocks noChangeArrowheads="1"/>
              </p:cNvSpPr>
              <p:nvPr/>
            </p:nvSpPr>
            <p:spPr bwMode="auto">
              <a:xfrm>
                <a:off x="2680" y="2040"/>
                <a:ext cx="111" cy="110"/>
              </a:xfrm>
              <a:prstGeom prst="ellipse">
                <a:avLst/>
              </a:prstGeom>
              <a:blipFill dpi="0" rotWithShape="0">
                <a:blip r:embed="rId3" cstate="print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0" name="Oval 1103" descr="White marble"/>
              <p:cNvSpPr>
                <a:spLocks noChangeArrowheads="1"/>
              </p:cNvSpPr>
              <p:nvPr/>
            </p:nvSpPr>
            <p:spPr bwMode="auto">
              <a:xfrm>
                <a:off x="2112" y="2531"/>
                <a:ext cx="110" cy="109"/>
              </a:xfrm>
              <a:prstGeom prst="ellipse">
                <a:avLst/>
              </a:prstGeom>
              <a:blipFill dpi="0" rotWithShape="0">
                <a:blip r:embed="rId3" cstate="print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1" name="Oval 1104" descr="White marble"/>
              <p:cNvSpPr>
                <a:spLocks noChangeArrowheads="1"/>
              </p:cNvSpPr>
              <p:nvPr/>
            </p:nvSpPr>
            <p:spPr bwMode="auto">
              <a:xfrm>
                <a:off x="2127" y="2369"/>
                <a:ext cx="111" cy="111"/>
              </a:xfrm>
              <a:prstGeom prst="ellipse">
                <a:avLst/>
              </a:prstGeom>
              <a:blipFill dpi="0" rotWithShape="0">
                <a:blip r:embed="rId3" cstate="print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2" name="Oval 1105" descr="White marble"/>
              <p:cNvSpPr>
                <a:spLocks noChangeArrowheads="1"/>
              </p:cNvSpPr>
              <p:nvPr/>
            </p:nvSpPr>
            <p:spPr bwMode="auto">
              <a:xfrm>
                <a:off x="1920" y="2256"/>
                <a:ext cx="110" cy="110"/>
              </a:xfrm>
              <a:prstGeom prst="ellipse">
                <a:avLst/>
              </a:prstGeom>
              <a:blipFill dpi="0" rotWithShape="0">
                <a:blip r:embed="rId3" cstate="print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3" name="Oval 1106" descr="White marble"/>
              <p:cNvSpPr>
                <a:spLocks noChangeArrowheads="1"/>
              </p:cNvSpPr>
              <p:nvPr/>
            </p:nvSpPr>
            <p:spPr bwMode="auto">
              <a:xfrm>
                <a:off x="2349" y="2480"/>
                <a:ext cx="110" cy="109"/>
              </a:xfrm>
              <a:prstGeom prst="ellipse">
                <a:avLst/>
              </a:prstGeom>
              <a:blipFill dpi="0" rotWithShape="0">
                <a:blip r:embed="rId3" cstate="print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4" name="Oval 1107" descr="White marble"/>
              <p:cNvSpPr>
                <a:spLocks noChangeArrowheads="1"/>
              </p:cNvSpPr>
              <p:nvPr/>
            </p:nvSpPr>
            <p:spPr bwMode="auto">
              <a:xfrm>
                <a:off x="2017" y="2259"/>
                <a:ext cx="110" cy="110"/>
              </a:xfrm>
              <a:prstGeom prst="ellipse">
                <a:avLst/>
              </a:prstGeom>
              <a:blipFill dpi="0" rotWithShape="0">
                <a:blip r:embed="rId3" cstate="print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5" name="Oval 1108" descr="White marble"/>
              <p:cNvSpPr>
                <a:spLocks noChangeArrowheads="1"/>
              </p:cNvSpPr>
              <p:nvPr/>
            </p:nvSpPr>
            <p:spPr bwMode="auto">
              <a:xfrm>
                <a:off x="2238" y="2160"/>
                <a:ext cx="111" cy="109"/>
              </a:xfrm>
              <a:prstGeom prst="ellipse">
                <a:avLst/>
              </a:prstGeom>
              <a:blipFill dpi="0" rotWithShape="0">
                <a:blip r:embed="rId3" cstate="print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6" name="Oval 1109" descr="White marble"/>
              <p:cNvSpPr>
                <a:spLocks noChangeArrowheads="1"/>
              </p:cNvSpPr>
              <p:nvPr/>
            </p:nvSpPr>
            <p:spPr bwMode="auto">
              <a:xfrm>
                <a:off x="2459" y="2544"/>
                <a:ext cx="110" cy="109"/>
              </a:xfrm>
              <a:prstGeom prst="ellipse">
                <a:avLst/>
              </a:prstGeom>
              <a:blipFill dpi="0" rotWithShape="0">
                <a:blip r:embed="rId3" cstate="print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7" name="Oval 1110" descr="White marble"/>
              <p:cNvSpPr>
                <a:spLocks noChangeArrowheads="1"/>
              </p:cNvSpPr>
              <p:nvPr/>
            </p:nvSpPr>
            <p:spPr bwMode="auto">
              <a:xfrm>
                <a:off x="2112" y="2256"/>
                <a:ext cx="110" cy="110"/>
              </a:xfrm>
              <a:prstGeom prst="ellipse">
                <a:avLst/>
              </a:prstGeom>
              <a:blipFill dpi="0" rotWithShape="0">
                <a:blip r:embed="rId3" cstate="print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8" name="Oval 1111" descr="White marble"/>
              <p:cNvSpPr>
                <a:spLocks noChangeArrowheads="1"/>
              </p:cNvSpPr>
              <p:nvPr/>
            </p:nvSpPr>
            <p:spPr bwMode="auto">
              <a:xfrm>
                <a:off x="2127" y="2150"/>
                <a:ext cx="111" cy="109"/>
              </a:xfrm>
              <a:prstGeom prst="ellipse">
                <a:avLst/>
              </a:prstGeom>
              <a:blipFill dpi="0" rotWithShape="0">
                <a:blip r:embed="rId3" cstate="print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9" name="Oval 1112" descr="White marble"/>
              <p:cNvSpPr>
                <a:spLocks noChangeArrowheads="1"/>
              </p:cNvSpPr>
              <p:nvPr/>
            </p:nvSpPr>
            <p:spPr bwMode="auto">
              <a:xfrm>
                <a:off x="2072" y="2040"/>
                <a:ext cx="111" cy="110"/>
              </a:xfrm>
              <a:prstGeom prst="ellipse">
                <a:avLst/>
              </a:prstGeom>
              <a:blipFill dpi="0" rotWithShape="0">
                <a:blip r:embed="rId3" cstate="print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0" name="Oval 1113" descr="White marble"/>
              <p:cNvSpPr>
                <a:spLocks noChangeArrowheads="1"/>
              </p:cNvSpPr>
              <p:nvPr/>
            </p:nvSpPr>
            <p:spPr bwMode="auto">
              <a:xfrm>
                <a:off x="2592" y="2064"/>
                <a:ext cx="110" cy="109"/>
              </a:xfrm>
              <a:prstGeom prst="ellipse">
                <a:avLst/>
              </a:prstGeom>
              <a:blipFill dpi="0" rotWithShape="0">
                <a:blip r:embed="rId3" cstate="print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1" name="Oval 1114" descr="White marble"/>
              <p:cNvSpPr>
                <a:spLocks noChangeArrowheads="1"/>
              </p:cNvSpPr>
              <p:nvPr/>
            </p:nvSpPr>
            <p:spPr bwMode="auto">
              <a:xfrm>
                <a:off x="2349" y="2150"/>
                <a:ext cx="110" cy="109"/>
              </a:xfrm>
              <a:prstGeom prst="ellipse">
                <a:avLst/>
              </a:prstGeom>
              <a:blipFill dpi="0" rotWithShape="0">
                <a:blip r:embed="rId3" cstate="print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2" name="Oval 1115" descr="White marble"/>
              <p:cNvSpPr>
                <a:spLocks noChangeArrowheads="1"/>
              </p:cNvSpPr>
              <p:nvPr/>
            </p:nvSpPr>
            <p:spPr bwMode="auto">
              <a:xfrm>
                <a:off x="2674" y="2386"/>
                <a:ext cx="110" cy="110"/>
              </a:xfrm>
              <a:prstGeom prst="ellipse">
                <a:avLst/>
              </a:prstGeom>
              <a:blipFill dpi="0" rotWithShape="0">
                <a:blip r:embed="rId3" cstate="print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3" name="Oval 1116" descr="White marble"/>
              <p:cNvSpPr>
                <a:spLocks noChangeArrowheads="1"/>
              </p:cNvSpPr>
              <p:nvPr/>
            </p:nvSpPr>
            <p:spPr bwMode="auto">
              <a:xfrm>
                <a:off x="2349" y="2369"/>
                <a:ext cx="110" cy="111"/>
              </a:xfrm>
              <a:prstGeom prst="ellipse">
                <a:avLst/>
              </a:prstGeom>
              <a:blipFill dpi="0" rotWithShape="0">
                <a:blip r:embed="rId3" cstate="print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4" name="Oval 1117" descr="White marble"/>
              <p:cNvSpPr>
                <a:spLocks noChangeArrowheads="1"/>
              </p:cNvSpPr>
              <p:nvPr/>
            </p:nvSpPr>
            <p:spPr bwMode="auto">
              <a:xfrm>
                <a:off x="2403" y="2259"/>
                <a:ext cx="111" cy="110"/>
              </a:xfrm>
              <a:prstGeom prst="ellipse">
                <a:avLst/>
              </a:prstGeom>
              <a:blipFill dpi="0" rotWithShape="0">
                <a:blip r:embed="rId3" cstate="print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5" name="Oval 1118" descr="White marble"/>
              <p:cNvSpPr>
                <a:spLocks noChangeArrowheads="1"/>
              </p:cNvSpPr>
              <p:nvPr/>
            </p:nvSpPr>
            <p:spPr bwMode="auto">
              <a:xfrm>
                <a:off x="1968" y="2355"/>
                <a:ext cx="110" cy="110"/>
              </a:xfrm>
              <a:prstGeom prst="ellipse">
                <a:avLst/>
              </a:prstGeom>
              <a:blipFill dpi="0" rotWithShape="0">
                <a:blip r:embed="rId3" cstate="print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6" name="Oval 1119" descr="White marble"/>
              <p:cNvSpPr>
                <a:spLocks noChangeArrowheads="1"/>
              </p:cNvSpPr>
              <p:nvPr/>
            </p:nvSpPr>
            <p:spPr bwMode="auto">
              <a:xfrm>
                <a:off x="2577" y="2481"/>
                <a:ext cx="111" cy="111"/>
              </a:xfrm>
              <a:prstGeom prst="ellipse">
                <a:avLst/>
              </a:prstGeom>
              <a:blipFill dpi="0" rotWithShape="0">
                <a:blip r:embed="rId3" cstate="print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7" name="Oval 1120" descr="White marble"/>
              <p:cNvSpPr>
                <a:spLocks noChangeArrowheads="1"/>
              </p:cNvSpPr>
              <p:nvPr/>
            </p:nvSpPr>
            <p:spPr bwMode="auto">
              <a:xfrm>
                <a:off x="2721" y="2256"/>
                <a:ext cx="111" cy="111"/>
              </a:xfrm>
              <a:prstGeom prst="ellipse">
                <a:avLst/>
              </a:prstGeom>
              <a:blipFill dpi="0" rotWithShape="0">
                <a:blip r:embed="rId3" cstate="print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8" name="Oval 1121" descr="White marble"/>
              <p:cNvSpPr>
                <a:spLocks noChangeArrowheads="1"/>
              </p:cNvSpPr>
              <p:nvPr/>
            </p:nvSpPr>
            <p:spPr bwMode="auto">
              <a:xfrm>
                <a:off x="2337" y="2577"/>
                <a:ext cx="111" cy="111"/>
              </a:xfrm>
              <a:prstGeom prst="ellipse">
                <a:avLst/>
              </a:prstGeom>
              <a:blipFill dpi="0" rotWithShape="0">
                <a:blip r:embed="rId3" cstate="print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9" name="Oval 1122" descr="White marble"/>
              <p:cNvSpPr>
                <a:spLocks noChangeArrowheads="1"/>
              </p:cNvSpPr>
              <p:nvPr/>
            </p:nvSpPr>
            <p:spPr bwMode="auto">
              <a:xfrm>
                <a:off x="2208" y="2561"/>
                <a:ext cx="111" cy="111"/>
              </a:xfrm>
              <a:prstGeom prst="ellipse">
                <a:avLst/>
              </a:prstGeom>
              <a:blipFill dpi="0" rotWithShape="0">
                <a:blip r:embed="rId3" cstate="print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0" name="Oval 1123" descr="White marble"/>
              <p:cNvSpPr>
                <a:spLocks noChangeArrowheads="1"/>
              </p:cNvSpPr>
              <p:nvPr/>
            </p:nvSpPr>
            <p:spPr bwMode="auto">
              <a:xfrm>
                <a:off x="2016" y="2448"/>
                <a:ext cx="111" cy="111"/>
              </a:xfrm>
              <a:prstGeom prst="ellipse">
                <a:avLst/>
              </a:prstGeom>
              <a:blipFill dpi="0" rotWithShape="0">
                <a:blip r:embed="rId3" cstate="print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1" name="Oval 1124" descr="White marble"/>
              <p:cNvSpPr>
                <a:spLocks noChangeArrowheads="1"/>
              </p:cNvSpPr>
              <p:nvPr/>
            </p:nvSpPr>
            <p:spPr bwMode="auto">
              <a:xfrm>
                <a:off x="2721" y="2160"/>
                <a:ext cx="111" cy="111"/>
              </a:xfrm>
              <a:prstGeom prst="ellipse">
                <a:avLst/>
              </a:prstGeom>
              <a:blipFill dpi="0" rotWithShape="0">
                <a:blip r:embed="rId3" cstate="print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2" name="Oval 1125" descr="White marble"/>
              <p:cNvSpPr>
                <a:spLocks noChangeArrowheads="1"/>
              </p:cNvSpPr>
              <p:nvPr/>
            </p:nvSpPr>
            <p:spPr bwMode="auto">
              <a:xfrm>
                <a:off x="2256" y="2352"/>
                <a:ext cx="111" cy="111"/>
              </a:xfrm>
              <a:prstGeom prst="ellipse">
                <a:avLst/>
              </a:prstGeom>
              <a:blipFill dpi="0" rotWithShape="0">
                <a:blip r:embed="rId3" cstate="print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3" name="Oval 1126" descr="White marble"/>
              <p:cNvSpPr>
                <a:spLocks noChangeArrowheads="1"/>
              </p:cNvSpPr>
              <p:nvPr/>
            </p:nvSpPr>
            <p:spPr bwMode="auto">
              <a:xfrm>
                <a:off x="1920" y="2160"/>
                <a:ext cx="111" cy="111"/>
              </a:xfrm>
              <a:prstGeom prst="ellipse">
                <a:avLst/>
              </a:prstGeom>
              <a:blipFill dpi="0" rotWithShape="0">
                <a:blip r:embed="rId3" cstate="print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4" name="Oval 1127" descr="White marble"/>
              <p:cNvSpPr>
                <a:spLocks noChangeArrowheads="1"/>
              </p:cNvSpPr>
              <p:nvPr/>
            </p:nvSpPr>
            <p:spPr bwMode="auto">
              <a:xfrm>
                <a:off x="1968" y="1968"/>
                <a:ext cx="111" cy="111"/>
              </a:xfrm>
              <a:prstGeom prst="ellipse">
                <a:avLst/>
              </a:prstGeom>
              <a:blipFill dpi="0" rotWithShape="0">
                <a:blip r:embed="rId3" cstate="print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5" name="Oval 1128" descr="White marble"/>
              <p:cNvSpPr>
                <a:spLocks noChangeArrowheads="1"/>
              </p:cNvSpPr>
              <p:nvPr/>
            </p:nvSpPr>
            <p:spPr bwMode="auto">
              <a:xfrm>
                <a:off x="1920" y="2064"/>
                <a:ext cx="111" cy="111"/>
              </a:xfrm>
              <a:prstGeom prst="ellipse">
                <a:avLst/>
              </a:prstGeom>
              <a:blipFill dpi="0" rotWithShape="0">
                <a:blip r:embed="rId3" cstate="print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6" name="Oval 1129" descr="White marble"/>
              <p:cNvSpPr>
                <a:spLocks noChangeArrowheads="1"/>
              </p:cNvSpPr>
              <p:nvPr/>
            </p:nvSpPr>
            <p:spPr bwMode="auto">
              <a:xfrm>
                <a:off x="2160" y="1809"/>
                <a:ext cx="111" cy="111"/>
              </a:xfrm>
              <a:prstGeom prst="ellipse">
                <a:avLst/>
              </a:prstGeom>
              <a:blipFill dpi="0" rotWithShape="0">
                <a:blip r:embed="rId3" cstate="print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7" name="Oval 1130" descr="White marble"/>
              <p:cNvSpPr>
                <a:spLocks noChangeArrowheads="1"/>
              </p:cNvSpPr>
              <p:nvPr/>
            </p:nvSpPr>
            <p:spPr bwMode="auto">
              <a:xfrm>
                <a:off x="2496" y="2256"/>
                <a:ext cx="111" cy="111"/>
              </a:xfrm>
              <a:prstGeom prst="ellipse">
                <a:avLst/>
              </a:prstGeom>
              <a:blipFill dpi="0" rotWithShape="0">
                <a:blip r:embed="rId3" cstate="print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8" name="Oval 1131" descr="White marble"/>
              <p:cNvSpPr>
                <a:spLocks noChangeArrowheads="1"/>
              </p:cNvSpPr>
              <p:nvPr/>
            </p:nvSpPr>
            <p:spPr bwMode="auto">
              <a:xfrm>
                <a:off x="2400" y="1776"/>
                <a:ext cx="111" cy="111"/>
              </a:xfrm>
              <a:prstGeom prst="ellipse">
                <a:avLst/>
              </a:prstGeom>
              <a:blipFill dpi="0" rotWithShape="0">
                <a:blip r:embed="rId3" cstate="print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9" name="Oval 1132" descr="White marble"/>
              <p:cNvSpPr>
                <a:spLocks noChangeArrowheads="1"/>
              </p:cNvSpPr>
              <p:nvPr/>
            </p:nvSpPr>
            <p:spPr bwMode="auto">
              <a:xfrm>
                <a:off x="2544" y="1824"/>
                <a:ext cx="111" cy="111"/>
              </a:xfrm>
              <a:prstGeom prst="ellipse">
                <a:avLst/>
              </a:prstGeom>
              <a:blipFill dpi="0" rotWithShape="0">
                <a:blip r:embed="rId3" cstate="print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0" name="Oval 1133" descr="White marble"/>
              <p:cNvSpPr>
                <a:spLocks noChangeArrowheads="1"/>
              </p:cNvSpPr>
              <p:nvPr/>
            </p:nvSpPr>
            <p:spPr bwMode="auto">
              <a:xfrm>
                <a:off x="2208" y="2256"/>
                <a:ext cx="111" cy="111"/>
              </a:xfrm>
              <a:prstGeom prst="ellipse">
                <a:avLst/>
              </a:prstGeom>
              <a:blipFill dpi="0" rotWithShape="0">
                <a:blip r:embed="rId3" cstate="print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1" name="Oval 1134" descr="White marble"/>
              <p:cNvSpPr>
                <a:spLocks noChangeArrowheads="1"/>
              </p:cNvSpPr>
              <p:nvPr/>
            </p:nvSpPr>
            <p:spPr bwMode="auto">
              <a:xfrm>
                <a:off x="2304" y="2256"/>
                <a:ext cx="111" cy="110"/>
              </a:xfrm>
              <a:prstGeom prst="ellipse">
                <a:avLst/>
              </a:prstGeom>
              <a:blipFill dpi="0" rotWithShape="0">
                <a:blip r:embed="rId3" cstate="print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2" name="Oval 1135" descr="White marble"/>
              <p:cNvSpPr>
                <a:spLocks noChangeArrowheads="1"/>
              </p:cNvSpPr>
              <p:nvPr/>
            </p:nvSpPr>
            <p:spPr bwMode="auto">
              <a:xfrm>
                <a:off x="2256" y="1872"/>
                <a:ext cx="111" cy="110"/>
              </a:xfrm>
              <a:prstGeom prst="ellipse">
                <a:avLst/>
              </a:prstGeom>
              <a:blipFill dpi="0" rotWithShape="0">
                <a:blip r:embed="rId3" cstate="print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3" name="Oval 1136" descr="White marble"/>
              <p:cNvSpPr>
                <a:spLocks noChangeArrowheads="1"/>
              </p:cNvSpPr>
              <p:nvPr/>
            </p:nvSpPr>
            <p:spPr bwMode="auto">
              <a:xfrm>
                <a:off x="2625" y="2304"/>
                <a:ext cx="111" cy="110"/>
              </a:xfrm>
              <a:prstGeom prst="ellipse">
                <a:avLst/>
              </a:prstGeom>
              <a:blipFill dpi="0" rotWithShape="0">
                <a:blip r:embed="rId3" cstate="print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4" name="Oval 1137" descr="White marble"/>
              <p:cNvSpPr>
                <a:spLocks noChangeArrowheads="1"/>
              </p:cNvSpPr>
              <p:nvPr/>
            </p:nvSpPr>
            <p:spPr bwMode="auto">
              <a:xfrm>
                <a:off x="2499" y="2355"/>
                <a:ext cx="111" cy="110"/>
              </a:xfrm>
              <a:prstGeom prst="ellipse">
                <a:avLst/>
              </a:prstGeom>
              <a:blipFill dpi="0" rotWithShape="0">
                <a:blip r:embed="rId3" cstate="print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5" name="Oval 1138" descr="White marble"/>
              <p:cNvSpPr>
                <a:spLocks noChangeArrowheads="1"/>
              </p:cNvSpPr>
              <p:nvPr/>
            </p:nvSpPr>
            <p:spPr bwMode="auto">
              <a:xfrm>
                <a:off x="2016" y="2112"/>
                <a:ext cx="111" cy="110"/>
              </a:xfrm>
              <a:prstGeom prst="ellipse">
                <a:avLst/>
              </a:prstGeom>
              <a:blipFill dpi="0" rotWithShape="0">
                <a:blip r:embed="rId3" cstate="print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6" name="Oval 1139" descr="White marble"/>
              <p:cNvSpPr>
                <a:spLocks noChangeArrowheads="1"/>
              </p:cNvSpPr>
              <p:nvPr/>
            </p:nvSpPr>
            <p:spPr bwMode="auto">
              <a:xfrm>
                <a:off x="2208" y="2451"/>
                <a:ext cx="111" cy="110"/>
              </a:xfrm>
              <a:prstGeom prst="ellipse">
                <a:avLst/>
              </a:prstGeom>
              <a:blipFill dpi="0" rotWithShape="0">
                <a:blip r:embed="rId3" cstate="print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7" name="Oval 1140" descr="White marble"/>
              <p:cNvSpPr>
                <a:spLocks noChangeArrowheads="1"/>
              </p:cNvSpPr>
              <p:nvPr/>
            </p:nvSpPr>
            <p:spPr bwMode="auto">
              <a:xfrm>
                <a:off x="2304" y="2016"/>
                <a:ext cx="111" cy="110"/>
              </a:xfrm>
              <a:prstGeom prst="ellipse">
                <a:avLst/>
              </a:prstGeom>
              <a:blipFill dpi="0" rotWithShape="0">
                <a:blip r:embed="rId3" cstate="print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8" name="Oval 1141" descr="White marble"/>
              <p:cNvSpPr>
                <a:spLocks noChangeArrowheads="1"/>
              </p:cNvSpPr>
              <p:nvPr/>
            </p:nvSpPr>
            <p:spPr bwMode="auto">
              <a:xfrm>
                <a:off x="2496" y="2016"/>
                <a:ext cx="111" cy="110"/>
              </a:xfrm>
              <a:prstGeom prst="ellipse">
                <a:avLst/>
              </a:prstGeom>
              <a:blipFill dpi="0" rotWithShape="0">
                <a:blip r:embed="rId3" cstate="print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9" name="Oval 1142" descr="White marble"/>
              <p:cNvSpPr>
                <a:spLocks noChangeArrowheads="1"/>
              </p:cNvSpPr>
              <p:nvPr/>
            </p:nvSpPr>
            <p:spPr bwMode="auto">
              <a:xfrm>
                <a:off x="2595" y="2194"/>
                <a:ext cx="111" cy="110"/>
              </a:xfrm>
              <a:prstGeom prst="ellipse">
                <a:avLst/>
              </a:prstGeom>
              <a:blipFill dpi="0" rotWithShape="0">
                <a:blip r:embed="rId3" cstate="print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15" name="Oval 1144"/>
            <p:cNvSpPr>
              <a:spLocks noChangeArrowheads="1"/>
            </p:cNvSpPr>
            <p:nvPr/>
          </p:nvSpPr>
          <p:spPr bwMode="auto">
            <a:xfrm>
              <a:off x="4419600" y="2514600"/>
              <a:ext cx="1676400" cy="1676400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6" name="Oval 1145"/>
            <p:cNvSpPr>
              <a:spLocks noChangeArrowheads="1"/>
            </p:cNvSpPr>
            <p:nvPr/>
          </p:nvSpPr>
          <p:spPr bwMode="auto">
            <a:xfrm>
              <a:off x="4627632" y="2727187"/>
              <a:ext cx="1260337" cy="1251226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7" name="Oval 1146"/>
            <p:cNvSpPr>
              <a:spLocks noChangeArrowheads="1"/>
            </p:cNvSpPr>
            <p:nvPr/>
          </p:nvSpPr>
          <p:spPr bwMode="auto">
            <a:xfrm>
              <a:off x="4544115" y="2643671"/>
              <a:ext cx="1427370" cy="1418259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8" name="Oval 1147" descr="White marble"/>
            <p:cNvSpPr>
              <a:spLocks noChangeArrowheads="1"/>
            </p:cNvSpPr>
            <p:nvPr/>
          </p:nvSpPr>
          <p:spPr bwMode="auto">
            <a:xfrm>
              <a:off x="5131766" y="2660374"/>
              <a:ext cx="167033" cy="165514"/>
            </a:xfrm>
            <a:prstGeom prst="ellipse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" name="Oval 1148" descr="White marble"/>
            <p:cNvSpPr>
              <a:spLocks noChangeArrowheads="1"/>
            </p:cNvSpPr>
            <p:nvPr/>
          </p:nvSpPr>
          <p:spPr bwMode="auto">
            <a:xfrm>
              <a:off x="5383834" y="2806148"/>
              <a:ext cx="167033" cy="168551"/>
            </a:xfrm>
            <a:prstGeom prst="ellipse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" name="Oval 1149" descr="White marble"/>
            <p:cNvSpPr>
              <a:spLocks noChangeArrowheads="1"/>
            </p:cNvSpPr>
            <p:nvPr/>
          </p:nvSpPr>
          <p:spPr bwMode="auto">
            <a:xfrm>
              <a:off x="4929809" y="2892701"/>
              <a:ext cx="167033" cy="168551"/>
            </a:xfrm>
            <a:prstGeom prst="ellipse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1" name="Oval 1150" descr="White marble"/>
            <p:cNvSpPr>
              <a:spLocks noChangeArrowheads="1"/>
            </p:cNvSpPr>
            <p:nvPr/>
          </p:nvSpPr>
          <p:spPr bwMode="auto">
            <a:xfrm>
              <a:off x="4784035" y="2806148"/>
              <a:ext cx="168551" cy="168551"/>
            </a:xfrm>
            <a:prstGeom prst="ellipse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2" name="Oval 1151" descr="White marble"/>
            <p:cNvSpPr>
              <a:spLocks noChangeArrowheads="1"/>
            </p:cNvSpPr>
            <p:nvPr/>
          </p:nvSpPr>
          <p:spPr bwMode="auto">
            <a:xfrm>
              <a:off x="5216801" y="2892701"/>
              <a:ext cx="167033" cy="168551"/>
            </a:xfrm>
            <a:prstGeom prst="ellipse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3" name="Oval 1152" descr="White marble"/>
            <p:cNvSpPr>
              <a:spLocks noChangeArrowheads="1"/>
            </p:cNvSpPr>
            <p:nvPr/>
          </p:nvSpPr>
          <p:spPr bwMode="auto">
            <a:xfrm>
              <a:off x="5367130" y="3658014"/>
              <a:ext cx="168551" cy="168551"/>
            </a:xfrm>
            <a:prstGeom prst="ellipse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4" name="Oval 1153" descr="White marble"/>
            <p:cNvSpPr>
              <a:spLocks noChangeArrowheads="1"/>
            </p:cNvSpPr>
            <p:nvPr/>
          </p:nvSpPr>
          <p:spPr bwMode="auto">
            <a:xfrm>
              <a:off x="4964734" y="3061252"/>
              <a:ext cx="167033" cy="167033"/>
            </a:xfrm>
            <a:prstGeom prst="ellipse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5" name="Oval 1154" descr="White marble"/>
            <p:cNvSpPr>
              <a:spLocks noChangeArrowheads="1"/>
            </p:cNvSpPr>
            <p:nvPr/>
          </p:nvSpPr>
          <p:spPr bwMode="auto">
            <a:xfrm>
              <a:off x="5298799" y="3061252"/>
              <a:ext cx="168551" cy="167033"/>
            </a:xfrm>
            <a:prstGeom prst="ellipse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6" name="Oval 1155" descr="White marble"/>
            <p:cNvSpPr>
              <a:spLocks noChangeArrowheads="1"/>
            </p:cNvSpPr>
            <p:nvPr/>
          </p:nvSpPr>
          <p:spPr bwMode="auto">
            <a:xfrm>
              <a:off x="5512904" y="2879035"/>
              <a:ext cx="168551" cy="167033"/>
            </a:xfrm>
            <a:prstGeom prst="ellipse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7" name="Oval 1156" descr="White marble"/>
            <p:cNvSpPr>
              <a:spLocks noChangeArrowheads="1"/>
            </p:cNvSpPr>
            <p:nvPr/>
          </p:nvSpPr>
          <p:spPr bwMode="auto">
            <a:xfrm>
              <a:off x="5635901" y="2892701"/>
              <a:ext cx="168551" cy="168551"/>
            </a:xfrm>
            <a:prstGeom prst="ellipse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8" name="Oval 1157" descr="White marble"/>
            <p:cNvSpPr>
              <a:spLocks noChangeArrowheads="1"/>
            </p:cNvSpPr>
            <p:nvPr/>
          </p:nvSpPr>
          <p:spPr bwMode="auto">
            <a:xfrm>
              <a:off x="5440017" y="3228285"/>
              <a:ext cx="168551" cy="165514"/>
            </a:xfrm>
            <a:prstGeom prst="ellipse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9" name="Oval 1158" descr="White marble"/>
            <p:cNvSpPr>
              <a:spLocks noChangeArrowheads="1"/>
            </p:cNvSpPr>
            <p:nvPr/>
          </p:nvSpPr>
          <p:spPr bwMode="auto">
            <a:xfrm>
              <a:off x="5719417" y="3061252"/>
              <a:ext cx="168551" cy="167033"/>
            </a:xfrm>
            <a:prstGeom prst="ellipse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" name="Oval 1159" descr="White marble"/>
            <p:cNvSpPr>
              <a:spLocks noChangeArrowheads="1"/>
            </p:cNvSpPr>
            <p:nvPr/>
          </p:nvSpPr>
          <p:spPr bwMode="auto">
            <a:xfrm>
              <a:off x="4856922" y="3806825"/>
              <a:ext cx="167033" cy="165514"/>
            </a:xfrm>
            <a:prstGeom prst="ellipse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1" name="Oval 1160" descr="White marble"/>
            <p:cNvSpPr>
              <a:spLocks noChangeArrowheads="1"/>
            </p:cNvSpPr>
            <p:nvPr/>
          </p:nvSpPr>
          <p:spPr bwMode="auto">
            <a:xfrm>
              <a:off x="4879699" y="3560832"/>
              <a:ext cx="168551" cy="168551"/>
            </a:xfrm>
            <a:prstGeom prst="ellipse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2" name="Oval 1161" descr="White marble"/>
            <p:cNvSpPr>
              <a:spLocks noChangeArrowheads="1"/>
            </p:cNvSpPr>
            <p:nvPr/>
          </p:nvSpPr>
          <p:spPr bwMode="auto">
            <a:xfrm>
              <a:off x="4565374" y="3389243"/>
              <a:ext cx="167033" cy="167033"/>
            </a:xfrm>
            <a:prstGeom prst="ellipse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" name="Oval 1162" descr="White marble"/>
            <p:cNvSpPr>
              <a:spLocks noChangeArrowheads="1"/>
            </p:cNvSpPr>
            <p:nvPr/>
          </p:nvSpPr>
          <p:spPr bwMode="auto">
            <a:xfrm>
              <a:off x="5216801" y="3729383"/>
              <a:ext cx="167033" cy="165514"/>
            </a:xfrm>
            <a:prstGeom prst="ellipse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4" name="Oval 1163" descr="White marble"/>
            <p:cNvSpPr>
              <a:spLocks noChangeArrowheads="1"/>
            </p:cNvSpPr>
            <p:nvPr/>
          </p:nvSpPr>
          <p:spPr bwMode="auto">
            <a:xfrm>
              <a:off x="4712666" y="3393799"/>
              <a:ext cx="167033" cy="167033"/>
            </a:xfrm>
            <a:prstGeom prst="ellipse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5" name="Oval 1164" descr="White marble"/>
            <p:cNvSpPr>
              <a:spLocks noChangeArrowheads="1"/>
            </p:cNvSpPr>
            <p:nvPr/>
          </p:nvSpPr>
          <p:spPr bwMode="auto">
            <a:xfrm>
              <a:off x="5048250" y="3243470"/>
              <a:ext cx="168551" cy="165514"/>
            </a:xfrm>
            <a:prstGeom prst="ellipse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6" name="Oval 1165" descr="White marble"/>
            <p:cNvSpPr>
              <a:spLocks noChangeArrowheads="1"/>
            </p:cNvSpPr>
            <p:nvPr/>
          </p:nvSpPr>
          <p:spPr bwMode="auto">
            <a:xfrm>
              <a:off x="5383834" y="3826565"/>
              <a:ext cx="167033" cy="165514"/>
            </a:xfrm>
            <a:prstGeom prst="ellipse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7" name="Oval 1166" descr="White marble"/>
            <p:cNvSpPr>
              <a:spLocks noChangeArrowheads="1"/>
            </p:cNvSpPr>
            <p:nvPr/>
          </p:nvSpPr>
          <p:spPr bwMode="auto">
            <a:xfrm>
              <a:off x="4856922" y="3389243"/>
              <a:ext cx="167033" cy="167033"/>
            </a:xfrm>
            <a:prstGeom prst="ellipse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8" name="Oval 1167" descr="White marble"/>
            <p:cNvSpPr>
              <a:spLocks noChangeArrowheads="1"/>
            </p:cNvSpPr>
            <p:nvPr/>
          </p:nvSpPr>
          <p:spPr bwMode="auto">
            <a:xfrm>
              <a:off x="4879699" y="3228285"/>
              <a:ext cx="168551" cy="165514"/>
            </a:xfrm>
            <a:prstGeom prst="ellipse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9" name="Oval 1168" descr="White marble"/>
            <p:cNvSpPr>
              <a:spLocks noChangeArrowheads="1"/>
            </p:cNvSpPr>
            <p:nvPr/>
          </p:nvSpPr>
          <p:spPr bwMode="auto">
            <a:xfrm>
              <a:off x="4796183" y="3061252"/>
              <a:ext cx="168551" cy="167033"/>
            </a:xfrm>
            <a:prstGeom prst="ellipse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" name="Oval 1169" descr="White marble"/>
            <p:cNvSpPr>
              <a:spLocks noChangeArrowheads="1"/>
            </p:cNvSpPr>
            <p:nvPr/>
          </p:nvSpPr>
          <p:spPr bwMode="auto">
            <a:xfrm>
              <a:off x="5585791" y="3097696"/>
              <a:ext cx="167033" cy="165514"/>
            </a:xfrm>
            <a:prstGeom prst="ellipse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1" name="Oval 1170" descr="White marble"/>
            <p:cNvSpPr>
              <a:spLocks noChangeArrowheads="1"/>
            </p:cNvSpPr>
            <p:nvPr/>
          </p:nvSpPr>
          <p:spPr bwMode="auto">
            <a:xfrm>
              <a:off x="5216801" y="3228285"/>
              <a:ext cx="167033" cy="165514"/>
            </a:xfrm>
            <a:prstGeom prst="ellipse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2" name="Oval 1171" descr="White marble"/>
            <p:cNvSpPr>
              <a:spLocks noChangeArrowheads="1"/>
            </p:cNvSpPr>
            <p:nvPr/>
          </p:nvSpPr>
          <p:spPr bwMode="auto">
            <a:xfrm>
              <a:off x="5710307" y="3586646"/>
              <a:ext cx="167033" cy="167033"/>
            </a:xfrm>
            <a:prstGeom prst="ellipse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3" name="Oval 1172" descr="White marble"/>
            <p:cNvSpPr>
              <a:spLocks noChangeArrowheads="1"/>
            </p:cNvSpPr>
            <p:nvPr/>
          </p:nvSpPr>
          <p:spPr bwMode="auto">
            <a:xfrm>
              <a:off x="5216801" y="3560832"/>
              <a:ext cx="167033" cy="168551"/>
            </a:xfrm>
            <a:prstGeom prst="ellipse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4" name="Oval 1173" descr="White marble"/>
            <p:cNvSpPr>
              <a:spLocks noChangeArrowheads="1"/>
            </p:cNvSpPr>
            <p:nvPr/>
          </p:nvSpPr>
          <p:spPr bwMode="auto">
            <a:xfrm>
              <a:off x="5298799" y="3393799"/>
              <a:ext cx="168551" cy="167033"/>
            </a:xfrm>
            <a:prstGeom prst="ellipse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5" name="Oval 1174" descr="White marble"/>
            <p:cNvSpPr>
              <a:spLocks noChangeArrowheads="1"/>
            </p:cNvSpPr>
            <p:nvPr/>
          </p:nvSpPr>
          <p:spPr bwMode="auto">
            <a:xfrm>
              <a:off x="4638261" y="3539573"/>
              <a:ext cx="167033" cy="167033"/>
            </a:xfrm>
            <a:prstGeom prst="ellipse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6" name="Oval 1175" descr="White marble"/>
            <p:cNvSpPr>
              <a:spLocks noChangeArrowheads="1"/>
            </p:cNvSpPr>
            <p:nvPr/>
          </p:nvSpPr>
          <p:spPr bwMode="auto">
            <a:xfrm>
              <a:off x="5563014" y="3730901"/>
              <a:ext cx="168551" cy="168551"/>
            </a:xfrm>
            <a:prstGeom prst="ellipse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7" name="Oval 1176" descr="White marble"/>
            <p:cNvSpPr>
              <a:spLocks noChangeArrowheads="1"/>
            </p:cNvSpPr>
            <p:nvPr/>
          </p:nvSpPr>
          <p:spPr bwMode="auto">
            <a:xfrm>
              <a:off x="5781675" y="3389243"/>
              <a:ext cx="168551" cy="168551"/>
            </a:xfrm>
            <a:prstGeom prst="ellipse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8" name="Oval 1177" descr="White marble"/>
            <p:cNvSpPr>
              <a:spLocks noChangeArrowheads="1"/>
            </p:cNvSpPr>
            <p:nvPr/>
          </p:nvSpPr>
          <p:spPr bwMode="auto">
            <a:xfrm>
              <a:off x="5198579" y="3876675"/>
              <a:ext cx="168551" cy="168551"/>
            </a:xfrm>
            <a:prstGeom prst="ellipse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9" name="Oval 1178" descr="White marble"/>
            <p:cNvSpPr>
              <a:spLocks noChangeArrowheads="1"/>
            </p:cNvSpPr>
            <p:nvPr/>
          </p:nvSpPr>
          <p:spPr bwMode="auto">
            <a:xfrm>
              <a:off x="5002696" y="3852379"/>
              <a:ext cx="168551" cy="168551"/>
            </a:xfrm>
            <a:prstGeom prst="ellipse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" name="Oval 1179" descr="White marble"/>
            <p:cNvSpPr>
              <a:spLocks noChangeArrowheads="1"/>
            </p:cNvSpPr>
            <p:nvPr/>
          </p:nvSpPr>
          <p:spPr bwMode="auto">
            <a:xfrm>
              <a:off x="4711148" y="3680791"/>
              <a:ext cx="168551" cy="168551"/>
            </a:xfrm>
            <a:prstGeom prst="ellipse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" name="Oval 1180" descr="White marble"/>
            <p:cNvSpPr>
              <a:spLocks noChangeArrowheads="1"/>
            </p:cNvSpPr>
            <p:nvPr/>
          </p:nvSpPr>
          <p:spPr bwMode="auto">
            <a:xfrm>
              <a:off x="5781675" y="3243470"/>
              <a:ext cx="168551" cy="168551"/>
            </a:xfrm>
            <a:prstGeom prst="ellipse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2" name="Oval 1181" descr="White marble"/>
            <p:cNvSpPr>
              <a:spLocks noChangeArrowheads="1"/>
            </p:cNvSpPr>
            <p:nvPr/>
          </p:nvSpPr>
          <p:spPr bwMode="auto">
            <a:xfrm>
              <a:off x="5075583" y="3535017"/>
              <a:ext cx="168551" cy="168551"/>
            </a:xfrm>
            <a:prstGeom prst="ellipse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3" name="Oval 1182" descr="White marble"/>
            <p:cNvSpPr>
              <a:spLocks noChangeArrowheads="1"/>
            </p:cNvSpPr>
            <p:nvPr/>
          </p:nvSpPr>
          <p:spPr bwMode="auto">
            <a:xfrm>
              <a:off x="4565374" y="3243470"/>
              <a:ext cx="168551" cy="168551"/>
            </a:xfrm>
            <a:prstGeom prst="ellipse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4" name="Oval 1183" descr="White marble"/>
            <p:cNvSpPr>
              <a:spLocks noChangeArrowheads="1"/>
            </p:cNvSpPr>
            <p:nvPr/>
          </p:nvSpPr>
          <p:spPr bwMode="auto">
            <a:xfrm>
              <a:off x="4638261" y="2951922"/>
              <a:ext cx="168551" cy="168551"/>
            </a:xfrm>
            <a:prstGeom prst="ellipse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5" name="Oval 1184" descr="White marble"/>
            <p:cNvSpPr>
              <a:spLocks noChangeArrowheads="1"/>
            </p:cNvSpPr>
            <p:nvPr/>
          </p:nvSpPr>
          <p:spPr bwMode="auto">
            <a:xfrm>
              <a:off x="4565374" y="3097696"/>
              <a:ext cx="168551" cy="168551"/>
            </a:xfrm>
            <a:prstGeom prst="ellipse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6" name="Oval 1185" descr="White marble"/>
            <p:cNvSpPr>
              <a:spLocks noChangeArrowheads="1"/>
            </p:cNvSpPr>
            <p:nvPr/>
          </p:nvSpPr>
          <p:spPr bwMode="auto">
            <a:xfrm>
              <a:off x="4929809" y="2710484"/>
              <a:ext cx="168551" cy="168551"/>
            </a:xfrm>
            <a:prstGeom prst="ellipse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7" name="Oval 1186" descr="White marble"/>
            <p:cNvSpPr>
              <a:spLocks noChangeArrowheads="1"/>
            </p:cNvSpPr>
            <p:nvPr/>
          </p:nvSpPr>
          <p:spPr bwMode="auto">
            <a:xfrm>
              <a:off x="5440017" y="3389243"/>
              <a:ext cx="168551" cy="168551"/>
            </a:xfrm>
            <a:prstGeom prst="ellipse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8" name="Oval 1187" descr="White marble"/>
            <p:cNvSpPr>
              <a:spLocks noChangeArrowheads="1"/>
            </p:cNvSpPr>
            <p:nvPr/>
          </p:nvSpPr>
          <p:spPr bwMode="auto">
            <a:xfrm>
              <a:off x="5294243" y="2660374"/>
              <a:ext cx="168551" cy="168551"/>
            </a:xfrm>
            <a:prstGeom prst="ellipse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9" name="Oval 1188" descr="White marble"/>
            <p:cNvSpPr>
              <a:spLocks noChangeArrowheads="1"/>
            </p:cNvSpPr>
            <p:nvPr/>
          </p:nvSpPr>
          <p:spPr bwMode="auto">
            <a:xfrm>
              <a:off x="5512904" y="2733261"/>
              <a:ext cx="168551" cy="168551"/>
            </a:xfrm>
            <a:prstGeom prst="ellipse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" name="Oval 1189" descr="White marble"/>
            <p:cNvSpPr>
              <a:spLocks noChangeArrowheads="1"/>
            </p:cNvSpPr>
            <p:nvPr/>
          </p:nvSpPr>
          <p:spPr bwMode="auto">
            <a:xfrm>
              <a:off x="5002696" y="3389243"/>
              <a:ext cx="168551" cy="168551"/>
            </a:xfrm>
            <a:prstGeom prst="ellipse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" name="Oval 1190" descr="White marble"/>
            <p:cNvSpPr>
              <a:spLocks noChangeArrowheads="1"/>
            </p:cNvSpPr>
            <p:nvPr/>
          </p:nvSpPr>
          <p:spPr bwMode="auto">
            <a:xfrm>
              <a:off x="5148470" y="3389243"/>
              <a:ext cx="168551" cy="167033"/>
            </a:xfrm>
            <a:prstGeom prst="ellipse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2" name="Oval 1191" descr="White marble"/>
            <p:cNvSpPr>
              <a:spLocks noChangeArrowheads="1"/>
            </p:cNvSpPr>
            <p:nvPr/>
          </p:nvSpPr>
          <p:spPr bwMode="auto">
            <a:xfrm>
              <a:off x="5075583" y="2806148"/>
              <a:ext cx="168551" cy="167033"/>
            </a:xfrm>
            <a:prstGeom prst="ellipse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3" name="Oval 1192" descr="White marble"/>
            <p:cNvSpPr>
              <a:spLocks noChangeArrowheads="1"/>
            </p:cNvSpPr>
            <p:nvPr/>
          </p:nvSpPr>
          <p:spPr bwMode="auto">
            <a:xfrm>
              <a:off x="5635901" y="3462130"/>
              <a:ext cx="168551" cy="167033"/>
            </a:xfrm>
            <a:prstGeom prst="ellipse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4" name="Oval 1193" descr="White marble"/>
            <p:cNvSpPr>
              <a:spLocks noChangeArrowheads="1"/>
            </p:cNvSpPr>
            <p:nvPr/>
          </p:nvSpPr>
          <p:spPr bwMode="auto">
            <a:xfrm>
              <a:off x="5444573" y="3539573"/>
              <a:ext cx="168551" cy="167033"/>
            </a:xfrm>
            <a:prstGeom prst="ellipse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5" name="Oval 1194" descr="White marble"/>
            <p:cNvSpPr>
              <a:spLocks noChangeArrowheads="1"/>
            </p:cNvSpPr>
            <p:nvPr/>
          </p:nvSpPr>
          <p:spPr bwMode="auto">
            <a:xfrm>
              <a:off x="4711148" y="3170583"/>
              <a:ext cx="168551" cy="167033"/>
            </a:xfrm>
            <a:prstGeom prst="ellipse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6" name="Oval 1195" descr="White marble"/>
            <p:cNvSpPr>
              <a:spLocks noChangeArrowheads="1"/>
            </p:cNvSpPr>
            <p:nvPr/>
          </p:nvSpPr>
          <p:spPr bwMode="auto">
            <a:xfrm>
              <a:off x="5002696" y="3685347"/>
              <a:ext cx="168551" cy="167033"/>
            </a:xfrm>
            <a:prstGeom prst="ellipse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7" name="Oval 1196" descr="White marble"/>
            <p:cNvSpPr>
              <a:spLocks noChangeArrowheads="1"/>
            </p:cNvSpPr>
            <p:nvPr/>
          </p:nvSpPr>
          <p:spPr bwMode="auto">
            <a:xfrm>
              <a:off x="5148470" y="3024809"/>
              <a:ext cx="168551" cy="167033"/>
            </a:xfrm>
            <a:prstGeom prst="ellipse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8" name="Oval 1197" descr="White marble"/>
            <p:cNvSpPr>
              <a:spLocks noChangeArrowheads="1"/>
            </p:cNvSpPr>
            <p:nvPr/>
          </p:nvSpPr>
          <p:spPr bwMode="auto">
            <a:xfrm>
              <a:off x="5440017" y="3024809"/>
              <a:ext cx="168551" cy="167033"/>
            </a:xfrm>
            <a:prstGeom prst="ellipse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9" name="Oval 1198" descr="White marble"/>
            <p:cNvSpPr>
              <a:spLocks noChangeArrowheads="1"/>
            </p:cNvSpPr>
            <p:nvPr/>
          </p:nvSpPr>
          <p:spPr bwMode="auto">
            <a:xfrm>
              <a:off x="5590347" y="3295098"/>
              <a:ext cx="168551" cy="167033"/>
            </a:xfrm>
            <a:prstGeom prst="ellipse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0" name="Oval 1200"/>
            <p:cNvSpPr>
              <a:spLocks noChangeArrowheads="1"/>
            </p:cNvSpPr>
            <p:nvPr/>
          </p:nvSpPr>
          <p:spPr bwMode="auto">
            <a:xfrm>
              <a:off x="3048000" y="4495800"/>
              <a:ext cx="1143000" cy="11430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" name="Oval 1201"/>
            <p:cNvSpPr>
              <a:spLocks noChangeArrowheads="1"/>
            </p:cNvSpPr>
            <p:nvPr/>
          </p:nvSpPr>
          <p:spPr bwMode="auto">
            <a:xfrm>
              <a:off x="3189840" y="4640746"/>
              <a:ext cx="859321" cy="853109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2" name="Oval 1202"/>
            <p:cNvSpPr>
              <a:spLocks noChangeArrowheads="1"/>
            </p:cNvSpPr>
            <p:nvPr/>
          </p:nvSpPr>
          <p:spPr bwMode="auto">
            <a:xfrm>
              <a:off x="3132897" y="4583803"/>
              <a:ext cx="973207" cy="966995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3" name="Oval 1203" descr="White marble"/>
            <p:cNvSpPr>
              <a:spLocks noChangeArrowheads="1"/>
            </p:cNvSpPr>
            <p:nvPr/>
          </p:nvSpPr>
          <p:spPr bwMode="auto">
            <a:xfrm>
              <a:off x="3533568" y="4595191"/>
              <a:ext cx="113886" cy="112851"/>
            </a:xfrm>
            <a:prstGeom prst="ellipse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4" name="Oval 1204" descr="White marble"/>
            <p:cNvSpPr>
              <a:spLocks noChangeArrowheads="1"/>
            </p:cNvSpPr>
            <p:nvPr/>
          </p:nvSpPr>
          <p:spPr bwMode="auto">
            <a:xfrm>
              <a:off x="3705432" y="4694583"/>
              <a:ext cx="113886" cy="114921"/>
            </a:xfrm>
            <a:prstGeom prst="ellipse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5" name="Oval 1205" descr="White marble"/>
            <p:cNvSpPr>
              <a:spLocks noChangeArrowheads="1"/>
            </p:cNvSpPr>
            <p:nvPr/>
          </p:nvSpPr>
          <p:spPr bwMode="auto">
            <a:xfrm>
              <a:off x="3395870" y="4753596"/>
              <a:ext cx="113886" cy="114921"/>
            </a:xfrm>
            <a:prstGeom prst="ellipse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6" name="Oval 1206" descr="White marble"/>
            <p:cNvSpPr>
              <a:spLocks noChangeArrowheads="1"/>
            </p:cNvSpPr>
            <p:nvPr/>
          </p:nvSpPr>
          <p:spPr bwMode="auto">
            <a:xfrm>
              <a:off x="3296478" y="4694583"/>
              <a:ext cx="114921" cy="114921"/>
            </a:xfrm>
            <a:prstGeom prst="ellipse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7" name="Oval 1207" descr="White marble"/>
            <p:cNvSpPr>
              <a:spLocks noChangeArrowheads="1"/>
            </p:cNvSpPr>
            <p:nvPr/>
          </p:nvSpPr>
          <p:spPr bwMode="auto">
            <a:xfrm>
              <a:off x="3591546" y="4753596"/>
              <a:ext cx="113886" cy="114921"/>
            </a:xfrm>
            <a:prstGeom prst="ellipse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8" name="Oval 1208" descr="White marble"/>
            <p:cNvSpPr>
              <a:spLocks noChangeArrowheads="1"/>
            </p:cNvSpPr>
            <p:nvPr/>
          </p:nvSpPr>
          <p:spPr bwMode="auto">
            <a:xfrm>
              <a:off x="3694043" y="5275401"/>
              <a:ext cx="114921" cy="114921"/>
            </a:xfrm>
            <a:prstGeom prst="ellipse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9" name="Oval 1209" descr="White marble"/>
            <p:cNvSpPr>
              <a:spLocks noChangeArrowheads="1"/>
            </p:cNvSpPr>
            <p:nvPr/>
          </p:nvSpPr>
          <p:spPr bwMode="auto">
            <a:xfrm>
              <a:off x="3419682" y="4868517"/>
              <a:ext cx="113886" cy="113886"/>
            </a:xfrm>
            <a:prstGeom prst="ellipse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0" name="Oval 1210" descr="White marble"/>
            <p:cNvSpPr>
              <a:spLocks noChangeArrowheads="1"/>
            </p:cNvSpPr>
            <p:nvPr/>
          </p:nvSpPr>
          <p:spPr bwMode="auto">
            <a:xfrm>
              <a:off x="3647454" y="4868517"/>
              <a:ext cx="114921" cy="113886"/>
            </a:xfrm>
            <a:prstGeom prst="ellipse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" name="Oval 1211" descr="White marble"/>
            <p:cNvSpPr>
              <a:spLocks noChangeArrowheads="1"/>
            </p:cNvSpPr>
            <p:nvPr/>
          </p:nvSpPr>
          <p:spPr bwMode="auto">
            <a:xfrm>
              <a:off x="3793435" y="4744278"/>
              <a:ext cx="114921" cy="113886"/>
            </a:xfrm>
            <a:prstGeom prst="ellipse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2" name="Oval 1212" descr="White marble"/>
            <p:cNvSpPr>
              <a:spLocks noChangeArrowheads="1"/>
            </p:cNvSpPr>
            <p:nvPr/>
          </p:nvSpPr>
          <p:spPr bwMode="auto">
            <a:xfrm>
              <a:off x="3877296" y="4753596"/>
              <a:ext cx="114921" cy="114921"/>
            </a:xfrm>
            <a:prstGeom prst="ellipse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3" name="Oval 1213" descr="White marble"/>
            <p:cNvSpPr>
              <a:spLocks noChangeArrowheads="1"/>
            </p:cNvSpPr>
            <p:nvPr/>
          </p:nvSpPr>
          <p:spPr bwMode="auto">
            <a:xfrm>
              <a:off x="3743739" y="4982403"/>
              <a:ext cx="114921" cy="112851"/>
            </a:xfrm>
            <a:prstGeom prst="ellipse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4" name="Oval 1214" descr="White marble"/>
            <p:cNvSpPr>
              <a:spLocks noChangeArrowheads="1"/>
            </p:cNvSpPr>
            <p:nvPr/>
          </p:nvSpPr>
          <p:spPr bwMode="auto">
            <a:xfrm>
              <a:off x="3934239" y="4868517"/>
              <a:ext cx="114921" cy="113886"/>
            </a:xfrm>
            <a:prstGeom prst="ellipse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5" name="Oval 1215" descr="White marble"/>
            <p:cNvSpPr>
              <a:spLocks noChangeArrowheads="1"/>
            </p:cNvSpPr>
            <p:nvPr/>
          </p:nvSpPr>
          <p:spPr bwMode="auto">
            <a:xfrm>
              <a:off x="3346174" y="5376863"/>
              <a:ext cx="113886" cy="112851"/>
            </a:xfrm>
            <a:prstGeom prst="ellipse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6" name="Oval 1216" descr="White marble"/>
            <p:cNvSpPr>
              <a:spLocks noChangeArrowheads="1"/>
            </p:cNvSpPr>
            <p:nvPr/>
          </p:nvSpPr>
          <p:spPr bwMode="auto">
            <a:xfrm>
              <a:off x="3361704" y="5209140"/>
              <a:ext cx="114921" cy="114921"/>
            </a:xfrm>
            <a:prstGeom prst="ellipse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7" name="Oval 1217" descr="White marble"/>
            <p:cNvSpPr>
              <a:spLocks noChangeArrowheads="1"/>
            </p:cNvSpPr>
            <p:nvPr/>
          </p:nvSpPr>
          <p:spPr bwMode="auto">
            <a:xfrm>
              <a:off x="3147391" y="5092148"/>
              <a:ext cx="113886" cy="113886"/>
            </a:xfrm>
            <a:prstGeom prst="ellipse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8" name="Oval 1218" descr="White marble"/>
            <p:cNvSpPr>
              <a:spLocks noChangeArrowheads="1"/>
            </p:cNvSpPr>
            <p:nvPr/>
          </p:nvSpPr>
          <p:spPr bwMode="auto">
            <a:xfrm>
              <a:off x="3591546" y="5324061"/>
              <a:ext cx="113886" cy="112851"/>
            </a:xfrm>
            <a:prstGeom prst="ellipse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9" name="Oval 1219" descr="White marble"/>
            <p:cNvSpPr>
              <a:spLocks noChangeArrowheads="1"/>
            </p:cNvSpPr>
            <p:nvPr/>
          </p:nvSpPr>
          <p:spPr bwMode="auto">
            <a:xfrm>
              <a:off x="3247818" y="5095254"/>
              <a:ext cx="113886" cy="113886"/>
            </a:xfrm>
            <a:prstGeom prst="ellipse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0" name="Oval 1220" descr="White marble"/>
            <p:cNvSpPr>
              <a:spLocks noChangeArrowheads="1"/>
            </p:cNvSpPr>
            <p:nvPr/>
          </p:nvSpPr>
          <p:spPr bwMode="auto">
            <a:xfrm>
              <a:off x="3476625" y="4992757"/>
              <a:ext cx="114921" cy="112851"/>
            </a:xfrm>
            <a:prstGeom prst="ellipse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" name="Oval 1221" descr="White marble"/>
            <p:cNvSpPr>
              <a:spLocks noChangeArrowheads="1"/>
            </p:cNvSpPr>
            <p:nvPr/>
          </p:nvSpPr>
          <p:spPr bwMode="auto">
            <a:xfrm>
              <a:off x="3705432" y="5390322"/>
              <a:ext cx="113886" cy="112851"/>
            </a:xfrm>
            <a:prstGeom prst="ellipse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2" name="Oval 1222" descr="White marble"/>
            <p:cNvSpPr>
              <a:spLocks noChangeArrowheads="1"/>
            </p:cNvSpPr>
            <p:nvPr/>
          </p:nvSpPr>
          <p:spPr bwMode="auto">
            <a:xfrm>
              <a:off x="3346174" y="5092148"/>
              <a:ext cx="113886" cy="113886"/>
            </a:xfrm>
            <a:prstGeom prst="ellipse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3" name="Oval 1223" descr="White marble"/>
            <p:cNvSpPr>
              <a:spLocks noChangeArrowheads="1"/>
            </p:cNvSpPr>
            <p:nvPr/>
          </p:nvSpPr>
          <p:spPr bwMode="auto">
            <a:xfrm>
              <a:off x="3361704" y="4982403"/>
              <a:ext cx="114921" cy="112851"/>
            </a:xfrm>
            <a:prstGeom prst="ellipse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4" name="Oval 1224" descr="White marble"/>
            <p:cNvSpPr>
              <a:spLocks noChangeArrowheads="1"/>
            </p:cNvSpPr>
            <p:nvPr/>
          </p:nvSpPr>
          <p:spPr bwMode="auto">
            <a:xfrm>
              <a:off x="3304761" y="4868517"/>
              <a:ext cx="114921" cy="113886"/>
            </a:xfrm>
            <a:prstGeom prst="ellipse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5" name="Oval 1225" descr="White marble"/>
            <p:cNvSpPr>
              <a:spLocks noChangeArrowheads="1"/>
            </p:cNvSpPr>
            <p:nvPr/>
          </p:nvSpPr>
          <p:spPr bwMode="auto">
            <a:xfrm>
              <a:off x="3843130" y="4893365"/>
              <a:ext cx="113886" cy="112851"/>
            </a:xfrm>
            <a:prstGeom prst="ellipse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6" name="Oval 1226" descr="White marble"/>
            <p:cNvSpPr>
              <a:spLocks noChangeArrowheads="1"/>
            </p:cNvSpPr>
            <p:nvPr/>
          </p:nvSpPr>
          <p:spPr bwMode="auto">
            <a:xfrm>
              <a:off x="3591546" y="4982403"/>
              <a:ext cx="113886" cy="112851"/>
            </a:xfrm>
            <a:prstGeom prst="ellipse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7" name="Oval 1227" descr="White marble"/>
            <p:cNvSpPr>
              <a:spLocks noChangeArrowheads="1"/>
            </p:cNvSpPr>
            <p:nvPr/>
          </p:nvSpPr>
          <p:spPr bwMode="auto">
            <a:xfrm>
              <a:off x="3928027" y="5226740"/>
              <a:ext cx="113886" cy="113886"/>
            </a:xfrm>
            <a:prstGeom prst="ellipse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8" name="Oval 1228" descr="White marble"/>
            <p:cNvSpPr>
              <a:spLocks noChangeArrowheads="1"/>
            </p:cNvSpPr>
            <p:nvPr/>
          </p:nvSpPr>
          <p:spPr bwMode="auto">
            <a:xfrm>
              <a:off x="3591546" y="5209140"/>
              <a:ext cx="113886" cy="114921"/>
            </a:xfrm>
            <a:prstGeom prst="ellipse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9" name="Oval 1229" descr="White marble"/>
            <p:cNvSpPr>
              <a:spLocks noChangeArrowheads="1"/>
            </p:cNvSpPr>
            <p:nvPr/>
          </p:nvSpPr>
          <p:spPr bwMode="auto">
            <a:xfrm>
              <a:off x="3647454" y="5095254"/>
              <a:ext cx="114921" cy="113886"/>
            </a:xfrm>
            <a:prstGeom prst="ellipse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0" name="Oval 1230" descr="White marble"/>
            <p:cNvSpPr>
              <a:spLocks noChangeArrowheads="1"/>
            </p:cNvSpPr>
            <p:nvPr/>
          </p:nvSpPr>
          <p:spPr bwMode="auto">
            <a:xfrm>
              <a:off x="3197087" y="5194645"/>
              <a:ext cx="113886" cy="113886"/>
            </a:xfrm>
            <a:prstGeom prst="ellipse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1" name="Oval 1231" descr="White marble"/>
            <p:cNvSpPr>
              <a:spLocks noChangeArrowheads="1"/>
            </p:cNvSpPr>
            <p:nvPr/>
          </p:nvSpPr>
          <p:spPr bwMode="auto">
            <a:xfrm>
              <a:off x="3827601" y="5325096"/>
              <a:ext cx="114921" cy="114921"/>
            </a:xfrm>
            <a:prstGeom prst="ellipse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" name="Oval 1232" descr="White marble"/>
            <p:cNvSpPr>
              <a:spLocks noChangeArrowheads="1"/>
            </p:cNvSpPr>
            <p:nvPr/>
          </p:nvSpPr>
          <p:spPr bwMode="auto">
            <a:xfrm>
              <a:off x="3976688" y="5092148"/>
              <a:ext cx="114921" cy="114921"/>
            </a:xfrm>
            <a:prstGeom prst="ellipse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3" name="Oval 1233" descr="White marble"/>
            <p:cNvSpPr>
              <a:spLocks noChangeArrowheads="1"/>
            </p:cNvSpPr>
            <p:nvPr/>
          </p:nvSpPr>
          <p:spPr bwMode="auto">
            <a:xfrm>
              <a:off x="3579122" y="5424488"/>
              <a:ext cx="114921" cy="114921"/>
            </a:xfrm>
            <a:prstGeom prst="ellipse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4" name="Oval 1234" descr="White marble"/>
            <p:cNvSpPr>
              <a:spLocks noChangeArrowheads="1"/>
            </p:cNvSpPr>
            <p:nvPr/>
          </p:nvSpPr>
          <p:spPr bwMode="auto">
            <a:xfrm>
              <a:off x="3445565" y="5407922"/>
              <a:ext cx="114921" cy="114921"/>
            </a:xfrm>
            <a:prstGeom prst="ellipse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5" name="Oval 1235" descr="White marble"/>
            <p:cNvSpPr>
              <a:spLocks noChangeArrowheads="1"/>
            </p:cNvSpPr>
            <p:nvPr/>
          </p:nvSpPr>
          <p:spPr bwMode="auto">
            <a:xfrm>
              <a:off x="3246783" y="5290930"/>
              <a:ext cx="114921" cy="114921"/>
            </a:xfrm>
            <a:prstGeom prst="ellipse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6" name="Oval 1236" descr="White marble"/>
            <p:cNvSpPr>
              <a:spLocks noChangeArrowheads="1"/>
            </p:cNvSpPr>
            <p:nvPr/>
          </p:nvSpPr>
          <p:spPr bwMode="auto">
            <a:xfrm>
              <a:off x="3976688" y="4992757"/>
              <a:ext cx="114921" cy="114921"/>
            </a:xfrm>
            <a:prstGeom prst="ellipse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7" name="Oval 1237" descr="White marble"/>
            <p:cNvSpPr>
              <a:spLocks noChangeArrowheads="1"/>
            </p:cNvSpPr>
            <p:nvPr/>
          </p:nvSpPr>
          <p:spPr bwMode="auto">
            <a:xfrm>
              <a:off x="3495261" y="5191539"/>
              <a:ext cx="114921" cy="114921"/>
            </a:xfrm>
            <a:prstGeom prst="ellipse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8" name="Oval 1238" descr="White marble"/>
            <p:cNvSpPr>
              <a:spLocks noChangeArrowheads="1"/>
            </p:cNvSpPr>
            <p:nvPr/>
          </p:nvSpPr>
          <p:spPr bwMode="auto">
            <a:xfrm>
              <a:off x="3147391" y="4992757"/>
              <a:ext cx="114921" cy="114921"/>
            </a:xfrm>
            <a:prstGeom prst="ellipse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9" name="Oval 1239" descr="White marble"/>
            <p:cNvSpPr>
              <a:spLocks noChangeArrowheads="1"/>
            </p:cNvSpPr>
            <p:nvPr/>
          </p:nvSpPr>
          <p:spPr bwMode="auto">
            <a:xfrm>
              <a:off x="3197087" y="4793974"/>
              <a:ext cx="114921" cy="114921"/>
            </a:xfrm>
            <a:prstGeom prst="ellipse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0" name="Oval 1240" descr="White marble"/>
            <p:cNvSpPr>
              <a:spLocks noChangeArrowheads="1"/>
            </p:cNvSpPr>
            <p:nvPr/>
          </p:nvSpPr>
          <p:spPr bwMode="auto">
            <a:xfrm>
              <a:off x="3147391" y="4893365"/>
              <a:ext cx="114921" cy="114921"/>
            </a:xfrm>
            <a:prstGeom prst="ellipse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1" name="Oval 1241" descr="White marble"/>
            <p:cNvSpPr>
              <a:spLocks noChangeArrowheads="1"/>
            </p:cNvSpPr>
            <p:nvPr/>
          </p:nvSpPr>
          <p:spPr bwMode="auto">
            <a:xfrm>
              <a:off x="3395870" y="4629357"/>
              <a:ext cx="114921" cy="114921"/>
            </a:xfrm>
            <a:prstGeom prst="ellipse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" name="Oval 1242" descr="White marble"/>
            <p:cNvSpPr>
              <a:spLocks noChangeArrowheads="1"/>
            </p:cNvSpPr>
            <p:nvPr/>
          </p:nvSpPr>
          <p:spPr bwMode="auto">
            <a:xfrm>
              <a:off x="3743739" y="5092148"/>
              <a:ext cx="114921" cy="114921"/>
            </a:xfrm>
            <a:prstGeom prst="ellipse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" name="Oval 1243" descr="White marble"/>
            <p:cNvSpPr>
              <a:spLocks noChangeArrowheads="1"/>
            </p:cNvSpPr>
            <p:nvPr/>
          </p:nvSpPr>
          <p:spPr bwMode="auto">
            <a:xfrm>
              <a:off x="3644348" y="4595191"/>
              <a:ext cx="114921" cy="114921"/>
            </a:xfrm>
            <a:prstGeom prst="ellipse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" name="Oval 1244" descr="White marble"/>
            <p:cNvSpPr>
              <a:spLocks noChangeArrowheads="1"/>
            </p:cNvSpPr>
            <p:nvPr/>
          </p:nvSpPr>
          <p:spPr bwMode="auto">
            <a:xfrm>
              <a:off x="3793435" y="4644887"/>
              <a:ext cx="114921" cy="114921"/>
            </a:xfrm>
            <a:prstGeom prst="ellipse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" name="Oval 1245" descr="White marble"/>
            <p:cNvSpPr>
              <a:spLocks noChangeArrowheads="1"/>
            </p:cNvSpPr>
            <p:nvPr/>
          </p:nvSpPr>
          <p:spPr bwMode="auto">
            <a:xfrm>
              <a:off x="3445565" y="5092148"/>
              <a:ext cx="114921" cy="114921"/>
            </a:xfrm>
            <a:prstGeom prst="ellipse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" name="Oval 1246" descr="White marble"/>
            <p:cNvSpPr>
              <a:spLocks noChangeArrowheads="1"/>
            </p:cNvSpPr>
            <p:nvPr/>
          </p:nvSpPr>
          <p:spPr bwMode="auto">
            <a:xfrm>
              <a:off x="3544957" y="5092148"/>
              <a:ext cx="114921" cy="113886"/>
            </a:xfrm>
            <a:prstGeom prst="ellipse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" name="Oval 1247" descr="White marble"/>
            <p:cNvSpPr>
              <a:spLocks noChangeArrowheads="1"/>
            </p:cNvSpPr>
            <p:nvPr/>
          </p:nvSpPr>
          <p:spPr bwMode="auto">
            <a:xfrm>
              <a:off x="3495261" y="4694583"/>
              <a:ext cx="114921" cy="113886"/>
            </a:xfrm>
            <a:prstGeom prst="ellipse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8" name="Oval 1248" descr="White marble"/>
            <p:cNvSpPr>
              <a:spLocks noChangeArrowheads="1"/>
            </p:cNvSpPr>
            <p:nvPr/>
          </p:nvSpPr>
          <p:spPr bwMode="auto">
            <a:xfrm>
              <a:off x="3877296" y="5141843"/>
              <a:ext cx="114921" cy="113886"/>
            </a:xfrm>
            <a:prstGeom prst="ellipse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9" name="Oval 1249" descr="White marble"/>
            <p:cNvSpPr>
              <a:spLocks noChangeArrowheads="1"/>
            </p:cNvSpPr>
            <p:nvPr/>
          </p:nvSpPr>
          <p:spPr bwMode="auto">
            <a:xfrm>
              <a:off x="3746845" y="5194645"/>
              <a:ext cx="114921" cy="113886"/>
            </a:xfrm>
            <a:prstGeom prst="ellipse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0" name="Oval 1250" descr="White marble"/>
            <p:cNvSpPr>
              <a:spLocks noChangeArrowheads="1"/>
            </p:cNvSpPr>
            <p:nvPr/>
          </p:nvSpPr>
          <p:spPr bwMode="auto">
            <a:xfrm>
              <a:off x="3246783" y="4943061"/>
              <a:ext cx="114921" cy="113886"/>
            </a:xfrm>
            <a:prstGeom prst="ellipse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1" name="Oval 1251" descr="White marble"/>
            <p:cNvSpPr>
              <a:spLocks noChangeArrowheads="1"/>
            </p:cNvSpPr>
            <p:nvPr/>
          </p:nvSpPr>
          <p:spPr bwMode="auto">
            <a:xfrm>
              <a:off x="3445565" y="5294036"/>
              <a:ext cx="114921" cy="113886"/>
            </a:xfrm>
            <a:prstGeom prst="ellipse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" name="Oval 1252" descr="White marble"/>
            <p:cNvSpPr>
              <a:spLocks noChangeArrowheads="1"/>
            </p:cNvSpPr>
            <p:nvPr/>
          </p:nvSpPr>
          <p:spPr bwMode="auto">
            <a:xfrm>
              <a:off x="3544957" y="4843670"/>
              <a:ext cx="114921" cy="113886"/>
            </a:xfrm>
            <a:prstGeom prst="ellipse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3" name="Oval 1253" descr="White marble"/>
            <p:cNvSpPr>
              <a:spLocks noChangeArrowheads="1"/>
            </p:cNvSpPr>
            <p:nvPr/>
          </p:nvSpPr>
          <p:spPr bwMode="auto">
            <a:xfrm>
              <a:off x="3743739" y="4843670"/>
              <a:ext cx="114921" cy="113886"/>
            </a:xfrm>
            <a:prstGeom prst="ellipse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4" name="Oval 1254" descr="White marble"/>
            <p:cNvSpPr>
              <a:spLocks noChangeArrowheads="1"/>
            </p:cNvSpPr>
            <p:nvPr/>
          </p:nvSpPr>
          <p:spPr bwMode="auto">
            <a:xfrm>
              <a:off x="3846236" y="5027958"/>
              <a:ext cx="114921" cy="113886"/>
            </a:xfrm>
            <a:prstGeom prst="ellipse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35" name="Text Box 1027"/>
          <p:cNvSpPr txBox="1">
            <a:spLocks noChangeArrowheads="1"/>
          </p:cNvSpPr>
          <p:nvPr/>
        </p:nvSpPr>
        <p:spPr bwMode="auto">
          <a:xfrm>
            <a:off x="6701641" y="1428750"/>
            <a:ext cx="177196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dirty="0" smtClean="0"/>
              <a:t>3.5 Core Cable</a:t>
            </a:r>
            <a:endParaRPr lang="en-US" sz="2000" dirty="0"/>
          </a:p>
        </p:txBody>
      </p:sp>
      <p:sp>
        <p:nvSpPr>
          <p:cNvPr id="636" name="Text Box 2"/>
          <p:cNvSpPr txBox="1">
            <a:spLocks noChangeArrowheads="1"/>
          </p:cNvSpPr>
          <p:nvPr/>
        </p:nvSpPr>
        <p:spPr bwMode="auto">
          <a:xfrm>
            <a:off x="2270274" y="753130"/>
            <a:ext cx="507908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0000FF"/>
                </a:solidFill>
              </a:rPr>
              <a:t>Cross Section of an Electric Cable</a:t>
            </a:r>
            <a:endParaRPr lang="en-US" sz="1400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75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79" grpId="0"/>
      <p:bldP spid="408" grpId="0"/>
      <p:bldP spid="635" grpId="0"/>
      <p:bldP spid="63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42" name="Object 2"/>
          <p:cNvGraphicFramePr>
            <a:graphicFrameLocks noChangeAspect="1"/>
          </p:cNvGraphicFramePr>
          <p:nvPr/>
        </p:nvGraphicFramePr>
        <p:xfrm>
          <a:off x="1600200" y="400050"/>
          <a:ext cx="6019800" cy="3636707"/>
        </p:xfrm>
        <a:graphic>
          <a:graphicData uri="http://schemas.openxmlformats.org/presentationml/2006/ole">
            <p:oleObj spid="_x0000_s1026" name="Photo Editor Photo" r:id="rId3" imgW="3161905" imgH="2285714" progId="">
              <p:embed/>
            </p:oleObj>
          </a:graphicData>
        </a:graphic>
      </p:graphicFrame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5029200" y="2419350"/>
            <a:ext cx="25146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0000FF"/>
                </a:solidFill>
              </a:rPr>
              <a:t>Lugs are used connect two cables.</a:t>
            </a:r>
            <a:endParaRPr lang="en-US" sz="3200" b="1" dirty="0">
              <a:solidFill>
                <a:srgbClr val="0000FF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76199" y="95465"/>
            <a:ext cx="533401" cy="4914685"/>
            <a:chOff x="14625" y="-684038"/>
            <a:chExt cx="598680" cy="6435703"/>
          </a:xfrm>
        </p:grpSpPr>
        <p:pic>
          <p:nvPicPr>
            <p:cNvPr id="5" name="Picture 43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4625" y="-684038"/>
              <a:ext cx="598680" cy="890808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</p:spPr>
        </p:pic>
        <p:sp>
          <p:nvSpPr>
            <p:cNvPr id="6" name="Text Box 14"/>
            <p:cNvSpPr txBox="1">
              <a:spLocks noChangeArrowheads="1"/>
            </p:cNvSpPr>
            <p:nvPr/>
          </p:nvSpPr>
          <p:spPr bwMode="auto">
            <a:xfrm rot="16198651">
              <a:off x="-2592937" y="2797640"/>
              <a:ext cx="5562442" cy="345443"/>
            </a:xfrm>
            <a:prstGeom prst="rect">
              <a:avLst/>
            </a:prstGeom>
            <a:solidFill>
              <a:srgbClr val="000080"/>
            </a:solidFill>
            <a:ln w="9525">
              <a:noFill/>
              <a:miter lim="800000"/>
              <a:headEnd/>
              <a:tailEnd/>
            </a:ln>
          </p:spPr>
          <p:txBody>
            <a:bodyPr wrap="square" anchor="t" anchorCtr="1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400" b="1" dirty="0">
                  <a:solidFill>
                    <a:schemeClr val="bg1"/>
                  </a:solidFill>
                  <a:latin typeface="Century Gothic" pitchFamily="34" charset="0"/>
                </a:rPr>
                <a:t>Vishwakarma  Institute  of  Technology</a:t>
              </a:r>
            </a:p>
          </p:txBody>
        </p:sp>
        <p:sp>
          <p:nvSpPr>
            <p:cNvPr id="7" name="Text Box 14">
              <a:extLst>
                <a:ext uri="{FF2B5EF4-FFF2-40B4-BE49-F238E27FC236}">
                  <a16:creationId xmlns="" xmlns:a16="http://schemas.microsoft.com/office/drawing/2014/main" id="{08D90372-4075-403D-BB31-3D2C4B3C58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6200000">
              <a:off x="-2314811" y="2823549"/>
              <a:ext cx="5562604" cy="293627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rgbClr val="002060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100" b="1" dirty="0">
                  <a:solidFill>
                    <a:srgbClr val="002060"/>
                  </a:solidFill>
                  <a:latin typeface="Century Gothic" pitchFamily="34" charset="0"/>
                </a:rPr>
                <a:t>FY - Department of Engineering, Sciences and Humanities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ext Box 3"/>
          <p:cNvSpPr txBox="1">
            <a:spLocks noChangeArrowheads="1"/>
          </p:cNvSpPr>
          <p:nvPr/>
        </p:nvSpPr>
        <p:spPr bwMode="auto">
          <a:xfrm>
            <a:off x="3986214" y="3867150"/>
            <a:ext cx="934871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Lugs</a:t>
            </a:r>
          </a:p>
        </p:txBody>
      </p:sp>
      <p:sp>
        <p:nvSpPr>
          <p:cNvPr id="178180" name="Rectangle 4"/>
          <p:cNvSpPr>
            <a:spLocks noGrp="1" noChangeAspect="1" noChangeArrowheads="1"/>
          </p:cNvSpPr>
          <p:nvPr isPhoto="1"/>
        </p:nvSpPr>
        <p:spPr bwMode="auto">
          <a:xfrm>
            <a:off x="914400" y="285750"/>
            <a:ext cx="4724400" cy="3443489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 b="-4348"/>
            </a:stretch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76199" y="95465"/>
            <a:ext cx="533401" cy="4914685"/>
            <a:chOff x="14625" y="-684038"/>
            <a:chExt cx="598680" cy="6435703"/>
          </a:xfrm>
        </p:grpSpPr>
        <p:pic>
          <p:nvPicPr>
            <p:cNvPr id="5" name="Picture 4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4625" y="-684038"/>
              <a:ext cx="598680" cy="890808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</p:spPr>
        </p:pic>
        <p:sp>
          <p:nvSpPr>
            <p:cNvPr id="6" name="Text Box 14"/>
            <p:cNvSpPr txBox="1">
              <a:spLocks noChangeArrowheads="1"/>
            </p:cNvSpPr>
            <p:nvPr/>
          </p:nvSpPr>
          <p:spPr bwMode="auto">
            <a:xfrm rot="16198651">
              <a:off x="-2592937" y="2797640"/>
              <a:ext cx="5562442" cy="345443"/>
            </a:xfrm>
            <a:prstGeom prst="rect">
              <a:avLst/>
            </a:prstGeom>
            <a:solidFill>
              <a:srgbClr val="000080"/>
            </a:solidFill>
            <a:ln w="9525">
              <a:noFill/>
              <a:miter lim="800000"/>
              <a:headEnd/>
              <a:tailEnd/>
            </a:ln>
          </p:spPr>
          <p:txBody>
            <a:bodyPr wrap="square" anchor="t" anchorCtr="1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400" b="1" dirty="0">
                  <a:solidFill>
                    <a:schemeClr val="bg1"/>
                  </a:solidFill>
                  <a:latin typeface="Century Gothic" pitchFamily="34" charset="0"/>
                </a:rPr>
                <a:t>Vishwakarma  Institute  of  Technology</a:t>
              </a:r>
            </a:p>
          </p:txBody>
        </p:sp>
        <p:sp>
          <p:nvSpPr>
            <p:cNvPr id="7" name="Text Box 14">
              <a:extLst>
                <a:ext uri="{FF2B5EF4-FFF2-40B4-BE49-F238E27FC236}">
                  <a16:creationId xmlns="" xmlns:a16="http://schemas.microsoft.com/office/drawing/2014/main" id="{08D90372-4075-403D-BB31-3D2C4B3C58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6200000">
              <a:off x="-2314811" y="2823549"/>
              <a:ext cx="5562604" cy="293627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rgbClr val="002060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100" b="1" dirty="0">
                  <a:solidFill>
                    <a:srgbClr val="002060"/>
                  </a:solidFill>
                  <a:latin typeface="Century Gothic" pitchFamily="34" charset="0"/>
                </a:rPr>
                <a:t>FY - Department of Engineering, Sciences and Humanities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838200" y="361950"/>
            <a:ext cx="7046286" cy="3872033"/>
            <a:chOff x="-731207" y="558800"/>
            <a:chExt cx="8788065" cy="5162710"/>
          </a:xfrm>
        </p:grpSpPr>
        <p:grpSp>
          <p:nvGrpSpPr>
            <p:cNvPr id="3" name="Group 24"/>
            <p:cNvGrpSpPr/>
            <p:nvPr/>
          </p:nvGrpSpPr>
          <p:grpSpPr>
            <a:xfrm>
              <a:off x="1206476" y="1143000"/>
              <a:ext cx="6850382" cy="2667000"/>
              <a:chOff x="838201" y="1143000"/>
              <a:chExt cx="6850382" cy="2667000"/>
            </a:xfrm>
          </p:grpSpPr>
          <p:pic>
            <p:nvPicPr>
              <p:cNvPr id="40964" name="Picture 4" descr="H:\Robotics Course\Robotics Course - Topic wise Detaiils\Robotics Theory Lectures\For Lect 5 Electrical Elex\trim pot 2 - Copy.jp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6621783" y="1143000"/>
                <a:ext cx="1066800" cy="2667000"/>
              </a:xfrm>
              <a:prstGeom prst="rect">
                <a:avLst/>
              </a:prstGeom>
              <a:noFill/>
            </p:spPr>
          </p:pic>
          <p:pic>
            <p:nvPicPr>
              <p:cNvPr id="40963" name="Picture 3" descr="H:\Robotics Course\Robotics Course - Topic wise Detaiils\Robotics Theory Lectures\For Lect 5 Electrical Elex\Lugs crimping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838201" y="1143000"/>
                <a:ext cx="5829300" cy="2667000"/>
              </a:xfrm>
              <a:prstGeom prst="rect">
                <a:avLst/>
              </a:prstGeom>
              <a:noFill/>
            </p:spPr>
          </p:pic>
          <p:pic>
            <p:nvPicPr>
              <p:cNvPr id="40962" name="Picture 2" descr="H:\Robotics Course\Robotics Course - Topic wise Detaiils\Robotics Theory Lectures\For Lect 5 Electrical Elex\Lugs 2.jpg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 rot="13865357">
                <a:off x="6410876" y="2088111"/>
                <a:ext cx="609471" cy="1636704"/>
              </a:xfrm>
              <a:prstGeom prst="rect">
                <a:avLst/>
              </a:prstGeom>
              <a:noFill/>
            </p:spPr>
          </p:pic>
        </p:grpSp>
        <p:sp>
          <p:nvSpPr>
            <p:cNvPr id="8" name="TextBox 4"/>
            <p:cNvSpPr txBox="1">
              <a:spLocks noChangeArrowheads="1"/>
            </p:cNvSpPr>
            <p:nvPr/>
          </p:nvSpPr>
          <p:spPr bwMode="auto">
            <a:xfrm rot="19370592">
              <a:off x="-731207" y="4479637"/>
              <a:ext cx="2382383" cy="6976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800" b="1" dirty="0"/>
                <a:t>Hole  type  Lug</a:t>
              </a:r>
            </a:p>
          </p:txBody>
        </p:sp>
        <p:grpSp>
          <p:nvGrpSpPr>
            <p:cNvPr id="4" name="Group 25"/>
            <p:cNvGrpSpPr/>
            <p:nvPr/>
          </p:nvGrpSpPr>
          <p:grpSpPr>
            <a:xfrm>
              <a:off x="68259" y="558800"/>
              <a:ext cx="7988598" cy="5162710"/>
              <a:chOff x="-300016" y="558800"/>
              <a:chExt cx="7988598" cy="5162710"/>
            </a:xfrm>
          </p:grpSpPr>
          <p:sp>
            <p:nvSpPr>
              <p:cNvPr id="7" name="TextBox 3"/>
              <p:cNvSpPr txBox="1">
                <a:spLocks noChangeArrowheads="1"/>
              </p:cNvSpPr>
              <p:nvPr/>
            </p:nvSpPr>
            <p:spPr bwMode="auto">
              <a:xfrm>
                <a:off x="830583" y="558800"/>
                <a:ext cx="6857999" cy="779700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3200" b="1" dirty="0">
                    <a:solidFill>
                      <a:srgbClr val="0000FF"/>
                    </a:solidFill>
                  </a:rPr>
                  <a:t>Different  types  of  Lugs</a:t>
                </a:r>
              </a:p>
            </p:txBody>
          </p:sp>
          <p:sp>
            <p:nvSpPr>
              <p:cNvPr id="9" name="TextBox 5"/>
              <p:cNvSpPr txBox="1">
                <a:spLocks noChangeArrowheads="1"/>
              </p:cNvSpPr>
              <p:nvPr/>
            </p:nvSpPr>
            <p:spPr bwMode="auto">
              <a:xfrm rot="19370592">
                <a:off x="-300016" y="4722022"/>
                <a:ext cx="2932662" cy="6976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800" b="1" dirty="0"/>
                  <a:t>‘U’  type  </a:t>
                </a:r>
                <a:r>
                  <a:rPr lang="en-US" sz="2800" b="1" dirty="0" smtClean="0"/>
                  <a:t>Fork  Lug</a:t>
                </a:r>
                <a:endParaRPr lang="en-US" sz="2800" b="1" dirty="0"/>
              </a:p>
            </p:txBody>
          </p:sp>
          <p:sp>
            <p:nvSpPr>
              <p:cNvPr id="10" name="TextBox 6"/>
              <p:cNvSpPr txBox="1">
                <a:spLocks noChangeArrowheads="1"/>
              </p:cNvSpPr>
              <p:nvPr/>
            </p:nvSpPr>
            <p:spPr bwMode="auto">
              <a:xfrm rot="19370592">
                <a:off x="1233551" y="5023883"/>
                <a:ext cx="2165978" cy="6976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800" b="1" dirty="0"/>
                  <a:t>Pin  type  Lug</a:t>
                </a:r>
              </a:p>
            </p:txBody>
          </p:sp>
          <p:cxnSp>
            <p:nvCxnSpPr>
              <p:cNvPr id="11" name="Straight Arrow Connector 10"/>
              <p:cNvCxnSpPr/>
              <p:nvPr/>
            </p:nvCxnSpPr>
            <p:spPr>
              <a:xfrm rot="5400000" flipH="1" flipV="1">
                <a:off x="614197" y="3374312"/>
                <a:ext cx="838200" cy="83976"/>
              </a:xfrm>
              <a:prstGeom prst="straightConnector1">
                <a:avLst/>
              </a:prstGeom>
              <a:ln w="31750" cap="sq">
                <a:solidFill>
                  <a:srgbClr val="0000FF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/>
              <p:cNvCxnSpPr/>
              <p:nvPr/>
            </p:nvCxnSpPr>
            <p:spPr>
              <a:xfrm rot="5400000" flipH="1" flipV="1">
                <a:off x="1921548" y="3441700"/>
                <a:ext cx="838200" cy="152399"/>
              </a:xfrm>
              <a:prstGeom prst="straightConnector1">
                <a:avLst/>
              </a:prstGeom>
              <a:ln w="31750" cap="sq">
                <a:solidFill>
                  <a:srgbClr val="0000FF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/>
              <p:cNvCxnSpPr/>
              <p:nvPr/>
            </p:nvCxnSpPr>
            <p:spPr>
              <a:xfrm rot="5400000" flipH="1" flipV="1">
                <a:off x="2933700" y="4000500"/>
                <a:ext cx="762000" cy="228600"/>
              </a:xfrm>
              <a:prstGeom prst="straightConnector1">
                <a:avLst/>
              </a:prstGeom>
              <a:ln w="31750" cap="sq">
                <a:solidFill>
                  <a:srgbClr val="0000FF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/>
              <p:cNvCxnSpPr/>
              <p:nvPr/>
            </p:nvCxnSpPr>
            <p:spPr>
              <a:xfrm flipV="1">
                <a:off x="3276600" y="3352800"/>
                <a:ext cx="1295400" cy="990600"/>
              </a:xfrm>
              <a:prstGeom prst="straightConnector1">
                <a:avLst/>
              </a:prstGeom>
              <a:ln w="31750" cap="sq">
                <a:solidFill>
                  <a:srgbClr val="0000FF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TextBox 6"/>
              <p:cNvSpPr txBox="1">
                <a:spLocks noChangeArrowheads="1"/>
              </p:cNvSpPr>
              <p:nvPr/>
            </p:nvSpPr>
            <p:spPr bwMode="auto">
              <a:xfrm rot="19370592">
                <a:off x="3272253" y="4620257"/>
                <a:ext cx="2157385" cy="6976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800" b="1" dirty="0" smtClean="0"/>
                  <a:t>Terminal  </a:t>
                </a:r>
                <a:r>
                  <a:rPr lang="en-US" sz="2800" b="1" dirty="0"/>
                  <a:t>Lug</a:t>
                </a:r>
              </a:p>
            </p:txBody>
          </p:sp>
          <p:cxnSp>
            <p:nvCxnSpPr>
              <p:cNvPr id="22" name="Straight Arrow Connector 21"/>
              <p:cNvCxnSpPr/>
              <p:nvPr/>
            </p:nvCxnSpPr>
            <p:spPr>
              <a:xfrm rot="5400000" flipH="1" flipV="1">
                <a:off x="5616083" y="3607631"/>
                <a:ext cx="539157" cy="475180"/>
              </a:xfrm>
              <a:prstGeom prst="straightConnector1">
                <a:avLst/>
              </a:prstGeom>
              <a:ln w="31750" cap="sq">
                <a:solidFill>
                  <a:srgbClr val="0000FF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9" name="Group 18"/>
          <p:cNvGrpSpPr/>
          <p:nvPr/>
        </p:nvGrpSpPr>
        <p:grpSpPr>
          <a:xfrm>
            <a:off x="76199" y="95465"/>
            <a:ext cx="533401" cy="4914685"/>
            <a:chOff x="14625" y="-684038"/>
            <a:chExt cx="598680" cy="6435703"/>
          </a:xfrm>
        </p:grpSpPr>
        <p:pic>
          <p:nvPicPr>
            <p:cNvPr id="23" name="Picture 43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4625" y="-684038"/>
              <a:ext cx="598680" cy="890808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</p:spPr>
        </p:pic>
        <p:sp>
          <p:nvSpPr>
            <p:cNvPr id="24" name="Text Box 14"/>
            <p:cNvSpPr txBox="1">
              <a:spLocks noChangeArrowheads="1"/>
            </p:cNvSpPr>
            <p:nvPr/>
          </p:nvSpPr>
          <p:spPr bwMode="auto">
            <a:xfrm rot="16198651">
              <a:off x="-2592937" y="2797640"/>
              <a:ext cx="5562442" cy="345443"/>
            </a:xfrm>
            <a:prstGeom prst="rect">
              <a:avLst/>
            </a:prstGeom>
            <a:solidFill>
              <a:srgbClr val="000080"/>
            </a:solidFill>
            <a:ln w="9525">
              <a:noFill/>
              <a:miter lim="800000"/>
              <a:headEnd/>
              <a:tailEnd/>
            </a:ln>
          </p:spPr>
          <p:txBody>
            <a:bodyPr wrap="square" anchor="t" anchorCtr="1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400" b="1" dirty="0">
                  <a:solidFill>
                    <a:schemeClr val="bg1"/>
                  </a:solidFill>
                  <a:latin typeface="Century Gothic" pitchFamily="34" charset="0"/>
                </a:rPr>
                <a:t>Vishwakarma  Institute  of  Technology</a:t>
              </a:r>
            </a:p>
          </p:txBody>
        </p:sp>
        <p:sp>
          <p:nvSpPr>
            <p:cNvPr id="25" name="Text Box 14">
              <a:extLst>
                <a:ext uri="{FF2B5EF4-FFF2-40B4-BE49-F238E27FC236}">
                  <a16:creationId xmlns="" xmlns:a16="http://schemas.microsoft.com/office/drawing/2014/main" id="{08D90372-4075-403D-BB31-3D2C4B3C58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6200000">
              <a:off x="-2314811" y="2823549"/>
              <a:ext cx="5562604" cy="293627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rgbClr val="002060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100" b="1" dirty="0">
                  <a:solidFill>
                    <a:srgbClr val="002060"/>
                  </a:solidFill>
                  <a:latin typeface="Century Gothic" pitchFamily="34" charset="0"/>
                </a:rPr>
                <a:t>FY - Department of Engineering, Sciences and Humanities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TextBox 3"/>
          <p:cNvSpPr txBox="1">
            <a:spLocks noChangeArrowheads="1"/>
          </p:cNvSpPr>
          <p:nvPr/>
        </p:nvSpPr>
        <p:spPr bwMode="auto">
          <a:xfrm>
            <a:off x="6248400" y="2343150"/>
            <a:ext cx="2514600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0000FF"/>
                </a:solidFill>
              </a:rPr>
              <a:t>Use of  Lugs  for connection of Cable </a:t>
            </a:r>
            <a:endParaRPr lang="en-US" sz="2800" b="1" dirty="0">
              <a:solidFill>
                <a:srgbClr val="0000FF"/>
              </a:solidFill>
            </a:endParaRPr>
          </a:p>
        </p:txBody>
      </p:sp>
      <p:pic>
        <p:nvPicPr>
          <p:cNvPr id="26625" name="Picture 1" descr="D:\Harshavardhan\datafolder\hmksave\hmk vit\VIT 2018-20\RMC Theory Lectures PPTs Videos  and Notes etc\Lecture 5 Elect and Elex Compo\lug 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2286001"/>
            <a:ext cx="2514600" cy="2266950"/>
          </a:xfrm>
          <a:prstGeom prst="rect">
            <a:avLst/>
          </a:prstGeom>
          <a:noFill/>
        </p:spPr>
      </p:pic>
      <p:pic>
        <p:nvPicPr>
          <p:cNvPr id="26626" name="Picture 2" descr="D:\Harshavardhan\datafolder\hmksave\hmk vit\VIT 2018-20\RMC Theory Lectures PPTs Videos  and Notes etc\Lecture 5 Elect and Elex Compo\lug cable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457200"/>
            <a:ext cx="3049306" cy="1771650"/>
          </a:xfrm>
          <a:prstGeom prst="rect">
            <a:avLst/>
          </a:prstGeom>
          <a:noFill/>
        </p:spPr>
      </p:pic>
      <p:pic>
        <p:nvPicPr>
          <p:cNvPr id="26628" name="Picture 4" descr="D:\Harshavardhan\datafolder\hmksave\hmk vit\VIT 2018-20\RMC Theory Lectures PPTs Videos  and Notes etc\Lecture 5 Elect and Elex Compo\Only Lug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62400" y="2343150"/>
            <a:ext cx="2209800" cy="1428179"/>
          </a:xfrm>
          <a:prstGeom prst="rect">
            <a:avLst/>
          </a:prstGeom>
          <a:noFill/>
        </p:spPr>
      </p:pic>
      <p:pic>
        <p:nvPicPr>
          <p:cNvPr id="26629" name="Picture 5" descr="D:\Harshavardhan\datafolder\hmksave\hmk vit\VIT 2018-20\RMC Theory Lectures PPTs Videos  and Notes etc\Lecture 5 Elect and Elex Compo\Crimping Cable and Lugs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334000" y="438150"/>
            <a:ext cx="3476626" cy="1764506"/>
          </a:xfrm>
          <a:prstGeom prst="rect">
            <a:avLst/>
          </a:prstGeom>
          <a:noFill/>
        </p:spPr>
      </p:pic>
      <p:sp>
        <p:nvSpPr>
          <p:cNvPr id="13" name="Oval 12"/>
          <p:cNvSpPr/>
          <p:nvPr/>
        </p:nvSpPr>
        <p:spPr>
          <a:xfrm>
            <a:off x="6096000" y="666750"/>
            <a:ext cx="1524000" cy="1543050"/>
          </a:xfrm>
          <a:prstGeom prst="ellipse">
            <a:avLst/>
          </a:prstGeom>
          <a:noFill/>
          <a:ln w="38100">
            <a:solidFill>
              <a:srgbClr val="FFFF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3"/>
          <p:cNvSpPr txBox="1">
            <a:spLocks noChangeArrowheads="1"/>
          </p:cNvSpPr>
          <p:nvPr/>
        </p:nvSpPr>
        <p:spPr bwMode="auto">
          <a:xfrm>
            <a:off x="3581400" y="3829050"/>
            <a:ext cx="5029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</a:rPr>
              <a:t>Material  –  Copper or Aluminum</a:t>
            </a:r>
            <a:endParaRPr lang="en-US" sz="2400" b="1" dirty="0">
              <a:solidFill>
                <a:srgbClr val="FF0000"/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76199" y="95465"/>
            <a:ext cx="533401" cy="4914685"/>
            <a:chOff x="14625" y="-684038"/>
            <a:chExt cx="598680" cy="6435703"/>
          </a:xfrm>
        </p:grpSpPr>
        <p:pic>
          <p:nvPicPr>
            <p:cNvPr id="11" name="Picture 43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14625" y="-684038"/>
              <a:ext cx="598680" cy="890808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</p:spPr>
        </p:pic>
        <p:sp>
          <p:nvSpPr>
            <p:cNvPr id="12" name="Text Box 14"/>
            <p:cNvSpPr txBox="1">
              <a:spLocks noChangeArrowheads="1"/>
            </p:cNvSpPr>
            <p:nvPr/>
          </p:nvSpPr>
          <p:spPr bwMode="auto">
            <a:xfrm rot="16198651">
              <a:off x="-2592937" y="2797640"/>
              <a:ext cx="5562442" cy="345443"/>
            </a:xfrm>
            <a:prstGeom prst="rect">
              <a:avLst/>
            </a:prstGeom>
            <a:solidFill>
              <a:srgbClr val="000080"/>
            </a:solidFill>
            <a:ln w="9525">
              <a:noFill/>
              <a:miter lim="800000"/>
              <a:headEnd/>
              <a:tailEnd/>
            </a:ln>
          </p:spPr>
          <p:txBody>
            <a:bodyPr wrap="square" anchor="t" anchorCtr="1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400" b="1" dirty="0">
                  <a:solidFill>
                    <a:schemeClr val="bg1"/>
                  </a:solidFill>
                  <a:latin typeface="Century Gothic" pitchFamily="34" charset="0"/>
                </a:rPr>
                <a:t>Vishwakarma  Institute  of  Technology</a:t>
              </a:r>
            </a:p>
          </p:txBody>
        </p:sp>
        <p:sp>
          <p:nvSpPr>
            <p:cNvPr id="15" name="Text Box 14">
              <a:extLst>
                <a:ext uri="{FF2B5EF4-FFF2-40B4-BE49-F238E27FC236}">
                  <a16:creationId xmlns="" xmlns:a16="http://schemas.microsoft.com/office/drawing/2014/main" id="{08D90372-4075-403D-BB31-3D2C4B3C58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6200000">
              <a:off x="-2314811" y="2823549"/>
              <a:ext cx="5562604" cy="293627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rgbClr val="002060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100" b="1" dirty="0">
                  <a:solidFill>
                    <a:srgbClr val="002060"/>
                  </a:solidFill>
                  <a:latin typeface="Century Gothic" pitchFamily="34" charset="0"/>
                </a:rPr>
                <a:t>FY - Department of Engineering, Sciences and Humanities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90" name="Picture 6" descr="H:\Robotics Course\Robotics Course - Topic wise Detaiils\Robotics Theory Lectures\For Lect 5 Electrical Elex\Criming Tool 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342900"/>
            <a:ext cx="3401174" cy="2171700"/>
          </a:xfrm>
          <a:prstGeom prst="rect">
            <a:avLst/>
          </a:prstGeom>
          <a:noFill/>
        </p:spPr>
      </p:pic>
      <p:pic>
        <p:nvPicPr>
          <p:cNvPr id="41991" name="Picture 7" descr="H:\Robotics Course\Robotics Course - Topic wise Detaiils\Robotics Theory Lectures\For Lect 5 Electrical Elex\crimping tool 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10200" y="2061115"/>
            <a:ext cx="3200400" cy="2670524"/>
          </a:xfrm>
          <a:prstGeom prst="rect">
            <a:avLst/>
          </a:prstGeom>
          <a:noFill/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TextBox 3"/>
          <p:cNvSpPr txBox="1">
            <a:spLocks noChangeArrowheads="1"/>
          </p:cNvSpPr>
          <p:nvPr/>
        </p:nvSpPr>
        <p:spPr bwMode="auto">
          <a:xfrm>
            <a:off x="1126248" y="2419350"/>
            <a:ext cx="364375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 dirty="0" smtClean="0">
                <a:solidFill>
                  <a:srgbClr val="0000FF"/>
                </a:solidFill>
              </a:rPr>
              <a:t>Lug  Crimping   Tools</a:t>
            </a:r>
            <a:endParaRPr lang="en-US" sz="3200" b="1" dirty="0">
              <a:solidFill>
                <a:srgbClr val="0000FF"/>
              </a:solidFill>
            </a:endParaRPr>
          </a:p>
        </p:txBody>
      </p:sp>
      <p:pic>
        <p:nvPicPr>
          <p:cNvPr id="41987" name="Picture 3" descr="H:\Robotics Course\Robotics Course - Topic wise Detaiils\Robotics Theory Lectures\For Lect 5 Electrical Elex\crimping tool 1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10200" y="342900"/>
            <a:ext cx="3238922" cy="1657350"/>
          </a:xfrm>
          <a:prstGeom prst="rect">
            <a:avLst/>
          </a:prstGeom>
          <a:noFill/>
        </p:spPr>
      </p:pic>
      <p:grpSp>
        <p:nvGrpSpPr>
          <p:cNvPr id="11" name="Group 10"/>
          <p:cNvGrpSpPr/>
          <p:nvPr/>
        </p:nvGrpSpPr>
        <p:grpSpPr>
          <a:xfrm>
            <a:off x="1447800" y="2971800"/>
            <a:ext cx="3505200" cy="1485900"/>
            <a:chOff x="457200" y="3962400"/>
            <a:chExt cx="3992998" cy="1981200"/>
          </a:xfrm>
        </p:grpSpPr>
        <p:pic>
          <p:nvPicPr>
            <p:cNvPr id="31746" name="Picture 2" descr="D:\Harshavardhan\datafolder\hmksave\hmk vit\VIT 2018-20\RMC Theory Lectures PPTs Videos  and Notes etc\Images For Lect 5 Electrical Elex\Lug 4.jp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57200" y="3962400"/>
              <a:ext cx="3992998" cy="1981200"/>
            </a:xfrm>
            <a:prstGeom prst="rect">
              <a:avLst/>
            </a:prstGeom>
            <a:noFill/>
          </p:spPr>
        </p:pic>
        <p:sp>
          <p:nvSpPr>
            <p:cNvPr id="9" name="Oval 8"/>
            <p:cNvSpPr/>
            <p:nvPr/>
          </p:nvSpPr>
          <p:spPr>
            <a:xfrm>
              <a:off x="2286000" y="3962400"/>
              <a:ext cx="1905000" cy="1905000"/>
            </a:xfrm>
            <a:prstGeom prst="ellipse">
              <a:avLst/>
            </a:prstGeom>
            <a:noFill/>
            <a:ln w="38100">
              <a:solidFill>
                <a:srgbClr val="0000FF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76199" y="95465"/>
            <a:ext cx="533401" cy="4914685"/>
            <a:chOff x="14625" y="-684038"/>
            <a:chExt cx="598680" cy="6435703"/>
          </a:xfrm>
        </p:grpSpPr>
        <p:pic>
          <p:nvPicPr>
            <p:cNvPr id="12" name="Picture 43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14625" y="-684038"/>
              <a:ext cx="598680" cy="890808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</p:spPr>
        </p:pic>
        <p:sp>
          <p:nvSpPr>
            <p:cNvPr id="13" name="Text Box 14"/>
            <p:cNvSpPr txBox="1">
              <a:spLocks noChangeArrowheads="1"/>
            </p:cNvSpPr>
            <p:nvPr/>
          </p:nvSpPr>
          <p:spPr bwMode="auto">
            <a:xfrm rot="16198651">
              <a:off x="-2592937" y="2797640"/>
              <a:ext cx="5562442" cy="345443"/>
            </a:xfrm>
            <a:prstGeom prst="rect">
              <a:avLst/>
            </a:prstGeom>
            <a:solidFill>
              <a:srgbClr val="000080"/>
            </a:solidFill>
            <a:ln w="9525">
              <a:noFill/>
              <a:miter lim="800000"/>
              <a:headEnd/>
              <a:tailEnd/>
            </a:ln>
          </p:spPr>
          <p:txBody>
            <a:bodyPr wrap="square" anchor="t" anchorCtr="1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400" b="1" dirty="0">
                  <a:solidFill>
                    <a:schemeClr val="bg1"/>
                  </a:solidFill>
                  <a:latin typeface="Century Gothic" pitchFamily="34" charset="0"/>
                </a:rPr>
                <a:t>Vishwakarma  Institute  of  Technology</a:t>
              </a:r>
            </a:p>
          </p:txBody>
        </p:sp>
        <p:sp>
          <p:nvSpPr>
            <p:cNvPr id="14" name="Text Box 14">
              <a:extLst>
                <a:ext uri="{FF2B5EF4-FFF2-40B4-BE49-F238E27FC236}">
                  <a16:creationId xmlns="" xmlns:a16="http://schemas.microsoft.com/office/drawing/2014/main" id="{08D90372-4075-403D-BB31-3D2C4B3C58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6200000">
              <a:off x="-2314811" y="2823549"/>
              <a:ext cx="5562604" cy="293627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rgbClr val="002060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100" b="1" dirty="0">
                  <a:solidFill>
                    <a:srgbClr val="002060"/>
                  </a:solidFill>
                  <a:latin typeface="Century Gothic" pitchFamily="34" charset="0"/>
                </a:rPr>
                <a:t>FY - Department of Engineering, Sciences and Humanities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Text Box 2"/>
          <p:cNvSpPr txBox="1">
            <a:spLocks noChangeArrowheads="1"/>
          </p:cNvSpPr>
          <p:nvPr/>
        </p:nvSpPr>
        <p:spPr bwMode="auto">
          <a:xfrm>
            <a:off x="2803602" y="57150"/>
            <a:ext cx="3398687" cy="12464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4800" b="1" u="sng" dirty="0">
                <a:solidFill>
                  <a:srgbClr val="009900"/>
                </a:solidFill>
                <a:latin typeface="Arial" pitchFamily="34" charset="0"/>
              </a:rPr>
              <a:t>EARTHING</a:t>
            </a:r>
          </a:p>
          <a:p>
            <a:pPr algn="ctr">
              <a:spcBef>
                <a:spcPct val="50000"/>
              </a:spcBef>
            </a:pPr>
            <a:r>
              <a:rPr lang="en-US" b="1" dirty="0" err="1">
                <a:latin typeface="Arial" pitchFamily="34" charset="0"/>
              </a:rPr>
              <a:t>ISI</a:t>
            </a:r>
            <a:r>
              <a:rPr lang="en-US" b="1" dirty="0">
                <a:latin typeface="Arial" pitchFamily="34" charset="0"/>
              </a:rPr>
              <a:t> - 732 (1963)</a:t>
            </a:r>
            <a:endParaRPr lang="en-US" sz="2800" dirty="0"/>
          </a:p>
        </p:txBody>
      </p:sp>
      <p:sp>
        <p:nvSpPr>
          <p:cNvPr id="85001" name="Text Box 9"/>
          <p:cNvSpPr txBox="1">
            <a:spLocks noChangeArrowheads="1"/>
          </p:cNvSpPr>
          <p:nvPr/>
        </p:nvSpPr>
        <p:spPr bwMode="auto">
          <a:xfrm>
            <a:off x="762000" y="1352550"/>
            <a:ext cx="8153400" cy="1554272"/>
          </a:xfrm>
          <a:prstGeom prst="rect">
            <a:avLst/>
          </a:prstGeom>
          <a:solidFill>
            <a:srgbClr val="6699FF"/>
          </a:solidFill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sz="1100" dirty="0"/>
              <a:t> </a:t>
            </a:r>
          </a:p>
          <a:p>
            <a:pPr algn="just"/>
            <a:r>
              <a:rPr lang="en-US" sz="2400" b="1" dirty="0">
                <a:latin typeface="Arial" pitchFamily="34" charset="0"/>
              </a:rPr>
              <a:t>The meaning of Earthing or Grounding means to connect the electrical equipment to the general mass of Earth by </a:t>
            </a:r>
            <a:r>
              <a:rPr lang="en-US" sz="2400" b="1" u="sng" dirty="0">
                <a:latin typeface="Arial" pitchFamily="34" charset="0"/>
              </a:rPr>
              <a:t>a wire of negligible resistance</a:t>
            </a:r>
            <a:r>
              <a:rPr lang="en-US" sz="2400" b="1" dirty="0">
                <a:latin typeface="Arial" pitchFamily="34" charset="0"/>
              </a:rPr>
              <a:t>.</a:t>
            </a:r>
            <a:endParaRPr lang="en-US" sz="2400" b="1" dirty="0">
              <a:solidFill>
                <a:schemeClr val="bg1"/>
              </a:solidFill>
              <a:latin typeface="Arial" pitchFamily="34" charset="0"/>
            </a:endParaRPr>
          </a:p>
          <a:p>
            <a:pPr algn="just"/>
            <a:endParaRPr lang="en-US" sz="1100" b="1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85002" name="Text Box 10"/>
          <p:cNvSpPr txBox="1">
            <a:spLocks noChangeArrowheads="1"/>
          </p:cNvSpPr>
          <p:nvPr/>
        </p:nvSpPr>
        <p:spPr bwMode="auto">
          <a:xfrm>
            <a:off x="762000" y="3028950"/>
            <a:ext cx="8153400" cy="1384995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just"/>
            <a:r>
              <a:rPr lang="en-US" sz="2400" b="1" dirty="0">
                <a:solidFill>
                  <a:schemeClr val="bg1"/>
                </a:solidFill>
                <a:latin typeface="Arial" pitchFamily="34" charset="0"/>
              </a:rPr>
              <a:t>Purpose of Earthing is </a:t>
            </a:r>
            <a:r>
              <a:rPr lang="en-US" sz="2400" b="1" u="sng" dirty="0">
                <a:solidFill>
                  <a:schemeClr val="bg1"/>
                </a:solidFill>
                <a:latin typeface="Arial" pitchFamily="34" charset="0"/>
              </a:rPr>
              <a:t>to ensure at all times</a:t>
            </a:r>
            <a:r>
              <a:rPr lang="en-US" sz="2400" b="1" dirty="0">
                <a:solidFill>
                  <a:schemeClr val="bg1"/>
                </a:solidFill>
                <a:latin typeface="Arial" pitchFamily="34" charset="0"/>
              </a:rPr>
              <a:t> an immediate discharge of electrical energy without danger.</a:t>
            </a:r>
          </a:p>
          <a:p>
            <a:pPr algn="just"/>
            <a:endParaRPr lang="en-US" sz="1100" b="1" dirty="0">
              <a:solidFill>
                <a:schemeClr val="accent2"/>
              </a:solidFill>
              <a:latin typeface="Arial" pitchFamily="34" charset="0"/>
            </a:endParaRPr>
          </a:p>
        </p:txBody>
      </p:sp>
      <p:grpSp>
        <p:nvGrpSpPr>
          <p:cNvPr id="17" name="Group 11"/>
          <p:cNvGrpSpPr>
            <a:grpSpLocks/>
          </p:cNvGrpSpPr>
          <p:nvPr/>
        </p:nvGrpSpPr>
        <p:grpSpPr bwMode="auto">
          <a:xfrm>
            <a:off x="1295400" y="228600"/>
            <a:ext cx="914400" cy="628650"/>
            <a:chOff x="4464" y="192"/>
            <a:chExt cx="576" cy="528"/>
          </a:xfrm>
        </p:grpSpPr>
        <p:sp>
          <p:nvSpPr>
            <p:cNvPr id="18" name="Line 12"/>
            <p:cNvSpPr>
              <a:spLocks noChangeShapeType="1"/>
            </p:cNvSpPr>
            <p:nvPr/>
          </p:nvSpPr>
          <p:spPr bwMode="auto">
            <a:xfrm>
              <a:off x="4752" y="192"/>
              <a:ext cx="0" cy="24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Line 13"/>
            <p:cNvSpPr>
              <a:spLocks noChangeShapeType="1"/>
            </p:cNvSpPr>
            <p:nvPr/>
          </p:nvSpPr>
          <p:spPr bwMode="auto">
            <a:xfrm>
              <a:off x="4464" y="432"/>
              <a:ext cx="576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Line 14"/>
            <p:cNvSpPr>
              <a:spLocks noChangeShapeType="1"/>
            </p:cNvSpPr>
            <p:nvPr/>
          </p:nvSpPr>
          <p:spPr bwMode="auto">
            <a:xfrm>
              <a:off x="4560" y="528"/>
              <a:ext cx="384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Line 15"/>
            <p:cNvSpPr>
              <a:spLocks noChangeShapeType="1"/>
            </p:cNvSpPr>
            <p:nvPr/>
          </p:nvSpPr>
          <p:spPr bwMode="auto">
            <a:xfrm>
              <a:off x="4656" y="624"/>
              <a:ext cx="192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Line 16"/>
            <p:cNvSpPr>
              <a:spLocks noChangeShapeType="1"/>
            </p:cNvSpPr>
            <p:nvPr/>
          </p:nvSpPr>
          <p:spPr bwMode="auto">
            <a:xfrm>
              <a:off x="4752" y="720"/>
              <a:ext cx="4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3" name="Group 11"/>
          <p:cNvGrpSpPr>
            <a:grpSpLocks/>
          </p:cNvGrpSpPr>
          <p:nvPr/>
        </p:nvGrpSpPr>
        <p:grpSpPr bwMode="auto">
          <a:xfrm>
            <a:off x="6705600" y="228600"/>
            <a:ext cx="914400" cy="628650"/>
            <a:chOff x="4464" y="192"/>
            <a:chExt cx="576" cy="528"/>
          </a:xfrm>
        </p:grpSpPr>
        <p:sp>
          <p:nvSpPr>
            <p:cNvPr id="24" name="Line 12"/>
            <p:cNvSpPr>
              <a:spLocks noChangeShapeType="1"/>
            </p:cNvSpPr>
            <p:nvPr/>
          </p:nvSpPr>
          <p:spPr bwMode="auto">
            <a:xfrm>
              <a:off x="4752" y="192"/>
              <a:ext cx="0" cy="24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Line 13"/>
            <p:cNvSpPr>
              <a:spLocks noChangeShapeType="1"/>
            </p:cNvSpPr>
            <p:nvPr/>
          </p:nvSpPr>
          <p:spPr bwMode="auto">
            <a:xfrm>
              <a:off x="4464" y="432"/>
              <a:ext cx="576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Line 14"/>
            <p:cNvSpPr>
              <a:spLocks noChangeShapeType="1"/>
            </p:cNvSpPr>
            <p:nvPr/>
          </p:nvSpPr>
          <p:spPr bwMode="auto">
            <a:xfrm>
              <a:off x="4560" y="528"/>
              <a:ext cx="384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Line 15"/>
            <p:cNvSpPr>
              <a:spLocks noChangeShapeType="1"/>
            </p:cNvSpPr>
            <p:nvPr/>
          </p:nvSpPr>
          <p:spPr bwMode="auto">
            <a:xfrm>
              <a:off x="4656" y="624"/>
              <a:ext cx="192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Line 16"/>
            <p:cNvSpPr>
              <a:spLocks noChangeShapeType="1"/>
            </p:cNvSpPr>
            <p:nvPr/>
          </p:nvSpPr>
          <p:spPr bwMode="auto">
            <a:xfrm>
              <a:off x="4752" y="720"/>
              <a:ext cx="4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76199" y="95465"/>
            <a:ext cx="533401" cy="4914685"/>
            <a:chOff x="14625" y="-684038"/>
            <a:chExt cx="598680" cy="6435703"/>
          </a:xfrm>
        </p:grpSpPr>
        <p:pic>
          <p:nvPicPr>
            <p:cNvPr id="30" name="Picture 4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4625" y="-684038"/>
              <a:ext cx="598680" cy="890808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</p:spPr>
        </p:pic>
        <p:sp>
          <p:nvSpPr>
            <p:cNvPr id="31" name="Text Box 14"/>
            <p:cNvSpPr txBox="1">
              <a:spLocks noChangeArrowheads="1"/>
            </p:cNvSpPr>
            <p:nvPr/>
          </p:nvSpPr>
          <p:spPr bwMode="auto">
            <a:xfrm rot="16198651">
              <a:off x="-2592937" y="2797640"/>
              <a:ext cx="5562442" cy="345443"/>
            </a:xfrm>
            <a:prstGeom prst="rect">
              <a:avLst/>
            </a:prstGeom>
            <a:solidFill>
              <a:srgbClr val="000080"/>
            </a:solidFill>
            <a:ln w="9525">
              <a:noFill/>
              <a:miter lim="800000"/>
              <a:headEnd/>
              <a:tailEnd/>
            </a:ln>
          </p:spPr>
          <p:txBody>
            <a:bodyPr wrap="square" anchor="t" anchorCtr="1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400" b="1" dirty="0">
                  <a:solidFill>
                    <a:schemeClr val="bg1"/>
                  </a:solidFill>
                  <a:latin typeface="Century Gothic" pitchFamily="34" charset="0"/>
                </a:rPr>
                <a:t>Vishwakarma  Institute  of  Technology</a:t>
              </a:r>
            </a:p>
          </p:txBody>
        </p:sp>
        <p:sp>
          <p:nvSpPr>
            <p:cNvPr id="32" name="Text Box 14">
              <a:extLst>
                <a:ext uri="{FF2B5EF4-FFF2-40B4-BE49-F238E27FC236}">
                  <a16:creationId xmlns="" xmlns:a16="http://schemas.microsoft.com/office/drawing/2014/main" id="{08D90372-4075-403D-BB31-3D2C4B3C58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6200000">
              <a:off x="-2314811" y="2823549"/>
              <a:ext cx="5562604" cy="293627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rgbClr val="002060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100" b="1" dirty="0">
                  <a:solidFill>
                    <a:srgbClr val="002060"/>
                  </a:solidFill>
                  <a:latin typeface="Century Gothic" pitchFamily="34" charset="0"/>
                </a:rPr>
                <a:t>FY - Department of Engineering, Sciences and Humanities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50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50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50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50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001" grpId="0" animBg="1" autoUpdateAnimBg="0"/>
      <p:bldP spid="85002" grpId="0" animBg="1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70" name="Object 2"/>
          <p:cNvGraphicFramePr>
            <a:graphicFrameLocks noChangeAspect="1"/>
          </p:cNvGraphicFramePr>
          <p:nvPr/>
        </p:nvGraphicFramePr>
        <p:xfrm>
          <a:off x="5727700" y="822722"/>
          <a:ext cx="2109788" cy="2971800"/>
        </p:xfrm>
        <a:graphic>
          <a:graphicData uri="http://schemas.openxmlformats.org/presentationml/2006/ole">
            <p:oleObj spid="_x0000_s2050" name="Clip" r:id="rId3" imgW="4218480" imgH="3951360" progId="">
              <p:embed/>
            </p:oleObj>
          </a:graphicData>
        </a:graphic>
      </p:graphicFrame>
      <p:sp>
        <p:nvSpPr>
          <p:cNvPr id="7171" name="Line 3"/>
          <p:cNvSpPr>
            <a:spLocks noChangeShapeType="1"/>
          </p:cNvSpPr>
          <p:nvPr/>
        </p:nvSpPr>
        <p:spPr bwMode="auto">
          <a:xfrm>
            <a:off x="1155700" y="1108472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72" name="Line 4"/>
          <p:cNvSpPr>
            <a:spLocks noChangeShapeType="1"/>
          </p:cNvSpPr>
          <p:nvPr/>
        </p:nvSpPr>
        <p:spPr bwMode="auto">
          <a:xfrm flipV="1">
            <a:off x="2527300" y="765571"/>
            <a:ext cx="685800" cy="342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73" name="Freeform 5"/>
          <p:cNvSpPr>
            <a:spLocks/>
          </p:cNvSpPr>
          <p:nvPr/>
        </p:nvSpPr>
        <p:spPr bwMode="auto">
          <a:xfrm>
            <a:off x="3136901" y="1106091"/>
            <a:ext cx="969963" cy="2381"/>
          </a:xfrm>
          <a:custGeom>
            <a:avLst/>
            <a:gdLst>
              <a:gd name="T0" fmla="*/ 0 w 611"/>
              <a:gd name="T1" fmla="*/ 2147483647 h 2"/>
              <a:gd name="T2" fmla="*/ 2147483647 w 611"/>
              <a:gd name="T3" fmla="*/ 0 h 2"/>
              <a:gd name="T4" fmla="*/ 0 60000 65536"/>
              <a:gd name="T5" fmla="*/ 0 60000 65536"/>
              <a:gd name="T6" fmla="*/ 0 w 611"/>
              <a:gd name="T7" fmla="*/ 0 h 2"/>
              <a:gd name="T8" fmla="*/ 611 w 611"/>
              <a:gd name="T9" fmla="*/ 2 h 2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611" h="2">
                <a:moveTo>
                  <a:pt x="0" y="2"/>
                </a:moveTo>
                <a:lnTo>
                  <a:pt x="611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4127500" y="1051322"/>
            <a:ext cx="838200" cy="171450"/>
            <a:chOff x="864" y="2976"/>
            <a:chExt cx="528" cy="144"/>
          </a:xfrm>
        </p:grpSpPr>
        <p:sp>
          <p:nvSpPr>
            <p:cNvPr id="7217" name="Oval 7"/>
            <p:cNvSpPr>
              <a:spLocks noChangeArrowheads="1"/>
            </p:cNvSpPr>
            <p:nvPr/>
          </p:nvSpPr>
          <p:spPr bwMode="auto">
            <a:xfrm>
              <a:off x="864" y="2976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18" name="Oval 8"/>
            <p:cNvSpPr>
              <a:spLocks noChangeArrowheads="1"/>
            </p:cNvSpPr>
            <p:nvPr/>
          </p:nvSpPr>
          <p:spPr bwMode="auto">
            <a:xfrm>
              <a:off x="1248" y="2976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19" name="Line 9"/>
            <p:cNvSpPr>
              <a:spLocks noChangeShapeType="1"/>
            </p:cNvSpPr>
            <p:nvPr/>
          </p:nvSpPr>
          <p:spPr bwMode="auto">
            <a:xfrm>
              <a:off x="912" y="2976"/>
              <a:ext cx="43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20" name="Line 10"/>
            <p:cNvSpPr>
              <a:spLocks noChangeShapeType="1"/>
            </p:cNvSpPr>
            <p:nvPr/>
          </p:nvSpPr>
          <p:spPr bwMode="auto">
            <a:xfrm flipH="1">
              <a:off x="912" y="2976"/>
              <a:ext cx="38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175" name="Freeform 11"/>
          <p:cNvSpPr>
            <a:spLocks/>
          </p:cNvSpPr>
          <p:nvPr/>
        </p:nvSpPr>
        <p:spPr bwMode="auto">
          <a:xfrm>
            <a:off x="4935538" y="1166813"/>
            <a:ext cx="639762" cy="2381"/>
          </a:xfrm>
          <a:custGeom>
            <a:avLst/>
            <a:gdLst>
              <a:gd name="T0" fmla="*/ 0 w 403"/>
              <a:gd name="T1" fmla="*/ 2147483647 h 2"/>
              <a:gd name="T2" fmla="*/ 2147483647 w 403"/>
              <a:gd name="T3" fmla="*/ 0 h 2"/>
              <a:gd name="T4" fmla="*/ 0 60000 65536"/>
              <a:gd name="T5" fmla="*/ 0 60000 65536"/>
              <a:gd name="T6" fmla="*/ 0 w 403"/>
              <a:gd name="T7" fmla="*/ 0 h 2"/>
              <a:gd name="T8" fmla="*/ 403 w 403"/>
              <a:gd name="T9" fmla="*/ 2 h 2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403" h="2">
                <a:moveTo>
                  <a:pt x="0" y="2"/>
                </a:moveTo>
                <a:lnTo>
                  <a:pt x="403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76" name="Line 12"/>
          <p:cNvSpPr>
            <a:spLocks noChangeShapeType="1"/>
          </p:cNvSpPr>
          <p:nvPr/>
        </p:nvSpPr>
        <p:spPr bwMode="auto">
          <a:xfrm>
            <a:off x="5575300" y="1165622"/>
            <a:ext cx="0" cy="800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77" name="Line 13"/>
          <p:cNvSpPr>
            <a:spLocks noChangeShapeType="1"/>
          </p:cNvSpPr>
          <p:nvPr/>
        </p:nvSpPr>
        <p:spPr bwMode="auto">
          <a:xfrm flipH="1">
            <a:off x="1231900" y="3794522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78" name="Oval 14"/>
          <p:cNvSpPr>
            <a:spLocks noChangeArrowheads="1"/>
          </p:cNvSpPr>
          <p:nvPr/>
        </p:nvSpPr>
        <p:spPr bwMode="auto">
          <a:xfrm>
            <a:off x="1079500" y="3737372"/>
            <a:ext cx="228600" cy="1714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79" name="Oval 15"/>
          <p:cNvSpPr>
            <a:spLocks noChangeArrowheads="1"/>
          </p:cNvSpPr>
          <p:nvPr/>
        </p:nvSpPr>
        <p:spPr bwMode="auto">
          <a:xfrm>
            <a:off x="1003300" y="1051322"/>
            <a:ext cx="228600" cy="1714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80" name="Text Box 16"/>
          <p:cNvSpPr txBox="1">
            <a:spLocks noChangeArrowheads="1"/>
          </p:cNvSpPr>
          <p:nvPr/>
        </p:nvSpPr>
        <p:spPr bwMode="auto">
          <a:xfrm>
            <a:off x="836614" y="1314450"/>
            <a:ext cx="124425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2800" b="1">
                <a:latin typeface="Arial" pitchFamily="34" charset="0"/>
              </a:rPr>
              <a:t>Phase</a:t>
            </a:r>
            <a:endParaRPr lang="en-US" sz="2800"/>
          </a:p>
        </p:txBody>
      </p:sp>
      <p:sp>
        <p:nvSpPr>
          <p:cNvPr id="7181" name="Text Box 17"/>
          <p:cNvSpPr txBox="1">
            <a:spLocks noChangeArrowheads="1"/>
          </p:cNvSpPr>
          <p:nvPr/>
        </p:nvSpPr>
        <p:spPr bwMode="auto">
          <a:xfrm>
            <a:off x="685800" y="3233738"/>
            <a:ext cx="142378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2800" b="1">
                <a:latin typeface="Arial" pitchFamily="34" charset="0"/>
              </a:rPr>
              <a:t>Neutral</a:t>
            </a:r>
            <a:endParaRPr lang="en-US" sz="2800"/>
          </a:p>
        </p:txBody>
      </p:sp>
      <p:grpSp>
        <p:nvGrpSpPr>
          <p:cNvPr id="3" name="Group 18"/>
          <p:cNvGrpSpPr>
            <a:grpSpLocks/>
          </p:cNvGrpSpPr>
          <p:nvPr/>
        </p:nvGrpSpPr>
        <p:grpSpPr bwMode="auto">
          <a:xfrm rot="-5374698">
            <a:off x="5005785" y="2387203"/>
            <a:ext cx="1188244" cy="252413"/>
            <a:chOff x="912" y="1200"/>
            <a:chExt cx="2112" cy="483"/>
          </a:xfrm>
        </p:grpSpPr>
        <p:sp>
          <p:nvSpPr>
            <p:cNvPr id="7198" name="Line 19"/>
            <p:cNvSpPr>
              <a:spLocks noChangeShapeType="1"/>
            </p:cNvSpPr>
            <p:nvPr/>
          </p:nvSpPr>
          <p:spPr bwMode="auto">
            <a:xfrm>
              <a:off x="912" y="1440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9" name="Line 20"/>
            <p:cNvSpPr>
              <a:spLocks noChangeShapeType="1"/>
            </p:cNvSpPr>
            <p:nvPr/>
          </p:nvSpPr>
          <p:spPr bwMode="auto">
            <a:xfrm>
              <a:off x="1152" y="1440"/>
              <a:ext cx="9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" name="Group 21"/>
            <p:cNvGrpSpPr>
              <a:grpSpLocks/>
            </p:cNvGrpSpPr>
            <p:nvPr/>
          </p:nvGrpSpPr>
          <p:grpSpPr bwMode="auto">
            <a:xfrm>
              <a:off x="1248" y="1200"/>
              <a:ext cx="288" cy="480"/>
              <a:chOff x="1248" y="1200"/>
              <a:chExt cx="288" cy="480"/>
            </a:xfrm>
          </p:grpSpPr>
          <p:sp>
            <p:nvSpPr>
              <p:cNvPr id="7215" name="Line 22"/>
              <p:cNvSpPr>
                <a:spLocks noChangeShapeType="1"/>
              </p:cNvSpPr>
              <p:nvPr/>
            </p:nvSpPr>
            <p:spPr bwMode="auto">
              <a:xfrm flipV="1">
                <a:off x="1248" y="1200"/>
                <a:ext cx="144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16" name="Line 23"/>
              <p:cNvSpPr>
                <a:spLocks noChangeShapeType="1"/>
              </p:cNvSpPr>
              <p:nvPr/>
            </p:nvSpPr>
            <p:spPr bwMode="auto">
              <a:xfrm>
                <a:off x="1392" y="1200"/>
                <a:ext cx="144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" name="Group 24"/>
            <p:cNvGrpSpPr>
              <a:grpSpLocks/>
            </p:cNvGrpSpPr>
            <p:nvPr/>
          </p:nvGrpSpPr>
          <p:grpSpPr bwMode="auto">
            <a:xfrm>
              <a:off x="1536" y="1200"/>
              <a:ext cx="288" cy="480"/>
              <a:chOff x="1248" y="1200"/>
              <a:chExt cx="288" cy="480"/>
            </a:xfrm>
          </p:grpSpPr>
          <p:sp>
            <p:nvSpPr>
              <p:cNvPr id="7213" name="Line 25"/>
              <p:cNvSpPr>
                <a:spLocks noChangeShapeType="1"/>
              </p:cNvSpPr>
              <p:nvPr/>
            </p:nvSpPr>
            <p:spPr bwMode="auto">
              <a:xfrm flipV="1">
                <a:off x="1248" y="1200"/>
                <a:ext cx="144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14" name="Line 26"/>
              <p:cNvSpPr>
                <a:spLocks noChangeShapeType="1"/>
              </p:cNvSpPr>
              <p:nvPr/>
            </p:nvSpPr>
            <p:spPr bwMode="auto">
              <a:xfrm>
                <a:off x="1392" y="1200"/>
                <a:ext cx="144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" name="Group 27"/>
            <p:cNvGrpSpPr>
              <a:grpSpLocks/>
            </p:cNvGrpSpPr>
            <p:nvPr/>
          </p:nvGrpSpPr>
          <p:grpSpPr bwMode="auto">
            <a:xfrm>
              <a:off x="1824" y="1200"/>
              <a:ext cx="288" cy="480"/>
              <a:chOff x="1248" y="1200"/>
              <a:chExt cx="288" cy="480"/>
            </a:xfrm>
          </p:grpSpPr>
          <p:sp>
            <p:nvSpPr>
              <p:cNvPr id="7211" name="Line 28"/>
              <p:cNvSpPr>
                <a:spLocks noChangeShapeType="1"/>
              </p:cNvSpPr>
              <p:nvPr/>
            </p:nvSpPr>
            <p:spPr bwMode="auto">
              <a:xfrm flipV="1">
                <a:off x="1248" y="1200"/>
                <a:ext cx="144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12" name="Line 29"/>
              <p:cNvSpPr>
                <a:spLocks noChangeShapeType="1"/>
              </p:cNvSpPr>
              <p:nvPr/>
            </p:nvSpPr>
            <p:spPr bwMode="auto">
              <a:xfrm>
                <a:off x="1392" y="1200"/>
                <a:ext cx="144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" name="Group 30"/>
            <p:cNvGrpSpPr>
              <a:grpSpLocks/>
            </p:cNvGrpSpPr>
            <p:nvPr/>
          </p:nvGrpSpPr>
          <p:grpSpPr bwMode="auto">
            <a:xfrm>
              <a:off x="2112" y="1200"/>
              <a:ext cx="288" cy="480"/>
              <a:chOff x="1248" y="1200"/>
              <a:chExt cx="288" cy="480"/>
            </a:xfrm>
          </p:grpSpPr>
          <p:sp>
            <p:nvSpPr>
              <p:cNvPr id="7209" name="Line 31"/>
              <p:cNvSpPr>
                <a:spLocks noChangeShapeType="1"/>
              </p:cNvSpPr>
              <p:nvPr/>
            </p:nvSpPr>
            <p:spPr bwMode="auto">
              <a:xfrm flipV="1">
                <a:off x="1248" y="1200"/>
                <a:ext cx="144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10" name="Line 32"/>
              <p:cNvSpPr>
                <a:spLocks noChangeShapeType="1"/>
              </p:cNvSpPr>
              <p:nvPr/>
            </p:nvSpPr>
            <p:spPr bwMode="auto">
              <a:xfrm>
                <a:off x="1392" y="1200"/>
                <a:ext cx="144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" name="Group 33"/>
            <p:cNvGrpSpPr>
              <a:grpSpLocks/>
            </p:cNvGrpSpPr>
            <p:nvPr/>
          </p:nvGrpSpPr>
          <p:grpSpPr bwMode="auto">
            <a:xfrm>
              <a:off x="2400" y="1200"/>
              <a:ext cx="288" cy="480"/>
              <a:chOff x="1248" y="1200"/>
              <a:chExt cx="288" cy="480"/>
            </a:xfrm>
          </p:grpSpPr>
          <p:sp>
            <p:nvSpPr>
              <p:cNvPr id="7207" name="Line 34"/>
              <p:cNvSpPr>
                <a:spLocks noChangeShapeType="1"/>
              </p:cNvSpPr>
              <p:nvPr/>
            </p:nvSpPr>
            <p:spPr bwMode="auto">
              <a:xfrm flipV="1">
                <a:off x="1248" y="1200"/>
                <a:ext cx="144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08" name="Line 35"/>
              <p:cNvSpPr>
                <a:spLocks noChangeShapeType="1"/>
              </p:cNvSpPr>
              <p:nvPr/>
            </p:nvSpPr>
            <p:spPr bwMode="auto">
              <a:xfrm>
                <a:off x="1392" y="1200"/>
                <a:ext cx="144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205" name="Line 36"/>
            <p:cNvSpPr>
              <a:spLocks noChangeShapeType="1"/>
            </p:cNvSpPr>
            <p:nvPr/>
          </p:nvSpPr>
          <p:spPr bwMode="auto">
            <a:xfrm>
              <a:off x="2784" y="1440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06" name="Line 37"/>
            <p:cNvSpPr>
              <a:spLocks noChangeShapeType="1"/>
            </p:cNvSpPr>
            <p:nvPr/>
          </p:nvSpPr>
          <p:spPr bwMode="auto">
            <a:xfrm rot="20792070" flipH="1">
              <a:off x="2647" y="1432"/>
              <a:ext cx="137" cy="2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183" name="Line 38"/>
          <p:cNvSpPr>
            <a:spLocks noChangeShapeType="1"/>
          </p:cNvSpPr>
          <p:nvPr/>
        </p:nvSpPr>
        <p:spPr bwMode="auto">
          <a:xfrm>
            <a:off x="5575300" y="3108722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84" name="Line 39"/>
          <p:cNvSpPr>
            <a:spLocks noChangeShapeType="1"/>
          </p:cNvSpPr>
          <p:nvPr/>
        </p:nvSpPr>
        <p:spPr bwMode="auto">
          <a:xfrm>
            <a:off x="2374900" y="1565672"/>
            <a:ext cx="2362200" cy="0"/>
          </a:xfrm>
          <a:prstGeom prst="line">
            <a:avLst/>
          </a:prstGeom>
          <a:noFill/>
          <a:ln w="38100">
            <a:solidFill>
              <a:srgbClr val="FF505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85" name="Line 40"/>
          <p:cNvSpPr>
            <a:spLocks noChangeShapeType="1"/>
          </p:cNvSpPr>
          <p:nvPr/>
        </p:nvSpPr>
        <p:spPr bwMode="auto">
          <a:xfrm>
            <a:off x="5041900" y="1737122"/>
            <a:ext cx="0" cy="742950"/>
          </a:xfrm>
          <a:prstGeom prst="line">
            <a:avLst/>
          </a:prstGeom>
          <a:noFill/>
          <a:ln w="38100">
            <a:solidFill>
              <a:srgbClr val="FF505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86" name="Freeform 41"/>
          <p:cNvSpPr>
            <a:spLocks/>
          </p:cNvSpPr>
          <p:nvPr/>
        </p:nvSpPr>
        <p:spPr bwMode="auto">
          <a:xfrm>
            <a:off x="5894388" y="2594372"/>
            <a:ext cx="703262" cy="742950"/>
          </a:xfrm>
          <a:custGeom>
            <a:avLst/>
            <a:gdLst>
              <a:gd name="T0" fmla="*/ 0 w 443"/>
              <a:gd name="T1" fmla="*/ 2147483647 h 731"/>
              <a:gd name="T2" fmla="*/ 2147483647 w 443"/>
              <a:gd name="T3" fmla="*/ 2147483647 h 731"/>
              <a:gd name="T4" fmla="*/ 2147483647 w 443"/>
              <a:gd name="T5" fmla="*/ 2147483647 h 731"/>
              <a:gd name="T6" fmla="*/ 2147483647 w 443"/>
              <a:gd name="T7" fmla="*/ 2147483647 h 731"/>
              <a:gd name="T8" fmla="*/ 2147483647 w 443"/>
              <a:gd name="T9" fmla="*/ 2147483647 h 731"/>
              <a:gd name="T10" fmla="*/ 2147483647 w 443"/>
              <a:gd name="T11" fmla="*/ 0 h 731"/>
              <a:gd name="T12" fmla="*/ 2147483647 w 443"/>
              <a:gd name="T13" fmla="*/ 2147483647 h 731"/>
              <a:gd name="T14" fmla="*/ 2147483647 w 443"/>
              <a:gd name="T15" fmla="*/ 2147483647 h 731"/>
              <a:gd name="T16" fmla="*/ 2147483647 w 443"/>
              <a:gd name="T17" fmla="*/ 2147483647 h 731"/>
              <a:gd name="T18" fmla="*/ 2147483647 w 443"/>
              <a:gd name="T19" fmla="*/ 2147483647 h 731"/>
              <a:gd name="T20" fmla="*/ 2147483647 w 443"/>
              <a:gd name="T21" fmla="*/ 2147483647 h 731"/>
              <a:gd name="T22" fmla="*/ 2147483647 w 443"/>
              <a:gd name="T23" fmla="*/ 2147483647 h 731"/>
              <a:gd name="T24" fmla="*/ 2147483647 w 443"/>
              <a:gd name="T25" fmla="*/ 2147483647 h 731"/>
              <a:gd name="T26" fmla="*/ 2147483647 w 443"/>
              <a:gd name="T27" fmla="*/ 2147483647 h 731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443"/>
              <a:gd name="T43" fmla="*/ 0 h 731"/>
              <a:gd name="T44" fmla="*/ 443 w 443"/>
              <a:gd name="T45" fmla="*/ 731 h 731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443" h="731">
                <a:moveTo>
                  <a:pt x="0" y="105"/>
                </a:moveTo>
                <a:cubicBezTo>
                  <a:pt x="17" y="109"/>
                  <a:pt x="35" y="113"/>
                  <a:pt x="52" y="118"/>
                </a:cubicBezTo>
                <a:cubicBezTo>
                  <a:pt x="78" y="126"/>
                  <a:pt x="130" y="144"/>
                  <a:pt x="130" y="144"/>
                </a:cubicBezTo>
                <a:cubicBezTo>
                  <a:pt x="210" y="128"/>
                  <a:pt x="199" y="121"/>
                  <a:pt x="261" y="78"/>
                </a:cubicBezTo>
                <a:cubicBezTo>
                  <a:pt x="270" y="65"/>
                  <a:pt x="280" y="53"/>
                  <a:pt x="287" y="39"/>
                </a:cubicBezTo>
                <a:cubicBezTo>
                  <a:pt x="293" y="27"/>
                  <a:pt x="286" y="0"/>
                  <a:pt x="300" y="0"/>
                </a:cubicBezTo>
                <a:cubicBezTo>
                  <a:pt x="314" y="0"/>
                  <a:pt x="309" y="26"/>
                  <a:pt x="313" y="39"/>
                </a:cubicBezTo>
                <a:cubicBezTo>
                  <a:pt x="318" y="56"/>
                  <a:pt x="321" y="74"/>
                  <a:pt x="326" y="91"/>
                </a:cubicBezTo>
                <a:cubicBezTo>
                  <a:pt x="341" y="144"/>
                  <a:pt x="331" y="125"/>
                  <a:pt x="378" y="157"/>
                </a:cubicBezTo>
                <a:cubicBezTo>
                  <a:pt x="382" y="170"/>
                  <a:pt x="384" y="184"/>
                  <a:pt x="391" y="196"/>
                </a:cubicBezTo>
                <a:cubicBezTo>
                  <a:pt x="406" y="223"/>
                  <a:pt x="443" y="274"/>
                  <a:pt x="443" y="274"/>
                </a:cubicBezTo>
                <a:cubicBezTo>
                  <a:pt x="426" y="392"/>
                  <a:pt x="439" y="337"/>
                  <a:pt x="404" y="444"/>
                </a:cubicBezTo>
                <a:cubicBezTo>
                  <a:pt x="395" y="470"/>
                  <a:pt x="378" y="495"/>
                  <a:pt x="378" y="522"/>
                </a:cubicBezTo>
                <a:cubicBezTo>
                  <a:pt x="378" y="592"/>
                  <a:pt x="378" y="661"/>
                  <a:pt x="378" y="731"/>
                </a:cubicBezTo>
              </a:path>
            </a:pathLst>
          </a:custGeom>
          <a:noFill/>
          <a:ln w="38100">
            <a:solidFill>
              <a:srgbClr val="FF5050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" name="Group 42"/>
          <p:cNvGrpSpPr>
            <a:grpSpLocks/>
          </p:cNvGrpSpPr>
          <p:nvPr/>
        </p:nvGrpSpPr>
        <p:grpSpPr bwMode="auto">
          <a:xfrm>
            <a:off x="6032500" y="3337322"/>
            <a:ext cx="914400" cy="628650"/>
            <a:chOff x="4464" y="192"/>
            <a:chExt cx="576" cy="528"/>
          </a:xfrm>
        </p:grpSpPr>
        <p:sp>
          <p:nvSpPr>
            <p:cNvPr id="7193" name="Line 43"/>
            <p:cNvSpPr>
              <a:spLocks noChangeShapeType="1"/>
            </p:cNvSpPr>
            <p:nvPr/>
          </p:nvSpPr>
          <p:spPr bwMode="auto">
            <a:xfrm>
              <a:off x="4752" y="192"/>
              <a:ext cx="0" cy="24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4" name="Line 44"/>
            <p:cNvSpPr>
              <a:spLocks noChangeShapeType="1"/>
            </p:cNvSpPr>
            <p:nvPr/>
          </p:nvSpPr>
          <p:spPr bwMode="auto">
            <a:xfrm>
              <a:off x="4464" y="432"/>
              <a:ext cx="57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5" name="Line 45"/>
            <p:cNvSpPr>
              <a:spLocks noChangeShapeType="1"/>
            </p:cNvSpPr>
            <p:nvPr/>
          </p:nvSpPr>
          <p:spPr bwMode="auto">
            <a:xfrm>
              <a:off x="4560" y="528"/>
              <a:ext cx="38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6" name="Line 46"/>
            <p:cNvSpPr>
              <a:spLocks noChangeShapeType="1"/>
            </p:cNvSpPr>
            <p:nvPr/>
          </p:nvSpPr>
          <p:spPr bwMode="auto">
            <a:xfrm>
              <a:off x="4656" y="624"/>
              <a:ext cx="192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7" name="Line 47"/>
            <p:cNvSpPr>
              <a:spLocks noChangeShapeType="1"/>
            </p:cNvSpPr>
            <p:nvPr/>
          </p:nvSpPr>
          <p:spPr bwMode="auto">
            <a:xfrm>
              <a:off x="4752" y="720"/>
              <a:ext cx="48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188" name="Text Box 48"/>
          <p:cNvSpPr txBox="1">
            <a:spLocks noChangeArrowheads="1"/>
          </p:cNvSpPr>
          <p:nvPr/>
        </p:nvSpPr>
        <p:spPr bwMode="auto">
          <a:xfrm>
            <a:off x="6934200" y="1047750"/>
            <a:ext cx="2076450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/>
            <a:r>
              <a:rPr lang="en-US" sz="2800" b="1" dirty="0">
                <a:latin typeface="Arial" pitchFamily="34" charset="0"/>
              </a:rPr>
              <a:t>Poor or Bad </a:t>
            </a:r>
          </a:p>
          <a:p>
            <a:pPr algn="ctr"/>
            <a:r>
              <a:rPr lang="en-US" sz="2800" b="1" dirty="0">
                <a:latin typeface="Arial" pitchFamily="34" charset="0"/>
              </a:rPr>
              <a:t>Earthing</a:t>
            </a:r>
            <a:endParaRPr lang="en-US" sz="2800" dirty="0"/>
          </a:p>
        </p:txBody>
      </p:sp>
      <p:sp>
        <p:nvSpPr>
          <p:cNvPr id="7189" name="Arc 49"/>
          <p:cNvSpPr>
            <a:spLocks/>
          </p:cNvSpPr>
          <p:nvPr/>
        </p:nvSpPr>
        <p:spPr bwMode="auto">
          <a:xfrm>
            <a:off x="2908300" y="765572"/>
            <a:ext cx="457200" cy="457200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38100">
            <a:solidFill>
              <a:srgbClr val="0000FF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90" name="Text Box 50"/>
          <p:cNvSpPr txBox="1">
            <a:spLocks noChangeArrowheads="1"/>
          </p:cNvSpPr>
          <p:nvPr/>
        </p:nvSpPr>
        <p:spPr bwMode="auto">
          <a:xfrm>
            <a:off x="2038350" y="285750"/>
            <a:ext cx="355578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2800" b="1">
                <a:solidFill>
                  <a:srgbClr val="0000FF"/>
                </a:solidFill>
                <a:latin typeface="Arial" pitchFamily="34" charset="0"/>
              </a:rPr>
              <a:t>Switch             Fuse</a:t>
            </a:r>
            <a:r>
              <a:rPr lang="en-US" sz="2800"/>
              <a:t> </a:t>
            </a:r>
          </a:p>
        </p:txBody>
      </p:sp>
      <p:sp>
        <p:nvSpPr>
          <p:cNvPr id="7191" name="Text Box 51"/>
          <p:cNvSpPr txBox="1">
            <a:spLocks noChangeArrowheads="1"/>
          </p:cNvSpPr>
          <p:nvPr/>
        </p:nvSpPr>
        <p:spPr bwMode="auto">
          <a:xfrm>
            <a:off x="2497139" y="1733550"/>
            <a:ext cx="2434128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Current</a:t>
            </a:r>
          </a:p>
          <a:p>
            <a:pPr algn="ctr"/>
            <a:r>
              <a:rPr lang="en-US" sz="2800" b="1" dirty="0">
                <a:solidFill>
                  <a:srgbClr val="FF0000"/>
                </a:solidFill>
              </a:rPr>
              <a:t>passes through</a:t>
            </a:r>
          </a:p>
          <a:p>
            <a:pPr algn="ctr"/>
            <a:r>
              <a:rPr lang="en-US" sz="2800" b="1" dirty="0">
                <a:solidFill>
                  <a:srgbClr val="FF0000"/>
                </a:solidFill>
              </a:rPr>
              <a:t>the human </a:t>
            </a:r>
          </a:p>
          <a:p>
            <a:pPr algn="ctr"/>
            <a:r>
              <a:rPr lang="en-US" sz="2800" b="1" dirty="0">
                <a:solidFill>
                  <a:srgbClr val="FF0000"/>
                </a:solidFill>
              </a:rPr>
              <a:t>body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86068" name="Text Box 52"/>
          <p:cNvSpPr txBox="1">
            <a:spLocks noChangeArrowheads="1"/>
          </p:cNvSpPr>
          <p:nvPr/>
        </p:nvSpPr>
        <p:spPr bwMode="auto">
          <a:xfrm>
            <a:off x="1384300" y="3942159"/>
            <a:ext cx="67818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sz="2800" b="1" u="sng" dirty="0">
                <a:solidFill>
                  <a:srgbClr val="FF0000"/>
                </a:solidFill>
                <a:latin typeface="Arial" pitchFamily="34" charset="0"/>
              </a:rPr>
              <a:t>Poor Earthing</a:t>
            </a:r>
            <a:r>
              <a:rPr lang="en-US" sz="3600" b="1" dirty="0">
                <a:solidFill>
                  <a:srgbClr val="FF0000"/>
                </a:solidFill>
              </a:rPr>
              <a:t> as   R </a:t>
            </a:r>
            <a:r>
              <a:rPr lang="en-US" sz="3600" b="1" baseline="-25000" dirty="0">
                <a:solidFill>
                  <a:srgbClr val="FF0000"/>
                </a:solidFill>
              </a:rPr>
              <a:t>earth</a:t>
            </a:r>
            <a:r>
              <a:rPr lang="en-US" sz="3600" b="1" dirty="0">
                <a:solidFill>
                  <a:srgbClr val="FF0000"/>
                </a:solidFill>
              </a:rPr>
              <a:t>  &gt;&gt;    R </a:t>
            </a:r>
            <a:r>
              <a:rPr lang="en-US" sz="3600" b="1" baseline="-25000" dirty="0">
                <a:solidFill>
                  <a:srgbClr val="FF0000"/>
                </a:solidFill>
              </a:rPr>
              <a:t>body</a:t>
            </a:r>
            <a:endParaRPr lang="en-US" sz="3600" b="1" baseline="-25000" dirty="0">
              <a:solidFill>
                <a:srgbClr val="FFFF00"/>
              </a:solidFill>
            </a:endParaRPr>
          </a:p>
        </p:txBody>
      </p:sp>
      <p:grpSp>
        <p:nvGrpSpPr>
          <p:cNvPr id="53" name="Group 52"/>
          <p:cNvGrpSpPr/>
          <p:nvPr/>
        </p:nvGrpSpPr>
        <p:grpSpPr>
          <a:xfrm>
            <a:off x="76199" y="95465"/>
            <a:ext cx="533401" cy="4914685"/>
            <a:chOff x="14625" y="-684038"/>
            <a:chExt cx="598680" cy="6435703"/>
          </a:xfrm>
        </p:grpSpPr>
        <p:pic>
          <p:nvPicPr>
            <p:cNvPr id="54" name="Picture 43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4625" y="-684038"/>
              <a:ext cx="598680" cy="890808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</p:spPr>
        </p:pic>
        <p:sp>
          <p:nvSpPr>
            <p:cNvPr id="55" name="Text Box 14"/>
            <p:cNvSpPr txBox="1">
              <a:spLocks noChangeArrowheads="1"/>
            </p:cNvSpPr>
            <p:nvPr/>
          </p:nvSpPr>
          <p:spPr bwMode="auto">
            <a:xfrm rot="16198651">
              <a:off x="-2592937" y="2797640"/>
              <a:ext cx="5562442" cy="345443"/>
            </a:xfrm>
            <a:prstGeom prst="rect">
              <a:avLst/>
            </a:prstGeom>
            <a:solidFill>
              <a:srgbClr val="000080"/>
            </a:solidFill>
            <a:ln w="9525">
              <a:noFill/>
              <a:miter lim="800000"/>
              <a:headEnd/>
              <a:tailEnd/>
            </a:ln>
          </p:spPr>
          <p:txBody>
            <a:bodyPr wrap="square" anchor="t" anchorCtr="1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400" b="1" dirty="0">
                  <a:solidFill>
                    <a:schemeClr val="bg1"/>
                  </a:solidFill>
                  <a:latin typeface="Century Gothic" pitchFamily="34" charset="0"/>
                </a:rPr>
                <a:t>Vishwakarma  Institute  of  Technology</a:t>
              </a:r>
            </a:p>
          </p:txBody>
        </p:sp>
        <p:sp>
          <p:nvSpPr>
            <p:cNvPr id="56" name="Text Box 14">
              <a:extLst>
                <a:ext uri="{FF2B5EF4-FFF2-40B4-BE49-F238E27FC236}">
                  <a16:creationId xmlns="" xmlns:a16="http://schemas.microsoft.com/office/drawing/2014/main" id="{08D90372-4075-403D-BB31-3D2C4B3C58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6200000">
              <a:off x="-2314811" y="2823549"/>
              <a:ext cx="5562604" cy="293627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rgbClr val="002060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100" b="1" dirty="0">
                  <a:solidFill>
                    <a:srgbClr val="002060"/>
                  </a:solidFill>
                  <a:latin typeface="Century Gothic" pitchFamily="34" charset="0"/>
                </a:rPr>
                <a:t>FY - Department of Engineering, Sciences and Humanities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60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60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68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Line 2"/>
          <p:cNvSpPr>
            <a:spLocks noChangeShapeType="1"/>
          </p:cNvSpPr>
          <p:nvPr/>
        </p:nvSpPr>
        <p:spPr bwMode="auto">
          <a:xfrm>
            <a:off x="1458912" y="1051322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6" name="Line 3"/>
          <p:cNvSpPr>
            <a:spLocks noChangeShapeType="1"/>
          </p:cNvSpPr>
          <p:nvPr/>
        </p:nvSpPr>
        <p:spPr bwMode="auto">
          <a:xfrm flipV="1">
            <a:off x="2830512" y="708422"/>
            <a:ext cx="685800" cy="342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7" name="Freeform 4"/>
          <p:cNvSpPr>
            <a:spLocks/>
          </p:cNvSpPr>
          <p:nvPr/>
        </p:nvSpPr>
        <p:spPr bwMode="auto">
          <a:xfrm>
            <a:off x="3440113" y="1048941"/>
            <a:ext cx="969963" cy="2381"/>
          </a:xfrm>
          <a:custGeom>
            <a:avLst/>
            <a:gdLst>
              <a:gd name="T0" fmla="*/ 0 w 611"/>
              <a:gd name="T1" fmla="*/ 2147483647 h 2"/>
              <a:gd name="T2" fmla="*/ 2147483647 w 611"/>
              <a:gd name="T3" fmla="*/ 0 h 2"/>
              <a:gd name="T4" fmla="*/ 0 60000 65536"/>
              <a:gd name="T5" fmla="*/ 0 60000 65536"/>
              <a:gd name="T6" fmla="*/ 0 w 611"/>
              <a:gd name="T7" fmla="*/ 0 h 2"/>
              <a:gd name="T8" fmla="*/ 611 w 611"/>
              <a:gd name="T9" fmla="*/ 2 h 2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611" h="2">
                <a:moveTo>
                  <a:pt x="0" y="2"/>
                </a:moveTo>
                <a:lnTo>
                  <a:pt x="611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4430712" y="994172"/>
            <a:ext cx="838200" cy="171450"/>
            <a:chOff x="864" y="2976"/>
            <a:chExt cx="528" cy="144"/>
          </a:xfrm>
        </p:grpSpPr>
        <p:sp>
          <p:nvSpPr>
            <p:cNvPr id="8241" name="Oval 6"/>
            <p:cNvSpPr>
              <a:spLocks noChangeArrowheads="1"/>
            </p:cNvSpPr>
            <p:nvPr/>
          </p:nvSpPr>
          <p:spPr bwMode="auto">
            <a:xfrm>
              <a:off x="864" y="2976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42" name="Oval 7"/>
            <p:cNvSpPr>
              <a:spLocks noChangeArrowheads="1"/>
            </p:cNvSpPr>
            <p:nvPr/>
          </p:nvSpPr>
          <p:spPr bwMode="auto">
            <a:xfrm>
              <a:off x="1248" y="2976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43" name="Line 8"/>
            <p:cNvSpPr>
              <a:spLocks noChangeShapeType="1"/>
            </p:cNvSpPr>
            <p:nvPr/>
          </p:nvSpPr>
          <p:spPr bwMode="auto">
            <a:xfrm>
              <a:off x="912" y="2976"/>
              <a:ext cx="43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44" name="Line 9"/>
            <p:cNvSpPr>
              <a:spLocks noChangeShapeType="1"/>
            </p:cNvSpPr>
            <p:nvPr/>
          </p:nvSpPr>
          <p:spPr bwMode="auto">
            <a:xfrm flipH="1">
              <a:off x="912" y="2976"/>
              <a:ext cx="38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199" name="Freeform 10"/>
          <p:cNvSpPr>
            <a:spLocks/>
          </p:cNvSpPr>
          <p:nvPr/>
        </p:nvSpPr>
        <p:spPr bwMode="auto">
          <a:xfrm>
            <a:off x="5281612" y="1109663"/>
            <a:ext cx="596900" cy="2381"/>
          </a:xfrm>
          <a:custGeom>
            <a:avLst/>
            <a:gdLst>
              <a:gd name="T0" fmla="*/ 0 w 376"/>
              <a:gd name="T1" fmla="*/ 2147483647 h 2"/>
              <a:gd name="T2" fmla="*/ 2147483647 w 376"/>
              <a:gd name="T3" fmla="*/ 0 h 2"/>
              <a:gd name="T4" fmla="*/ 0 60000 65536"/>
              <a:gd name="T5" fmla="*/ 0 60000 65536"/>
              <a:gd name="T6" fmla="*/ 0 w 376"/>
              <a:gd name="T7" fmla="*/ 0 h 2"/>
              <a:gd name="T8" fmla="*/ 376 w 376"/>
              <a:gd name="T9" fmla="*/ 2 h 2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76" h="2">
                <a:moveTo>
                  <a:pt x="0" y="2"/>
                </a:moveTo>
                <a:lnTo>
                  <a:pt x="376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00" name="Line 11"/>
          <p:cNvSpPr>
            <a:spLocks noChangeShapeType="1"/>
          </p:cNvSpPr>
          <p:nvPr/>
        </p:nvSpPr>
        <p:spPr bwMode="auto">
          <a:xfrm>
            <a:off x="5878512" y="1108472"/>
            <a:ext cx="0" cy="800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01" name="Line 12"/>
          <p:cNvSpPr>
            <a:spLocks noChangeShapeType="1"/>
          </p:cNvSpPr>
          <p:nvPr/>
        </p:nvSpPr>
        <p:spPr bwMode="auto">
          <a:xfrm flipH="1">
            <a:off x="1535112" y="3737372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02" name="Oval 13"/>
          <p:cNvSpPr>
            <a:spLocks noChangeArrowheads="1"/>
          </p:cNvSpPr>
          <p:nvPr/>
        </p:nvSpPr>
        <p:spPr bwMode="auto">
          <a:xfrm>
            <a:off x="1382712" y="3680222"/>
            <a:ext cx="228600" cy="1714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03" name="Oval 14"/>
          <p:cNvSpPr>
            <a:spLocks noChangeArrowheads="1"/>
          </p:cNvSpPr>
          <p:nvPr/>
        </p:nvSpPr>
        <p:spPr bwMode="auto">
          <a:xfrm>
            <a:off x="1306512" y="994172"/>
            <a:ext cx="228600" cy="1714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04" name="Text Box 15"/>
          <p:cNvSpPr txBox="1">
            <a:spLocks noChangeArrowheads="1"/>
          </p:cNvSpPr>
          <p:nvPr/>
        </p:nvSpPr>
        <p:spPr bwMode="auto">
          <a:xfrm>
            <a:off x="1139826" y="1257300"/>
            <a:ext cx="124425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2800" b="1">
                <a:latin typeface="Arial" pitchFamily="34" charset="0"/>
              </a:rPr>
              <a:t>Phase</a:t>
            </a:r>
            <a:endParaRPr lang="en-US" sz="2800"/>
          </a:p>
        </p:txBody>
      </p:sp>
      <p:sp>
        <p:nvSpPr>
          <p:cNvPr id="8205" name="Text Box 16"/>
          <p:cNvSpPr txBox="1">
            <a:spLocks noChangeArrowheads="1"/>
          </p:cNvSpPr>
          <p:nvPr/>
        </p:nvSpPr>
        <p:spPr bwMode="auto">
          <a:xfrm>
            <a:off x="989012" y="3176588"/>
            <a:ext cx="142378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2800" b="1">
                <a:latin typeface="Arial" pitchFamily="34" charset="0"/>
              </a:rPr>
              <a:t>Neutral</a:t>
            </a:r>
            <a:endParaRPr lang="en-US" sz="2800"/>
          </a:p>
        </p:txBody>
      </p:sp>
      <p:grpSp>
        <p:nvGrpSpPr>
          <p:cNvPr id="3" name="Group 17"/>
          <p:cNvGrpSpPr>
            <a:grpSpLocks/>
          </p:cNvGrpSpPr>
          <p:nvPr/>
        </p:nvGrpSpPr>
        <p:grpSpPr bwMode="auto">
          <a:xfrm rot="-5374698">
            <a:off x="5308997" y="2330053"/>
            <a:ext cx="1188244" cy="252413"/>
            <a:chOff x="912" y="1200"/>
            <a:chExt cx="2112" cy="483"/>
          </a:xfrm>
        </p:grpSpPr>
        <p:sp>
          <p:nvSpPr>
            <p:cNvPr id="8222" name="Line 18"/>
            <p:cNvSpPr>
              <a:spLocks noChangeShapeType="1"/>
            </p:cNvSpPr>
            <p:nvPr/>
          </p:nvSpPr>
          <p:spPr bwMode="auto">
            <a:xfrm>
              <a:off x="912" y="1440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23" name="Line 19"/>
            <p:cNvSpPr>
              <a:spLocks noChangeShapeType="1"/>
            </p:cNvSpPr>
            <p:nvPr/>
          </p:nvSpPr>
          <p:spPr bwMode="auto">
            <a:xfrm>
              <a:off x="1152" y="1440"/>
              <a:ext cx="9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" name="Group 20"/>
            <p:cNvGrpSpPr>
              <a:grpSpLocks/>
            </p:cNvGrpSpPr>
            <p:nvPr/>
          </p:nvGrpSpPr>
          <p:grpSpPr bwMode="auto">
            <a:xfrm>
              <a:off x="1248" y="1200"/>
              <a:ext cx="288" cy="480"/>
              <a:chOff x="1248" y="1200"/>
              <a:chExt cx="288" cy="480"/>
            </a:xfrm>
          </p:grpSpPr>
          <p:sp>
            <p:nvSpPr>
              <p:cNvPr id="8239" name="Line 21"/>
              <p:cNvSpPr>
                <a:spLocks noChangeShapeType="1"/>
              </p:cNvSpPr>
              <p:nvPr/>
            </p:nvSpPr>
            <p:spPr bwMode="auto">
              <a:xfrm flipV="1">
                <a:off x="1248" y="1200"/>
                <a:ext cx="144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40" name="Line 22"/>
              <p:cNvSpPr>
                <a:spLocks noChangeShapeType="1"/>
              </p:cNvSpPr>
              <p:nvPr/>
            </p:nvSpPr>
            <p:spPr bwMode="auto">
              <a:xfrm>
                <a:off x="1392" y="1200"/>
                <a:ext cx="144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" name="Group 23"/>
            <p:cNvGrpSpPr>
              <a:grpSpLocks/>
            </p:cNvGrpSpPr>
            <p:nvPr/>
          </p:nvGrpSpPr>
          <p:grpSpPr bwMode="auto">
            <a:xfrm>
              <a:off x="1536" y="1200"/>
              <a:ext cx="288" cy="480"/>
              <a:chOff x="1248" y="1200"/>
              <a:chExt cx="288" cy="480"/>
            </a:xfrm>
          </p:grpSpPr>
          <p:sp>
            <p:nvSpPr>
              <p:cNvPr id="8237" name="Line 24"/>
              <p:cNvSpPr>
                <a:spLocks noChangeShapeType="1"/>
              </p:cNvSpPr>
              <p:nvPr/>
            </p:nvSpPr>
            <p:spPr bwMode="auto">
              <a:xfrm flipV="1">
                <a:off x="1248" y="1200"/>
                <a:ext cx="144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38" name="Line 25"/>
              <p:cNvSpPr>
                <a:spLocks noChangeShapeType="1"/>
              </p:cNvSpPr>
              <p:nvPr/>
            </p:nvSpPr>
            <p:spPr bwMode="auto">
              <a:xfrm>
                <a:off x="1392" y="1200"/>
                <a:ext cx="144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" name="Group 26"/>
            <p:cNvGrpSpPr>
              <a:grpSpLocks/>
            </p:cNvGrpSpPr>
            <p:nvPr/>
          </p:nvGrpSpPr>
          <p:grpSpPr bwMode="auto">
            <a:xfrm>
              <a:off x="1824" y="1200"/>
              <a:ext cx="288" cy="480"/>
              <a:chOff x="1248" y="1200"/>
              <a:chExt cx="288" cy="480"/>
            </a:xfrm>
          </p:grpSpPr>
          <p:sp>
            <p:nvSpPr>
              <p:cNvPr id="8235" name="Line 27"/>
              <p:cNvSpPr>
                <a:spLocks noChangeShapeType="1"/>
              </p:cNvSpPr>
              <p:nvPr/>
            </p:nvSpPr>
            <p:spPr bwMode="auto">
              <a:xfrm flipV="1">
                <a:off x="1248" y="1200"/>
                <a:ext cx="144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36" name="Line 28"/>
              <p:cNvSpPr>
                <a:spLocks noChangeShapeType="1"/>
              </p:cNvSpPr>
              <p:nvPr/>
            </p:nvSpPr>
            <p:spPr bwMode="auto">
              <a:xfrm>
                <a:off x="1392" y="1200"/>
                <a:ext cx="144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" name="Group 29"/>
            <p:cNvGrpSpPr>
              <a:grpSpLocks/>
            </p:cNvGrpSpPr>
            <p:nvPr/>
          </p:nvGrpSpPr>
          <p:grpSpPr bwMode="auto">
            <a:xfrm>
              <a:off x="2112" y="1200"/>
              <a:ext cx="288" cy="480"/>
              <a:chOff x="1248" y="1200"/>
              <a:chExt cx="288" cy="480"/>
            </a:xfrm>
          </p:grpSpPr>
          <p:sp>
            <p:nvSpPr>
              <p:cNvPr id="8233" name="Line 30"/>
              <p:cNvSpPr>
                <a:spLocks noChangeShapeType="1"/>
              </p:cNvSpPr>
              <p:nvPr/>
            </p:nvSpPr>
            <p:spPr bwMode="auto">
              <a:xfrm flipV="1">
                <a:off x="1248" y="1200"/>
                <a:ext cx="144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34" name="Line 31"/>
              <p:cNvSpPr>
                <a:spLocks noChangeShapeType="1"/>
              </p:cNvSpPr>
              <p:nvPr/>
            </p:nvSpPr>
            <p:spPr bwMode="auto">
              <a:xfrm>
                <a:off x="1392" y="1200"/>
                <a:ext cx="144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" name="Group 32"/>
            <p:cNvGrpSpPr>
              <a:grpSpLocks/>
            </p:cNvGrpSpPr>
            <p:nvPr/>
          </p:nvGrpSpPr>
          <p:grpSpPr bwMode="auto">
            <a:xfrm>
              <a:off x="2400" y="1200"/>
              <a:ext cx="288" cy="480"/>
              <a:chOff x="1248" y="1200"/>
              <a:chExt cx="288" cy="480"/>
            </a:xfrm>
          </p:grpSpPr>
          <p:sp>
            <p:nvSpPr>
              <p:cNvPr id="8231" name="Line 33"/>
              <p:cNvSpPr>
                <a:spLocks noChangeShapeType="1"/>
              </p:cNvSpPr>
              <p:nvPr/>
            </p:nvSpPr>
            <p:spPr bwMode="auto">
              <a:xfrm flipV="1">
                <a:off x="1248" y="1200"/>
                <a:ext cx="144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32" name="Line 34"/>
              <p:cNvSpPr>
                <a:spLocks noChangeShapeType="1"/>
              </p:cNvSpPr>
              <p:nvPr/>
            </p:nvSpPr>
            <p:spPr bwMode="auto">
              <a:xfrm>
                <a:off x="1392" y="1200"/>
                <a:ext cx="144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8229" name="Line 35"/>
            <p:cNvSpPr>
              <a:spLocks noChangeShapeType="1"/>
            </p:cNvSpPr>
            <p:nvPr/>
          </p:nvSpPr>
          <p:spPr bwMode="auto">
            <a:xfrm>
              <a:off x="2784" y="1440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30" name="Line 36"/>
            <p:cNvSpPr>
              <a:spLocks noChangeShapeType="1"/>
            </p:cNvSpPr>
            <p:nvPr/>
          </p:nvSpPr>
          <p:spPr bwMode="auto">
            <a:xfrm rot="20792070" flipH="1">
              <a:off x="2647" y="1432"/>
              <a:ext cx="137" cy="2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207" name="Line 37"/>
          <p:cNvSpPr>
            <a:spLocks noChangeShapeType="1"/>
          </p:cNvSpPr>
          <p:nvPr/>
        </p:nvSpPr>
        <p:spPr bwMode="auto">
          <a:xfrm>
            <a:off x="5878512" y="3051572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08" name="Line 38"/>
          <p:cNvSpPr>
            <a:spLocks noChangeShapeType="1"/>
          </p:cNvSpPr>
          <p:nvPr/>
        </p:nvSpPr>
        <p:spPr bwMode="auto">
          <a:xfrm>
            <a:off x="2678112" y="1428750"/>
            <a:ext cx="2362200" cy="0"/>
          </a:xfrm>
          <a:prstGeom prst="line">
            <a:avLst/>
          </a:prstGeom>
          <a:noFill/>
          <a:ln w="38100">
            <a:solidFill>
              <a:srgbClr val="FF5050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09" name="Line 39"/>
          <p:cNvSpPr>
            <a:spLocks noChangeShapeType="1"/>
          </p:cNvSpPr>
          <p:nvPr/>
        </p:nvSpPr>
        <p:spPr bwMode="auto">
          <a:xfrm>
            <a:off x="5345112" y="1679972"/>
            <a:ext cx="0" cy="1657350"/>
          </a:xfrm>
          <a:prstGeom prst="line">
            <a:avLst/>
          </a:prstGeom>
          <a:noFill/>
          <a:ln w="38100">
            <a:solidFill>
              <a:srgbClr val="FF5050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7080" name="Text Box 40"/>
          <p:cNvSpPr txBox="1">
            <a:spLocks noChangeArrowheads="1"/>
          </p:cNvSpPr>
          <p:nvPr/>
        </p:nvSpPr>
        <p:spPr bwMode="auto">
          <a:xfrm>
            <a:off x="2220912" y="3931444"/>
            <a:ext cx="661828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sz="2800" b="1" u="sng" dirty="0">
                <a:solidFill>
                  <a:srgbClr val="008000"/>
                </a:solidFill>
                <a:latin typeface="Arial" pitchFamily="34" charset="0"/>
              </a:rPr>
              <a:t>Good Earthing</a:t>
            </a:r>
            <a:r>
              <a:rPr lang="en-US" sz="3600" b="1" dirty="0">
                <a:solidFill>
                  <a:srgbClr val="008000"/>
                </a:solidFill>
              </a:rPr>
              <a:t> as   R </a:t>
            </a:r>
            <a:r>
              <a:rPr lang="en-US" sz="3600" b="1" baseline="-25000" dirty="0">
                <a:solidFill>
                  <a:srgbClr val="008000"/>
                </a:solidFill>
              </a:rPr>
              <a:t>earth</a:t>
            </a:r>
            <a:r>
              <a:rPr lang="en-US" sz="3600" b="1" dirty="0">
                <a:solidFill>
                  <a:srgbClr val="008000"/>
                </a:solidFill>
              </a:rPr>
              <a:t>  </a:t>
            </a:r>
            <a:r>
              <a:rPr lang="en-US" sz="4000" b="1" dirty="0">
                <a:solidFill>
                  <a:srgbClr val="008000"/>
                </a:solidFill>
              </a:rPr>
              <a:t>&lt;&lt;</a:t>
            </a:r>
            <a:r>
              <a:rPr lang="en-US" sz="3600" b="1" dirty="0">
                <a:solidFill>
                  <a:srgbClr val="008000"/>
                </a:solidFill>
              </a:rPr>
              <a:t>  R </a:t>
            </a:r>
            <a:r>
              <a:rPr lang="en-US" sz="3600" b="1" baseline="-25000" dirty="0">
                <a:solidFill>
                  <a:srgbClr val="008000"/>
                </a:solidFill>
              </a:rPr>
              <a:t>body</a:t>
            </a:r>
          </a:p>
        </p:txBody>
      </p:sp>
      <p:sp>
        <p:nvSpPr>
          <p:cNvPr id="8211" name="Line 41"/>
          <p:cNvSpPr>
            <a:spLocks noChangeShapeType="1"/>
          </p:cNvSpPr>
          <p:nvPr/>
        </p:nvSpPr>
        <p:spPr bwMode="auto">
          <a:xfrm rot="5400000">
            <a:off x="3934817" y="2403277"/>
            <a:ext cx="1190" cy="2209800"/>
          </a:xfrm>
          <a:prstGeom prst="line">
            <a:avLst/>
          </a:prstGeom>
          <a:noFill/>
          <a:ln w="38100">
            <a:solidFill>
              <a:srgbClr val="FF5050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12" name="Arc 42"/>
          <p:cNvSpPr>
            <a:spLocks/>
          </p:cNvSpPr>
          <p:nvPr/>
        </p:nvSpPr>
        <p:spPr bwMode="auto">
          <a:xfrm>
            <a:off x="3211512" y="708421"/>
            <a:ext cx="457200" cy="457200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38100">
            <a:solidFill>
              <a:srgbClr val="0000FF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13" name="Text Box 43"/>
          <p:cNvSpPr txBox="1">
            <a:spLocks noChangeArrowheads="1"/>
          </p:cNvSpPr>
          <p:nvPr/>
        </p:nvSpPr>
        <p:spPr bwMode="auto">
          <a:xfrm>
            <a:off x="2341562" y="228600"/>
            <a:ext cx="355578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2800" b="1">
                <a:solidFill>
                  <a:srgbClr val="0000FF"/>
                </a:solidFill>
                <a:latin typeface="Arial" pitchFamily="34" charset="0"/>
              </a:rPr>
              <a:t>Switch             Fuse</a:t>
            </a:r>
            <a:r>
              <a:rPr lang="en-US" sz="2800"/>
              <a:t> </a:t>
            </a:r>
          </a:p>
        </p:txBody>
      </p:sp>
      <p:graphicFrame>
        <p:nvGraphicFramePr>
          <p:cNvPr id="8194" name="Object 44"/>
          <p:cNvGraphicFramePr>
            <a:graphicFrameLocks noChangeAspect="1"/>
          </p:cNvGraphicFramePr>
          <p:nvPr/>
        </p:nvGraphicFramePr>
        <p:xfrm>
          <a:off x="6259512" y="661988"/>
          <a:ext cx="1295400" cy="2950369"/>
        </p:xfrm>
        <a:graphic>
          <a:graphicData uri="http://schemas.openxmlformats.org/presentationml/2006/ole">
            <p:oleObj spid="_x0000_s3074" name="Clip" r:id="rId3" imgW="1295640" imgH="3934080" progId="">
              <p:embed/>
            </p:oleObj>
          </a:graphicData>
        </a:graphic>
      </p:graphicFrame>
      <p:sp>
        <p:nvSpPr>
          <p:cNvPr id="8214" name="Line 45"/>
          <p:cNvSpPr>
            <a:spLocks noChangeShapeType="1"/>
          </p:cNvSpPr>
          <p:nvPr/>
        </p:nvSpPr>
        <p:spPr bwMode="auto">
          <a:xfrm flipV="1">
            <a:off x="5954712" y="2422922"/>
            <a:ext cx="457200" cy="28575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" name="Group 46"/>
          <p:cNvGrpSpPr>
            <a:grpSpLocks/>
          </p:cNvGrpSpPr>
          <p:nvPr/>
        </p:nvGrpSpPr>
        <p:grpSpPr bwMode="auto">
          <a:xfrm>
            <a:off x="1001712" y="3794522"/>
            <a:ext cx="914400" cy="628650"/>
            <a:chOff x="4464" y="192"/>
            <a:chExt cx="576" cy="528"/>
          </a:xfrm>
        </p:grpSpPr>
        <p:sp>
          <p:nvSpPr>
            <p:cNvPr id="8217" name="Line 47"/>
            <p:cNvSpPr>
              <a:spLocks noChangeShapeType="1"/>
            </p:cNvSpPr>
            <p:nvPr/>
          </p:nvSpPr>
          <p:spPr bwMode="auto">
            <a:xfrm>
              <a:off x="4752" y="192"/>
              <a:ext cx="0" cy="240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18" name="Line 48"/>
            <p:cNvSpPr>
              <a:spLocks noChangeShapeType="1"/>
            </p:cNvSpPr>
            <p:nvPr/>
          </p:nvSpPr>
          <p:spPr bwMode="auto">
            <a:xfrm>
              <a:off x="4464" y="432"/>
              <a:ext cx="576" cy="0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19" name="Line 49"/>
            <p:cNvSpPr>
              <a:spLocks noChangeShapeType="1"/>
            </p:cNvSpPr>
            <p:nvPr/>
          </p:nvSpPr>
          <p:spPr bwMode="auto">
            <a:xfrm>
              <a:off x="4560" y="528"/>
              <a:ext cx="384" cy="0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20" name="Line 50"/>
            <p:cNvSpPr>
              <a:spLocks noChangeShapeType="1"/>
            </p:cNvSpPr>
            <p:nvPr/>
          </p:nvSpPr>
          <p:spPr bwMode="auto">
            <a:xfrm>
              <a:off x="4656" y="624"/>
              <a:ext cx="192" cy="0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21" name="Line 51"/>
            <p:cNvSpPr>
              <a:spLocks noChangeShapeType="1"/>
            </p:cNvSpPr>
            <p:nvPr/>
          </p:nvSpPr>
          <p:spPr bwMode="auto">
            <a:xfrm>
              <a:off x="4752" y="720"/>
              <a:ext cx="48" cy="0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216" name="Text Box 52"/>
          <p:cNvSpPr txBox="1">
            <a:spLocks noChangeArrowheads="1"/>
          </p:cNvSpPr>
          <p:nvPr/>
        </p:nvSpPr>
        <p:spPr bwMode="auto">
          <a:xfrm>
            <a:off x="1524000" y="1504950"/>
            <a:ext cx="4191000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/>
            <a:r>
              <a:rPr lang="en-US" sz="2400" b="1" dirty="0">
                <a:solidFill>
                  <a:srgbClr val="0000FF"/>
                </a:solidFill>
              </a:rPr>
              <a:t>Current passes </a:t>
            </a:r>
          </a:p>
          <a:p>
            <a:pPr algn="ctr"/>
            <a:r>
              <a:rPr lang="en-US" sz="2400" b="1" dirty="0">
                <a:solidFill>
                  <a:srgbClr val="0000FF"/>
                </a:solidFill>
              </a:rPr>
              <a:t>through the </a:t>
            </a:r>
          </a:p>
          <a:p>
            <a:pPr algn="ctr"/>
            <a:r>
              <a:rPr lang="en-US" sz="2400" b="1" dirty="0">
                <a:solidFill>
                  <a:srgbClr val="0000FF"/>
                </a:solidFill>
              </a:rPr>
              <a:t>Earth wire and </a:t>
            </a:r>
          </a:p>
          <a:p>
            <a:pPr algn="ctr"/>
            <a:r>
              <a:rPr lang="en-US" sz="2400" b="1" dirty="0" smtClean="0">
                <a:solidFill>
                  <a:srgbClr val="FF0000"/>
                </a:solidFill>
              </a:rPr>
              <a:t>NOT</a:t>
            </a:r>
            <a:r>
              <a:rPr lang="en-US" sz="2400" b="1" dirty="0" smtClean="0">
                <a:solidFill>
                  <a:srgbClr val="0000FF"/>
                </a:solidFill>
              </a:rPr>
              <a:t> through </a:t>
            </a:r>
            <a:r>
              <a:rPr lang="en-US" sz="2400" b="1" dirty="0">
                <a:solidFill>
                  <a:srgbClr val="0000FF"/>
                </a:solidFill>
              </a:rPr>
              <a:t>the human </a:t>
            </a:r>
          </a:p>
          <a:p>
            <a:pPr algn="ctr"/>
            <a:r>
              <a:rPr lang="en-US" sz="2400" b="1" dirty="0">
                <a:solidFill>
                  <a:srgbClr val="0000FF"/>
                </a:solidFill>
              </a:rPr>
              <a:t>body</a:t>
            </a:r>
            <a:endParaRPr lang="en-US" sz="2400" dirty="0">
              <a:solidFill>
                <a:srgbClr val="0000FF"/>
              </a:solidFill>
            </a:endParaRPr>
          </a:p>
        </p:txBody>
      </p:sp>
      <p:grpSp>
        <p:nvGrpSpPr>
          <p:cNvPr id="53" name="Group 52"/>
          <p:cNvGrpSpPr/>
          <p:nvPr/>
        </p:nvGrpSpPr>
        <p:grpSpPr>
          <a:xfrm>
            <a:off x="76199" y="95465"/>
            <a:ext cx="533401" cy="4914685"/>
            <a:chOff x="14625" y="-684038"/>
            <a:chExt cx="598680" cy="6435703"/>
          </a:xfrm>
        </p:grpSpPr>
        <p:pic>
          <p:nvPicPr>
            <p:cNvPr id="54" name="Picture 43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4625" y="-684038"/>
              <a:ext cx="598680" cy="890808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</p:spPr>
        </p:pic>
        <p:sp>
          <p:nvSpPr>
            <p:cNvPr id="55" name="Text Box 14"/>
            <p:cNvSpPr txBox="1">
              <a:spLocks noChangeArrowheads="1"/>
            </p:cNvSpPr>
            <p:nvPr/>
          </p:nvSpPr>
          <p:spPr bwMode="auto">
            <a:xfrm rot="16198651">
              <a:off x="-2592937" y="2797640"/>
              <a:ext cx="5562442" cy="345443"/>
            </a:xfrm>
            <a:prstGeom prst="rect">
              <a:avLst/>
            </a:prstGeom>
            <a:solidFill>
              <a:srgbClr val="000080"/>
            </a:solidFill>
            <a:ln w="9525">
              <a:noFill/>
              <a:miter lim="800000"/>
              <a:headEnd/>
              <a:tailEnd/>
            </a:ln>
          </p:spPr>
          <p:txBody>
            <a:bodyPr wrap="square" anchor="t" anchorCtr="1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400" b="1" dirty="0">
                  <a:solidFill>
                    <a:schemeClr val="bg1"/>
                  </a:solidFill>
                  <a:latin typeface="Century Gothic" pitchFamily="34" charset="0"/>
                </a:rPr>
                <a:t>Vishwakarma  Institute  of  Technology</a:t>
              </a:r>
            </a:p>
          </p:txBody>
        </p:sp>
        <p:sp>
          <p:nvSpPr>
            <p:cNvPr id="56" name="Text Box 14">
              <a:extLst>
                <a:ext uri="{FF2B5EF4-FFF2-40B4-BE49-F238E27FC236}">
                  <a16:creationId xmlns="" xmlns:a16="http://schemas.microsoft.com/office/drawing/2014/main" id="{08D90372-4075-403D-BB31-3D2C4B3C58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6200000">
              <a:off x="-2314811" y="2823549"/>
              <a:ext cx="5562604" cy="293627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rgbClr val="002060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100" b="1" dirty="0">
                  <a:solidFill>
                    <a:srgbClr val="002060"/>
                  </a:solidFill>
                  <a:latin typeface="Century Gothic" pitchFamily="34" charset="0"/>
                </a:rPr>
                <a:t>FY - Department of Engineering, Sciences and Humanities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70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70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80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roup 63"/>
          <p:cNvGrpSpPr/>
          <p:nvPr/>
        </p:nvGrpSpPr>
        <p:grpSpPr>
          <a:xfrm>
            <a:off x="762000" y="739088"/>
            <a:ext cx="8153400" cy="1911662"/>
            <a:chOff x="609600" y="762000"/>
            <a:chExt cx="8305800" cy="2703731"/>
          </a:xfrm>
        </p:grpSpPr>
        <p:cxnSp>
          <p:nvCxnSpPr>
            <p:cNvPr id="24" name="Straight Connector 23"/>
            <p:cNvCxnSpPr/>
            <p:nvPr/>
          </p:nvCxnSpPr>
          <p:spPr>
            <a:xfrm>
              <a:off x="1143000" y="1447800"/>
              <a:ext cx="3200400" cy="0"/>
            </a:xfrm>
            <a:prstGeom prst="line">
              <a:avLst/>
            </a:prstGeom>
            <a:ln w="63500">
              <a:solidFill>
                <a:srgbClr val="008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 Box 10"/>
            <p:cNvSpPr txBox="1">
              <a:spLocks noChangeArrowheads="1"/>
            </p:cNvSpPr>
            <p:nvPr/>
          </p:nvSpPr>
          <p:spPr bwMode="auto">
            <a:xfrm>
              <a:off x="1905000" y="2494003"/>
              <a:ext cx="1143000" cy="738664"/>
            </a:xfrm>
            <a:prstGeom prst="rect">
              <a:avLst/>
            </a:prstGeom>
            <a:solidFill>
              <a:srgbClr val="0000FF"/>
            </a:solidFill>
            <a:ln w="9525">
              <a:noFill/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latin typeface="Arial" pitchFamily="34" charset="0"/>
                </a:rPr>
                <a:t>Charger</a:t>
              </a:r>
            </a:p>
            <a:p>
              <a:pPr algn="just"/>
              <a:endParaRPr lang="en-US" sz="1200" b="1" dirty="0">
                <a:solidFill>
                  <a:schemeClr val="accent2"/>
                </a:solidFill>
                <a:latin typeface="Arial" pitchFamily="34" charset="0"/>
              </a:endParaRPr>
            </a:p>
          </p:txBody>
        </p:sp>
        <p:sp>
          <p:nvSpPr>
            <p:cNvPr id="26" name="Text Box 10"/>
            <p:cNvSpPr txBox="1">
              <a:spLocks noChangeArrowheads="1"/>
            </p:cNvSpPr>
            <p:nvPr/>
          </p:nvSpPr>
          <p:spPr bwMode="auto">
            <a:xfrm>
              <a:off x="3810000" y="2494002"/>
              <a:ext cx="1066800" cy="738664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latin typeface="Arial" pitchFamily="34" charset="0"/>
                </a:rPr>
                <a:t>Battery</a:t>
              </a:r>
              <a:endParaRPr lang="en-US" sz="2000" b="1" dirty="0" smtClean="0">
                <a:solidFill>
                  <a:schemeClr val="bg1"/>
                </a:solidFill>
                <a:latin typeface="Arial" pitchFamily="34" charset="0"/>
              </a:endParaRPr>
            </a:p>
            <a:p>
              <a:pPr algn="just"/>
              <a:endParaRPr lang="en-US" sz="1200" b="1" dirty="0">
                <a:solidFill>
                  <a:schemeClr val="accent2"/>
                </a:solidFill>
                <a:latin typeface="Arial" pitchFamily="34" charset="0"/>
              </a:endParaRPr>
            </a:p>
          </p:txBody>
        </p:sp>
        <p:cxnSp>
          <p:nvCxnSpPr>
            <p:cNvPr id="28" name="Straight Connector 27"/>
            <p:cNvCxnSpPr/>
            <p:nvPr/>
          </p:nvCxnSpPr>
          <p:spPr>
            <a:xfrm rot="5400000">
              <a:off x="723900" y="2095500"/>
              <a:ext cx="1295400" cy="0"/>
            </a:xfrm>
            <a:prstGeom prst="line">
              <a:avLst/>
            </a:prstGeom>
            <a:ln w="6350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1371600" y="2743944"/>
              <a:ext cx="533400" cy="0"/>
            </a:xfrm>
            <a:prstGeom prst="line">
              <a:avLst/>
            </a:prstGeom>
            <a:ln w="63500">
              <a:solidFill>
                <a:srgbClr val="008000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>
              <a:stCxn id="70" idx="6"/>
              <a:endCxn id="72" idx="5"/>
            </p:cNvCxnSpPr>
            <p:nvPr/>
          </p:nvCxnSpPr>
          <p:spPr>
            <a:xfrm flipH="1" flipV="1">
              <a:off x="7369082" y="1501682"/>
              <a:ext cx="555718" cy="174718"/>
            </a:xfrm>
            <a:prstGeom prst="line">
              <a:avLst/>
            </a:prstGeom>
            <a:ln w="63500">
              <a:solidFill>
                <a:srgbClr val="008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 Box 10"/>
            <p:cNvSpPr txBox="1">
              <a:spLocks noChangeArrowheads="1"/>
            </p:cNvSpPr>
            <p:nvPr/>
          </p:nvSpPr>
          <p:spPr bwMode="auto">
            <a:xfrm>
              <a:off x="5715000" y="2479358"/>
              <a:ext cx="1066800" cy="738664"/>
            </a:xfrm>
            <a:prstGeom prst="rect">
              <a:avLst/>
            </a:prstGeom>
            <a:solidFill>
              <a:srgbClr val="0000FF"/>
            </a:solidFill>
            <a:ln w="9525">
              <a:noFill/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latin typeface="Arial" pitchFamily="34" charset="0"/>
                </a:rPr>
                <a:t>Inverter</a:t>
              </a:r>
              <a:endParaRPr lang="en-US" sz="2000" b="1" dirty="0" smtClean="0">
                <a:solidFill>
                  <a:schemeClr val="bg1"/>
                </a:solidFill>
                <a:latin typeface="Arial" pitchFamily="34" charset="0"/>
              </a:endParaRPr>
            </a:p>
            <a:p>
              <a:pPr algn="just"/>
              <a:endParaRPr lang="en-US" sz="1200" b="1" dirty="0">
                <a:solidFill>
                  <a:schemeClr val="accent2"/>
                </a:solidFill>
                <a:latin typeface="Arial" pitchFamily="34" charset="0"/>
              </a:endParaRPr>
            </a:p>
          </p:txBody>
        </p:sp>
        <p:cxnSp>
          <p:nvCxnSpPr>
            <p:cNvPr id="55" name="Straight Connector 54"/>
            <p:cNvCxnSpPr/>
            <p:nvPr/>
          </p:nvCxnSpPr>
          <p:spPr>
            <a:xfrm>
              <a:off x="4876800" y="2743944"/>
              <a:ext cx="228600" cy="0"/>
            </a:xfrm>
            <a:prstGeom prst="line">
              <a:avLst/>
            </a:prstGeom>
            <a:ln w="63500">
              <a:solidFill>
                <a:srgbClr val="008000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9" name="Group 58"/>
            <p:cNvGrpSpPr/>
            <p:nvPr/>
          </p:nvGrpSpPr>
          <p:grpSpPr>
            <a:xfrm>
              <a:off x="3048000" y="2591544"/>
              <a:ext cx="762000" cy="381000"/>
              <a:chOff x="4343400" y="4457700"/>
              <a:chExt cx="1676400" cy="723900"/>
            </a:xfrm>
            <a:solidFill>
              <a:srgbClr val="009900"/>
            </a:solidFill>
          </p:grpSpPr>
          <p:sp>
            <p:nvSpPr>
              <p:cNvPr id="44" name="Isosceles Triangle 43"/>
              <p:cNvSpPr/>
              <p:nvPr/>
            </p:nvSpPr>
            <p:spPr>
              <a:xfrm rot="5400000">
                <a:off x="4819650" y="4552950"/>
                <a:ext cx="723900" cy="533400"/>
              </a:xfrm>
              <a:prstGeom prst="triangle">
                <a:avLst/>
              </a:prstGeom>
              <a:grpFill/>
              <a:ln>
                <a:solidFill>
                  <a:srgbClr val="008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9" name="Straight Connector 48"/>
              <p:cNvCxnSpPr/>
              <p:nvPr/>
            </p:nvCxnSpPr>
            <p:spPr>
              <a:xfrm rot="5400000">
                <a:off x="5067300" y="4838700"/>
                <a:ext cx="685800" cy="0"/>
              </a:xfrm>
              <a:prstGeom prst="line">
                <a:avLst/>
              </a:prstGeom>
              <a:grpFill/>
              <a:ln w="63500">
                <a:solidFill>
                  <a:srgbClr val="008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>
                <a:off x="5410200" y="4800600"/>
                <a:ext cx="609600" cy="0"/>
              </a:xfrm>
              <a:prstGeom prst="line">
                <a:avLst/>
              </a:prstGeom>
              <a:grpFill/>
              <a:ln w="63500">
                <a:solidFill>
                  <a:srgbClr val="008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>
                <a:off x="4343400" y="4800600"/>
                <a:ext cx="609600" cy="0"/>
              </a:xfrm>
              <a:prstGeom prst="line">
                <a:avLst/>
              </a:prstGeom>
              <a:grpFill/>
              <a:ln w="63500">
                <a:solidFill>
                  <a:srgbClr val="008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0" name="Straight Connector 59"/>
            <p:cNvCxnSpPr/>
            <p:nvPr/>
          </p:nvCxnSpPr>
          <p:spPr>
            <a:xfrm>
              <a:off x="5486400" y="2743944"/>
              <a:ext cx="228600" cy="0"/>
            </a:xfrm>
            <a:prstGeom prst="line">
              <a:avLst/>
            </a:prstGeom>
            <a:ln w="63500">
              <a:solidFill>
                <a:srgbClr val="FF0000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5105400" y="2439144"/>
              <a:ext cx="381000" cy="304800"/>
            </a:xfrm>
            <a:prstGeom prst="line">
              <a:avLst/>
            </a:prstGeom>
            <a:ln w="63500">
              <a:solidFill>
                <a:srgbClr val="FF0000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6781800" y="2743944"/>
              <a:ext cx="533400" cy="0"/>
            </a:xfrm>
            <a:prstGeom prst="line">
              <a:avLst/>
            </a:prstGeom>
            <a:ln w="63500">
              <a:solidFill>
                <a:srgbClr val="FF0000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Oval 69"/>
            <p:cNvSpPr/>
            <p:nvPr/>
          </p:nvSpPr>
          <p:spPr>
            <a:xfrm>
              <a:off x="7772400" y="1600200"/>
              <a:ext cx="152400" cy="152400"/>
            </a:xfrm>
            <a:prstGeom prst="ellipse">
              <a:avLst/>
            </a:prstGeom>
            <a:solidFill>
              <a:srgbClr val="008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/>
            <p:cNvSpPr/>
            <p:nvPr/>
          </p:nvSpPr>
          <p:spPr>
            <a:xfrm>
              <a:off x="7239000" y="1829544"/>
              <a:ext cx="152400" cy="152400"/>
            </a:xfrm>
            <a:prstGeom prst="ellipse">
              <a:avLst/>
            </a:prstGeom>
            <a:solidFill>
              <a:srgbClr val="008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2" name="Oval 71"/>
            <p:cNvSpPr/>
            <p:nvPr/>
          </p:nvSpPr>
          <p:spPr>
            <a:xfrm>
              <a:off x="7239000" y="1371600"/>
              <a:ext cx="152400" cy="152400"/>
            </a:xfrm>
            <a:prstGeom prst="ellipse">
              <a:avLst/>
            </a:prstGeom>
            <a:solidFill>
              <a:srgbClr val="008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3" name="Straight Connector 72"/>
            <p:cNvCxnSpPr/>
            <p:nvPr/>
          </p:nvCxnSpPr>
          <p:spPr>
            <a:xfrm rot="5400000">
              <a:off x="6896100" y="2324844"/>
              <a:ext cx="838200" cy="0"/>
            </a:xfrm>
            <a:prstGeom prst="line">
              <a:avLst/>
            </a:prstGeom>
            <a:ln w="63500">
              <a:solidFill>
                <a:srgbClr val="FF0000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>
              <a:off x="7848600" y="1676400"/>
              <a:ext cx="533400" cy="0"/>
            </a:xfrm>
            <a:prstGeom prst="line">
              <a:avLst/>
            </a:prstGeom>
            <a:ln w="63500">
              <a:solidFill>
                <a:srgbClr val="008000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ext Box 10"/>
            <p:cNvSpPr txBox="1">
              <a:spLocks noChangeArrowheads="1"/>
            </p:cNvSpPr>
            <p:nvPr/>
          </p:nvSpPr>
          <p:spPr bwMode="auto">
            <a:xfrm>
              <a:off x="8153400" y="1066800"/>
              <a:ext cx="457200" cy="1846660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latin typeface="Arial" pitchFamily="34" charset="0"/>
                </a:rPr>
                <a:t>LOAD</a:t>
              </a:r>
              <a:endParaRPr lang="en-US" sz="2000" b="1" dirty="0" smtClean="0">
                <a:solidFill>
                  <a:schemeClr val="bg1"/>
                </a:solidFill>
                <a:latin typeface="Arial" pitchFamily="34" charset="0"/>
              </a:endParaRPr>
            </a:p>
            <a:p>
              <a:pPr algn="just"/>
              <a:endParaRPr lang="en-US" sz="1200" b="1" dirty="0">
                <a:solidFill>
                  <a:schemeClr val="accent2"/>
                </a:solidFill>
                <a:latin typeface="Arial" pitchFamily="34" charset="0"/>
              </a:endParaRPr>
            </a:p>
          </p:txBody>
        </p:sp>
        <p:sp>
          <p:nvSpPr>
            <p:cNvPr id="87" name="Text Box 10"/>
            <p:cNvSpPr txBox="1">
              <a:spLocks noChangeArrowheads="1"/>
            </p:cNvSpPr>
            <p:nvPr/>
          </p:nvSpPr>
          <p:spPr bwMode="auto">
            <a:xfrm>
              <a:off x="685800" y="880408"/>
              <a:ext cx="457200" cy="2585323"/>
            </a:xfrm>
            <a:prstGeom prst="rect">
              <a:avLst/>
            </a:prstGeom>
            <a:solidFill>
              <a:srgbClr val="008000"/>
            </a:solidFill>
            <a:ln w="9525">
              <a:noFill/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b="1" dirty="0" err="1" smtClean="0">
                  <a:solidFill>
                    <a:schemeClr val="bg1"/>
                  </a:solidFill>
                  <a:latin typeface="Arial" pitchFamily="34" charset="0"/>
                </a:rPr>
                <a:t>SUPPL</a:t>
              </a:r>
              <a:endParaRPr lang="en-US" b="1" dirty="0" smtClean="0">
                <a:solidFill>
                  <a:schemeClr val="bg1"/>
                </a:solidFill>
                <a:latin typeface="Arial" pitchFamily="34" charset="0"/>
              </a:endParaRPr>
            </a:p>
            <a:p>
              <a:pPr algn="ctr"/>
              <a:r>
                <a:rPr lang="en-US" b="1" dirty="0" smtClean="0">
                  <a:solidFill>
                    <a:schemeClr val="bg1"/>
                  </a:solidFill>
                  <a:latin typeface="Arial" pitchFamily="34" charset="0"/>
                </a:rPr>
                <a:t>Y</a:t>
              </a:r>
              <a:endParaRPr lang="en-US" sz="2000" b="1" dirty="0" smtClean="0">
                <a:solidFill>
                  <a:schemeClr val="bg1"/>
                </a:solidFill>
                <a:latin typeface="Arial" pitchFamily="34" charset="0"/>
              </a:endParaRPr>
            </a:p>
            <a:p>
              <a:pPr algn="just"/>
              <a:endParaRPr lang="en-US" sz="1200" b="1" dirty="0">
                <a:solidFill>
                  <a:schemeClr val="accent2"/>
                </a:solidFill>
                <a:latin typeface="Arial" pitchFamily="34" charset="0"/>
              </a:endParaRPr>
            </a:p>
          </p:txBody>
        </p:sp>
        <p:cxnSp>
          <p:nvCxnSpPr>
            <p:cNvPr id="89" name="Straight Connector 88"/>
            <p:cNvCxnSpPr>
              <a:endCxn id="72" idx="6"/>
            </p:cNvCxnSpPr>
            <p:nvPr/>
          </p:nvCxnSpPr>
          <p:spPr>
            <a:xfrm>
              <a:off x="4267200" y="1447800"/>
              <a:ext cx="3124200" cy="0"/>
            </a:xfrm>
            <a:prstGeom prst="line">
              <a:avLst/>
            </a:prstGeom>
            <a:ln w="6350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>
              <a:off x="1143000" y="1447800"/>
              <a:ext cx="2895600" cy="0"/>
            </a:xfrm>
            <a:prstGeom prst="line">
              <a:avLst/>
            </a:prstGeom>
            <a:ln w="6350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Rectangle 126"/>
            <p:cNvSpPr/>
            <p:nvPr/>
          </p:nvSpPr>
          <p:spPr>
            <a:xfrm>
              <a:off x="609600" y="762000"/>
              <a:ext cx="8305800" cy="2438400"/>
            </a:xfrm>
            <a:prstGeom prst="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762000" y="2840286"/>
            <a:ext cx="8153400" cy="1911662"/>
            <a:chOff x="609600" y="3733800"/>
            <a:chExt cx="8305800" cy="2703731"/>
          </a:xfrm>
        </p:grpSpPr>
        <p:sp>
          <p:nvSpPr>
            <p:cNvPr id="94" name="Text Box 10"/>
            <p:cNvSpPr txBox="1">
              <a:spLocks noChangeArrowheads="1"/>
            </p:cNvSpPr>
            <p:nvPr/>
          </p:nvSpPr>
          <p:spPr bwMode="auto">
            <a:xfrm>
              <a:off x="1905000" y="5617459"/>
              <a:ext cx="1143000" cy="738664"/>
            </a:xfrm>
            <a:prstGeom prst="rect">
              <a:avLst/>
            </a:prstGeom>
            <a:solidFill>
              <a:srgbClr val="0000FF"/>
            </a:solidFill>
            <a:ln w="9525">
              <a:noFill/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latin typeface="Arial" pitchFamily="34" charset="0"/>
                </a:rPr>
                <a:t>Charger</a:t>
              </a:r>
            </a:p>
            <a:p>
              <a:pPr algn="just"/>
              <a:endParaRPr lang="en-US" sz="1200" b="1" dirty="0">
                <a:solidFill>
                  <a:schemeClr val="accent2"/>
                </a:solidFill>
                <a:latin typeface="Arial" pitchFamily="34" charset="0"/>
              </a:endParaRPr>
            </a:p>
          </p:txBody>
        </p:sp>
        <p:sp>
          <p:nvSpPr>
            <p:cNvPr id="95" name="Text Box 10"/>
            <p:cNvSpPr txBox="1">
              <a:spLocks noChangeArrowheads="1"/>
            </p:cNvSpPr>
            <p:nvPr/>
          </p:nvSpPr>
          <p:spPr bwMode="auto">
            <a:xfrm>
              <a:off x="3810000" y="5617458"/>
              <a:ext cx="1066800" cy="738664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rgbClr val="008000"/>
              </a:solidFill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latin typeface="Arial" pitchFamily="34" charset="0"/>
                </a:rPr>
                <a:t>Battery</a:t>
              </a:r>
              <a:endParaRPr lang="en-US" sz="2000" b="1" dirty="0" smtClean="0">
                <a:solidFill>
                  <a:schemeClr val="bg1"/>
                </a:solidFill>
                <a:latin typeface="Arial" pitchFamily="34" charset="0"/>
              </a:endParaRPr>
            </a:p>
            <a:p>
              <a:pPr algn="just"/>
              <a:endParaRPr lang="en-US" sz="1200" b="1" dirty="0">
                <a:solidFill>
                  <a:schemeClr val="accent2"/>
                </a:solidFill>
                <a:latin typeface="Arial" pitchFamily="34" charset="0"/>
              </a:endParaRPr>
            </a:p>
          </p:txBody>
        </p:sp>
        <p:cxnSp>
          <p:nvCxnSpPr>
            <p:cNvPr id="96" name="Straight Connector 95"/>
            <p:cNvCxnSpPr/>
            <p:nvPr/>
          </p:nvCxnSpPr>
          <p:spPr>
            <a:xfrm rot="5400000">
              <a:off x="762000" y="5257800"/>
              <a:ext cx="1219200" cy="0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>
              <a:off x="1371600" y="5866656"/>
              <a:ext cx="533400" cy="0"/>
            </a:xfrm>
            <a:prstGeom prst="line">
              <a:avLst/>
            </a:prstGeom>
            <a:ln w="63500">
              <a:solidFill>
                <a:srgbClr val="FF0000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>
              <a:endCxn id="112" idx="7"/>
            </p:cNvCxnSpPr>
            <p:nvPr/>
          </p:nvCxnSpPr>
          <p:spPr>
            <a:xfrm rot="10800000" flipV="1">
              <a:off x="7369082" y="4876800"/>
              <a:ext cx="403318" cy="250918"/>
            </a:xfrm>
            <a:prstGeom prst="line">
              <a:avLst/>
            </a:prstGeom>
            <a:ln w="63500">
              <a:solidFill>
                <a:srgbClr val="008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Text Box 10"/>
            <p:cNvSpPr txBox="1">
              <a:spLocks noChangeArrowheads="1"/>
            </p:cNvSpPr>
            <p:nvPr/>
          </p:nvSpPr>
          <p:spPr bwMode="auto">
            <a:xfrm>
              <a:off x="5715000" y="5602814"/>
              <a:ext cx="1066800" cy="738664"/>
            </a:xfrm>
            <a:prstGeom prst="rect">
              <a:avLst/>
            </a:prstGeom>
            <a:solidFill>
              <a:srgbClr val="0000FF"/>
            </a:solidFill>
            <a:ln w="9525">
              <a:noFill/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latin typeface="Arial" pitchFamily="34" charset="0"/>
                </a:rPr>
                <a:t>Inverter</a:t>
              </a:r>
              <a:endParaRPr lang="en-US" sz="2000" b="1" dirty="0" smtClean="0">
                <a:solidFill>
                  <a:schemeClr val="bg1"/>
                </a:solidFill>
                <a:latin typeface="Arial" pitchFamily="34" charset="0"/>
              </a:endParaRPr>
            </a:p>
            <a:p>
              <a:pPr algn="just"/>
              <a:endParaRPr lang="en-US" sz="1200" b="1" dirty="0">
                <a:solidFill>
                  <a:schemeClr val="accent2"/>
                </a:solidFill>
                <a:latin typeface="Arial" pitchFamily="34" charset="0"/>
              </a:endParaRPr>
            </a:p>
          </p:txBody>
        </p:sp>
        <p:cxnSp>
          <p:nvCxnSpPr>
            <p:cNvPr id="101" name="Straight Connector 100"/>
            <p:cNvCxnSpPr/>
            <p:nvPr/>
          </p:nvCxnSpPr>
          <p:spPr>
            <a:xfrm>
              <a:off x="4876800" y="5866656"/>
              <a:ext cx="228600" cy="0"/>
            </a:xfrm>
            <a:prstGeom prst="line">
              <a:avLst/>
            </a:prstGeom>
            <a:ln w="63500">
              <a:solidFill>
                <a:srgbClr val="008000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2" name="Group 101"/>
            <p:cNvGrpSpPr/>
            <p:nvPr/>
          </p:nvGrpSpPr>
          <p:grpSpPr>
            <a:xfrm>
              <a:off x="3048000" y="5715000"/>
              <a:ext cx="762000" cy="381000"/>
              <a:chOff x="4343400" y="4457700"/>
              <a:chExt cx="1676400" cy="723900"/>
            </a:xfrm>
            <a:solidFill>
              <a:srgbClr val="FF0000"/>
            </a:solidFill>
          </p:grpSpPr>
          <p:sp>
            <p:nvSpPr>
              <p:cNvPr id="103" name="Isosceles Triangle 102"/>
              <p:cNvSpPr/>
              <p:nvPr/>
            </p:nvSpPr>
            <p:spPr>
              <a:xfrm rot="5400000">
                <a:off x="4819650" y="4552950"/>
                <a:ext cx="723900" cy="533400"/>
              </a:xfrm>
              <a:prstGeom prst="triangl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4" name="Straight Connector 103"/>
              <p:cNvCxnSpPr/>
              <p:nvPr/>
            </p:nvCxnSpPr>
            <p:spPr>
              <a:xfrm rot="5400000">
                <a:off x="5067300" y="4838700"/>
                <a:ext cx="685800" cy="0"/>
              </a:xfrm>
              <a:prstGeom prst="line">
                <a:avLst/>
              </a:prstGeom>
              <a:grpFill/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/>
              <p:cNvCxnSpPr/>
              <p:nvPr/>
            </p:nvCxnSpPr>
            <p:spPr>
              <a:xfrm>
                <a:off x="5410200" y="4800600"/>
                <a:ext cx="609600" cy="0"/>
              </a:xfrm>
              <a:prstGeom prst="line">
                <a:avLst/>
              </a:prstGeom>
              <a:grpFill/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/>
            </p:nvCxnSpPr>
            <p:spPr>
              <a:xfrm>
                <a:off x="4343400" y="4800600"/>
                <a:ext cx="609600" cy="0"/>
              </a:xfrm>
              <a:prstGeom prst="line">
                <a:avLst/>
              </a:prstGeom>
              <a:grpFill/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7" name="Straight Connector 106"/>
            <p:cNvCxnSpPr/>
            <p:nvPr/>
          </p:nvCxnSpPr>
          <p:spPr>
            <a:xfrm>
              <a:off x="5486400" y="5867400"/>
              <a:ext cx="228600" cy="0"/>
            </a:xfrm>
            <a:prstGeom prst="line">
              <a:avLst/>
            </a:prstGeom>
            <a:ln w="63500">
              <a:solidFill>
                <a:srgbClr val="008000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>
              <a:off x="5105400" y="5867400"/>
              <a:ext cx="457200" cy="0"/>
            </a:xfrm>
            <a:prstGeom prst="line">
              <a:avLst/>
            </a:prstGeom>
            <a:ln w="63500">
              <a:solidFill>
                <a:srgbClr val="008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>
              <a:off x="6781800" y="5867400"/>
              <a:ext cx="533400" cy="0"/>
            </a:xfrm>
            <a:prstGeom prst="line">
              <a:avLst/>
            </a:prstGeom>
            <a:ln w="63500">
              <a:solidFill>
                <a:srgbClr val="008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Oval 110"/>
            <p:cNvSpPr/>
            <p:nvPr/>
          </p:nvSpPr>
          <p:spPr>
            <a:xfrm>
              <a:off x="7772400" y="4800600"/>
              <a:ext cx="152400" cy="152400"/>
            </a:xfrm>
            <a:prstGeom prst="ellipse">
              <a:avLst/>
            </a:prstGeom>
            <a:solidFill>
              <a:srgbClr val="008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Oval 111"/>
            <p:cNvSpPr/>
            <p:nvPr/>
          </p:nvSpPr>
          <p:spPr>
            <a:xfrm>
              <a:off x="7239000" y="5105400"/>
              <a:ext cx="152400" cy="152400"/>
            </a:xfrm>
            <a:prstGeom prst="ellipse">
              <a:avLst/>
            </a:prstGeom>
            <a:solidFill>
              <a:srgbClr val="008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3" name="Oval 112"/>
            <p:cNvSpPr/>
            <p:nvPr/>
          </p:nvSpPr>
          <p:spPr>
            <a:xfrm>
              <a:off x="7239000" y="4572744"/>
              <a:ext cx="152400" cy="152400"/>
            </a:xfrm>
            <a:prstGeom prst="ellipse">
              <a:avLst/>
            </a:prstGeom>
            <a:solidFill>
              <a:srgbClr val="008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4" name="Straight Connector 113"/>
            <p:cNvCxnSpPr>
              <a:stCxn id="112" idx="0"/>
            </p:cNvCxnSpPr>
            <p:nvPr/>
          </p:nvCxnSpPr>
          <p:spPr>
            <a:xfrm rot="16200000" flipH="1">
              <a:off x="6934200" y="5486400"/>
              <a:ext cx="762000" cy="0"/>
            </a:xfrm>
            <a:prstGeom prst="line">
              <a:avLst/>
            </a:prstGeom>
            <a:ln w="63500">
              <a:solidFill>
                <a:srgbClr val="008000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/>
          </p:nvCxnSpPr>
          <p:spPr>
            <a:xfrm>
              <a:off x="7848600" y="4876800"/>
              <a:ext cx="533400" cy="0"/>
            </a:xfrm>
            <a:prstGeom prst="line">
              <a:avLst/>
            </a:prstGeom>
            <a:ln w="63500">
              <a:solidFill>
                <a:srgbClr val="008000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Text Box 10"/>
            <p:cNvSpPr txBox="1">
              <a:spLocks noChangeArrowheads="1"/>
            </p:cNvSpPr>
            <p:nvPr/>
          </p:nvSpPr>
          <p:spPr bwMode="auto">
            <a:xfrm>
              <a:off x="8153400" y="4267944"/>
              <a:ext cx="457200" cy="1846660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latin typeface="Arial" pitchFamily="34" charset="0"/>
                </a:rPr>
                <a:t>LOAD</a:t>
              </a:r>
              <a:endParaRPr lang="en-US" sz="2000" b="1" dirty="0" smtClean="0">
                <a:solidFill>
                  <a:schemeClr val="bg1"/>
                </a:solidFill>
                <a:latin typeface="Arial" pitchFamily="34" charset="0"/>
              </a:endParaRPr>
            </a:p>
            <a:p>
              <a:pPr algn="just"/>
              <a:endParaRPr lang="en-US" sz="1200" b="1" dirty="0">
                <a:solidFill>
                  <a:schemeClr val="accent2"/>
                </a:solidFill>
                <a:latin typeface="Arial" pitchFamily="34" charset="0"/>
              </a:endParaRPr>
            </a:p>
          </p:txBody>
        </p:sp>
        <p:sp>
          <p:nvSpPr>
            <p:cNvPr id="117" name="Text Box 10"/>
            <p:cNvSpPr txBox="1">
              <a:spLocks noChangeArrowheads="1"/>
            </p:cNvSpPr>
            <p:nvPr/>
          </p:nvSpPr>
          <p:spPr bwMode="auto">
            <a:xfrm>
              <a:off x="685800" y="3852208"/>
              <a:ext cx="457200" cy="2585323"/>
            </a:xfrm>
            <a:prstGeom prst="rect">
              <a:avLst/>
            </a:prstGeom>
            <a:solidFill>
              <a:srgbClr val="008000"/>
            </a:solidFill>
            <a:ln w="9525">
              <a:noFill/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b="1" dirty="0" err="1" smtClean="0">
                  <a:solidFill>
                    <a:schemeClr val="bg1"/>
                  </a:solidFill>
                  <a:latin typeface="Arial" pitchFamily="34" charset="0"/>
                </a:rPr>
                <a:t>SUPPL</a:t>
              </a:r>
              <a:endParaRPr lang="en-US" b="1" dirty="0" smtClean="0">
                <a:solidFill>
                  <a:schemeClr val="bg1"/>
                </a:solidFill>
                <a:latin typeface="Arial" pitchFamily="34" charset="0"/>
              </a:endParaRPr>
            </a:p>
            <a:p>
              <a:pPr algn="ctr"/>
              <a:r>
                <a:rPr lang="en-US" b="1" dirty="0" smtClean="0">
                  <a:solidFill>
                    <a:schemeClr val="bg1"/>
                  </a:solidFill>
                  <a:latin typeface="Arial" pitchFamily="34" charset="0"/>
                </a:rPr>
                <a:t>Y</a:t>
              </a:r>
              <a:endParaRPr lang="en-US" sz="2000" b="1" dirty="0" smtClean="0">
                <a:solidFill>
                  <a:schemeClr val="bg1"/>
                </a:solidFill>
                <a:latin typeface="Arial" pitchFamily="34" charset="0"/>
              </a:endParaRPr>
            </a:p>
            <a:p>
              <a:pPr algn="just"/>
              <a:endParaRPr lang="en-US" sz="1200" b="1" dirty="0">
                <a:solidFill>
                  <a:schemeClr val="accent2"/>
                </a:solidFill>
                <a:latin typeface="Arial" pitchFamily="34" charset="0"/>
              </a:endParaRPr>
            </a:p>
          </p:txBody>
        </p:sp>
        <p:cxnSp>
          <p:nvCxnSpPr>
            <p:cNvPr id="118" name="Straight Connector 117"/>
            <p:cNvCxnSpPr/>
            <p:nvPr/>
          </p:nvCxnSpPr>
          <p:spPr>
            <a:xfrm>
              <a:off x="4191000" y="4648200"/>
              <a:ext cx="3124200" cy="0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 flipV="1">
              <a:off x="1143000" y="4648200"/>
              <a:ext cx="3124200" cy="744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Rectangle 127"/>
            <p:cNvSpPr/>
            <p:nvPr/>
          </p:nvSpPr>
          <p:spPr>
            <a:xfrm>
              <a:off x="609600" y="3733800"/>
              <a:ext cx="8305800" cy="2590800"/>
            </a:xfrm>
            <a:prstGeom prst="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4818" name="Picture 2" descr="D:\Harshavardhan\datafolder\hmksave\hmk vit\VIT 2018-20\AY 20202021 New Robotics Course\1 RMC 1920 Theory Lectures PPTs Videos  and Notes etc\Images For Lect 5 Electrical Elex\UPS - Copy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71800" y="209550"/>
            <a:ext cx="3429000" cy="422036"/>
          </a:xfrm>
          <a:prstGeom prst="rect">
            <a:avLst/>
          </a:prstGeom>
          <a:noFill/>
        </p:spPr>
      </p:pic>
      <p:grpSp>
        <p:nvGrpSpPr>
          <p:cNvPr id="61" name="Group 60"/>
          <p:cNvGrpSpPr/>
          <p:nvPr/>
        </p:nvGrpSpPr>
        <p:grpSpPr>
          <a:xfrm>
            <a:off x="76199" y="95465"/>
            <a:ext cx="533401" cy="4914685"/>
            <a:chOff x="14625" y="-684038"/>
            <a:chExt cx="598680" cy="6435703"/>
          </a:xfrm>
        </p:grpSpPr>
        <p:pic>
          <p:nvPicPr>
            <p:cNvPr id="65" name="Picture 43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4625" y="-684038"/>
              <a:ext cx="598680" cy="890808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</p:spPr>
        </p:pic>
        <p:sp>
          <p:nvSpPr>
            <p:cNvPr id="67" name="Text Box 14"/>
            <p:cNvSpPr txBox="1">
              <a:spLocks noChangeArrowheads="1"/>
            </p:cNvSpPr>
            <p:nvPr/>
          </p:nvSpPr>
          <p:spPr bwMode="auto">
            <a:xfrm rot="16198651">
              <a:off x="-2592937" y="2797640"/>
              <a:ext cx="5562442" cy="345443"/>
            </a:xfrm>
            <a:prstGeom prst="rect">
              <a:avLst/>
            </a:prstGeom>
            <a:solidFill>
              <a:srgbClr val="000080"/>
            </a:solidFill>
            <a:ln w="9525">
              <a:noFill/>
              <a:miter lim="800000"/>
              <a:headEnd/>
              <a:tailEnd/>
            </a:ln>
          </p:spPr>
          <p:txBody>
            <a:bodyPr wrap="square" anchor="t" anchorCtr="1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400" b="1" dirty="0">
                  <a:solidFill>
                    <a:schemeClr val="bg1"/>
                  </a:solidFill>
                  <a:latin typeface="Century Gothic" pitchFamily="34" charset="0"/>
                </a:rPr>
                <a:t>Vishwakarma  Institute  of  Technology</a:t>
              </a:r>
            </a:p>
          </p:txBody>
        </p:sp>
        <p:sp>
          <p:nvSpPr>
            <p:cNvPr id="68" name="Text Box 14">
              <a:extLst>
                <a:ext uri="{FF2B5EF4-FFF2-40B4-BE49-F238E27FC236}">
                  <a16:creationId xmlns="" xmlns:a16="http://schemas.microsoft.com/office/drawing/2014/main" id="{08D90372-4075-403D-BB31-3D2C4B3C58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6200000">
              <a:off x="-2314811" y="2823549"/>
              <a:ext cx="5562604" cy="293627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rgbClr val="002060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100" b="1" dirty="0">
                  <a:solidFill>
                    <a:srgbClr val="002060"/>
                  </a:solidFill>
                  <a:latin typeface="Century Gothic" pitchFamily="34" charset="0"/>
                </a:rPr>
                <a:t>FY - Department of Engineering, Sciences and Humanities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914400" y="361950"/>
            <a:ext cx="7772400" cy="4030437"/>
            <a:chOff x="304800" y="533400"/>
            <a:chExt cx="8458200" cy="5535711"/>
          </a:xfrm>
        </p:grpSpPr>
        <p:sp>
          <p:nvSpPr>
            <p:cNvPr id="74757" name="Text Box 3"/>
            <p:cNvSpPr txBox="1">
              <a:spLocks noChangeArrowheads="1"/>
            </p:cNvSpPr>
            <p:nvPr/>
          </p:nvSpPr>
          <p:spPr bwMode="auto">
            <a:xfrm>
              <a:off x="304800" y="5435025"/>
              <a:ext cx="8458200" cy="6340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2400" b="1" dirty="0" smtClean="0">
                  <a:solidFill>
                    <a:srgbClr val="FF0000"/>
                  </a:solidFill>
                </a:rPr>
                <a:t>Piano Switch      Single Phase Socket       Single Phase Pin</a:t>
              </a:r>
              <a:endParaRPr lang="en-US" sz="2400" b="1" dirty="0">
                <a:solidFill>
                  <a:srgbClr val="FF0000"/>
                </a:solidFill>
              </a:endParaRPr>
            </a:p>
          </p:txBody>
        </p:sp>
        <p:pic>
          <p:nvPicPr>
            <p:cNvPr id="6" name="Picture 6" descr="H:\Robotics Course\Robotics Course - Topic wise Detaiils\Robotics Theory Lectures\For Lect 5 Electrical Elex\indian socket 2.jp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57200" y="533400"/>
              <a:ext cx="3878866" cy="4291015"/>
            </a:xfrm>
            <a:prstGeom prst="rect">
              <a:avLst/>
            </a:prstGeom>
            <a:noFill/>
          </p:spPr>
        </p:pic>
        <p:pic>
          <p:nvPicPr>
            <p:cNvPr id="7" name="Picture 5" descr="H:\Robotics Course\Robotics Course - Topic wise Detaiils\Robotics Theory Lectures\For Lect 5 Electrical Elex\3 pin indian - Copy.jp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446059" y="562291"/>
              <a:ext cx="3008800" cy="3843489"/>
            </a:xfrm>
            <a:prstGeom prst="rect">
              <a:avLst/>
            </a:prstGeom>
            <a:noFill/>
          </p:spPr>
        </p:pic>
        <p:cxnSp>
          <p:nvCxnSpPr>
            <p:cNvPr id="10" name="Straight Arrow Connector 9"/>
            <p:cNvCxnSpPr/>
            <p:nvPr/>
          </p:nvCxnSpPr>
          <p:spPr>
            <a:xfrm rot="5400000" flipH="1" flipV="1">
              <a:off x="-265906" y="3999706"/>
              <a:ext cx="2590800" cy="382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rot="16200000" flipV="1">
              <a:off x="2666041" y="3734428"/>
              <a:ext cx="1974809" cy="122433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rot="16200000" flipV="1">
              <a:off x="6210300" y="3848100"/>
              <a:ext cx="2362200" cy="6096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7"/>
          <p:cNvGrpSpPr/>
          <p:nvPr/>
        </p:nvGrpSpPr>
        <p:grpSpPr>
          <a:xfrm>
            <a:off x="76199" y="95465"/>
            <a:ext cx="533401" cy="4914685"/>
            <a:chOff x="14625" y="-684038"/>
            <a:chExt cx="598680" cy="6435703"/>
          </a:xfrm>
        </p:grpSpPr>
        <p:pic>
          <p:nvPicPr>
            <p:cNvPr id="13" name="Picture 43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4625" y="-684038"/>
              <a:ext cx="598680" cy="890808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</p:spPr>
        </p:pic>
        <p:sp>
          <p:nvSpPr>
            <p:cNvPr id="14" name="Text Box 14"/>
            <p:cNvSpPr txBox="1">
              <a:spLocks noChangeArrowheads="1"/>
            </p:cNvSpPr>
            <p:nvPr/>
          </p:nvSpPr>
          <p:spPr bwMode="auto">
            <a:xfrm rot="16198651">
              <a:off x="-2592937" y="2797640"/>
              <a:ext cx="5562442" cy="345443"/>
            </a:xfrm>
            <a:prstGeom prst="rect">
              <a:avLst/>
            </a:prstGeom>
            <a:solidFill>
              <a:srgbClr val="000080"/>
            </a:solidFill>
            <a:ln w="9525">
              <a:noFill/>
              <a:miter lim="800000"/>
              <a:headEnd/>
              <a:tailEnd/>
            </a:ln>
          </p:spPr>
          <p:txBody>
            <a:bodyPr wrap="square" anchor="t" anchorCtr="1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400" b="1" dirty="0">
                  <a:solidFill>
                    <a:schemeClr val="bg1"/>
                  </a:solidFill>
                  <a:latin typeface="Century Gothic" pitchFamily="34" charset="0"/>
                </a:rPr>
                <a:t>Vishwakarma  Institute  of  Technology</a:t>
              </a:r>
            </a:p>
          </p:txBody>
        </p:sp>
        <p:sp>
          <p:nvSpPr>
            <p:cNvPr id="15" name="Text Box 14">
              <a:extLst>
                <a:ext uri="{FF2B5EF4-FFF2-40B4-BE49-F238E27FC236}">
                  <a16:creationId xmlns="" xmlns:a16="http://schemas.microsoft.com/office/drawing/2014/main" id="{08D90372-4075-403D-BB31-3D2C4B3C58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6200000">
              <a:off x="-2314811" y="2823549"/>
              <a:ext cx="5562604" cy="293627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rgbClr val="002060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100" b="1" dirty="0">
                  <a:solidFill>
                    <a:srgbClr val="002060"/>
                  </a:solidFill>
                  <a:latin typeface="Century Gothic" pitchFamily="34" charset="0"/>
                </a:rPr>
                <a:t>FY - Department of Engineering, Sciences and Humanities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628748" y="361950"/>
            <a:ext cx="2419252" cy="3723620"/>
            <a:chOff x="628748" y="361950"/>
            <a:chExt cx="2419252" cy="3723620"/>
          </a:xfrm>
        </p:grpSpPr>
        <p:pic>
          <p:nvPicPr>
            <p:cNvPr id="11266" name="Picture 2" descr="H:\Robotics Course\Robotics Course - Topic wise Detaiils\Robotics Theory Lectures\For Lect 5 Electrical Elex\Piano switch.jp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933548" y="361950"/>
              <a:ext cx="1581052" cy="3200400"/>
            </a:xfrm>
            <a:prstGeom prst="rect">
              <a:avLst/>
            </a:prstGeom>
            <a:noFill/>
          </p:spPr>
        </p:pic>
        <p:sp>
          <p:nvSpPr>
            <p:cNvPr id="8" name="Text Box 48"/>
            <p:cNvSpPr txBox="1">
              <a:spLocks noChangeArrowheads="1"/>
            </p:cNvSpPr>
            <p:nvPr/>
          </p:nvSpPr>
          <p:spPr bwMode="auto">
            <a:xfrm>
              <a:off x="628748" y="3562350"/>
              <a:ext cx="2419252" cy="52322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800" b="1" dirty="0" smtClean="0">
                  <a:latin typeface="Arial" pitchFamily="34" charset="0"/>
                </a:rPr>
                <a:t>Piano Switch</a:t>
              </a:r>
              <a:endParaRPr lang="en-US" sz="28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962400" y="2876550"/>
            <a:ext cx="4191000" cy="1695135"/>
            <a:chOff x="3276600" y="3162614"/>
            <a:chExt cx="4191000" cy="1695135"/>
          </a:xfrm>
        </p:grpSpPr>
        <p:pic>
          <p:nvPicPr>
            <p:cNvPr id="11270" name="Picture 6" descr="H:\Robotics Course\Robotics Course - Topic wise Detaiils\Robotics Theory Lectures\For Lect 5 Electrical Elex\Slider switch.jp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105399" y="3162614"/>
              <a:ext cx="2362201" cy="1695135"/>
            </a:xfrm>
            <a:prstGeom prst="rect">
              <a:avLst/>
            </a:prstGeom>
            <a:noFill/>
          </p:spPr>
        </p:pic>
        <p:sp>
          <p:nvSpPr>
            <p:cNvPr id="9" name="Text Box 48"/>
            <p:cNvSpPr txBox="1">
              <a:spLocks noChangeArrowheads="1"/>
            </p:cNvSpPr>
            <p:nvPr/>
          </p:nvSpPr>
          <p:spPr bwMode="auto">
            <a:xfrm>
              <a:off x="3276600" y="4315794"/>
              <a:ext cx="2398412" cy="52322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800" b="1" dirty="0" smtClean="0">
                  <a:latin typeface="Arial" pitchFamily="34" charset="0"/>
                </a:rPr>
                <a:t>Slide  Switch</a:t>
              </a:r>
              <a:endParaRPr lang="en-US" sz="2800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276600" y="342900"/>
            <a:ext cx="4673539" cy="2457450"/>
            <a:chOff x="3276600" y="342900"/>
            <a:chExt cx="4673539" cy="2457450"/>
          </a:xfrm>
        </p:grpSpPr>
        <p:pic>
          <p:nvPicPr>
            <p:cNvPr id="11269" name="Picture 5" descr="H:\Robotics Course\Robotics Course - Topic wise Detaiils\Robotics Theory Lectures\For Lect 5 Electrical Elex\Toggle switch 2.jp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276600" y="342900"/>
              <a:ext cx="2590800" cy="2457450"/>
            </a:xfrm>
            <a:prstGeom prst="rect">
              <a:avLst/>
            </a:prstGeom>
            <a:noFill/>
          </p:spPr>
        </p:pic>
        <p:sp>
          <p:nvSpPr>
            <p:cNvPr id="10" name="Text Box 48"/>
            <p:cNvSpPr txBox="1">
              <a:spLocks noChangeArrowheads="1"/>
            </p:cNvSpPr>
            <p:nvPr/>
          </p:nvSpPr>
          <p:spPr bwMode="auto">
            <a:xfrm>
              <a:off x="5257800" y="829330"/>
              <a:ext cx="2692339" cy="52322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800" b="1" dirty="0" smtClean="0">
                  <a:latin typeface="Arial" pitchFamily="34" charset="0"/>
                </a:rPr>
                <a:t>Toggle  Switch</a:t>
              </a:r>
              <a:endParaRPr lang="en-US" sz="28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76199" y="95465"/>
            <a:ext cx="533401" cy="4914685"/>
            <a:chOff x="14625" y="-684038"/>
            <a:chExt cx="598680" cy="6435703"/>
          </a:xfrm>
        </p:grpSpPr>
        <p:pic>
          <p:nvPicPr>
            <p:cNvPr id="12" name="Picture 43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4625" y="-684038"/>
              <a:ext cx="598680" cy="890808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</p:spPr>
        </p:pic>
        <p:sp>
          <p:nvSpPr>
            <p:cNvPr id="13" name="Text Box 14"/>
            <p:cNvSpPr txBox="1">
              <a:spLocks noChangeArrowheads="1"/>
            </p:cNvSpPr>
            <p:nvPr/>
          </p:nvSpPr>
          <p:spPr bwMode="auto">
            <a:xfrm rot="16198651">
              <a:off x="-2592937" y="2797640"/>
              <a:ext cx="5562442" cy="345443"/>
            </a:xfrm>
            <a:prstGeom prst="rect">
              <a:avLst/>
            </a:prstGeom>
            <a:solidFill>
              <a:srgbClr val="000080"/>
            </a:solidFill>
            <a:ln w="9525">
              <a:noFill/>
              <a:miter lim="800000"/>
              <a:headEnd/>
              <a:tailEnd/>
            </a:ln>
          </p:spPr>
          <p:txBody>
            <a:bodyPr wrap="square" anchor="t" anchorCtr="1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400" b="1" dirty="0">
                  <a:solidFill>
                    <a:schemeClr val="bg1"/>
                  </a:solidFill>
                  <a:latin typeface="Century Gothic" pitchFamily="34" charset="0"/>
                </a:rPr>
                <a:t>Vishwakarma  Institute  of  Technology</a:t>
              </a:r>
            </a:p>
          </p:txBody>
        </p:sp>
        <p:sp>
          <p:nvSpPr>
            <p:cNvPr id="14" name="Text Box 14">
              <a:extLst>
                <a:ext uri="{FF2B5EF4-FFF2-40B4-BE49-F238E27FC236}">
                  <a16:creationId xmlns="" xmlns:a16="http://schemas.microsoft.com/office/drawing/2014/main" id="{08D90372-4075-403D-BB31-3D2C4B3C58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6200000">
              <a:off x="-2314811" y="2823549"/>
              <a:ext cx="5562604" cy="293627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rgbClr val="002060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100" b="1" dirty="0">
                  <a:solidFill>
                    <a:srgbClr val="002060"/>
                  </a:solidFill>
                  <a:latin typeface="Century Gothic" pitchFamily="34" charset="0"/>
                </a:rPr>
                <a:t>FY - Department of Engineering, Sciences and Humanities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H:\Robotics Course\Robotics Course - Topic wise Detaiils\Robotics Theory Lectures\For Lect 5 Electrical Elex\SPST internal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4600" y="228600"/>
            <a:ext cx="5562600" cy="2228851"/>
          </a:xfrm>
          <a:prstGeom prst="rect">
            <a:avLst/>
          </a:prstGeom>
          <a:noFill/>
        </p:spPr>
      </p:pic>
      <p:grpSp>
        <p:nvGrpSpPr>
          <p:cNvPr id="9" name="Group 8"/>
          <p:cNvGrpSpPr/>
          <p:nvPr/>
        </p:nvGrpSpPr>
        <p:grpSpPr>
          <a:xfrm>
            <a:off x="2499526" y="2686050"/>
            <a:ext cx="5501474" cy="2114610"/>
            <a:chOff x="1143000" y="3657600"/>
            <a:chExt cx="6858001" cy="2819480"/>
          </a:xfrm>
        </p:grpSpPr>
        <p:grpSp>
          <p:nvGrpSpPr>
            <p:cNvPr id="7" name="Group 6"/>
            <p:cNvGrpSpPr/>
            <p:nvPr/>
          </p:nvGrpSpPr>
          <p:grpSpPr>
            <a:xfrm>
              <a:off x="1143000" y="3657600"/>
              <a:ext cx="6858000" cy="2438400"/>
              <a:chOff x="381000" y="3429000"/>
              <a:chExt cx="6781800" cy="1981200"/>
            </a:xfrm>
          </p:grpSpPr>
          <p:pic>
            <p:nvPicPr>
              <p:cNvPr id="9219" name="Picture 3" descr="H:\Robotics Course\Robotics Course - Topic wise Detaiils\Robotics Theory Lectures\For Lect 5 Electrical Elex\SPDT.jp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81000" y="3429000"/>
                <a:ext cx="4726078" cy="1981200"/>
              </a:xfrm>
              <a:prstGeom prst="rect">
                <a:avLst/>
              </a:prstGeom>
              <a:noFill/>
            </p:spPr>
          </p:pic>
          <p:pic>
            <p:nvPicPr>
              <p:cNvPr id="9221" name="Picture 5" descr="H:\Robotics Course\Robotics Course - Topic wise Detaiils\Robotics Theory Lectures\For Lect 5 Electrical Elex\SPDT image.jpg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5019675" y="3429000"/>
                <a:ext cx="2143125" cy="1981200"/>
              </a:xfrm>
              <a:prstGeom prst="rect">
                <a:avLst/>
              </a:prstGeom>
              <a:noFill/>
            </p:spPr>
          </p:pic>
        </p:grpSp>
        <p:sp>
          <p:nvSpPr>
            <p:cNvPr id="8" name="TextBox 3"/>
            <p:cNvSpPr txBox="1">
              <a:spLocks noChangeArrowheads="1"/>
            </p:cNvSpPr>
            <p:nvPr/>
          </p:nvSpPr>
          <p:spPr bwMode="auto">
            <a:xfrm>
              <a:off x="1143001" y="5943600"/>
              <a:ext cx="6858000" cy="53348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2000" b="1" dirty="0" smtClean="0">
                  <a:latin typeface="Times New Roman" pitchFamily="18" charset="0"/>
                  <a:cs typeface="Times New Roman" pitchFamily="18" charset="0"/>
                </a:rPr>
                <a:t>  		Symbol 	          SPDT Switch</a:t>
              </a:r>
              <a:endParaRPr lang="en-US" sz="2000" b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76199" y="95465"/>
            <a:ext cx="533401" cy="4914685"/>
            <a:chOff x="14625" y="-684038"/>
            <a:chExt cx="598680" cy="6435703"/>
          </a:xfrm>
        </p:grpSpPr>
        <p:pic>
          <p:nvPicPr>
            <p:cNvPr id="11" name="Picture 43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4625" y="-684038"/>
              <a:ext cx="598680" cy="890808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</p:spPr>
        </p:pic>
        <p:sp>
          <p:nvSpPr>
            <p:cNvPr id="12" name="Text Box 14"/>
            <p:cNvSpPr txBox="1">
              <a:spLocks noChangeArrowheads="1"/>
            </p:cNvSpPr>
            <p:nvPr/>
          </p:nvSpPr>
          <p:spPr bwMode="auto">
            <a:xfrm rot="16198651">
              <a:off x="-2592937" y="2797640"/>
              <a:ext cx="5562442" cy="345443"/>
            </a:xfrm>
            <a:prstGeom prst="rect">
              <a:avLst/>
            </a:prstGeom>
            <a:solidFill>
              <a:srgbClr val="000080"/>
            </a:solidFill>
            <a:ln w="9525">
              <a:noFill/>
              <a:miter lim="800000"/>
              <a:headEnd/>
              <a:tailEnd/>
            </a:ln>
          </p:spPr>
          <p:txBody>
            <a:bodyPr wrap="square" anchor="t" anchorCtr="1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400" b="1" dirty="0">
                  <a:solidFill>
                    <a:schemeClr val="bg1"/>
                  </a:solidFill>
                  <a:latin typeface="Century Gothic" pitchFamily="34" charset="0"/>
                </a:rPr>
                <a:t>Vishwakarma  Institute  of  Technology</a:t>
              </a:r>
            </a:p>
          </p:txBody>
        </p:sp>
        <p:sp>
          <p:nvSpPr>
            <p:cNvPr id="13" name="Text Box 14">
              <a:extLst>
                <a:ext uri="{FF2B5EF4-FFF2-40B4-BE49-F238E27FC236}">
                  <a16:creationId xmlns="" xmlns:a16="http://schemas.microsoft.com/office/drawing/2014/main" id="{08D90372-4075-403D-BB31-3D2C4B3C58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6200000">
              <a:off x="-2314811" y="2823549"/>
              <a:ext cx="5562604" cy="293627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rgbClr val="002060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100" b="1" dirty="0">
                  <a:solidFill>
                    <a:srgbClr val="002060"/>
                  </a:solidFill>
                  <a:latin typeface="Century Gothic" pitchFamily="34" charset="0"/>
                </a:rPr>
                <a:t>FY - Department of Engineering, Sciences and Humanities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H:\Robotics Course\Robotics Course - Topic wise Detaiils\Robotics Theory Lectures\For Lect 5 Electrical Elex\DPDT Switch internal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2600" y="2628900"/>
            <a:ext cx="6172200" cy="2161196"/>
          </a:xfrm>
          <a:prstGeom prst="rect">
            <a:avLst/>
          </a:prstGeom>
          <a:noFill/>
        </p:spPr>
      </p:pic>
      <p:pic>
        <p:nvPicPr>
          <p:cNvPr id="10243" name="Picture 3" descr="H:\Robotics Course\Robotics Course - Topic wise Detaiils\Robotics Theory Lectures\For Lect 5 Electrical Elex\DPST internal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52600" y="228600"/>
            <a:ext cx="6172200" cy="2155372"/>
          </a:xfrm>
          <a:prstGeom prst="rect">
            <a:avLst/>
          </a:prstGeom>
          <a:noFill/>
        </p:spPr>
      </p:pic>
      <p:grpSp>
        <p:nvGrpSpPr>
          <p:cNvPr id="4" name="Group 3"/>
          <p:cNvGrpSpPr/>
          <p:nvPr/>
        </p:nvGrpSpPr>
        <p:grpSpPr>
          <a:xfrm>
            <a:off x="76199" y="95465"/>
            <a:ext cx="533401" cy="4914685"/>
            <a:chOff x="14625" y="-684038"/>
            <a:chExt cx="598680" cy="6435703"/>
          </a:xfrm>
        </p:grpSpPr>
        <p:pic>
          <p:nvPicPr>
            <p:cNvPr id="5" name="Picture 43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4625" y="-684038"/>
              <a:ext cx="598680" cy="890808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</p:spPr>
        </p:pic>
        <p:sp>
          <p:nvSpPr>
            <p:cNvPr id="6" name="Text Box 14"/>
            <p:cNvSpPr txBox="1">
              <a:spLocks noChangeArrowheads="1"/>
            </p:cNvSpPr>
            <p:nvPr/>
          </p:nvSpPr>
          <p:spPr bwMode="auto">
            <a:xfrm rot="16198651">
              <a:off x="-2592937" y="2797640"/>
              <a:ext cx="5562442" cy="345443"/>
            </a:xfrm>
            <a:prstGeom prst="rect">
              <a:avLst/>
            </a:prstGeom>
            <a:solidFill>
              <a:srgbClr val="000080"/>
            </a:solidFill>
            <a:ln w="9525">
              <a:noFill/>
              <a:miter lim="800000"/>
              <a:headEnd/>
              <a:tailEnd/>
            </a:ln>
          </p:spPr>
          <p:txBody>
            <a:bodyPr wrap="square" anchor="t" anchorCtr="1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400" b="1" dirty="0">
                  <a:solidFill>
                    <a:schemeClr val="bg1"/>
                  </a:solidFill>
                  <a:latin typeface="Century Gothic" pitchFamily="34" charset="0"/>
                </a:rPr>
                <a:t>Vishwakarma  Institute  of  Technology</a:t>
              </a:r>
            </a:p>
          </p:txBody>
        </p:sp>
        <p:sp>
          <p:nvSpPr>
            <p:cNvPr id="7" name="Text Box 14">
              <a:extLst>
                <a:ext uri="{FF2B5EF4-FFF2-40B4-BE49-F238E27FC236}">
                  <a16:creationId xmlns="" xmlns:a16="http://schemas.microsoft.com/office/drawing/2014/main" id="{08D90372-4075-403D-BB31-3D2C4B3C58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6200000">
              <a:off x="-2314811" y="2823549"/>
              <a:ext cx="5562604" cy="293627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rgbClr val="002060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100" b="1" dirty="0">
                  <a:solidFill>
                    <a:srgbClr val="002060"/>
                  </a:solidFill>
                  <a:latin typeface="Century Gothic" pitchFamily="34" charset="0"/>
                </a:rPr>
                <a:t>FY - Department of Engineering, Sciences and Humanities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930922" y="285750"/>
            <a:ext cx="2345677" cy="2313221"/>
            <a:chOff x="533399" y="381000"/>
            <a:chExt cx="2613411" cy="2664065"/>
          </a:xfrm>
        </p:grpSpPr>
        <p:pic>
          <p:nvPicPr>
            <p:cNvPr id="12291" name="Picture 3" descr="H:\Robotics Course\Robotics Course - Topic wise Detaiils\Robotics Theory Lectures\For Lect 5 Electrical Elex\Emergency switch.jp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33400" y="381000"/>
              <a:ext cx="2286000" cy="2286000"/>
            </a:xfrm>
            <a:prstGeom prst="rect">
              <a:avLst/>
            </a:prstGeom>
            <a:noFill/>
          </p:spPr>
        </p:pic>
        <p:sp>
          <p:nvSpPr>
            <p:cNvPr id="11" name="Text Box 48"/>
            <p:cNvSpPr txBox="1">
              <a:spLocks noChangeArrowheads="1"/>
            </p:cNvSpPr>
            <p:nvPr/>
          </p:nvSpPr>
          <p:spPr bwMode="auto">
            <a:xfrm>
              <a:off x="533399" y="2619717"/>
              <a:ext cx="2613411" cy="42534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b="1" dirty="0" smtClean="0">
                  <a:latin typeface="Arial" pitchFamily="34" charset="0"/>
                </a:rPr>
                <a:t>Emergency Switch</a:t>
              </a:r>
              <a:endParaRPr lang="en-US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440672" y="285750"/>
            <a:ext cx="1740928" cy="2083832"/>
            <a:chOff x="3429000" y="381000"/>
            <a:chExt cx="2133600" cy="2778443"/>
          </a:xfrm>
        </p:grpSpPr>
        <p:pic>
          <p:nvPicPr>
            <p:cNvPr id="12297" name="Picture 9" descr="H:\Robotics Course\Robotics Course - Topic wise Detaiils\Robotics Theory Lectures\For Lect 5 Electrical Elex\Micro 4-pin-tactile.jp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438311" y="381000"/>
              <a:ext cx="2124289" cy="2286000"/>
            </a:xfrm>
            <a:prstGeom prst="rect">
              <a:avLst/>
            </a:prstGeom>
            <a:noFill/>
          </p:spPr>
        </p:pic>
        <p:sp>
          <p:nvSpPr>
            <p:cNvPr id="12" name="Text Box 48"/>
            <p:cNvSpPr txBox="1">
              <a:spLocks noChangeArrowheads="1"/>
            </p:cNvSpPr>
            <p:nvPr/>
          </p:nvSpPr>
          <p:spPr bwMode="auto">
            <a:xfrm>
              <a:off x="3429000" y="2667000"/>
              <a:ext cx="2133600" cy="492443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b="1" dirty="0" smtClean="0">
                  <a:latin typeface="Arial" pitchFamily="34" charset="0"/>
                </a:rPr>
                <a:t>Push Button</a:t>
              </a:r>
              <a:endParaRPr lang="en-US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876800" y="2514600"/>
            <a:ext cx="2611392" cy="2179082"/>
            <a:chOff x="6096000" y="457200"/>
            <a:chExt cx="2514600" cy="3248427"/>
          </a:xfrm>
        </p:grpSpPr>
        <p:pic>
          <p:nvPicPr>
            <p:cNvPr id="12293" name="Picture 5" descr="H:\Robotics Course\Robotics Course - Topic wise Detaiils\Robotics Theory Lectures\For Lect 5 Electrical Elex\Micro Switch 2.jp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096000" y="457200"/>
              <a:ext cx="2514600" cy="2697852"/>
            </a:xfrm>
            <a:prstGeom prst="rect">
              <a:avLst/>
            </a:prstGeom>
            <a:noFill/>
          </p:spPr>
        </p:pic>
        <p:sp>
          <p:nvSpPr>
            <p:cNvPr id="13" name="Text Box 48"/>
            <p:cNvSpPr txBox="1">
              <a:spLocks noChangeArrowheads="1"/>
            </p:cNvSpPr>
            <p:nvPr/>
          </p:nvSpPr>
          <p:spPr bwMode="auto">
            <a:xfrm>
              <a:off x="6096000" y="3155052"/>
              <a:ext cx="2514600" cy="55057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b="1" dirty="0" smtClean="0">
                  <a:latin typeface="Arial" pitchFamily="34" charset="0"/>
                </a:rPr>
                <a:t>Roller type Switch</a:t>
              </a:r>
              <a:endParaRPr lang="en-US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1219200" y="2724150"/>
            <a:ext cx="2978368" cy="2096408"/>
            <a:chOff x="278475" y="3429000"/>
            <a:chExt cx="3650149" cy="2219884"/>
          </a:xfrm>
        </p:grpSpPr>
        <p:pic>
          <p:nvPicPr>
            <p:cNvPr id="12295" name="Picture 7" descr="H:\Robotics Course\Robotics Course - Topic wise Detaiils\Robotics Theory Lectures\For Lect 5 Electrical Elex\Micro Hinge Level type switch.jp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57200" y="3429000"/>
              <a:ext cx="3265714" cy="1828800"/>
            </a:xfrm>
            <a:prstGeom prst="rect">
              <a:avLst/>
            </a:prstGeom>
            <a:noFill/>
          </p:spPr>
        </p:pic>
        <p:sp>
          <p:nvSpPr>
            <p:cNvPr id="14" name="Text Box 48"/>
            <p:cNvSpPr txBox="1">
              <a:spLocks noChangeArrowheads="1"/>
            </p:cNvSpPr>
            <p:nvPr/>
          </p:nvSpPr>
          <p:spPr bwMode="auto">
            <a:xfrm>
              <a:off x="278475" y="5257799"/>
              <a:ext cx="3650149" cy="39108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b="1" dirty="0" smtClean="0">
                  <a:latin typeface="Arial" pitchFamily="34" charset="0"/>
                </a:rPr>
                <a:t>Hinge Lever type Switch</a:t>
              </a:r>
              <a:endParaRPr lang="en-US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5410200" y="285751"/>
            <a:ext cx="2614526" cy="2092583"/>
            <a:chOff x="3244336" y="4343401"/>
            <a:chExt cx="3324953" cy="2367235"/>
          </a:xfrm>
        </p:grpSpPr>
        <p:pic>
          <p:nvPicPr>
            <p:cNvPr id="12294" name="Picture 6" descr="H:\Robotics Course\Robotics Course - Topic wise Detaiils\Robotics Theory Lectures\For Lect 5 Electrical Elex\Micro Plunger switch.jp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3407972" y="4343401"/>
              <a:ext cx="2840428" cy="2004179"/>
            </a:xfrm>
            <a:prstGeom prst="rect">
              <a:avLst/>
            </a:prstGeom>
            <a:noFill/>
          </p:spPr>
        </p:pic>
        <p:sp>
          <p:nvSpPr>
            <p:cNvPr id="15" name="Text Box 48"/>
            <p:cNvSpPr txBox="1">
              <a:spLocks noChangeArrowheads="1"/>
            </p:cNvSpPr>
            <p:nvPr/>
          </p:nvSpPr>
          <p:spPr bwMode="auto">
            <a:xfrm>
              <a:off x="3244336" y="6292829"/>
              <a:ext cx="3324953" cy="41780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b="1" dirty="0" smtClean="0">
                  <a:latin typeface="Arial" pitchFamily="34" charset="0"/>
                </a:rPr>
                <a:t>Plunger type Switch</a:t>
              </a:r>
              <a:endParaRPr lang="en-US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76199" y="95465"/>
            <a:ext cx="533401" cy="4914685"/>
            <a:chOff x="14625" y="-684038"/>
            <a:chExt cx="598680" cy="6435703"/>
          </a:xfrm>
        </p:grpSpPr>
        <p:pic>
          <p:nvPicPr>
            <p:cNvPr id="22" name="Picture 43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14625" y="-684038"/>
              <a:ext cx="598680" cy="890808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</p:spPr>
        </p:pic>
        <p:sp>
          <p:nvSpPr>
            <p:cNvPr id="24" name="Text Box 14"/>
            <p:cNvSpPr txBox="1">
              <a:spLocks noChangeArrowheads="1"/>
            </p:cNvSpPr>
            <p:nvPr/>
          </p:nvSpPr>
          <p:spPr bwMode="auto">
            <a:xfrm rot="16198651">
              <a:off x="-2592937" y="2797640"/>
              <a:ext cx="5562442" cy="345443"/>
            </a:xfrm>
            <a:prstGeom prst="rect">
              <a:avLst/>
            </a:prstGeom>
            <a:solidFill>
              <a:srgbClr val="000080"/>
            </a:solidFill>
            <a:ln w="9525">
              <a:noFill/>
              <a:miter lim="800000"/>
              <a:headEnd/>
              <a:tailEnd/>
            </a:ln>
          </p:spPr>
          <p:txBody>
            <a:bodyPr wrap="square" anchor="t" anchorCtr="1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400" b="1" dirty="0">
                  <a:solidFill>
                    <a:schemeClr val="bg1"/>
                  </a:solidFill>
                  <a:latin typeface="Century Gothic" pitchFamily="34" charset="0"/>
                </a:rPr>
                <a:t>Vishwakarma  Institute  of  Technology</a:t>
              </a:r>
            </a:p>
          </p:txBody>
        </p:sp>
        <p:sp>
          <p:nvSpPr>
            <p:cNvPr id="25" name="Text Box 14">
              <a:extLst>
                <a:ext uri="{FF2B5EF4-FFF2-40B4-BE49-F238E27FC236}">
                  <a16:creationId xmlns="" xmlns:a16="http://schemas.microsoft.com/office/drawing/2014/main" id="{08D90372-4075-403D-BB31-3D2C4B3C58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6200000">
              <a:off x="-2314811" y="2823549"/>
              <a:ext cx="5562604" cy="293627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rgbClr val="002060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100" b="1" dirty="0">
                  <a:solidFill>
                    <a:srgbClr val="002060"/>
                  </a:solidFill>
                  <a:latin typeface="Century Gothic" pitchFamily="34" charset="0"/>
                </a:rPr>
                <a:t>FY - Department of Engineering, Sciences and Humanities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5" name="Picture 3" descr="H:\Robotics Course\Robotics Course - Topic wise Detaiils\Robotics Theory Lectures\For Lect 5 Electrical Elex\KitKat 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52457" y="266700"/>
            <a:ext cx="2939143" cy="2152650"/>
          </a:xfrm>
          <a:prstGeom prst="rect">
            <a:avLst/>
          </a:prstGeom>
          <a:noFill/>
        </p:spPr>
      </p:pic>
      <p:sp>
        <p:nvSpPr>
          <p:cNvPr id="8" name="Text Box 48"/>
          <p:cNvSpPr txBox="1">
            <a:spLocks noChangeArrowheads="1"/>
          </p:cNvSpPr>
          <p:nvPr/>
        </p:nvSpPr>
        <p:spPr bwMode="auto">
          <a:xfrm>
            <a:off x="3810000" y="278309"/>
            <a:ext cx="2438400" cy="769441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/>
            <a:r>
              <a:rPr lang="en-US" sz="2400" b="1" dirty="0" smtClean="0">
                <a:latin typeface="Arial" pitchFamily="34" charset="0"/>
              </a:rPr>
              <a:t>Kit Kat  Fuse</a:t>
            </a:r>
          </a:p>
          <a:p>
            <a:pPr algn="ctr"/>
            <a:r>
              <a:rPr lang="en-US" sz="2000" b="1" dirty="0" smtClean="0">
                <a:latin typeface="Arial" pitchFamily="34" charset="0"/>
              </a:rPr>
              <a:t>(</a:t>
            </a:r>
            <a:r>
              <a:rPr lang="en-US" sz="2000" b="1" dirty="0" err="1" smtClean="0">
                <a:latin typeface="Arial" pitchFamily="34" charset="0"/>
              </a:rPr>
              <a:t>Rewirable</a:t>
            </a:r>
            <a:r>
              <a:rPr lang="en-US" sz="2000" b="1" dirty="0" smtClean="0">
                <a:latin typeface="Arial" pitchFamily="34" charset="0"/>
              </a:rPr>
              <a:t> Fuse)</a:t>
            </a:r>
            <a:endParaRPr lang="en-US" sz="2000" dirty="0"/>
          </a:p>
        </p:txBody>
      </p:sp>
      <p:grpSp>
        <p:nvGrpSpPr>
          <p:cNvPr id="12" name="Group 11"/>
          <p:cNvGrpSpPr/>
          <p:nvPr/>
        </p:nvGrpSpPr>
        <p:grpSpPr>
          <a:xfrm>
            <a:off x="1447800" y="2699831"/>
            <a:ext cx="2590800" cy="1853119"/>
            <a:chOff x="304800" y="3276600"/>
            <a:chExt cx="3352800" cy="3253425"/>
          </a:xfrm>
        </p:grpSpPr>
        <p:pic>
          <p:nvPicPr>
            <p:cNvPr id="34819" name="Picture 3" descr="H:\Robotics Course\Robotics Course - Topic wise Detaiils\Robotics Theory Lectures\For Lect 5 Electrical Elex\glass-fuse.jp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32213" y="3276600"/>
              <a:ext cx="3325387" cy="2672843"/>
            </a:xfrm>
            <a:prstGeom prst="rect">
              <a:avLst/>
            </a:prstGeom>
            <a:noFill/>
          </p:spPr>
        </p:pic>
        <p:sp>
          <p:nvSpPr>
            <p:cNvPr id="6" name="Text Box 48"/>
            <p:cNvSpPr txBox="1">
              <a:spLocks noChangeArrowheads="1"/>
            </p:cNvSpPr>
            <p:nvPr/>
          </p:nvSpPr>
          <p:spPr bwMode="auto">
            <a:xfrm>
              <a:off x="304800" y="5912474"/>
              <a:ext cx="3352800" cy="61755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sz="2000" b="1" dirty="0" smtClean="0">
                  <a:latin typeface="Arial" pitchFamily="34" charset="0"/>
                </a:rPr>
                <a:t>Glass   Fuse</a:t>
              </a:r>
              <a:endParaRPr lang="en-US" sz="2000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5334000" y="2647951"/>
            <a:ext cx="2895600" cy="1924109"/>
            <a:chOff x="4694767" y="3465166"/>
            <a:chExt cx="3542897" cy="3106649"/>
          </a:xfrm>
        </p:grpSpPr>
        <p:pic>
          <p:nvPicPr>
            <p:cNvPr id="34818" name="Picture 2" descr="H:\Robotics Course\Robotics Course - Topic wise Detaiils\Robotics Theory Lectures\For Lect 5 Electrical Elex\Micro Blade fuse.jp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067704" y="3465166"/>
              <a:ext cx="3044613" cy="2460636"/>
            </a:xfrm>
            <a:prstGeom prst="rect">
              <a:avLst/>
            </a:prstGeom>
            <a:noFill/>
          </p:spPr>
        </p:pic>
        <p:sp>
          <p:nvSpPr>
            <p:cNvPr id="7" name="Text Box 48"/>
            <p:cNvSpPr txBox="1">
              <a:spLocks noChangeArrowheads="1"/>
            </p:cNvSpPr>
            <p:nvPr/>
          </p:nvSpPr>
          <p:spPr bwMode="auto">
            <a:xfrm>
              <a:off x="4694767" y="5925801"/>
              <a:ext cx="3542897" cy="64601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sz="2000" b="1" dirty="0" smtClean="0">
                  <a:latin typeface="Arial" pitchFamily="34" charset="0"/>
                </a:rPr>
                <a:t>Micro Blade type fuse</a:t>
              </a:r>
              <a:endParaRPr lang="en-US" sz="2000" dirty="0"/>
            </a:p>
          </p:txBody>
        </p:sp>
      </p:grpSp>
      <p:pic>
        <p:nvPicPr>
          <p:cNvPr id="13314" name="Picture 2" descr="H:\Robotics Course\Robotics Course - Topic wise Detaiils\Robotics Theory Lectures\For Lect 5 Electrical Elex\Kit-kat 2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62000" y="285750"/>
            <a:ext cx="3276600" cy="2209800"/>
          </a:xfrm>
          <a:prstGeom prst="rect">
            <a:avLst/>
          </a:prstGeom>
          <a:noFill/>
        </p:spPr>
      </p:pic>
      <p:grpSp>
        <p:nvGrpSpPr>
          <p:cNvPr id="11" name="Group 10"/>
          <p:cNvGrpSpPr/>
          <p:nvPr/>
        </p:nvGrpSpPr>
        <p:grpSpPr>
          <a:xfrm>
            <a:off x="76199" y="95465"/>
            <a:ext cx="533401" cy="4914685"/>
            <a:chOff x="14625" y="-684038"/>
            <a:chExt cx="598680" cy="6435703"/>
          </a:xfrm>
        </p:grpSpPr>
        <p:pic>
          <p:nvPicPr>
            <p:cNvPr id="13" name="Picture 43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14625" y="-684038"/>
              <a:ext cx="598680" cy="890808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</p:spPr>
        </p:pic>
        <p:sp>
          <p:nvSpPr>
            <p:cNvPr id="14" name="Text Box 14"/>
            <p:cNvSpPr txBox="1">
              <a:spLocks noChangeArrowheads="1"/>
            </p:cNvSpPr>
            <p:nvPr/>
          </p:nvSpPr>
          <p:spPr bwMode="auto">
            <a:xfrm rot="16198651">
              <a:off x="-2592937" y="2797640"/>
              <a:ext cx="5562442" cy="345443"/>
            </a:xfrm>
            <a:prstGeom prst="rect">
              <a:avLst/>
            </a:prstGeom>
            <a:solidFill>
              <a:srgbClr val="000080"/>
            </a:solidFill>
            <a:ln w="9525">
              <a:noFill/>
              <a:miter lim="800000"/>
              <a:headEnd/>
              <a:tailEnd/>
            </a:ln>
          </p:spPr>
          <p:txBody>
            <a:bodyPr wrap="square" anchor="t" anchorCtr="1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400" b="1" dirty="0">
                  <a:solidFill>
                    <a:schemeClr val="bg1"/>
                  </a:solidFill>
                  <a:latin typeface="Century Gothic" pitchFamily="34" charset="0"/>
                </a:rPr>
                <a:t>Vishwakarma  Institute  of  Technology</a:t>
              </a:r>
            </a:p>
          </p:txBody>
        </p:sp>
        <p:sp>
          <p:nvSpPr>
            <p:cNvPr id="15" name="Text Box 14">
              <a:extLst>
                <a:ext uri="{FF2B5EF4-FFF2-40B4-BE49-F238E27FC236}">
                  <a16:creationId xmlns="" xmlns:a16="http://schemas.microsoft.com/office/drawing/2014/main" id="{08D90372-4075-403D-BB31-3D2C4B3C58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6200000">
              <a:off x="-2314811" y="2823549"/>
              <a:ext cx="5562604" cy="293627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rgbClr val="002060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100" b="1" dirty="0">
                  <a:solidFill>
                    <a:srgbClr val="002060"/>
                  </a:solidFill>
                  <a:latin typeface="Century Gothic" pitchFamily="34" charset="0"/>
                </a:rPr>
                <a:t>FY - Department of Engineering, Sciences and Humanities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3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3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3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Text Box 3"/>
          <p:cNvSpPr txBox="1">
            <a:spLocks noChangeArrowheads="1"/>
          </p:cNvSpPr>
          <p:nvPr/>
        </p:nvSpPr>
        <p:spPr bwMode="auto">
          <a:xfrm>
            <a:off x="1143001" y="4248150"/>
            <a:ext cx="6377259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 dirty="0" err="1">
                <a:solidFill>
                  <a:srgbClr val="FF0000"/>
                </a:solidFill>
              </a:rPr>
              <a:t>HRC</a:t>
            </a:r>
            <a:r>
              <a:rPr lang="en-US" sz="3200" b="1" dirty="0">
                <a:solidFill>
                  <a:srgbClr val="FF0000"/>
                </a:solidFill>
              </a:rPr>
              <a:t> (High Rupturing Capacity) </a:t>
            </a:r>
            <a:r>
              <a:rPr lang="en-US" sz="3200" b="1" dirty="0" smtClean="0">
                <a:solidFill>
                  <a:srgbClr val="FF0000"/>
                </a:solidFill>
              </a:rPr>
              <a:t>Fuses</a:t>
            </a:r>
            <a:endParaRPr lang="en-US" sz="3200" b="1" dirty="0">
              <a:solidFill>
                <a:srgbClr val="FF0000"/>
              </a:solidFill>
            </a:endParaRPr>
          </a:p>
        </p:txBody>
      </p:sp>
      <p:pic>
        <p:nvPicPr>
          <p:cNvPr id="14339" name="Picture 3" descr="H:\Robotics Course\Robotics Course - Topic wise Detaiils\Robotics Theory Lectures\For Lect 5 Electrical Elex\HRC 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81600" y="2838450"/>
            <a:ext cx="3545792" cy="1435598"/>
          </a:xfrm>
          <a:prstGeom prst="rect">
            <a:avLst/>
          </a:prstGeom>
          <a:noFill/>
        </p:spPr>
      </p:pic>
      <p:pic>
        <p:nvPicPr>
          <p:cNvPr id="14340" name="Picture 4" descr="H:\Robotics Course\Robotics Course - Topic wise Detaiils\Robotics Theory Lectures\For Lect 5 Electrical Elex\HRC 3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74592" y="209550"/>
            <a:ext cx="1371600" cy="2516282"/>
          </a:xfrm>
          <a:prstGeom prst="rect">
            <a:avLst/>
          </a:prstGeom>
          <a:noFill/>
        </p:spPr>
      </p:pic>
      <p:pic>
        <p:nvPicPr>
          <p:cNvPr id="14342" name="Picture 6" descr="H:\Robotics Course\Robotics Course - Topic wise Detaiils\Robotics Theory Lectures\For Lect 5 Electrical Elex\HRC 1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19200" y="209550"/>
            <a:ext cx="2589178" cy="3600450"/>
          </a:xfrm>
          <a:prstGeom prst="rect">
            <a:avLst/>
          </a:prstGeom>
          <a:noFill/>
        </p:spPr>
      </p:pic>
      <p:pic>
        <p:nvPicPr>
          <p:cNvPr id="14343" name="Picture 7" descr="H:\Robotics Course\Robotics Course - Topic wise Detaiils\Robotics Theory Lectures\For Lect 5 Electrical Elex\HRC bottle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050993" y="209550"/>
            <a:ext cx="1635807" cy="2514600"/>
          </a:xfrm>
          <a:prstGeom prst="rect">
            <a:avLst/>
          </a:prstGeom>
          <a:noFill/>
        </p:spPr>
      </p:pic>
      <p:pic>
        <p:nvPicPr>
          <p:cNvPr id="14344" name="Picture 8" descr="H:\Robotics Course\Robotics Course - Topic wise Detaiils\Robotics Theory Lectures\For Lect 5 Electrical Elex\HRC 4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002992" y="209550"/>
            <a:ext cx="1066800" cy="2532690"/>
          </a:xfrm>
          <a:prstGeom prst="rect">
            <a:avLst/>
          </a:prstGeom>
          <a:noFill/>
        </p:spPr>
      </p:pic>
      <p:grpSp>
        <p:nvGrpSpPr>
          <p:cNvPr id="8" name="Group 7"/>
          <p:cNvGrpSpPr/>
          <p:nvPr/>
        </p:nvGrpSpPr>
        <p:grpSpPr>
          <a:xfrm>
            <a:off x="76199" y="95465"/>
            <a:ext cx="533401" cy="4914685"/>
            <a:chOff x="14625" y="-684038"/>
            <a:chExt cx="598680" cy="6435703"/>
          </a:xfrm>
        </p:grpSpPr>
        <p:pic>
          <p:nvPicPr>
            <p:cNvPr id="9" name="Picture 43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14625" y="-684038"/>
              <a:ext cx="598680" cy="890808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</p:spPr>
        </p:pic>
        <p:sp>
          <p:nvSpPr>
            <p:cNvPr id="10" name="Text Box 14"/>
            <p:cNvSpPr txBox="1">
              <a:spLocks noChangeArrowheads="1"/>
            </p:cNvSpPr>
            <p:nvPr/>
          </p:nvSpPr>
          <p:spPr bwMode="auto">
            <a:xfrm rot="16198651">
              <a:off x="-2592937" y="2797640"/>
              <a:ext cx="5562442" cy="345443"/>
            </a:xfrm>
            <a:prstGeom prst="rect">
              <a:avLst/>
            </a:prstGeom>
            <a:solidFill>
              <a:srgbClr val="000080"/>
            </a:solidFill>
            <a:ln w="9525">
              <a:noFill/>
              <a:miter lim="800000"/>
              <a:headEnd/>
              <a:tailEnd/>
            </a:ln>
          </p:spPr>
          <p:txBody>
            <a:bodyPr wrap="square" anchor="t" anchorCtr="1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400" b="1" dirty="0">
                  <a:solidFill>
                    <a:schemeClr val="bg1"/>
                  </a:solidFill>
                  <a:latin typeface="Century Gothic" pitchFamily="34" charset="0"/>
                </a:rPr>
                <a:t>Vishwakarma  Institute  of  Technology</a:t>
              </a:r>
            </a:p>
          </p:txBody>
        </p:sp>
        <p:sp>
          <p:nvSpPr>
            <p:cNvPr id="11" name="Text Box 14">
              <a:extLst>
                <a:ext uri="{FF2B5EF4-FFF2-40B4-BE49-F238E27FC236}">
                  <a16:creationId xmlns="" xmlns:a16="http://schemas.microsoft.com/office/drawing/2014/main" id="{08D90372-4075-403D-BB31-3D2C4B3C58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6200000">
              <a:off x="-2314811" y="2823549"/>
              <a:ext cx="5562604" cy="293627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rgbClr val="002060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100" b="1" dirty="0">
                  <a:solidFill>
                    <a:srgbClr val="002060"/>
                  </a:solidFill>
                  <a:latin typeface="Century Gothic" pitchFamily="34" charset="0"/>
                </a:rPr>
                <a:t>FY - Department of Engineering, Sciences and Humanities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43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3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4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70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70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70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7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3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3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43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4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3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43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43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3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43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43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4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3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43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43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4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H:\Robotics Course\Robotics Course - Topic wise Detaiils\Robotics Theory Lectures\For Lect 5 Electrical Elex\MCB 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38801" y="133351"/>
            <a:ext cx="2057400" cy="2285999"/>
          </a:xfrm>
          <a:prstGeom prst="rect">
            <a:avLst/>
          </a:prstGeom>
          <a:noFill/>
        </p:spPr>
      </p:pic>
      <p:pic>
        <p:nvPicPr>
          <p:cNvPr id="15364" name="Picture 4" descr="H:\Robotics Course\Robotics Course - Topic wise Detaiils\Robotics Theory Lectures\For Lect 5 Electrical Elex\MCB 4 pole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24200" y="2571750"/>
            <a:ext cx="2438400" cy="2438400"/>
          </a:xfrm>
          <a:prstGeom prst="rect">
            <a:avLst/>
          </a:prstGeom>
          <a:noFill/>
        </p:spPr>
      </p:pic>
      <p:pic>
        <p:nvPicPr>
          <p:cNvPr id="15365" name="Picture 5" descr="H:\Robotics Course\Robotics Course - Topic wise Detaiils\Robotics Theory Lectures\For Lect 5 Electrical Elex\MCB 2 pole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176993" y="133350"/>
            <a:ext cx="2157007" cy="2286000"/>
          </a:xfrm>
          <a:prstGeom prst="rect">
            <a:avLst/>
          </a:prstGeom>
          <a:noFill/>
        </p:spPr>
      </p:pic>
      <p:pic>
        <p:nvPicPr>
          <p:cNvPr id="15367" name="Picture 7" descr="H:\Robotics Course\Robotics Course - Topic wise Detaiils\Robotics Theory Lectures\For Lect 5 Electrical Elex\MCB 1 pole_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39905" y="133350"/>
            <a:ext cx="1855695" cy="2283796"/>
          </a:xfrm>
          <a:prstGeom prst="rect">
            <a:avLst/>
          </a:prstGeom>
          <a:noFill/>
        </p:spPr>
      </p:pic>
      <p:grpSp>
        <p:nvGrpSpPr>
          <p:cNvPr id="15" name="Group 14"/>
          <p:cNvGrpSpPr/>
          <p:nvPr/>
        </p:nvGrpSpPr>
        <p:grpSpPr>
          <a:xfrm>
            <a:off x="5486400" y="2571750"/>
            <a:ext cx="3429000" cy="2261175"/>
            <a:chOff x="4953000" y="2647950"/>
            <a:chExt cx="3429000" cy="2261175"/>
          </a:xfrm>
        </p:grpSpPr>
        <p:pic>
          <p:nvPicPr>
            <p:cNvPr id="15366" name="Picture 6" descr="H:\Robotics Course\Robotics Course - Topic wise Detaiils\Robotics Theory Lectures\For Lect 5 Electrical Elex\ELCB.jp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6172200" y="2647950"/>
              <a:ext cx="2209800" cy="2209800"/>
            </a:xfrm>
            <a:prstGeom prst="rect">
              <a:avLst/>
            </a:prstGeom>
            <a:noFill/>
          </p:spPr>
        </p:pic>
        <p:sp>
          <p:nvSpPr>
            <p:cNvPr id="9" name="Text Box 3"/>
            <p:cNvSpPr txBox="1">
              <a:spLocks noChangeArrowheads="1"/>
            </p:cNvSpPr>
            <p:nvPr/>
          </p:nvSpPr>
          <p:spPr bwMode="auto">
            <a:xfrm>
              <a:off x="4953000" y="4324350"/>
              <a:ext cx="1676400" cy="58477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3200" b="1" dirty="0" smtClean="0"/>
                <a:t>E.L.C.B.</a:t>
              </a:r>
              <a:endParaRPr lang="en-US" sz="3200" b="1" dirty="0"/>
            </a:p>
          </p:txBody>
        </p:sp>
      </p:grpSp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1066800" y="2571750"/>
            <a:ext cx="1842226" cy="181588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800" b="1" dirty="0" err="1" smtClean="0">
                <a:solidFill>
                  <a:srgbClr val="FF0000"/>
                </a:solidFill>
              </a:rPr>
              <a:t>MCB</a:t>
            </a:r>
            <a:r>
              <a:rPr lang="en-US" sz="2800" b="1" dirty="0" smtClean="0">
                <a:solidFill>
                  <a:srgbClr val="FF0000"/>
                </a:solidFill>
              </a:rPr>
              <a:t> – </a:t>
            </a:r>
          </a:p>
          <a:p>
            <a:pPr algn="ctr"/>
            <a:r>
              <a:rPr lang="en-US" sz="2800" b="1" dirty="0" smtClean="0">
                <a:solidFill>
                  <a:srgbClr val="FF0000"/>
                </a:solidFill>
              </a:rPr>
              <a:t>Miniature </a:t>
            </a:r>
          </a:p>
          <a:p>
            <a:pPr algn="ctr"/>
            <a:r>
              <a:rPr lang="en-US" sz="2800" b="1" dirty="0" smtClean="0">
                <a:solidFill>
                  <a:srgbClr val="FF0000"/>
                </a:solidFill>
              </a:rPr>
              <a:t>Circuit </a:t>
            </a:r>
          </a:p>
          <a:p>
            <a:pPr algn="ctr"/>
            <a:r>
              <a:rPr lang="en-US" sz="2800" b="1" dirty="0" smtClean="0">
                <a:solidFill>
                  <a:srgbClr val="FF0000"/>
                </a:solidFill>
              </a:rPr>
              <a:t>Breaker</a:t>
            </a:r>
            <a:endParaRPr lang="en-US" sz="2800" b="1" dirty="0">
              <a:solidFill>
                <a:srgbClr val="FF0000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76199" y="95465"/>
            <a:ext cx="533401" cy="4914685"/>
            <a:chOff x="14625" y="-684038"/>
            <a:chExt cx="598680" cy="6435703"/>
          </a:xfrm>
        </p:grpSpPr>
        <p:pic>
          <p:nvPicPr>
            <p:cNvPr id="12" name="Picture 43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14625" y="-684038"/>
              <a:ext cx="598680" cy="890808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</p:spPr>
        </p:pic>
        <p:sp>
          <p:nvSpPr>
            <p:cNvPr id="13" name="Text Box 14"/>
            <p:cNvSpPr txBox="1">
              <a:spLocks noChangeArrowheads="1"/>
            </p:cNvSpPr>
            <p:nvPr/>
          </p:nvSpPr>
          <p:spPr bwMode="auto">
            <a:xfrm rot="16198651">
              <a:off x="-2592937" y="2797640"/>
              <a:ext cx="5562442" cy="345443"/>
            </a:xfrm>
            <a:prstGeom prst="rect">
              <a:avLst/>
            </a:prstGeom>
            <a:solidFill>
              <a:srgbClr val="000080"/>
            </a:solidFill>
            <a:ln w="9525">
              <a:noFill/>
              <a:miter lim="800000"/>
              <a:headEnd/>
              <a:tailEnd/>
            </a:ln>
          </p:spPr>
          <p:txBody>
            <a:bodyPr wrap="square" anchor="t" anchorCtr="1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400" b="1" dirty="0">
                  <a:solidFill>
                    <a:schemeClr val="bg1"/>
                  </a:solidFill>
                  <a:latin typeface="Century Gothic" pitchFamily="34" charset="0"/>
                </a:rPr>
                <a:t>Vishwakarma  Institute  of  Technology</a:t>
              </a:r>
            </a:p>
          </p:txBody>
        </p:sp>
        <p:sp>
          <p:nvSpPr>
            <p:cNvPr id="14" name="Text Box 14">
              <a:extLst>
                <a:ext uri="{FF2B5EF4-FFF2-40B4-BE49-F238E27FC236}">
                  <a16:creationId xmlns="" xmlns:a16="http://schemas.microsoft.com/office/drawing/2014/main" id="{08D90372-4075-403D-BB31-3D2C4B3C58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6200000">
              <a:off x="-2314811" y="2823549"/>
              <a:ext cx="5562604" cy="293627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rgbClr val="002060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100" b="1" dirty="0">
                  <a:solidFill>
                    <a:srgbClr val="002060"/>
                  </a:solidFill>
                  <a:latin typeface="Century Gothic" pitchFamily="34" charset="0"/>
                </a:rPr>
                <a:t>FY - Department of Engineering, Sciences and Humanities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53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3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5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53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53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5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3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5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3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53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53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6705600" y="971550"/>
            <a:ext cx="2133600" cy="1261884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FF0000"/>
                </a:solidFill>
              </a:rPr>
              <a:t>Rheostat </a:t>
            </a:r>
            <a:r>
              <a:rPr lang="en-US" sz="2400" b="1" dirty="0" smtClean="0">
                <a:solidFill>
                  <a:srgbClr val="FF0000"/>
                </a:solidFill>
              </a:rPr>
              <a:t>Rating – </a:t>
            </a:r>
          </a:p>
          <a:p>
            <a:pPr algn="ctr"/>
            <a:r>
              <a:rPr lang="en-US" sz="2400" b="1" dirty="0" smtClean="0">
                <a:solidFill>
                  <a:srgbClr val="FF0000"/>
                </a:solidFill>
              </a:rPr>
              <a:t>100 Ohm, 5 A</a:t>
            </a:r>
            <a:endParaRPr lang="en-US" sz="2400" b="1" dirty="0">
              <a:solidFill>
                <a:srgbClr val="FF0000"/>
              </a:solidFill>
            </a:endParaRPr>
          </a:p>
        </p:txBody>
      </p:sp>
      <p:pic>
        <p:nvPicPr>
          <p:cNvPr id="34819" name="Picture 3" descr="F:\Robotics Course\Robotics Course - Topic wise Detaiils\Robotics Theory Lectures\For Lect 5 Electrical Elex\Rheostat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7401" y="133350"/>
            <a:ext cx="5841999" cy="3048000"/>
          </a:xfrm>
          <a:prstGeom prst="rect">
            <a:avLst/>
          </a:prstGeom>
          <a:noFill/>
        </p:spPr>
      </p:pic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762000" y="2647950"/>
            <a:ext cx="3777103" cy="46166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0033CC"/>
                </a:solidFill>
              </a:rPr>
              <a:t>Fixed Contacts</a:t>
            </a:r>
            <a:endParaRPr lang="en-US" sz="2400" b="1" dirty="0">
              <a:solidFill>
                <a:srgbClr val="0033CC"/>
              </a:solidFill>
            </a:endParaRPr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4114800" y="133350"/>
            <a:ext cx="2453870" cy="400110"/>
          </a:xfrm>
          <a:prstGeom prst="rect">
            <a:avLst/>
          </a:prstGeom>
          <a:solidFill>
            <a:schemeClr val="bg1">
              <a:alpha val="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0033CC"/>
                </a:solidFill>
              </a:rPr>
              <a:t>Variable Contact</a:t>
            </a:r>
            <a:endParaRPr lang="en-US" sz="2000" b="1" dirty="0">
              <a:solidFill>
                <a:srgbClr val="0033CC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rot="10800000">
            <a:off x="1524000" y="1962150"/>
            <a:ext cx="914400" cy="6858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2797972" y="2266950"/>
            <a:ext cx="1850228" cy="4953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16200000" flipH="1">
            <a:off x="6035271" y="666750"/>
            <a:ext cx="381001" cy="7620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76199" y="95465"/>
            <a:ext cx="533401" cy="4914685"/>
            <a:chOff x="14625" y="-684038"/>
            <a:chExt cx="598680" cy="6435703"/>
          </a:xfrm>
        </p:grpSpPr>
        <p:pic>
          <p:nvPicPr>
            <p:cNvPr id="14" name="Picture 43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4625" y="-684038"/>
              <a:ext cx="598680" cy="890808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</p:spPr>
        </p:pic>
        <p:sp>
          <p:nvSpPr>
            <p:cNvPr id="15" name="Text Box 14"/>
            <p:cNvSpPr txBox="1">
              <a:spLocks noChangeArrowheads="1"/>
            </p:cNvSpPr>
            <p:nvPr/>
          </p:nvSpPr>
          <p:spPr bwMode="auto">
            <a:xfrm rot="16198651">
              <a:off x="-2592937" y="2797640"/>
              <a:ext cx="5562442" cy="345443"/>
            </a:xfrm>
            <a:prstGeom prst="rect">
              <a:avLst/>
            </a:prstGeom>
            <a:solidFill>
              <a:srgbClr val="000080"/>
            </a:solidFill>
            <a:ln w="9525">
              <a:noFill/>
              <a:miter lim="800000"/>
              <a:headEnd/>
              <a:tailEnd/>
            </a:ln>
          </p:spPr>
          <p:txBody>
            <a:bodyPr wrap="square" anchor="t" anchorCtr="1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400" b="1" dirty="0">
                  <a:solidFill>
                    <a:schemeClr val="bg1"/>
                  </a:solidFill>
                  <a:latin typeface="Century Gothic" pitchFamily="34" charset="0"/>
                </a:rPr>
                <a:t>Vishwakarma  Institute  of  Technology</a:t>
              </a:r>
            </a:p>
          </p:txBody>
        </p:sp>
        <p:sp>
          <p:nvSpPr>
            <p:cNvPr id="16" name="Text Box 14">
              <a:extLst>
                <a:ext uri="{FF2B5EF4-FFF2-40B4-BE49-F238E27FC236}">
                  <a16:creationId xmlns="" xmlns:a16="http://schemas.microsoft.com/office/drawing/2014/main" id="{08D90372-4075-403D-BB31-3D2C4B3C58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6200000">
              <a:off x="-2314811" y="2823549"/>
              <a:ext cx="5562604" cy="293627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rgbClr val="002060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100" b="1" dirty="0">
                  <a:solidFill>
                    <a:srgbClr val="002060"/>
                  </a:solidFill>
                  <a:latin typeface="Century Gothic" pitchFamily="34" charset="0"/>
                </a:rPr>
                <a:t>FY - Department of Engineering, Sciences and Humanities</a:t>
              </a: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1066800" y="3376196"/>
            <a:ext cx="4952998" cy="1176754"/>
            <a:chOff x="2514601" y="2952750"/>
            <a:chExt cx="4952998" cy="1176754"/>
          </a:xfrm>
        </p:grpSpPr>
        <p:grpSp>
          <p:nvGrpSpPr>
            <p:cNvPr id="20" name="Group 19"/>
            <p:cNvGrpSpPr/>
            <p:nvPr/>
          </p:nvGrpSpPr>
          <p:grpSpPr>
            <a:xfrm>
              <a:off x="3352800" y="3486150"/>
              <a:ext cx="3429000" cy="304802"/>
              <a:chOff x="838200" y="1885950"/>
              <a:chExt cx="8001000" cy="1066802"/>
            </a:xfrm>
          </p:grpSpPr>
          <p:cxnSp>
            <p:nvCxnSpPr>
              <p:cNvPr id="21" name="Straight Connector 20"/>
              <p:cNvCxnSpPr/>
              <p:nvPr/>
            </p:nvCxnSpPr>
            <p:spPr>
              <a:xfrm rot="16200000" flipH="1">
                <a:off x="1333500" y="2152650"/>
                <a:ext cx="990600" cy="457200"/>
              </a:xfrm>
              <a:prstGeom prst="line">
                <a:avLst/>
              </a:prstGeom>
              <a:ln w="3175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 rot="5400000">
                <a:off x="1714500" y="2228850"/>
                <a:ext cx="990600" cy="304800"/>
              </a:xfrm>
              <a:prstGeom prst="line">
                <a:avLst/>
              </a:prstGeom>
              <a:ln w="3175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 rot="16200000" flipH="1">
                <a:off x="2095499" y="2152651"/>
                <a:ext cx="990600" cy="457200"/>
              </a:xfrm>
              <a:prstGeom prst="line">
                <a:avLst/>
              </a:prstGeom>
              <a:ln w="3175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 rot="5400000">
                <a:off x="2476499" y="2228851"/>
                <a:ext cx="990600" cy="304800"/>
              </a:xfrm>
              <a:prstGeom prst="line">
                <a:avLst/>
              </a:prstGeom>
              <a:ln w="3175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 rot="16200000" flipH="1">
                <a:off x="2857501" y="2152651"/>
                <a:ext cx="990600" cy="457200"/>
              </a:xfrm>
              <a:prstGeom prst="line">
                <a:avLst/>
              </a:prstGeom>
              <a:ln w="3175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 rot="5400000">
                <a:off x="3238501" y="2228851"/>
                <a:ext cx="990600" cy="304800"/>
              </a:xfrm>
              <a:prstGeom prst="line">
                <a:avLst/>
              </a:prstGeom>
              <a:ln w="3175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 rot="16200000" flipH="1">
                <a:off x="3619500" y="2152652"/>
                <a:ext cx="990600" cy="457200"/>
              </a:xfrm>
              <a:prstGeom prst="line">
                <a:avLst/>
              </a:prstGeom>
              <a:ln w="3175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 rot="5400000">
                <a:off x="4000500" y="2228852"/>
                <a:ext cx="990600" cy="304800"/>
              </a:xfrm>
              <a:prstGeom prst="line">
                <a:avLst/>
              </a:prstGeom>
              <a:ln w="3175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 rot="16200000" flipH="1">
                <a:off x="4381501" y="2152651"/>
                <a:ext cx="990600" cy="457200"/>
              </a:xfrm>
              <a:prstGeom prst="line">
                <a:avLst/>
              </a:prstGeom>
              <a:ln w="3175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 rot="5400000">
                <a:off x="4762501" y="2228851"/>
                <a:ext cx="990600" cy="304800"/>
              </a:xfrm>
              <a:prstGeom prst="line">
                <a:avLst/>
              </a:prstGeom>
              <a:ln w="3175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 rot="16200000" flipH="1">
                <a:off x="5143500" y="2152652"/>
                <a:ext cx="990600" cy="457200"/>
              </a:xfrm>
              <a:prstGeom prst="line">
                <a:avLst/>
              </a:prstGeom>
              <a:ln w="3175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 rot="5400000">
                <a:off x="5524500" y="2228852"/>
                <a:ext cx="990600" cy="304800"/>
              </a:xfrm>
              <a:prstGeom prst="line">
                <a:avLst/>
              </a:prstGeom>
              <a:ln w="3175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 rot="5400000">
                <a:off x="1181101" y="2076450"/>
                <a:ext cx="609599" cy="228600"/>
              </a:xfrm>
              <a:prstGeom prst="line">
                <a:avLst/>
              </a:prstGeom>
              <a:ln w="3175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 rot="5400000" flipH="1" flipV="1">
                <a:off x="7962900" y="2609850"/>
                <a:ext cx="533400" cy="152400"/>
              </a:xfrm>
              <a:prstGeom prst="line">
                <a:avLst/>
              </a:prstGeom>
              <a:ln w="3175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838200" y="2495550"/>
                <a:ext cx="533400" cy="2"/>
              </a:xfrm>
              <a:prstGeom prst="line">
                <a:avLst/>
              </a:prstGeom>
              <a:ln w="3175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8305800" y="2419350"/>
                <a:ext cx="533400" cy="2"/>
              </a:xfrm>
              <a:prstGeom prst="line">
                <a:avLst/>
              </a:prstGeom>
              <a:ln w="3175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 rot="16200000" flipH="1">
                <a:off x="5905500" y="2228852"/>
                <a:ext cx="990600" cy="457200"/>
              </a:xfrm>
              <a:prstGeom prst="line">
                <a:avLst/>
              </a:prstGeom>
              <a:ln w="3175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 rot="5400000">
                <a:off x="6286500" y="2305052"/>
                <a:ext cx="990600" cy="304800"/>
              </a:xfrm>
              <a:prstGeom prst="line">
                <a:avLst/>
              </a:prstGeom>
              <a:ln w="3175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 rot="16200000" flipH="1">
                <a:off x="6667501" y="2228851"/>
                <a:ext cx="990600" cy="457200"/>
              </a:xfrm>
              <a:prstGeom prst="line">
                <a:avLst/>
              </a:prstGeom>
              <a:ln w="3175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 rot="5400000">
                <a:off x="7048501" y="2305051"/>
                <a:ext cx="990600" cy="304800"/>
              </a:xfrm>
              <a:prstGeom prst="line">
                <a:avLst/>
              </a:prstGeom>
              <a:ln w="3175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 rot="16200000" flipH="1">
                <a:off x="7429500" y="2228852"/>
                <a:ext cx="990600" cy="457200"/>
              </a:xfrm>
              <a:prstGeom prst="line">
                <a:avLst/>
              </a:prstGeom>
              <a:ln w="3175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" name="Text Box 3"/>
            <p:cNvSpPr txBox="1">
              <a:spLocks noChangeArrowheads="1"/>
            </p:cNvSpPr>
            <p:nvPr/>
          </p:nvSpPr>
          <p:spPr bwMode="auto">
            <a:xfrm>
              <a:off x="2514601" y="3790950"/>
              <a:ext cx="1752599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0033CC"/>
                  </a:solidFill>
                </a:rPr>
                <a:t>Fixed Contact 1</a:t>
              </a:r>
              <a:endParaRPr lang="en-US" sz="1600" b="1" dirty="0">
                <a:solidFill>
                  <a:srgbClr val="0033CC"/>
                </a:solidFill>
              </a:endParaRPr>
            </a:p>
          </p:txBody>
        </p:sp>
        <p:sp>
          <p:nvSpPr>
            <p:cNvPr id="43" name="Text Box 3"/>
            <p:cNvSpPr txBox="1">
              <a:spLocks noChangeArrowheads="1"/>
            </p:cNvSpPr>
            <p:nvPr/>
          </p:nvSpPr>
          <p:spPr bwMode="auto">
            <a:xfrm>
              <a:off x="5715000" y="3790950"/>
              <a:ext cx="1752599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0033CC"/>
                  </a:solidFill>
                </a:rPr>
                <a:t>Fixed Contact 2</a:t>
              </a:r>
              <a:endParaRPr lang="en-US" sz="1600" b="1" dirty="0">
                <a:solidFill>
                  <a:srgbClr val="0033CC"/>
                </a:solidFill>
              </a:endParaRPr>
            </a:p>
          </p:txBody>
        </p:sp>
        <p:grpSp>
          <p:nvGrpSpPr>
            <p:cNvPr id="44" name="Group 43"/>
            <p:cNvGrpSpPr/>
            <p:nvPr/>
          </p:nvGrpSpPr>
          <p:grpSpPr>
            <a:xfrm>
              <a:off x="5638800" y="3028950"/>
              <a:ext cx="228600" cy="457200"/>
              <a:chOff x="5866606" y="1504950"/>
              <a:chExt cx="381794" cy="610394"/>
            </a:xfrm>
          </p:grpSpPr>
          <p:cxnSp>
            <p:nvCxnSpPr>
              <p:cNvPr id="45" name="Straight Connector 44"/>
              <p:cNvCxnSpPr/>
              <p:nvPr/>
            </p:nvCxnSpPr>
            <p:spPr>
              <a:xfrm rot="5400000">
                <a:off x="5562600" y="1809750"/>
                <a:ext cx="609600" cy="1588"/>
              </a:xfrm>
              <a:prstGeom prst="line">
                <a:avLst/>
              </a:prstGeom>
              <a:ln w="31750">
                <a:solidFill>
                  <a:srgbClr val="FF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 rot="10800000" flipV="1">
                <a:off x="5867400" y="1504950"/>
                <a:ext cx="381000" cy="796"/>
              </a:xfrm>
              <a:prstGeom prst="line">
                <a:avLst/>
              </a:prstGeom>
              <a:ln w="317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7" name="Oval 46"/>
            <p:cNvSpPr/>
            <p:nvPr/>
          </p:nvSpPr>
          <p:spPr>
            <a:xfrm>
              <a:off x="6781800" y="3562350"/>
              <a:ext cx="152400" cy="152400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5867400" y="2952750"/>
              <a:ext cx="152400" cy="152400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3200400" y="3562350"/>
              <a:ext cx="152400" cy="152400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 Box 3"/>
            <p:cNvSpPr txBox="1">
              <a:spLocks noChangeArrowheads="1"/>
            </p:cNvSpPr>
            <p:nvPr/>
          </p:nvSpPr>
          <p:spPr bwMode="auto">
            <a:xfrm>
              <a:off x="5638800" y="3116818"/>
              <a:ext cx="1752599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0033CC"/>
                  </a:solidFill>
                </a:rPr>
                <a:t>Variable Contact</a:t>
              </a:r>
              <a:endParaRPr lang="en-US" sz="1600" b="1" dirty="0">
                <a:solidFill>
                  <a:srgbClr val="0033CC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05979"/>
            <a:ext cx="4800600" cy="857250"/>
          </a:xfrm>
        </p:spPr>
        <p:txBody>
          <a:bodyPr/>
          <a:lstStyle/>
          <a:p>
            <a:r>
              <a:rPr lang="en-US" dirty="0" smtClean="0"/>
              <a:t>Actuators</a:t>
            </a:r>
            <a:endParaRPr lang="en-US" dirty="0"/>
          </a:p>
        </p:txBody>
      </p:sp>
      <p:pic>
        <p:nvPicPr>
          <p:cNvPr id="7" name="Content Placeholder 6" descr="DC motor.jpe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1081880" y="1012091"/>
            <a:ext cx="3413919" cy="2560439"/>
          </a:xfrm>
        </p:spPr>
      </p:pic>
      <p:pic>
        <p:nvPicPr>
          <p:cNvPr id="10" name="Content Placeholder 9" descr="AC motor1.jpg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>
          <a:xfrm>
            <a:off x="4724400" y="1012091"/>
            <a:ext cx="3352800" cy="2514600"/>
          </a:xfrm>
        </p:spPr>
      </p:pic>
      <p:sp>
        <p:nvSpPr>
          <p:cNvPr id="8" name="TextBox 7"/>
          <p:cNvSpPr txBox="1"/>
          <p:nvPr/>
        </p:nvSpPr>
        <p:spPr>
          <a:xfrm>
            <a:off x="1905000" y="3572530"/>
            <a:ext cx="1752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DC Motor</a:t>
            </a:r>
            <a:endParaRPr lang="en-US" sz="28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5638800" y="3572530"/>
            <a:ext cx="1676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AC Motor</a:t>
            </a:r>
            <a:endParaRPr lang="en-US" sz="2800" b="1" dirty="0"/>
          </a:p>
        </p:txBody>
      </p:sp>
      <p:grpSp>
        <p:nvGrpSpPr>
          <p:cNvPr id="9" name="Group 8"/>
          <p:cNvGrpSpPr/>
          <p:nvPr/>
        </p:nvGrpSpPr>
        <p:grpSpPr>
          <a:xfrm>
            <a:off x="76199" y="95465"/>
            <a:ext cx="533401" cy="4914685"/>
            <a:chOff x="14625" y="-684038"/>
            <a:chExt cx="598680" cy="6435703"/>
          </a:xfrm>
        </p:grpSpPr>
        <p:pic>
          <p:nvPicPr>
            <p:cNvPr id="12" name="Picture 43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4625" y="-684038"/>
              <a:ext cx="598680" cy="890808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</p:spPr>
        </p:pic>
        <p:sp>
          <p:nvSpPr>
            <p:cNvPr id="13" name="Text Box 14"/>
            <p:cNvSpPr txBox="1">
              <a:spLocks noChangeArrowheads="1"/>
            </p:cNvSpPr>
            <p:nvPr/>
          </p:nvSpPr>
          <p:spPr bwMode="auto">
            <a:xfrm rot="16198651">
              <a:off x="-2592937" y="2797640"/>
              <a:ext cx="5562442" cy="345443"/>
            </a:xfrm>
            <a:prstGeom prst="rect">
              <a:avLst/>
            </a:prstGeom>
            <a:solidFill>
              <a:srgbClr val="000080"/>
            </a:solidFill>
            <a:ln w="9525">
              <a:noFill/>
              <a:miter lim="800000"/>
              <a:headEnd/>
              <a:tailEnd/>
            </a:ln>
          </p:spPr>
          <p:txBody>
            <a:bodyPr wrap="square" anchor="t" anchorCtr="1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400" b="1" dirty="0">
                  <a:solidFill>
                    <a:schemeClr val="bg1"/>
                  </a:solidFill>
                  <a:latin typeface="Century Gothic" pitchFamily="34" charset="0"/>
                </a:rPr>
                <a:t>Vishwakarma  Institute  of  Technology</a:t>
              </a:r>
            </a:p>
          </p:txBody>
        </p:sp>
        <p:sp>
          <p:nvSpPr>
            <p:cNvPr id="14" name="Text Box 14">
              <a:extLst>
                <a:ext uri="{FF2B5EF4-FFF2-40B4-BE49-F238E27FC236}">
                  <a16:creationId xmlns="" xmlns:a16="http://schemas.microsoft.com/office/drawing/2014/main" id="{08D90372-4075-403D-BB31-3D2C4B3C58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6200000">
              <a:off x="-2314811" y="2823549"/>
              <a:ext cx="5562604" cy="293627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rgbClr val="002060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100" b="1" dirty="0">
                  <a:solidFill>
                    <a:srgbClr val="002060"/>
                  </a:solidFill>
                  <a:latin typeface="Century Gothic" pitchFamily="34" charset="0"/>
                </a:rPr>
                <a:t>FY - Department of Engineering, Sciences and Humanities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Actuators contd..</a:t>
            </a:r>
            <a:endParaRPr lang="en-US" dirty="0"/>
          </a:p>
        </p:txBody>
      </p:sp>
      <p:pic>
        <p:nvPicPr>
          <p:cNvPr id="5" name="Content Placeholder 4" descr="servo motor.jpe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4800600" y="1085850"/>
            <a:ext cx="3276600" cy="3028950"/>
          </a:xfrm>
        </p:spPr>
      </p:pic>
      <p:pic>
        <p:nvPicPr>
          <p:cNvPr id="4098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9200" y="1085850"/>
            <a:ext cx="3505200" cy="3042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1371600" y="462915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269182" y="3638550"/>
            <a:ext cx="18080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Servo Motor</a:t>
            </a:r>
            <a:endParaRPr lang="en-US" sz="24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1219200" y="3710285"/>
            <a:ext cx="2209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Stepper Motor</a:t>
            </a:r>
            <a:endParaRPr lang="en-US" sz="2400" b="1" dirty="0"/>
          </a:p>
        </p:txBody>
      </p:sp>
      <p:grpSp>
        <p:nvGrpSpPr>
          <p:cNvPr id="8" name="Group 7"/>
          <p:cNvGrpSpPr/>
          <p:nvPr/>
        </p:nvGrpSpPr>
        <p:grpSpPr>
          <a:xfrm>
            <a:off x="76199" y="95465"/>
            <a:ext cx="533401" cy="4914685"/>
            <a:chOff x="14625" y="-684038"/>
            <a:chExt cx="598680" cy="6435703"/>
          </a:xfrm>
        </p:grpSpPr>
        <p:pic>
          <p:nvPicPr>
            <p:cNvPr id="9" name="Picture 43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4625" y="-684038"/>
              <a:ext cx="598680" cy="890808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</p:spPr>
        </p:pic>
        <p:sp>
          <p:nvSpPr>
            <p:cNvPr id="10" name="Text Box 14"/>
            <p:cNvSpPr txBox="1">
              <a:spLocks noChangeArrowheads="1"/>
            </p:cNvSpPr>
            <p:nvPr/>
          </p:nvSpPr>
          <p:spPr bwMode="auto">
            <a:xfrm rot="16198651">
              <a:off x="-2592937" y="2797640"/>
              <a:ext cx="5562442" cy="345443"/>
            </a:xfrm>
            <a:prstGeom prst="rect">
              <a:avLst/>
            </a:prstGeom>
            <a:solidFill>
              <a:srgbClr val="000080"/>
            </a:solidFill>
            <a:ln w="9525">
              <a:noFill/>
              <a:miter lim="800000"/>
              <a:headEnd/>
              <a:tailEnd/>
            </a:ln>
          </p:spPr>
          <p:txBody>
            <a:bodyPr wrap="square" anchor="t" anchorCtr="1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400" b="1" dirty="0">
                  <a:solidFill>
                    <a:schemeClr val="bg1"/>
                  </a:solidFill>
                  <a:latin typeface="Century Gothic" pitchFamily="34" charset="0"/>
                </a:rPr>
                <a:t>Vishwakarma  Institute  of  Technology</a:t>
              </a:r>
            </a:p>
          </p:txBody>
        </p:sp>
        <p:sp>
          <p:nvSpPr>
            <p:cNvPr id="13" name="Text Box 14">
              <a:extLst>
                <a:ext uri="{FF2B5EF4-FFF2-40B4-BE49-F238E27FC236}">
                  <a16:creationId xmlns="" xmlns:a16="http://schemas.microsoft.com/office/drawing/2014/main" id="{08D90372-4075-403D-BB31-3D2C4B3C58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6200000">
              <a:off x="-2314811" y="2823549"/>
              <a:ext cx="5562604" cy="293627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rgbClr val="002060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100" b="1" dirty="0">
                  <a:solidFill>
                    <a:srgbClr val="002060"/>
                  </a:solidFill>
                  <a:latin typeface="Century Gothic" pitchFamily="34" charset="0"/>
                </a:rPr>
                <a:t>FY - Department of Engineering, Sciences and Humanities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7" name="Picture 1" descr="D:\Harshavardhan\datafolder\hmksave\hmk vit\VIT 2018-20\RMC Theory Lectures PPTs Videos  and Notes etc\Images For Lect 5 Electrical Elex\three pin plug India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24600" y="761940"/>
            <a:ext cx="2133601" cy="2092260"/>
          </a:xfrm>
          <a:prstGeom prst="rect">
            <a:avLst/>
          </a:prstGeom>
          <a:noFill/>
        </p:spPr>
      </p:pic>
      <p:sp>
        <p:nvSpPr>
          <p:cNvPr id="29" name="Text Box 3"/>
          <p:cNvSpPr txBox="1">
            <a:spLocks noChangeArrowheads="1"/>
          </p:cNvSpPr>
          <p:nvPr/>
        </p:nvSpPr>
        <p:spPr bwMode="auto">
          <a:xfrm>
            <a:off x="6096000" y="3543240"/>
            <a:ext cx="2743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0000FF"/>
                </a:solidFill>
              </a:rPr>
              <a:t>What about a Pin ?</a:t>
            </a:r>
            <a:endParaRPr lang="en-US" sz="2400" b="1" dirty="0">
              <a:solidFill>
                <a:srgbClr val="0000FF"/>
              </a:solidFill>
            </a:endParaRPr>
          </a:p>
        </p:txBody>
      </p:sp>
      <p:sp>
        <p:nvSpPr>
          <p:cNvPr id="19" name="Text Box 3"/>
          <p:cNvSpPr txBox="1">
            <a:spLocks noChangeArrowheads="1"/>
          </p:cNvSpPr>
          <p:nvPr/>
        </p:nvSpPr>
        <p:spPr bwMode="auto">
          <a:xfrm>
            <a:off x="5334000" y="1028640"/>
            <a:ext cx="9906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0000FF"/>
                </a:solidFill>
              </a:rPr>
              <a:t>Earth</a:t>
            </a:r>
          </a:p>
          <a:p>
            <a:pPr algn="ctr"/>
            <a:r>
              <a:rPr lang="en-US" sz="1600" b="1" dirty="0" smtClean="0">
                <a:solidFill>
                  <a:srgbClr val="0000FF"/>
                </a:solidFill>
              </a:rPr>
              <a:t>(Top)</a:t>
            </a:r>
            <a:endParaRPr lang="en-US" sz="2000" b="1" dirty="0" smtClean="0">
              <a:solidFill>
                <a:srgbClr val="0000FF"/>
              </a:solidFill>
            </a:endParaRPr>
          </a:p>
        </p:txBody>
      </p:sp>
      <p:sp>
        <p:nvSpPr>
          <p:cNvPr id="21" name="Text Box 3"/>
          <p:cNvSpPr txBox="1">
            <a:spLocks noChangeArrowheads="1"/>
          </p:cNvSpPr>
          <p:nvPr/>
        </p:nvSpPr>
        <p:spPr bwMode="auto">
          <a:xfrm>
            <a:off x="5181600" y="2857440"/>
            <a:ext cx="12192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0000FF"/>
                </a:solidFill>
              </a:rPr>
              <a:t>Neutral</a:t>
            </a:r>
          </a:p>
          <a:p>
            <a:pPr algn="ctr"/>
            <a:r>
              <a:rPr lang="en-US" sz="1600" b="1" dirty="0" smtClean="0">
                <a:solidFill>
                  <a:srgbClr val="0000FF"/>
                </a:solidFill>
              </a:rPr>
              <a:t>(Right)</a:t>
            </a:r>
            <a:endParaRPr lang="en-US" sz="2000" b="1" dirty="0" smtClean="0">
              <a:solidFill>
                <a:srgbClr val="0000FF"/>
              </a:solidFill>
            </a:endParaRPr>
          </a:p>
        </p:txBody>
      </p:sp>
      <p:sp>
        <p:nvSpPr>
          <p:cNvPr id="22" name="Text Box 3"/>
          <p:cNvSpPr txBox="1">
            <a:spLocks noChangeArrowheads="1"/>
          </p:cNvSpPr>
          <p:nvPr/>
        </p:nvSpPr>
        <p:spPr bwMode="auto">
          <a:xfrm>
            <a:off x="5334000" y="1962150"/>
            <a:ext cx="9906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0000FF"/>
                </a:solidFill>
              </a:rPr>
              <a:t>Phase</a:t>
            </a:r>
          </a:p>
          <a:p>
            <a:pPr algn="ctr"/>
            <a:r>
              <a:rPr lang="en-US" sz="1600" b="1" dirty="0" smtClean="0">
                <a:solidFill>
                  <a:srgbClr val="0000FF"/>
                </a:solidFill>
              </a:rPr>
              <a:t>(Left)</a:t>
            </a:r>
            <a:endParaRPr lang="en-US" sz="2000" b="1" dirty="0" smtClean="0">
              <a:solidFill>
                <a:srgbClr val="0000FF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6096000" y="1200150"/>
            <a:ext cx="1219200" cy="1524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6172200" y="2038350"/>
            <a:ext cx="838200" cy="2286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685800" y="480105"/>
            <a:ext cx="4343400" cy="3802797"/>
            <a:chOff x="685800" y="480105"/>
            <a:chExt cx="4343400" cy="3802797"/>
          </a:xfrm>
        </p:grpSpPr>
        <p:grpSp>
          <p:nvGrpSpPr>
            <p:cNvPr id="2" name="Group 18"/>
            <p:cNvGrpSpPr/>
            <p:nvPr/>
          </p:nvGrpSpPr>
          <p:grpSpPr>
            <a:xfrm>
              <a:off x="685800" y="480105"/>
              <a:ext cx="4343400" cy="3802797"/>
              <a:chOff x="1263650" y="640140"/>
              <a:chExt cx="4343400" cy="5070396"/>
            </a:xfrm>
          </p:grpSpPr>
          <p:grpSp>
            <p:nvGrpSpPr>
              <p:cNvPr id="3" name="Group 16"/>
              <p:cNvGrpSpPr/>
              <p:nvPr/>
            </p:nvGrpSpPr>
            <p:grpSpPr>
              <a:xfrm>
                <a:off x="1263650" y="640140"/>
                <a:ext cx="4343400" cy="5070396"/>
                <a:chOff x="1263650" y="563940"/>
                <a:chExt cx="4343400" cy="5070396"/>
              </a:xfrm>
            </p:grpSpPr>
            <p:grpSp>
              <p:nvGrpSpPr>
                <p:cNvPr id="4" name="Group 33"/>
                <p:cNvGrpSpPr/>
                <p:nvPr/>
              </p:nvGrpSpPr>
              <p:grpSpPr>
                <a:xfrm>
                  <a:off x="1263650" y="563940"/>
                  <a:ext cx="4343400" cy="5070396"/>
                  <a:chOff x="1263650" y="1066800"/>
                  <a:chExt cx="4343400" cy="5070396"/>
                </a:xfrm>
              </p:grpSpPr>
              <p:sp>
                <p:nvSpPr>
                  <p:cNvPr id="74757" name="Text Box 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263650" y="5029200"/>
                    <a:ext cx="4343400" cy="1107996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en-US" sz="2400" b="1" dirty="0" smtClean="0">
                        <a:solidFill>
                          <a:srgbClr val="FF0000"/>
                        </a:solidFill>
                      </a:rPr>
                      <a:t>Standard conventions for Phase, Neutral and Earth in a socket</a:t>
                    </a:r>
                    <a:endParaRPr lang="en-US" sz="2400" b="1" dirty="0">
                      <a:solidFill>
                        <a:srgbClr val="FF0000"/>
                      </a:solidFill>
                    </a:endParaRPr>
                  </a:p>
                </p:txBody>
              </p:sp>
              <p:grpSp>
                <p:nvGrpSpPr>
                  <p:cNvPr id="5" name="Group 32"/>
                  <p:cNvGrpSpPr/>
                  <p:nvPr/>
                </p:nvGrpSpPr>
                <p:grpSpPr>
                  <a:xfrm>
                    <a:off x="1644650" y="1066800"/>
                    <a:ext cx="3765550" cy="3833575"/>
                    <a:chOff x="2254250" y="1066800"/>
                    <a:chExt cx="3765550" cy="3833575"/>
                  </a:xfrm>
                </p:grpSpPr>
                <p:pic>
                  <p:nvPicPr>
                    <p:cNvPr id="5122" name="Picture 2" descr="H:\Robotics Course\Robotics Course - Topic wise Detaiils\Robotics Theory Lectures\For Lect 5 Electrical Elex\indian socket only.jpg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2254250" y="1066800"/>
                      <a:ext cx="2241550" cy="3810000"/>
                    </a:xfrm>
                    <a:prstGeom prst="rect">
                      <a:avLst/>
                    </a:prstGeom>
                    <a:noFill/>
                  </p:spPr>
                </p:pic>
                <p:sp>
                  <p:nvSpPr>
                    <p:cNvPr id="9" name="Text Box 3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4419600" y="1600200"/>
                      <a:ext cx="1600200" cy="861775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wrap="square">
                      <a:spAutoFit/>
                    </a:bodyPr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FF0000"/>
                          </a:solidFill>
                        </a:rPr>
                        <a:t>Earth</a:t>
                      </a:r>
                    </a:p>
                    <a:p>
                      <a:pPr algn="ctr"/>
                      <a:r>
                        <a:rPr lang="en-US" sz="1600" b="1" dirty="0" smtClean="0">
                          <a:solidFill>
                            <a:srgbClr val="FF0000"/>
                          </a:solidFill>
                        </a:rPr>
                        <a:t>(Top)</a:t>
                      </a:r>
                      <a:endParaRPr lang="en-US" sz="2000" b="1" dirty="0" smtClean="0">
                        <a:solidFill>
                          <a:srgbClr val="FF0000"/>
                        </a:solidFill>
                      </a:endParaRPr>
                    </a:p>
                  </p:txBody>
                </p:sp>
                <p:cxnSp>
                  <p:nvCxnSpPr>
                    <p:cNvPr id="13" name="Straight Arrow Connector 12"/>
                    <p:cNvCxnSpPr/>
                    <p:nvPr/>
                  </p:nvCxnSpPr>
                  <p:spPr>
                    <a:xfrm rot="10800000" flipV="1">
                      <a:off x="3702050" y="2133599"/>
                      <a:ext cx="1219200" cy="147697"/>
                    </a:xfrm>
                    <a:prstGeom prst="straightConnector1">
                      <a:avLst/>
                    </a:prstGeom>
                    <a:ln w="25400">
                      <a:solidFill>
                        <a:schemeClr val="tx1"/>
                      </a:solidFill>
                      <a:tailEnd type="triangle" w="lg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6" name="Straight Arrow Connector 15"/>
                    <p:cNvCxnSpPr/>
                    <p:nvPr/>
                  </p:nvCxnSpPr>
                  <p:spPr>
                    <a:xfrm rot="10800000">
                      <a:off x="4006850" y="3043300"/>
                      <a:ext cx="762000" cy="233301"/>
                    </a:xfrm>
                    <a:prstGeom prst="straightConnector1">
                      <a:avLst/>
                    </a:prstGeom>
                    <a:ln w="25400">
                      <a:solidFill>
                        <a:schemeClr val="tx1"/>
                      </a:solidFill>
                      <a:tailEnd type="triangle" w="lg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8" name="Straight Arrow Connector 17"/>
                    <p:cNvCxnSpPr/>
                    <p:nvPr/>
                  </p:nvCxnSpPr>
                  <p:spPr>
                    <a:xfrm rot="10800000" flipV="1">
                      <a:off x="4083050" y="3200399"/>
                      <a:ext cx="457200" cy="376297"/>
                    </a:xfrm>
                    <a:prstGeom prst="straightConnector1">
                      <a:avLst/>
                    </a:prstGeom>
                    <a:ln w="25400">
                      <a:solidFill>
                        <a:schemeClr val="tx1"/>
                      </a:solidFill>
                      <a:tailEnd type="triangle" w="lg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7" name="Text Box 3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4419600" y="4038600"/>
                      <a:ext cx="1600200" cy="861775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wrap="square">
                      <a:spAutoFit/>
                    </a:bodyPr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FF0000"/>
                          </a:solidFill>
                        </a:rPr>
                        <a:t>Neutral</a:t>
                      </a:r>
                    </a:p>
                    <a:p>
                      <a:pPr algn="ctr"/>
                      <a:r>
                        <a:rPr lang="en-US" sz="1600" b="1" dirty="0" smtClean="0">
                          <a:solidFill>
                            <a:srgbClr val="FF0000"/>
                          </a:solidFill>
                        </a:rPr>
                        <a:t>(Left)</a:t>
                      </a:r>
                      <a:endParaRPr lang="en-US" sz="2000" b="1" dirty="0" smtClean="0">
                        <a:solidFill>
                          <a:srgbClr val="FF0000"/>
                        </a:solidFill>
                      </a:endParaRPr>
                    </a:p>
                  </p:txBody>
                </p:sp>
              </p:grpSp>
            </p:grpSp>
            <p:sp>
              <p:nvSpPr>
                <p:cNvPr id="26" name="Text Box 3"/>
                <p:cNvSpPr txBox="1">
                  <a:spLocks noChangeArrowheads="1"/>
                </p:cNvSpPr>
                <p:nvPr/>
              </p:nvSpPr>
              <p:spPr bwMode="auto">
                <a:xfrm>
                  <a:off x="3810000" y="2286000"/>
                  <a:ext cx="1600200" cy="86177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2000" b="1" dirty="0" smtClean="0">
                      <a:solidFill>
                        <a:srgbClr val="FF0000"/>
                      </a:solidFill>
                    </a:rPr>
                    <a:t>Phase</a:t>
                  </a:r>
                </a:p>
                <a:p>
                  <a:pPr algn="ctr"/>
                  <a:r>
                    <a:rPr lang="en-US" sz="1600" b="1" dirty="0" smtClean="0">
                      <a:solidFill>
                        <a:srgbClr val="FF0000"/>
                      </a:solidFill>
                    </a:rPr>
                    <a:t>(Right)</a:t>
                  </a:r>
                  <a:endParaRPr lang="en-US" sz="2000" b="1" dirty="0" smtClean="0">
                    <a:solidFill>
                      <a:srgbClr val="FF0000"/>
                    </a:solidFill>
                  </a:endParaRPr>
                </a:p>
              </p:txBody>
            </p:sp>
          </p:grpSp>
          <p:sp>
            <p:nvSpPr>
              <p:cNvPr id="20" name="Freeform 19"/>
              <p:cNvSpPr/>
              <p:nvPr/>
            </p:nvSpPr>
            <p:spPr>
              <a:xfrm>
                <a:off x="1873250" y="3327400"/>
                <a:ext cx="2286000" cy="939800"/>
              </a:xfrm>
              <a:custGeom>
                <a:avLst/>
                <a:gdLst>
                  <a:gd name="connsiteX0" fmla="*/ 2499360 w 2499360"/>
                  <a:gd name="connsiteY0" fmla="*/ 533400 h 955040"/>
                  <a:gd name="connsiteX1" fmla="*/ 1051560 w 2499360"/>
                  <a:gd name="connsiteY1" fmla="*/ 944880 h 955040"/>
                  <a:gd name="connsiteX2" fmla="*/ 121920 w 2499360"/>
                  <a:gd name="connsiteY2" fmla="*/ 594360 h 955040"/>
                  <a:gd name="connsiteX3" fmla="*/ 320040 w 2499360"/>
                  <a:gd name="connsiteY3" fmla="*/ 0 h 9550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499360" h="955040">
                    <a:moveTo>
                      <a:pt x="2499360" y="533400"/>
                    </a:moveTo>
                    <a:cubicBezTo>
                      <a:pt x="1973580" y="734060"/>
                      <a:pt x="1447800" y="934720"/>
                      <a:pt x="1051560" y="944880"/>
                    </a:cubicBezTo>
                    <a:cubicBezTo>
                      <a:pt x="655320" y="955040"/>
                      <a:pt x="243840" y="751840"/>
                      <a:pt x="121920" y="594360"/>
                    </a:cubicBezTo>
                    <a:cubicBezTo>
                      <a:pt x="0" y="436880"/>
                      <a:pt x="160020" y="218440"/>
                      <a:pt x="320040" y="0"/>
                    </a:cubicBezTo>
                  </a:path>
                </a:pathLst>
              </a:custGeom>
              <a:ln w="317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4" name="Freeform 23"/>
            <p:cNvSpPr/>
            <p:nvPr/>
          </p:nvSpPr>
          <p:spPr>
            <a:xfrm>
              <a:off x="1219200" y="2000250"/>
              <a:ext cx="457200" cy="800100"/>
            </a:xfrm>
            <a:custGeom>
              <a:avLst/>
              <a:gdLst>
                <a:gd name="connsiteX0" fmla="*/ 152400 w 426720"/>
                <a:gd name="connsiteY0" fmla="*/ 1051560 h 1051560"/>
                <a:gd name="connsiteX1" fmla="*/ 45720 w 426720"/>
                <a:gd name="connsiteY1" fmla="*/ 304800 h 1051560"/>
                <a:gd name="connsiteX2" fmla="*/ 426720 w 426720"/>
                <a:gd name="connsiteY2" fmla="*/ 0 h 1051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6720" h="1051560">
                  <a:moveTo>
                    <a:pt x="152400" y="1051560"/>
                  </a:moveTo>
                  <a:cubicBezTo>
                    <a:pt x="76200" y="765810"/>
                    <a:pt x="0" y="480060"/>
                    <a:pt x="45720" y="304800"/>
                  </a:cubicBezTo>
                  <a:cubicBezTo>
                    <a:pt x="91440" y="129540"/>
                    <a:pt x="259080" y="64770"/>
                    <a:pt x="426720" y="0"/>
                  </a:cubicBezTo>
                </a:path>
              </a:pathLst>
            </a:cu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7"/>
          <p:cNvGrpSpPr/>
          <p:nvPr/>
        </p:nvGrpSpPr>
        <p:grpSpPr>
          <a:xfrm>
            <a:off x="76199" y="95465"/>
            <a:ext cx="533401" cy="4914685"/>
            <a:chOff x="14625" y="-684038"/>
            <a:chExt cx="598680" cy="6435703"/>
          </a:xfrm>
        </p:grpSpPr>
        <p:pic>
          <p:nvPicPr>
            <p:cNvPr id="28" name="Picture 43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4625" y="-684038"/>
              <a:ext cx="598680" cy="890808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</p:spPr>
        </p:pic>
        <p:sp>
          <p:nvSpPr>
            <p:cNvPr id="30" name="Text Box 14"/>
            <p:cNvSpPr txBox="1">
              <a:spLocks noChangeArrowheads="1"/>
            </p:cNvSpPr>
            <p:nvPr/>
          </p:nvSpPr>
          <p:spPr bwMode="auto">
            <a:xfrm rot="16198651">
              <a:off x="-2592937" y="2797640"/>
              <a:ext cx="5562442" cy="345443"/>
            </a:xfrm>
            <a:prstGeom prst="rect">
              <a:avLst/>
            </a:prstGeom>
            <a:solidFill>
              <a:srgbClr val="000080"/>
            </a:solidFill>
            <a:ln w="9525">
              <a:noFill/>
              <a:miter lim="800000"/>
              <a:headEnd/>
              <a:tailEnd/>
            </a:ln>
          </p:spPr>
          <p:txBody>
            <a:bodyPr wrap="square" anchor="t" anchorCtr="1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400" b="1" dirty="0">
                  <a:solidFill>
                    <a:schemeClr val="bg1"/>
                  </a:solidFill>
                  <a:latin typeface="Century Gothic" pitchFamily="34" charset="0"/>
                </a:rPr>
                <a:t>Vishwakarma  Institute  of  Technology</a:t>
              </a:r>
            </a:p>
          </p:txBody>
        </p:sp>
        <p:sp>
          <p:nvSpPr>
            <p:cNvPr id="32" name="Text Box 14">
              <a:extLst>
                <a:ext uri="{FF2B5EF4-FFF2-40B4-BE49-F238E27FC236}">
                  <a16:creationId xmlns="" xmlns:a16="http://schemas.microsoft.com/office/drawing/2014/main" id="{08D90372-4075-403D-BB31-3D2C4B3C58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6200000">
              <a:off x="-2314811" y="2823549"/>
              <a:ext cx="5562604" cy="293627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rgbClr val="002060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100" b="1" dirty="0">
                  <a:solidFill>
                    <a:srgbClr val="002060"/>
                  </a:solidFill>
                  <a:latin typeface="Century Gothic" pitchFamily="34" charset="0"/>
                </a:rPr>
                <a:t>FY - Department of Engineering, Sciences and Humanities</a:t>
              </a:r>
            </a:p>
          </p:txBody>
        </p:sp>
      </p:grpSp>
      <p:cxnSp>
        <p:nvCxnSpPr>
          <p:cNvPr id="34" name="Straight Arrow Connector 33"/>
          <p:cNvCxnSpPr/>
          <p:nvPr/>
        </p:nvCxnSpPr>
        <p:spPr>
          <a:xfrm flipV="1">
            <a:off x="6172200" y="2190750"/>
            <a:ext cx="1676400" cy="11430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19" grpId="0"/>
      <p:bldP spid="21" grpId="0"/>
      <p:bldP spid="2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Actuators </a:t>
            </a:r>
            <a:r>
              <a:rPr lang="en-US" dirty="0" err="1" smtClean="0"/>
              <a:t>contd</a:t>
            </a:r>
            <a:r>
              <a:rPr lang="en-US" dirty="0" smtClean="0"/>
              <a:t>…</a:t>
            </a:r>
            <a:endParaRPr lang="en-US" dirty="0"/>
          </a:p>
        </p:txBody>
      </p:sp>
      <p:pic>
        <p:nvPicPr>
          <p:cNvPr id="5" name="Content Placeholder 4" descr="synchronous motor.jp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1143000" y="1040011"/>
            <a:ext cx="3352800" cy="3028950"/>
          </a:xfrm>
        </p:spPr>
      </p:pic>
      <p:pic>
        <p:nvPicPr>
          <p:cNvPr id="6" name="Content Placeholder 5" descr="BLDC.jpg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>
          <a:xfrm>
            <a:off x="4546600" y="1028700"/>
            <a:ext cx="3606800" cy="3028950"/>
          </a:xfrm>
        </p:spPr>
      </p:pic>
      <p:sp>
        <p:nvSpPr>
          <p:cNvPr id="7" name="TextBox 6"/>
          <p:cNvSpPr txBox="1"/>
          <p:nvPr/>
        </p:nvSpPr>
        <p:spPr>
          <a:xfrm>
            <a:off x="1143000" y="3657600"/>
            <a:ext cx="251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3 Phase AC Motor</a:t>
            </a:r>
            <a:endParaRPr lang="en-US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4495800" y="3657600"/>
            <a:ext cx="2057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BLDC Motor</a:t>
            </a:r>
            <a:endParaRPr lang="en-US" sz="2400" b="1" dirty="0"/>
          </a:p>
        </p:txBody>
      </p:sp>
      <p:grpSp>
        <p:nvGrpSpPr>
          <p:cNvPr id="9" name="Group 8"/>
          <p:cNvGrpSpPr/>
          <p:nvPr/>
        </p:nvGrpSpPr>
        <p:grpSpPr>
          <a:xfrm>
            <a:off x="76199" y="95465"/>
            <a:ext cx="533401" cy="4914685"/>
            <a:chOff x="14625" y="-684038"/>
            <a:chExt cx="598680" cy="6435703"/>
          </a:xfrm>
        </p:grpSpPr>
        <p:pic>
          <p:nvPicPr>
            <p:cNvPr id="10" name="Picture 43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4625" y="-684038"/>
              <a:ext cx="598680" cy="890808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</p:spPr>
        </p:pic>
        <p:sp>
          <p:nvSpPr>
            <p:cNvPr id="11" name="Text Box 14"/>
            <p:cNvSpPr txBox="1">
              <a:spLocks noChangeArrowheads="1"/>
            </p:cNvSpPr>
            <p:nvPr/>
          </p:nvSpPr>
          <p:spPr bwMode="auto">
            <a:xfrm rot="16198651">
              <a:off x="-2592937" y="2797640"/>
              <a:ext cx="5562442" cy="345443"/>
            </a:xfrm>
            <a:prstGeom prst="rect">
              <a:avLst/>
            </a:prstGeom>
            <a:solidFill>
              <a:srgbClr val="000080"/>
            </a:solidFill>
            <a:ln w="9525">
              <a:noFill/>
              <a:miter lim="800000"/>
              <a:headEnd/>
              <a:tailEnd/>
            </a:ln>
          </p:spPr>
          <p:txBody>
            <a:bodyPr wrap="square" anchor="t" anchorCtr="1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400" b="1" dirty="0">
                  <a:solidFill>
                    <a:schemeClr val="bg1"/>
                  </a:solidFill>
                  <a:latin typeface="Century Gothic" pitchFamily="34" charset="0"/>
                </a:rPr>
                <a:t>Vishwakarma  Institute  of  Technology</a:t>
              </a:r>
            </a:p>
          </p:txBody>
        </p:sp>
        <p:sp>
          <p:nvSpPr>
            <p:cNvPr id="12" name="Text Box 14">
              <a:extLst>
                <a:ext uri="{FF2B5EF4-FFF2-40B4-BE49-F238E27FC236}">
                  <a16:creationId xmlns="" xmlns:a16="http://schemas.microsoft.com/office/drawing/2014/main" id="{08D90372-4075-403D-BB31-3D2C4B3C58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6200000">
              <a:off x="-2314811" y="2823549"/>
              <a:ext cx="5562604" cy="293627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rgbClr val="002060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100" b="1" dirty="0">
                  <a:solidFill>
                    <a:srgbClr val="002060"/>
                  </a:solidFill>
                  <a:latin typeface="Century Gothic" pitchFamily="34" charset="0"/>
                </a:rPr>
                <a:t>FY - Department of Engineering, Sciences and Humanities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/>
          <p:nvPr/>
        </p:nvGrpSpPr>
        <p:grpSpPr>
          <a:xfrm>
            <a:off x="2286000" y="361950"/>
            <a:ext cx="4419600" cy="3721177"/>
            <a:chOff x="2286000" y="457200"/>
            <a:chExt cx="5334000" cy="5891240"/>
          </a:xfrm>
        </p:grpSpPr>
        <p:pic>
          <p:nvPicPr>
            <p:cNvPr id="31746" name="Picture 2" descr="F:\Robotics Course\Robotics Course - Topic wise Detaiils\Robotics Theory Lectures\Images For Lect 5 Electrical Elex\L298-motor-driver 1.jp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286000" y="457200"/>
              <a:ext cx="5334000" cy="5334000"/>
            </a:xfrm>
            <a:prstGeom prst="rect">
              <a:avLst/>
            </a:prstGeom>
            <a:noFill/>
          </p:spPr>
        </p:pic>
        <p:sp>
          <p:nvSpPr>
            <p:cNvPr id="5" name="TextBox 4"/>
            <p:cNvSpPr txBox="1"/>
            <p:nvPr/>
          </p:nvSpPr>
          <p:spPr>
            <a:xfrm>
              <a:off x="2286000" y="5715000"/>
              <a:ext cx="5334000" cy="63344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rgbClr val="0000FF"/>
                  </a:solidFill>
                </a:rPr>
                <a:t>Dual Channel Motor Driver Circuit</a:t>
              </a:r>
              <a:endParaRPr lang="en-US" sz="2000" b="1" dirty="0">
                <a:solidFill>
                  <a:srgbClr val="0000FF"/>
                </a:solidFill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76199" y="95465"/>
            <a:ext cx="533401" cy="4914685"/>
            <a:chOff x="14625" y="-684038"/>
            <a:chExt cx="598680" cy="6435703"/>
          </a:xfrm>
        </p:grpSpPr>
        <p:pic>
          <p:nvPicPr>
            <p:cNvPr id="7" name="Picture 4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4625" y="-684038"/>
              <a:ext cx="598680" cy="890808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</p:spPr>
        </p:pic>
        <p:sp>
          <p:nvSpPr>
            <p:cNvPr id="8" name="Text Box 14"/>
            <p:cNvSpPr txBox="1">
              <a:spLocks noChangeArrowheads="1"/>
            </p:cNvSpPr>
            <p:nvPr/>
          </p:nvSpPr>
          <p:spPr bwMode="auto">
            <a:xfrm rot="16198651">
              <a:off x="-2592937" y="2797640"/>
              <a:ext cx="5562442" cy="345443"/>
            </a:xfrm>
            <a:prstGeom prst="rect">
              <a:avLst/>
            </a:prstGeom>
            <a:solidFill>
              <a:srgbClr val="000080"/>
            </a:solidFill>
            <a:ln w="9525">
              <a:noFill/>
              <a:miter lim="800000"/>
              <a:headEnd/>
              <a:tailEnd/>
            </a:ln>
          </p:spPr>
          <p:txBody>
            <a:bodyPr wrap="square" anchor="t" anchorCtr="1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400" b="1" dirty="0">
                  <a:solidFill>
                    <a:schemeClr val="bg1"/>
                  </a:solidFill>
                  <a:latin typeface="Century Gothic" pitchFamily="34" charset="0"/>
                </a:rPr>
                <a:t>Vishwakarma  Institute  of  Technology</a:t>
              </a:r>
            </a:p>
          </p:txBody>
        </p:sp>
        <p:sp>
          <p:nvSpPr>
            <p:cNvPr id="9" name="Text Box 14">
              <a:extLst>
                <a:ext uri="{FF2B5EF4-FFF2-40B4-BE49-F238E27FC236}">
                  <a16:creationId xmlns="" xmlns:a16="http://schemas.microsoft.com/office/drawing/2014/main" id="{08D90372-4075-403D-BB31-3D2C4B3C58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6200000">
              <a:off x="-2314811" y="2823549"/>
              <a:ext cx="5562604" cy="293627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rgbClr val="002060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100" b="1" dirty="0">
                  <a:solidFill>
                    <a:srgbClr val="002060"/>
                  </a:solidFill>
                  <a:latin typeface="Century Gothic" pitchFamily="34" charset="0"/>
                </a:rPr>
                <a:t>FY - Department of Engineering, Sciences and Humanities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28800" y="3790950"/>
            <a:ext cx="5105400" cy="9541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0000FF"/>
                </a:solidFill>
              </a:rPr>
              <a:t>3 Phase AC Motor </a:t>
            </a:r>
            <a:r>
              <a:rPr lang="en-US" sz="2800" b="1" dirty="0" err="1" smtClean="0">
                <a:solidFill>
                  <a:srgbClr val="0000FF"/>
                </a:solidFill>
              </a:rPr>
              <a:t>VFD</a:t>
            </a:r>
            <a:r>
              <a:rPr lang="en-US" sz="2800" b="1" dirty="0" smtClean="0">
                <a:solidFill>
                  <a:srgbClr val="0000FF"/>
                </a:solidFill>
              </a:rPr>
              <a:t> </a:t>
            </a:r>
          </a:p>
          <a:p>
            <a:pPr algn="ctr"/>
            <a:r>
              <a:rPr lang="en-US" sz="2800" b="1" dirty="0" smtClean="0">
                <a:solidFill>
                  <a:srgbClr val="0000FF"/>
                </a:solidFill>
              </a:rPr>
              <a:t>(Variable Frequency Drive)</a:t>
            </a:r>
            <a:endParaRPr lang="en-US" sz="2800" b="1" dirty="0">
              <a:solidFill>
                <a:srgbClr val="0000FF"/>
              </a:solidFill>
            </a:endParaRPr>
          </a:p>
        </p:txBody>
      </p:sp>
      <p:pic>
        <p:nvPicPr>
          <p:cNvPr id="34821" name="Picture 5" descr="D:\Harshavardhan\datafolder\hmksave\hmk vit\VIT 2018-20\AY 20202021 New Robotics Course\1 RMC 1920 Theory Lectures PPTs Videos  and Notes etc\Images For Lect 5 Electrical Elex\Motor Drive AC 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1" y="514350"/>
            <a:ext cx="2362199" cy="3200400"/>
          </a:xfrm>
          <a:prstGeom prst="rect">
            <a:avLst/>
          </a:prstGeom>
          <a:noFill/>
        </p:spPr>
      </p:pic>
      <p:pic>
        <p:nvPicPr>
          <p:cNvPr id="34823" name="Picture 7" descr="D:\Harshavardhan\datafolder\hmksave\hmk vit\VIT 2018-20\AY 20202021 New Robotics Course\1 RMC 1920 Theory Lectures PPTs Videos  and Notes etc\Images For Lect 5 Electrical Elex\Motor AC Drive 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28800" y="514350"/>
            <a:ext cx="2667001" cy="3200400"/>
          </a:xfrm>
          <a:prstGeom prst="rect">
            <a:avLst/>
          </a:prstGeom>
          <a:noFill/>
        </p:spPr>
      </p:pic>
      <p:grpSp>
        <p:nvGrpSpPr>
          <p:cNvPr id="6" name="Group 5"/>
          <p:cNvGrpSpPr/>
          <p:nvPr/>
        </p:nvGrpSpPr>
        <p:grpSpPr>
          <a:xfrm>
            <a:off x="76199" y="95465"/>
            <a:ext cx="533401" cy="4914685"/>
            <a:chOff x="14625" y="-684038"/>
            <a:chExt cx="598680" cy="6435703"/>
          </a:xfrm>
        </p:grpSpPr>
        <p:pic>
          <p:nvPicPr>
            <p:cNvPr id="7" name="Picture 43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4625" y="-684038"/>
              <a:ext cx="598680" cy="890808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</p:spPr>
        </p:pic>
        <p:sp>
          <p:nvSpPr>
            <p:cNvPr id="8" name="Text Box 14"/>
            <p:cNvSpPr txBox="1">
              <a:spLocks noChangeArrowheads="1"/>
            </p:cNvSpPr>
            <p:nvPr/>
          </p:nvSpPr>
          <p:spPr bwMode="auto">
            <a:xfrm rot="16198651">
              <a:off x="-2592937" y="2797640"/>
              <a:ext cx="5562442" cy="345443"/>
            </a:xfrm>
            <a:prstGeom prst="rect">
              <a:avLst/>
            </a:prstGeom>
            <a:solidFill>
              <a:srgbClr val="000080"/>
            </a:solidFill>
            <a:ln w="9525">
              <a:noFill/>
              <a:miter lim="800000"/>
              <a:headEnd/>
              <a:tailEnd/>
            </a:ln>
          </p:spPr>
          <p:txBody>
            <a:bodyPr wrap="square" anchor="t" anchorCtr="1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400" b="1" dirty="0">
                  <a:solidFill>
                    <a:schemeClr val="bg1"/>
                  </a:solidFill>
                  <a:latin typeface="Century Gothic" pitchFamily="34" charset="0"/>
                </a:rPr>
                <a:t>Vishwakarma  Institute  of  Technology</a:t>
              </a:r>
            </a:p>
          </p:txBody>
        </p:sp>
        <p:sp>
          <p:nvSpPr>
            <p:cNvPr id="9" name="Text Box 14">
              <a:extLst>
                <a:ext uri="{FF2B5EF4-FFF2-40B4-BE49-F238E27FC236}">
                  <a16:creationId xmlns="" xmlns:a16="http://schemas.microsoft.com/office/drawing/2014/main" id="{08D90372-4075-403D-BB31-3D2C4B3C58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6200000">
              <a:off x="-2314811" y="2823549"/>
              <a:ext cx="5562604" cy="293627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rgbClr val="002060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100" b="1" dirty="0">
                  <a:solidFill>
                    <a:srgbClr val="002060"/>
                  </a:solidFill>
                  <a:latin typeface="Century Gothic" pitchFamily="34" charset="0"/>
                </a:rPr>
                <a:t>FY - Department of Engineering, Sciences and Humanities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609600" y="133350"/>
            <a:ext cx="5696559" cy="2590800"/>
            <a:chOff x="228600" y="685800"/>
            <a:chExt cx="11814911" cy="5461372"/>
          </a:xfrm>
        </p:grpSpPr>
        <p:pic>
          <p:nvPicPr>
            <p:cNvPr id="6" name="Picture 2" descr="H:\Robotics Course\Robotics Course - Topic wise Detaiils\Robotics Theory Lectures\For Lect 5 Electrical Elex\three-phase-electric-cable.jp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09598" y="1271329"/>
              <a:ext cx="8627401" cy="3999161"/>
            </a:xfrm>
            <a:prstGeom prst="rect">
              <a:avLst/>
            </a:prstGeom>
            <a:noFill/>
          </p:spPr>
        </p:pic>
        <p:sp>
          <p:nvSpPr>
            <p:cNvPr id="7" name="Text Box 3"/>
            <p:cNvSpPr txBox="1">
              <a:spLocks noChangeArrowheads="1"/>
            </p:cNvSpPr>
            <p:nvPr/>
          </p:nvSpPr>
          <p:spPr bwMode="auto">
            <a:xfrm>
              <a:off x="228600" y="685800"/>
              <a:ext cx="11814911" cy="778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Cu Conductors    PVC insulation    Bedding    GI </a:t>
              </a:r>
              <a:r>
                <a:rPr lang="en-US" b="1" dirty="0" err="1" smtClean="0">
                  <a:solidFill>
                    <a:srgbClr val="FF0000"/>
                  </a:solidFill>
                </a:rPr>
                <a:t>Armouring</a:t>
              </a:r>
              <a:r>
                <a:rPr lang="en-US" b="1" dirty="0" smtClean="0">
                  <a:solidFill>
                    <a:srgbClr val="FF0000"/>
                  </a:solidFill>
                </a:rPr>
                <a:t> 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8" name="Text Box 3"/>
            <p:cNvSpPr txBox="1">
              <a:spLocks noChangeArrowheads="1"/>
            </p:cNvSpPr>
            <p:nvPr/>
          </p:nvSpPr>
          <p:spPr bwMode="auto">
            <a:xfrm>
              <a:off x="8022364" y="4244225"/>
              <a:ext cx="1846805" cy="778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Serving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 rot="16200000" flipH="1">
              <a:off x="1181100" y="1562100"/>
              <a:ext cx="838200" cy="1524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rot="5400000">
              <a:off x="3124200" y="1524000"/>
              <a:ext cx="1066800" cy="3048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rot="5400000">
              <a:off x="5143500" y="1333500"/>
              <a:ext cx="914400" cy="5334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8" idx="0"/>
            </p:cNvCxnSpPr>
            <p:nvPr/>
          </p:nvCxnSpPr>
          <p:spPr>
            <a:xfrm rot="16200000" flipV="1">
              <a:off x="8282409" y="3580867"/>
              <a:ext cx="827739" cy="49897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rot="10800000" flipV="1">
              <a:off x="6096000" y="1219200"/>
              <a:ext cx="1447800" cy="10668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 Box 3"/>
            <p:cNvSpPr txBox="1">
              <a:spLocks noChangeArrowheads="1"/>
            </p:cNvSpPr>
            <p:nvPr/>
          </p:nvSpPr>
          <p:spPr bwMode="auto">
            <a:xfrm>
              <a:off x="2283147" y="4784715"/>
              <a:ext cx="7205022" cy="13624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 smtClean="0">
                  <a:solidFill>
                    <a:srgbClr val="0000FF"/>
                  </a:solidFill>
                </a:rPr>
                <a:t>Colour codes and Insulation levels in a Power Cable</a:t>
              </a:r>
              <a:endParaRPr lang="en-US" b="1" dirty="0">
                <a:solidFill>
                  <a:srgbClr val="0000FF"/>
                </a:solidFill>
              </a:endParaRPr>
            </a:p>
          </p:txBody>
        </p:sp>
      </p:grpSp>
      <p:pic>
        <p:nvPicPr>
          <p:cNvPr id="14" name="Picture 3" descr="H:\Robotics Course\Robotics Course - Topic wise Detaiils\Robotics Theory Lectures\For Lect 5 Electrical Elex\DPST internal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2857500"/>
            <a:ext cx="5156200" cy="2000250"/>
          </a:xfrm>
          <a:prstGeom prst="rect">
            <a:avLst/>
          </a:prstGeom>
          <a:noFill/>
        </p:spPr>
      </p:pic>
      <p:grpSp>
        <p:nvGrpSpPr>
          <p:cNvPr id="3" name="Group 7"/>
          <p:cNvGrpSpPr/>
          <p:nvPr/>
        </p:nvGrpSpPr>
        <p:grpSpPr>
          <a:xfrm>
            <a:off x="76199" y="95465"/>
            <a:ext cx="533401" cy="4914685"/>
            <a:chOff x="14625" y="-684038"/>
            <a:chExt cx="598680" cy="6435703"/>
          </a:xfrm>
        </p:grpSpPr>
        <p:pic>
          <p:nvPicPr>
            <p:cNvPr id="18" name="Picture 43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4625" y="-684038"/>
              <a:ext cx="598680" cy="890808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</p:spPr>
        </p:pic>
        <p:sp>
          <p:nvSpPr>
            <p:cNvPr id="19" name="Text Box 14"/>
            <p:cNvSpPr txBox="1">
              <a:spLocks noChangeArrowheads="1"/>
            </p:cNvSpPr>
            <p:nvPr/>
          </p:nvSpPr>
          <p:spPr bwMode="auto">
            <a:xfrm rot="16198651">
              <a:off x="-2592937" y="2797640"/>
              <a:ext cx="5562442" cy="345443"/>
            </a:xfrm>
            <a:prstGeom prst="rect">
              <a:avLst/>
            </a:prstGeom>
            <a:solidFill>
              <a:srgbClr val="000080"/>
            </a:solidFill>
            <a:ln w="9525">
              <a:noFill/>
              <a:miter lim="800000"/>
              <a:headEnd/>
              <a:tailEnd/>
            </a:ln>
          </p:spPr>
          <p:txBody>
            <a:bodyPr wrap="square" anchor="t" anchorCtr="1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400" b="1" dirty="0">
                  <a:solidFill>
                    <a:schemeClr val="bg1"/>
                  </a:solidFill>
                  <a:latin typeface="Century Gothic" pitchFamily="34" charset="0"/>
                </a:rPr>
                <a:t>Vishwakarma  Institute  of  Technology</a:t>
              </a:r>
            </a:p>
          </p:txBody>
        </p:sp>
        <p:sp>
          <p:nvSpPr>
            <p:cNvPr id="20" name="Text Box 14">
              <a:extLst>
                <a:ext uri="{FF2B5EF4-FFF2-40B4-BE49-F238E27FC236}">
                  <a16:creationId xmlns="" xmlns:a16="http://schemas.microsoft.com/office/drawing/2014/main" id="{08D90372-4075-403D-BB31-3D2C4B3C58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6200000">
              <a:off x="-2314811" y="2823549"/>
              <a:ext cx="5562604" cy="293627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rgbClr val="002060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100" b="1" dirty="0">
                  <a:solidFill>
                    <a:srgbClr val="002060"/>
                  </a:solidFill>
                  <a:latin typeface="Century Gothic" pitchFamily="34" charset="0"/>
                </a:rPr>
                <a:t>FY - Department of Engineering, Sciences and Humanities</a:t>
              </a:r>
            </a:p>
          </p:txBody>
        </p:sp>
      </p:grpSp>
      <p:pic>
        <p:nvPicPr>
          <p:cNvPr id="22" name="Picture 6" descr="H:\Robotics Course\Robotics Course - Topic wise Detaiils\Robotics Theory Lectures\For Lect 5 Electrical Elex\HRC 1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086600" y="227502"/>
            <a:ext cx="1752600" cy="2437124"/>
          </a:xfrm>
          <a:prstGeom prst="rect">
            <a:avLst/>
          </a:prstGeom>
          <a:noFill/>
        </p:spPr>
      </p:pic>
      <p:pic>
        <p:nvPicPr>
          <p:cNvPr id="24" name="Picture 2" descr="F:\Robotics Course\Robotics Course - Topic wise Detaiils\Robotics Theory Lectures\Images For Lect 5 Electrical Elex\L298-motor-driver 1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324600" y="2792199"/>
            <a:ext cx="2514600" cy="1989351"/>
          </a:xfrm>
          <a:prstGeom prst="rect">
            <a:avLst/>
          </a:prstGeom>
          <a:noFill/>
        </p:spPr>
      </p:pic>
      <p:pic>
        <p:nvPicPr>
          <p:cNvPr id="26" name="Picture 3" descr="D:\H M Khare Data\Khare D\EED\EED Staff\HMK\Activities\AUTONOMY 2008\Autonomy 2011 onwards\AY 20202021 New Robotics Course\1 RMC 1920 Theory Lectures PPTs Videos  and Notes etc\Images For Lect 5 Electrical Elex\3 pin plug top.jp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334000" y="532492"/>
            <a:ext cx="1676400" cy="2115458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 rot="20998382">
            <a:off x="1525538" y="1107181"/>
            <a:ext cx="6858000" cy="264687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317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FF0000"/>
                </a:solidFill>
              </a:rPr>
              <a:t>RME Lab – 2</a:t>
            </a:r>
          </a:p>
          <a:p>
            <a:pPr algn="ctr"/>
            <a:r>
              <a:rPr lang="en-US" sz="3600" b="1" dirty="0" smtClean="0">
                <a:solidFill>
                  <a:srgbClr val="FF0000"/>
                </a:solidFill>
              </a:rPr>
              <a:t>Electrical Components</a:t>
            </a:r>
          </a:p>
          <a:p>
            <a:pPr algn="ctr"/>
            <a:r>
              <a:rPr lang="en-US" sz="5400" b="1" dirty="0" smtClean="0">
                <a:solidFill>
                  <a:srgbClr val="0000FF"/>
                </a:solidFill>
              </a:rPr>
              <a:t>Thanks !</a:t>
            </a:r>
          </a:p>
          <a:p>
            <a:pPr algn="ctr"/>
            <a:r>
              <a:rPr lang="en-US" sz="4000" b="1" dirty="0" smtClean="0">
                <a:solidFill>
                  <a:srgbClr val="FF0000"/>
                </a:solidFill>
              </a:rPr>
              <a:t>FY – </a:t>
            </a:r>
            <a:r>
              <a:rPr lang="en-US" sz="4000" b="1" dirty="0" err="1" smtClean="0">
                <a:solidFill>
                  <a:srgbClr val="FF0000"/>
                </a:solidFill>
              </a:rPr>
              <a:t>DESH</a:t>
            </a:r>
            <a:r>
              <a:rPr lang="en-US" sz="4000" b="1" dirty="0" smtClean="0">
                <a:solidFill>
                  <a:srgbClr val="FF0000"/>
                </a:solidFill>
              </a:rPr>
              <a:t> – </a:t>
            </a:r>
            <a:r>
              <a:rPr lang="en-US" sz="4000" b="1" dirty="0" err="1" smtClean="0">
                <a:solidFill>
                  <a:srgbClr val="FF0000"/>
                </a:solidFill>
              </a:rPr>
              <a:t>VIT</a:t>
            </a:r>
            <a:endParaRPr lang="en-US" sz="4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3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3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3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0"/>
                            </p:stCondLst>
                            <p:childTnLst>
                              <p:par>
                                <p:cTn id="40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762000" y="285750"/>
            <a:ext cx="8210550" cy="3975244"/>
            <a:chOff x="762000" y="381000"/>
            <a:chExt cx="8210550" cy="5300321"/>
          </a:xfrm>
        </p:grpSpPr>
        <p:sp>
          <p:nvSpPr>
            <p:cNvPr id="74757" name="Text Box 3"/>
            <p:cNvSpPr txBox="1">
              <a:spLocks noChangeArrowheads="1"/>
            </p:cNvSpPr>
            <p:nvPr/>
          </p:nvSpPr>
          <p:spPr bwMode="auto">
            <a:xfrm>
              <a:off x="2323410" y="4901622"/>
              <a:ext cx="5067990" cy="7796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200" b="1" dirty="0" err="1" smtClean="0">
                  <a:solidFill>
                    <a:srgbClr val="0000FF"/>
                  </a:solidFill>
                </a:rPr>
                <a:t>Colour</a:t>
              </a:r>
              <a:r>
                <a:rPr lang="en-US" sz="3200" b="1" dirty="0" smtClean="0">
                  <a:solidFill>
                    <a:srgbClr val="0000FF"/>
                  </a:solidFill>
                </a:rPr>
                <a:t> Code in Power Cables</a:t>
              </a:r>
              <a:endParaRPr lang="en-US" sz="3200" b="1" dirty="0">
                <a:solidFill>
                  <a:srgbClr val="0000FF"/>
                </a:solidFill>
              </a:endParaRPr>
            </a:p>
          </p:txBody>
        </p:sp>
        <p:pic>
          <p:nvPicPr>
            <p:cNvPr id="6" name="Picture 4" descr="H:\Robotics Course\Robotics Course - Topic wise Detaiils\Robotics Theory Lectures\For Lect 5 Electrical Elex\RYBNE code 2.jp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143000" y="381000"/>
              <a:ext cx="7829550" cy="4368796"/>
            </a:xfrm>
            <a:prstGeom prst="rect">
              <a:avLst/>
            </a:prstGeom>
            <a:noFill/>
          </p:spPr>
        </p:pic>
        <p:sp>
          <p:nvSpPr>
            <p:cNvPr id="10" name="Text Box 3"/>
            <p:cNvSpPr txBox="1">
              <a:spLocks noChangeArrowheads="1"/>
            </p:cNvSpPr>
            <p:nvPr/>
          </p:nvSpPr>
          <p:spPr bwMode="auto">
            <a:xfrm>
              <a:off x="762000" y="414785"/>
              <a:ext cx="2667000" cy="432938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endParaRPr lang="en-US" sz="100" b="1" dirty="0" smtClean="0">
                <a:solidFill>
                  <a:srgbClr val="FF0000"/>
                </a:solidFill>
              </a:endParaRPr>
            </a:p>
            <a:p>
              <a:pPr algn="ctr"/>
              <a:r>
                <a:rPr lang="en-US" sz="2100" b="1" dirty="0" smtClean="0">
                  <a:solidFill>
                    <a:srgbClr val="FF0000"/>
                  </a:solidFill>
                </a:rPr>
                <a:t>Phase 1 - Red</a:t>
              </a:r>
            </a:p>
            <a:p>
              <a:pPr algn="ctr"/>
              <a:r>
                <a:rPr lang="en-US" sz="2100" b="1" dirty="0" smtClean="0"/>
                <a:t>------------------------</a:t>
              </a:r>
            </a:p>
            <a:p>
              <a:pPr algn="ctr"/>
              <a:r>
                <a:rPr lang="en-US" sz="2100" b="1" dirty="0" smtClean="0">
                  <a:solidFill>
                    <a:srgbClr val="FF0000"/>
                  </a:solidFill>
                </a:rPr>
                <a:t>Phase 2 - Yellow</a:t>
              </a:r>
            </a:p>
            <a:p>
              <a:pPr algn="ctr"/>
              <a:r>
                <a:rPr lang="en-US" sz="2100" b="1" dirty="0" smtClean="0"/>
                <a:t>------------------------</a:t>
              </a:r>
              <a:endParaRPr lang="en-US" sz="2100" b="1" dirty="0" smtClean="0">
                <a:solidFill>
                  <a:srgbClr val="FF0000"/>
                </a:solidFill>
              </a:endParaRPr>
            </a:p>
            <a:p>
              <a:pPr algn="ctr"/>
              <a:r>
                <a:rPr lang="en-US" sz="2100" b="1" dirty="0" smtClean="0">
                  <a:solidFill>
                    <a:srgbClr val="FF0000"/>
                  </a:solidFill>
                </a:rPr>
                <a:t>Phase 3 - Blue</a:t>
              </a:r>
            </a:p>
            <a:p>
              <a:pPr algn="ctr"/>
              <a:r>
                <a:rPr lang="en-US" sz="2100" b="1" dirty="0" smtClean="0"/>
                <a:t>------------------------</a:t>
              </a:r>
              <a:endParaRPr lang="en-US" sz="2100" b="1" dirty="0" smtClean="0">
                <a:solidFill>
                  <a:srgbClr val="FF0000"/>
                </a:solidFill>
              </a:endParaRPr>
            </a:p>
            <a:p>
              <a:pPr algn="ctr"/>
              <a:r>
                <a:rPr lang="en-US" sz="2100" b="1" dirty="0" smtClean="0">
                  <a:solidFill>
                    <a:srgbClr val="FF0000"/>
                  </a:solidFill>
                </a:rPr>
                <a:t>Neutral - Black</a:t>
              </a:r>
            </a:p>
            <a:p>
              <a:pPr algn="ctr"/>
              <a:r>
                <a:rPr lang="en-US" sz="2100" b="1" dirty="0" smtClean="0"/>
                <a:t>------------------------</a:t>
              </a:r>
              <a:endParaRPr lang="en-US" sz="2100" b="1" dirty="0" smtClean="0">
                <a:solidFill>
                  <a:srgbClr val="FF0000"/>
                </a:solidFill>
              </a:endParaRPr>
            </a:p>
            <a:p>
              <a:pPr algn="ctr"/>
              <a:r>
                <a:rPr lang="en-US" b="1" dirty="0" smtClean="0">
                  <a:solidFill>
                    <a:srgbClr val="FF0000"/>
                  </a:solidFill>
                </a:rPr>
                <a:t>Earth or Ground – </a:t>
              </a:r>
            </a:p>
            <a:p>
              <a:pPr algn="ctr"/>
              <a:r>
                <a:rPr lang="en-US" b="1" dirty="0" smtClean="0">
                  <a:solidFill>
                    <a:srgbClr val="FF0000"/>
                  </a:solidFill>
                </a:rPr>
                <a:t>Green / Green + Yellow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76199" y="95465"/>
            <a:ext cx="533401" cy="4914685"/>
            <a:chOff x="14625" y="-684038"/>
            <a:chExt cx="598680" cy="6435703"/>
          </a:xfrm>
        </p:grpSpPr>
        <p:pic>
          <p:nvPicPr>
            <p:cNvPr id="9" name="Picture 4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4625" y="-684038"/>
              <a:ext cx="598680" cy="890808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</p:spPr>
        </p:pic>
        <p:sp>
          <p:nvSpPr>
            <p:cNvPr id="12" name="Text Box 14"/>
            <p:cNvSpPr txBox="1">
              <a:spLocks noChangeArrowheads="1"/>
            </p:cNvSpPr>
            <p:nvPr/>
          </p:nvSpPr>
          <p:spPr bwMode="auto">
            <a:xfrm rot="16198651">
              <a:off x="-2592937" y="2797640"/>
              <a:ext cx="5562442" cy="345443"/>
            </a:xfrm>
            <a:prstGeom prst="rect">
              <a:avLst/>
            </a:prstGeom>
            <a:solidFill>
              <a:srgbClr val="000080"/>
            </a:solidFill>
            <a:ln w="9525">
              <a:noFill/>
              <a:miter lim="800000"/>
              <a:headEnd/>
              <a:tailEnd/>
            </a:ln>
          </p:spPr>
          <p:txBody>
            <a:bodyPr wrap="square" anchor="t" anchorCtr="1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400" b="1" dirty="0">
                  <a:solidFill>
                    <a:schemeClr val="bg1"/>
                  </a:solidFill>
                  <a:latin typeface="Century Gothic" pitchFamily="34" charset="0"/>
                </a:rPr>
                <a:t>Vishwakarma  Institute  of  Technology</a:t>
              </a:r>
            </a:p>
          </p:txBody>
        </p:sp>
        <p:sp>
          <p:nvSpPr>
            <p:cNvPr id="13" name="Text Box 14">
              <a:extLst>
                <a:ext uri="{FF2B5EF4-FFF2-40B4-BE49-F238E27FC236}">
                  <a16:creationId xmlns="" xmlns:a16="http://schemas.microsoft.com/office/drawing/2014/main" id="{08D90372-4075-403D-BB31-3D2C4B3C58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6200000">
              <a:off x="-2314811" y="2823549"/>
              <a:ext cx="5562604" cy="293627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rgbClr val="002060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100" b="1" dirty="0">
                  <a:solidFill>
                    <a:srgbClr val="002060"/>
                  </a:solidFill>
                  <a:latin typeface="Century Gothic" pitchFamily="34" charset="0"/>
                </a:rPr>
                <a:t>FY - Department of Engineering, Sciences and Humanities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914401" y="361950"/>
            <a:ext cx="7677505" cy="3408035"/>
            <a:chOff x="228600" y="465510"/>
            <a:chExt cx="8666945" cy="4926213"/>
          </a:xfrm>
        </p:grpSpPr>
        <p:sp>
          <p:nvSpPr>
            <p:cNvPr id="74757" name="Text Box 3"/>
            <p:cNvSpPr txBox="1">
              <a:spLocks noChangeArrowheads="1"/>
            </p:cNvSpPr>
            <p:nvPr/>
          </p:nvSpPr>
          <p:spPr bwMode="auto">
            <a:xfrm>
              <a:off x="609600" y="4724400"/>
              <a:ext cx="7659634" cy="6673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 dirty="0" err="1" smtClean="0">
                  <a:solidFill>
                    <a:srgbClr val="0000FF"/>
                  </a:solidFill>
                </a:rPr>
                <a:t>Colour</a:t>
              </a:r>
              <a:r>
                <a:rPr lang="en-US" sz="2400" b="1" dirty="0" smtClean="0">
                  <a:solidFill>
                    <a:srgbClr val="0000FF"/>
                  </a:solidFill>
                </a:rPr>
                <a:t> codes and Insulation levels in a Power  Cable</a:t>
              </a:r>
              <a:endParaRPr lang="en-US" sz="2400" b="1" dirty="0">
                <a:solidFill>
                  <a:srgbClr val="0000FF"/>
                </a:solidFill>
              </a:endParaRPr>
            </a:p>
          </p:txBody>
        </p:sp>
        <p:pic>
          <p:nvPicPr>
            <p:cNvPr id="6146" name="Picture 2" descr="H:\Robotics Course\Robotics Course - Topic wise Detaiils\Robotics Theory Lectures\For Lect 5 Electrical Elex\three-phase-electric-cable.jp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09600" y="1271329"/>
              <a:ext cx="6934200" cy="3214291"/>
            </a:xfrm>
            <a:prstGeom prst="rect">
              <a:avLst/>
            </a:prstGeom>
            <a:noFill/>
          </p:spPr>
        </p:pic>
        <p:sp>
          <p:nvSpPr>
            <p:cNvPr id="8" name="Text Box 3"/>
            <p:cNvSpPr txBox="1">
              <a:spLocks noChangeArrowheads="1"/>
            </p:cNvSpPr>
            <p:nvPr/>
          </p:nvSpPr>
          <p:spPr bwMode="auto">
            <a:xfrm>
              <a:off x="228600" y="465510"/>
              <a:ext cx="8499936" cy="6673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 dirty="0" smtClean="0">
                  <a:solidFill>
                    <a:srgbClr val="0000FF"/>
                  </a:solidFill>
                </a:rPr>
                <a:t>Cu Conductors    PVC insulation    Bedding    GI </a:t>
              </a:r>
              <a:r>
                <a:rPr lang="en-US" sz="2400" b="1" dirty="0" err="1" smtClean="0">
                  <a:solidFill>
                    <a:srgbClr val="0000FF"/>
                  </a:solidFill>
                </a:rPr>
                <a:t>Armouring</a:t>
              </a:r>
              <a:r>
                <a:rPr lang="en-US" sz="2400" b="1" dirty="0" smtClean="0">
                  <a:solidFill>
                    <a:srgbClr val="0000FF"/>
                  </a:solidFill>
                </a:rPr>
                <a:t> </a:t>
              </a:r>
              <a:endParaRPr lang="en-US" sz="2400" b="1" dirty="0">
                <a:solidFill>
                  <a:srgbClr val="0000FF"/>
                </a:solidFill>
              </a:endParaRPr>
            </a:p>
          </p:txBody>
        </p:sp>
        <p:sp>
          <p:nvSpPr>
            <p:cNvPr id="10" name="Text Box 3"/>
            <p:cNvSpPr txBox="1">
              <a:spLocks noChangeArrowheads="1"/>
            </p:cNvSpPr>
            <p:nvPr/>
          </p:nvSpPr>
          <p:spPr bwMode="auto">
            <a:xfrm>
              <a:off x="7620001" y="2895600"/>
              <a:ext cx="1275544" cy="6673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 dirty="0" smtClean="0">
                  <a:solidFill>
                    <a:srgbClr val="0000FF"/>
                  </a:solidFill>
                </a:rPr>
                <a:t>Serving</a:t>
              </a:r>
              <a:endParaRPr lang="en-US" sz="2400" b="1" dirty="0">
                <a:solidFill>
                  <a:srgbClr val="0000FF"/>
                </a:solidFill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rot="16200000" flipH="1">
              <a:off x="1181100" y="1562100"/>
              <a:ext cx="838200" cy="1524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rot="5400000">
              <a:off x="3124200" y="1524000"/>
              <a:ext cx="1066800" cy="3048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rot="5400000">
              <a:off x="5143500" y="1333500"/>
              <a:ext cx="914400" cy="5334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10" idx="0"/>
            </p:cNvCxnSpPr>
            <p:nvPr/>
          </p:nvCxnSpPr>
          <p:spPr>
            <a:xfrm rot="16200000" flipV="1">
              <a:off x="7634089" y="2271914"/>
              <a:ext cx="609598" cy="63777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rot="10800000" flipV="1">
              <a:off x="6096000" y="1219200"/>
              <a:ext cx="1447800" cy="10668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76199" y="95465"/>
            <a:ext cx="533401" cy="4914685"/>
            <a:chOff x="14625" y="-684038"/>
            <a:chExt cx="598680" cy="6435703"/>
          </a:xfrm>
        </p:grpSpPr>
        <p:pic>
          <p:nvPicPr>
            <p:cNvPr id="13" name="Picture 4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4625" y="-684038"/>
              <a:ext cx="598680" cy="890808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</p:spPr>
        </p:pic>
        <p:sp>
          <p:nvSpPr>
            <p:cNvPr id="15" name="Text Box 14"/>
            <p:cNvSpPr txBox="1">
              <a:spLocks noChangeArrowheads="1"/>
            </p:cNvSpPr>
            <p:nvPr/>
          </p:nvSpPr>
          <p:spPr bwMode="auto">
            <a:xfrm rot="16198651">
              <a:off x="-2592937" y="2797640"/>
              <a:ext cx="5562442" cy="345443"/>
            </a:xfrm>
            <a:prstGeom prst="rect">
              <a:avLst/>
            </a:prstGeom>
            <a:solidFill>
              <a:srgbClr val="000080"/>
            </a:solidFill>
            <a:ln w="9525">
              <a:noFill/>
              <a:miter lim="800000"/>
              <a:headEnd/>
              <a:tailEnd/>
            </a:ln>
          </p:spPr>
          <p:txBody>
            <a:bodyPr wrap="square" anchor="t" anchorCtr="1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400" b="1" dirty="0">
                  <a:solidFill>
                    <a:schemeClr val="bg1"/>
                  </a:solidFill>
                  <a:latin typeface="Century Gothic" pitchFamily="34" charset="0"/>
                </a:rPr>
                <a:t>Vishwakarma  Institute  of  Technology</a:t>
              </a:r>
            </a:p>
          </p:txBody>
        </p:sp>
        <p:sp>
          <p:nvSpPr>
            <p:cNvPr id="16" name="Text Box 14">
              <a:extLst>
                <a:ext uri="{FF2B5EF4-FFF2-40B4-BE49-F238E27FC236}">
                  <a16:creationId xmlns="" xmlns:a16="http://schemas.microsoft.com/office/drawing/2014/main" id="{08D90372-4075-403D-BB31-3D2C4B3C58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6200000">
              <a:off x="-2314811" y="2823549"/>
              <a:ext cx="5562604" cy="293627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rgbClr val="002060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100" b="1" dirty="0">
                  <a:solidFill>
                    <a:srgbClr val="002060"/>
                  </a:solidFill>
                  <a:latin typeface="Century Gothic" pitchFamily="34" charset="0"/>
                </a:rPr>
                <a:t>FY - Department of Engineering, Sciences and Humanities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Box 3"/>
          <p:cNvSpPr txBox="1">
            <a:spLocks noChangeArrowheads="1"/>
          </p:cNvSpPr>
          <p:nvPr/>
        </p:nvSpPr>
        <p:spPr bwMode="auto">
          <a:xfrm>
            <a:off x="1219200" y="2571319"/>
            <a:ext cx="482696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rgbClr val="0000FF"/>
                </a:solidFill>
              </a:rPr>
              <a:t>How many phases are in this Cable ?</a:t>
            </a:r>
            <a:endParaRPr lang="en-US" sz="2400" b="1" dirty="0">
              <a:solidFill>
                <a:srgbClr val="0000FF"/>
              </a:solidFill>
            </a:endParaRPr>
          </a:p>
        </p:txBody>
      </p:sp>
      <p:sp>
        <p:nvSpPr>
          <p:cNvPr id="15" name="Text Box 3"/>
          <p:cNvSpPr txBox="1">
            <a:spLocks noChangeArrowheads="1"/>
          </p:cNvSpPr>
          <p:nvPr/>
        </p:nvSpPr>
        <p:spPr bwMode="auto">
          <a:xfrm>
            <a:off x="7042083" y="2419350"/>
            <a:ext cx="1151277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</a:rPr>
              <a:t>NO !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16" name="Text Box 3"/>
          <p:cNvSpPr txBox="1">
            <a:spLocks noChangeArrowheads="1"/>
          </p:cNvSpPr>
          <p:nvPr/>
        </p:nvSpPr>
        <p:spPr bwMode="auto">
          <a:xfrm>
            <a:off x="1978246" y="3181351"/>
            <a:ext cx="4663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This is a Single Phase , 3 Core Cable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18" name="Text Box 3"/>
          <p:cNvSpPr txBox="1">
            <a:spLocks noChangeArrowheads="1"/>
          </p:cNvSpPr>
          <p:nvPr/>
        </p:nvSpPr>
        <p:spPr bwMode="auto">
          <a:xfrm>
            <a:off x="3045047" y="3752850"/>
            <a:ext cx="3306161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</a:rPr>
              <a:t>Red – Green – Black</a:t>
            </a:r>
          </a:p>
          <a:p>
            <a:pPr algn="ctr"/>
            <a:r>
              <a:rPr lang="en-US" sz="2400" b="1" dirty="0" smtClean="0">
                <a:solidFill>
                  <a:srgbClr val="0000FF"/>
                </a:solidFill>
              </a:rPr>
              <a:t>Phase – Earth – Neutral  </a:t>
            </a:r>
            <a:endParaRPr lang="en-US" sz="2400" b="1" dirty="0">
              <a:solidFill>
                <a:srgbClr val="0000FF"/>
              </a:solidFill>
            </a:endParaRPr>
          </a:p>
        </p:txBody>
      </p:sp>
      <p:pic>
        <p:nvPicPr>
          <p:cNvPr id="8193" name="Picture 1" descr="D:\Harshavardhan\datafolder\hmksave\hmk vit\VIT 2018-20\AY 20202021 New Robotics Course\1 RMC 1920 Theory Lectures PPTs Videos  and Notes etc\Images For Lect 5 Electrical Elex\singlew phase cabl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1647" y="285750"/>
            <a:ext cx="4649869" cy="2171700"/>
          </a:xfrm>
          <a:prstGeom prst="rect">
            <a:avLst/>
          </a:prstGeom>
          <a:noFill/>
        </p:spPr>
      </p:pic>
      <p:grpSp>
        <p:nvGrpSpPr>
          <p:cNvPr id="7" name="Group 6"/>
          <p:cNvGrpSpPr/>
          <p:nvPr/>
        </p:nvGrpSpPr>
        <p:grpSpPr>
          <a:xfrm>
            <a:off x="76199" y="95465"/>
            <a:ext cx="533401" cy="4914685"/>
            <a:chOff x="14625" y="-684038"/>
            <a:chExt cx="598680" cy="6435703"/>
          </a:xfrm>
        </p:grpSpPr>
        <p:pic>
          <p:nvPicPr>
            <p:cNvPr id="8" name="Picture 4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4625" y="-684038"/>
              <a:ext cx="598680" cy="890808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</p:spPr>
        </p:pic>
        <p:sp>
          <p:nvSpPr>
            <p:cNvPr id="9" name="Text Box 14"/>
            <p:cNvSpPr txBox="1">
              <a:spLocks noChangeArrowheads="1"/>
            </p:cNvSpPr>
            <p:nvPr/>
          </p:nvSpPr>
          <p:spPr bwMode="auto">
            <a:xfrm rot="16198651">
              <a:off x="-2592937" y="2797640"/>
              <a:ext cx="5562442" cy="345443"/>
            </a:xfrm>
            <a:prstGeom prst="rect">
              <a:avLst/>
            </a:prstGeom>
            <a:solidFill>
              <a:srgbClr val="000080"/>
            </a:solidFill>
            <a:ln w="9525">
              <a:noFill/>
              <a:miter lim="800000"/>
              <a:headEnd/>
              <a:tailEnd/>
            </a:ln>
          </p:spPr>
          <p:txBody>
            <a:bodyPr wrap="square" anchor="t" anchorCtr="1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400" b="1" dirty="0">
                  <a:solidFill>
                    <a:schemeClr val="bg1"/>
                  </a:solidFill>
                  <a:latin typeface="Century Gothic" pitchFamily="34" charset="0"/>
                </a:rPr>
                <a:t>Vishwakarma  Institute  of  Technology</a:t>
              </a:r>
            </a:p>
          </p:txBody>
        </p:sp>
        <p:sp>
          <p:nvSpPr>
            <p:cNvPr id="10" name="Text Box 14">
              <a:extLst>
                <a:ext uri="{FF2B5EF4-FFF2-40B4-BE49-F238E27FC236}">
                  <a16:creationId xmlns="" xmlns:a16="http://schemas.microsoft.com/office/drawing/2014/main" id="{08D90372-4075-403D-BB31-3D2C4B3C58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6200000">
              <a:off x="-2314811" y="2823549"/>
              <a:ext cx="5562604" cy="293627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rgbClr val="002060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100" b="1" dirty="0">
                  <a:solidFill>
                    <a:srgbClr val="002060"/>
                  </a:solidFill>
                  <a:latin typeface="Century Gothic" pitchFamily="34" charset="0"/>
                </a:rPr>
                <a:t>FY - Department of Engineering, Sciences and Humanities</a:t>
              </a:r>
            </a:p>
          </p:txBody>
        </p:sp>
      </p:grpSp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6257412" y="2495550"/>
            <a:ext cx="67678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3 ?</a:t>
            </a:r>
            <a:endParaRPr lang="en-US" sz="32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3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3" presetClass="entr" presetSubtype="3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1"/>
      <p:bldP spid="16" grpId="0"/>
      <p:bldP spid="18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Box 3"/>
          <p:cNvSpPr txBox="1">
            <a:spLocks noChangeArrowheads="1"/>
          </p:cNvSpPr>
          <p:nvPr/>
        </p:nvSpPr>
        <p:spPr bwMode="auto">
          <a:xfrm>
            <a:off x="1371601" y="3333750"/>
            <a:ext cx="7162799" cy="954107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FF0000"/>
                </a:solidFill>
              </a:rPr>
              <a:t>Where  the  3  wires  would  be  connected to ?</a:t>
            </a:r>
          </a:p>
          <a:p>
            <a:pPr algn="ctr"/>
            <a:r>
              <a:rPr lang="en-US" sz="2800" b="1" dirty="0" smtClean="0">
                <a:solidFill>
                  <a:srgbClr val="009900"/>
                </a:solidFill>
              </a:rPr>
              <a:t>Green</a:t>
            </a:r>
            <a:r>
              <a:rPr lang="en-US" sz="2800" b="1" dirty="0" smtClean="0">
                <a:solidFill>
                  <a:srgbClr val="FF0000"/>
                </a:solidFill>
              </a:rPr>
              <a:t> – Red – </a:t>
            </a:r>
            <a:r>
              <a:rPr lang="en-US" sz="2800" b="1" dirty="0" smtClean="0"/>
              <a:t>Black</a:t>
            </a:r>
            <a:endParaRPr lang="en-US" sz="2800" b="1" dirty="0"/>
          </a:p>
        </p:txBody>
      </p:sp>
      <p:pic>
        <p:nvPicPr>
          <p:cNvPr id="32770" name="Picture 2" descr="D:\Harshavardhan\datafolder\hmksave\hmk vit\VIT 2018-20\RMC Theory Lectures PPTs Videos  and Notes etc\Images For Lect 5 Electrical Elex\Single phase cabl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1" y="533400"/>
            <a:ext cx="3028677" cy="2686050"/>
          </a:xfrm>
          <a:prstGeom prst="rect">
            <a:avLst/>
          </a:prstGeom>
          <a:noFill/>
        </p:spPr>
      </p:pic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4191000" y="514350"/>
            <a:ext cx="1295400" cy="2800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0000FF"/>
                </a:solidFill>
              </a:rPr>
              <a:t>?</a:t>
            </a:r>
          </a:p>
          <a:p>
            <a:pPr algn="ctr"/>
            <a:r>
              <a:rPr lang="en-US" sz="4400" b="1" dirty="0" smtClean="0">
                <a:solidFill>
                  <a:srgbClr val="0000FF"/>
                </a:solidFill>
              </a:rPr>
              <a:t>?</a:t>
            </a:r>
          </a:p>
          <a:p>
            <a:pPr algn="ctr"/>
            <a:endParaRPr lang="en-US" sz="4400" b="1" dirty="0" smtClean="0">
              <a:solidFill>
                <a:srgbClr val="0000FF"/>
              </a:solidFill>
            </a:endParaRPr>
          </a:p>
          <a:p>
            <a:pPr algn="ctr"/>
            <a:r>
              <a:rPr lang="en-US" sz="4400" b="1" dirty="0" smtClean="0">
                <a:solidFill>
                  <a:srgbClr val="0000FF"/>
                </a:solidFill>
              </a:rPr>
              <a:t>?</a:t>
            </a:r>
            <a:endParaRPr lang="en-US" sz="4400" b="1" dirty="0">
              <a:solidFill>
                <a:srgbClr val="0000FF"/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867400" y="533400"/>
            <a:ext cx="2514600" cy="2686050"/>
            <a:chOff x="6248400" y="914400"/>
            <a:chExt cx="2514600" cy="2686050"/>
          </a:xfrm>
        </p:grpSpPr>
        <p:pic>
          <p:nvPicPr>
            <p:cNvPr id="7" name="Picture 5" descr="H:\Robotics Course\Robotics Course - Topic wise Detaiils\Robotics Theory Lectures\For Lect 5 Electrical Elex\3 pin indian - Copy.jp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400799" y="914400"/>
              <a:ext cx="2362201" cy="2686050"/>
            </a:xfrm>
            <a:prstGeom prst="rect">
              <a:avLst/>
            </a:prstGeom>
            <a:noFill/>
          </p:spPr>
        </p:pic>
        <p:sp>
          <p:nvSpPr>
            <p:cNvPr id="8" name="Text Box 3"/>
            <p:cNvSpPr txBox="1">
              <a:spLocks noChangeArrowheads="1"/>
            </p:cNvSpPr>
            <p:nvPr/>
          </p:nvSpPr>
          <p:spPr bwMode="auto">
            <a:xfrm>
              <a:off x="6248400" y="1189732"/>
              <a:ext cx="2362200" cy="13849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3200" b="1" dirty="0" smtClean="0">
                  <a:solidFill>
                    <a:srgbClr val="0000FF"/>
                  </a:solidFill>
                </a:rPr>
                <a:t>            1</a:t>
              </a:r>
            </a:p>
            <a:p>
              <a:pPr algn="ctr"/>
              <a:endParaRPr lang="en-US" sz="2000" b="1" dirty="0" smtClean="0">
                <a:solidFill>
                  <a:srgbClr val="0000FF"/>
                </a:solidFill>
              </a:endParaRPr>
            </a:p>
            <a:p>
              <a:r>
                <a:rPr lang="en-US" sz="3200" b="1" dirty="0" smtClean="0">
                  <a:solidFill>
                    <a:srgbClr val="0000FF"/>
                  </a:solidFill>
                </a:rPr>
                <a:t>          2       3</a:t>
              </a:r>
              <a:endParaRPr lang="en-US" sz="3200" b="1" dirty="0">
                <a:solidFill>
                  <a:srgbClr val="0000FF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76199" y="95465"/>
            <a:ext cx="533401" cy="4914685"/>
            <a:chOff x="14625" y="-684038"/>
            <a:chExt cx="598680" cy="6435703"/>
          </a:xfrm>
        </p:grpSpPr>
        <p:pic>
          <p:nvPicPr>
            <p:cNvPr id="12" name="Picture 43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4625" y="-684038"/>
              <a:ext cx="598680" cy="890808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</p:spPr>
        </p:pic>
        <p:sp>
          <p:nvSpPr>
            <p:cNvPr id="13" name="Text Box 14"/>
            <p:cNvSpPr txBox="1">
              <a:spLocks noChangeArrowheads="1"/>
            </p:cNvSpPr>
            <p:nvPr/>
          </p:nvSpPr>
          <p:spPr bwMode="auto">
            <a:xfrm rot="16198651">
              <a:off x="-2592937" y="2797640"/>
              <a:ext cx="5562442" cy="345443"/>
            </a:xfrm>
            <a:prstGeom prst="rect">
              <a:avLst/>
            </a:prstGeom>
            <a:solidFill>
              <a:srgbClr val="000080"/>
            </a:solidFill>
            <a:ln w="9525">
              <a:noFill/>
              <a:miter lim="800000"/>
              <a:headEnd/>
              <a:tailEnd/>
            </a:ln>
          </p:spPr>
          <p:txBody>
            <a:bodyPr wrap="square" anchor="t" anchorCtr="1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400" b="1" dirty="0">
                  <a:solidFill>
                    <a:schemeClr val="bg1"/>
                  </a:solidFill>
                  <a:latin typeface="Century Gothic" pitchFamily="34" charset="0"/>
                </a:rPr>
                <a:t>Vishwakarma  Institute  of  Technology</a:t>
              </a:r>
            </a:p>
          </p:txBody>
        </p:sp>
        <p:sp>
          <p:nvSpPr>
            <p:cNvPr id="14" name="Text Box 14">
              <a:extLst>
                <a:ext uri="{FF2B5EF4-FFF2-40B4-BE49-F238E27FC236}">
                  <a16:creationId xmlns="" xmlns:a16="http://schemas.microsoft.com/office/drawing/2014/main" id="{08D90372-4075-403D-BB31-3D2C4B3C58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6200000">
              <a:off x="-2314811" y="2823549"/>
              <a:ext cx="5562604" cy="293627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rgbClr val="002060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100" b="1" dirty="0">
                  <a:solidFill>
                    <a:srgbClr val="002060"/>
                  </a:solidFill>
                  <a:latin typeface="Century Gothic" pitchFamily="34" charset="0"/>
                </a:rPr>
                <a:t>FY - Department of Engineering, Sciences and Humanities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 descr="D:\H M Khare Data\Khare D\EED\EED Staff\HMK\Activities\AUTONOMY 2008\Autonomy 2011 onwards\AY 20202021 New Robotics Course\1 RMC 1920 Theory Lectures PPTs Videos  and Notes etc\Images For Lect 5 Electrical Elex\3 pin plug top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86200" y="285750"/>
            <a:ext cx="2687128" cy="3390900"/>
          </a:xfrm>
          <a:prstGeom prst="rect">
            <a:avLst/>
          </a:prstGeom>
          <a:noFill/>
        </p:spPr>
      </p:pic>
      <p:sp>
        <p:nvSpPr>
          <p:cNvPr id="18" name="Text Box 3"/>
          <p:cNvSpPr txBox="1">
            <a:spLocks noChangeArrowheads="1"/>
          </p:cNvSpPr>
          <p:nvPr/>
        </p:nvSpPr>
        <p:spPr bwMode="auto">
          <a:xfrm>
            <a:off x="1371600" y="3790950"/>
            <a:ext cx="7010400" cy="1200329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</a:rPr>
              <a:t>The </a:t>
            </a:r>
            <a:r>
              <a:rPr lang="en-US" sz="2400" b="1" dirty="0" smtClean="0">
                <a:solidFill>
                  <a:srgbClr val="0000FF"/>
                </a:solidFill>
              </a:rPr>
              <a:t>Length</a:t>
            </a:r>
            <a:r>
              <a:rPr lang="en-US" sz="2400" b="1" dirty="0" smtClean="0">
                <a:solidFill>
                  <a:srgbClr val="FF0000"/>
                </a:solidFill>
              </a:rPr>
              <a:t> and </a:t>
            </a:r>
            <a:r>
              <a:rPr lang="en-US" sz="2400" b="1" dirty="0" smtClean="0">
                <a:solidFill>
                  <a:srgbClr val="0000FF"/>
                </a:solidFill>
              </a:rPr>
              <a:t>Diameter</a:t>
            </a:r>
            <a:r>
              <a:rPr lang="en-US" sz="2400" b="1" dirty="0" smtClean="0">
                <a:solidFill>
                  <a:srgbClr val="FF0000"/>
                </a:solidFill>
              </a:rPr>
              <a:t> of Earth Pin is larger than the other two !    </a:t>
            </a:r>
          </a:p>
          <a:p>
            <a:pPr algn="ctr"/>
            <a:r>
              <a:rPr lang="en-US" sz="2400" b="1" dirty="0" smtClean="0"/>
              <a:t>Why there is a slot at the tip of the pin ?</a:t>
            </a:r>
          </a:p>
        </p:txBody>
      </p:sp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7086600" y="1371421"/>
            <a:ext cx="15240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0000FF"/>
                </a:solidFill>
              </a:rPr>
              <a:t>Observe this image carefully </a:t>
            </a:r>
            <a:endParaRPr lang="en-US" sz="2400" b="1" dirty="0">
              <a:solidFill>
                <a:srgbClr val="0000FF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5638800" y="895350"/>
            <a:ext cx="762000" cy="685800"/>
          </a:xfrm>
          <a:prstGeom prst="ellipse">
            <a:avLst/>
          </a:prstGeom>
          <a:noFill/>
          <a:ln w="38100">
            <a:solidFill>
              <a:srgbClr val="00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" name="Oval 11"/>
          <p:cNvSpPr/>
          <p:nvPr/>
        </p:nvSpPr>
        <p:spPr>
          <a:xfrm>
            <a:off x="6019800" y="2038350"/>
            <a:ext cx="762000" cy="685800"/>
          </a:xfrm>
          <a:prstGeom prst="ellipse">
            <a:avLst/>
          </a:prstGeom>
          <a:noFill/>
          <a:ln w="38100">
            <a:solidFill>
              <a:srgbClr val="00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6400800" y="1276350"/>
            <a:ext cx="838200" cy="381000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headEnd type="stealth" w="lg" len="lg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6858000" y="2190750"/>
            <a:ext cx="457200" cy="152400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headEnd type="stealth" w="lg" len="lg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/>
          <p:cNvGrpSpPr/>
          <p:nvPr/>
        </p:nvGrpSpPr>
        <p:grpSpPr>
          <a:xfrm>
            <a:off x="76199" y="95465"/>
            <a:ext cx="533401" cy="4914685"/>
            <a:chOff x="14625" y="-684038"/>
            <a:chExt cx="598680" cy="6435703"/>
          </a:xfrm>
        </p:grpSpPr>
        <p:pic>
          <p:nvPicPr>
            <p:cNvPr id="17" name="Picture 4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4625" y="-684038"/>
              <a:ext cx="598680" cy="890808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</p:spPr>
        </p:pic>
        <p:sp>
          <p:nvSpPr>
            <p:cNvPr id="19" name="Text Box 14"/>
            <p:cNvSpPr txBox="1">
              <a:spLocks noChangeArrowheads="1"/>
            </p:cNvSpPr>
            <p:nvPr/>
          </p:nvSpPr>
          <p:spPr bwMode="auto">
            <a:xfrm rot="16198651">
              <a:off x="-2592937" y="2797640"/>
              <a:ext cx="5562442" cy="345443"/>
            </a:xfrm>
            <a:prstGeom prst="rect">
              <a:avLst/>
            </a:prstGeom>
            <a:solidFill>
              <a:srgbClr val="000080"/>
            </a:solidFill>
            <a:ln w="9525">
              <a:noFill/>
              <a:miter lim="800000"/>
              <a:headEnd/>
              <a:tailEnd/>
            </a:ln>
          </p:spPr>
          <p:txBody>
            <a:bodyPr wrap="square" anchor="t" anchorCtr="1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400" b="1" dirty="0">
                  <a:solidFill>
                    <a:schemeClr val="bg1"/>
                  </a:solidFill>
                  <a:latin typeface="Century Gothic" pitchFamily="34" charset="0"/>
                </a:rPr>
                <a:t>Vishwakarma  Institute  of  Technology</a:t>
              </a:r>
            </a:p>
          </p:txBody>
        </p:sp>
        <p:sp>
          <p:nvSpPr>
            <p:cNvPr id="21" name="Text Box 14">
              <a:extLst>
                <a:ext uri="{FF2B5EF4-FFF2-40B4-BE49-F238E27FC236}">
                  <a16:creationId xmlns="" xmlns:a16="http://schemas.microsoft.com/office/drawing/2014/main" id="{08D90372-4075-403D-BB31-3D2C4B3C58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6200000">
              <a:off x="-2314811" y="2823549"/>
              <a:ext cx="5562604" cy="293627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rgbClr val="002060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100" b="1" dirty="0">
                  <a:solidFill>
                    <a:srgbClr val="002060"/>
                  </a:solidFill>
                  <a:latin typeface="Century Gothic" pitchFamily="34" charset="0"/>
                </a:rPr>
                <a:t>FY - Department of Engineering, Sciences and Humanities</a:t>
              </a:r>
            </a:p>
          </p:txBody>
        </p:sp>
      </p:grpSp>
      <p:pic>
        <p:nvPicPr>
          <p:cNvPr id="6148" name="Picture 4" descr="D:\H M Khare Data\Khare D\EED\EED Staff\HMK\Activities\AUTONOMY 2008\Autonomy 2011 onwards\AY 20202021 New Robotics Course\1 RMC 1920 Theory Lectures PPTs Videos  and Notes etc\Images For Lect 5 Electrical Elex\3 pin power plug top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019300" y="1657350"/>
            <a:ext cx="1790700" cy="2019300"/>
          </a:xfrm>
          <a:prstGeom prst="rect">
            <a:avLst/>
          </a:prstGeom>
          <a:noFill/>
        </p:spPr>
      </p:pic>
      <p:pic>
        <p:nvPicPr>
          <p:cNvPr id="15" name="Picture 3" descr="D:\H M Khare Data\Khare D\EED\EED Staff\HMK\Activities\AUTONOMY 2008\Autonomy 2011 onwards\AY 20202021 New Robotics Course\1 RMC 1920 Theory Lectures PPTs Videos  and Notes etc\Images For Lect 5 Electrical Elex\3 pin plug top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133350"/>
            <a:ext cx="1600200" cy="201930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32" repeatCount="2000" fill="hold" grpId="0" nodeType="click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3" presetClass="entr" presetSubtype="32" repeatCount="2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2" repeatCount="200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8" presetID="22" presetClass="entr" presetSubtype="2" repeatCount="2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3" presetClass="entr" presetSubtype="16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2" animBg="1"/>
      <p:bldP spid="10" grpId="0"/>
      <p:bldP spid="11" grpId="0" animBg="1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/>
          <p:cNvSpPr>
            <a:spLocks noGrp="1" noChangeAspect="1" noChangeArrowheads="1"/>
          </p:cNvSpPr>
          <p:nvPr/>
        </p:nvSpPr>
        <p:spPr bwMode="auto">
          <a:xfrm>
            <a:off x="1752600" y="190500"/>
            <a:ext cx="6248400" cy="382905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 b="-16418"/>
            </a:stretch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4757" name="Text Box 3"/>
          <p:cNvSpPr txBox="1">
            <a:spLocks noChangeArrowheads="1"/>
          </p:cNvSpPr>
          <p:nvPr/>
        </p:nvSpPr>
        <p:spPr bwMode="auto">
          <a:xfrm>
            <a:off x="1828800" y="4044375"/>
            <a:ext cx="604665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Control </a:t>
            </a:r>
            <a:r>
              <a:rPr lang="en-US" sz="3200" b="1" dirty="0" smtClean="0">
                <a:solidFill>
                  <a:srgbClr val="FF0000"/>
                </a:solidFill>
              </a:rPr>
              <a:t>Cables  and  Power Cables</a:t>
            </a:r>
            <a:endParaRPr lang="en-US" sz="3200" b="1" dirty="0">
              <a:solidFill>
                <a:srgbClr val="FF0000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rot="5400000" flipH="1" flipV="1">
            <a:off x="3181350" y="3314700"/>
            <a:ext cx="1485900" cy="228600"/>
          </a:xfrm>
          <a:prstGeom prst="straightConnector1">
            <a:avLst/>
          </a:prstGeom>
          <a:ln w="31750" cap="sq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reeform 8"/>
          <p:cNvSpPr/>
          <p:nvPr/>
        </p:nvSpPr>
        <p:spPr>
          <a:xfrm>
            <a:off x="4791076" y="3245643"/>
            <a:ext cx="588963" cy="1052513"/>
          </a:xfrm>
          <a:custGeom>
            <a:avLst/>
            <a:gdLst>
              <a:gd name="connsiteX0" fmla="*/ 543560 w 589280"/>
              <a:gd name="connsiteY0" fmla="*/ 1402080 h 1402080"/>
              <a:gd name="connsiteX1" fmla="*/ 71120 w 589280"/>
              <a:gd name="connsiteY1" fmla="*/ 822960 h 1402080"/>
              <a:gd name="connsiteX2" fmla="*/ 116840 w 589280"/>
              <a:gd name="connsiteY2" fmla="*/ 60960 h 1402080"/>
              <a:gd name="connsiteX3" fmla="*/ 589280 w 589280"/>
              <a:gd name="connsiteY3" fmla="*/ 457200 h 1402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9280" h="1402080">
                <a:moveTo>
                  <a:pt x="543560" y="1402080"/>
                </a:moveTo>
                <a:cubicBezTo>
                  <a:pt x="342900" y="1224280"/>
                  <a:pt x="142240" y="1046480"/>
                  <a:pt x="71120" y="822960"/>
                </a:cubicBezTo>
                <a:cubicBezTo>
                  <a:pt x="0" y="599440"/>
                  <a:pt x="30480" y="121920"/>
                  <a:pt x="116840" y="60960"/>
                </a:cubicBezTo>
                <a:cubicBezTo>
                  <a:pt x="203200" y="0"/>
                  <a:pt x="396240" y="228600"/>
                  <a:pt x="589280" y="457200"/>
                </a:cubicBezTo>
              </a:path>
            </a:pathLst>
          </a:custGeom>
          <a:ln w="31750">
            <a:solidFill>
              <a:srgbClr val="FFFF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76199" y="95465"/>
            <a:ext cx="533401" cy="4914685"/>
            <a:chOff x="14625" y="-684038"/>
            <a:chExt cx="598680" cy="6435703"/>
          </a:xfrm>
        </p:grpSpPr>
        <p:pic>
          <p:nvPicPr>
            <p:cNvPr id="7" name="Picture 4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4625" y="-684038"/>
              <a:ext cx="598680" cy="890808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</p:spPr>
        </p:pic>
        <p:sp>
          <p:nvSpPr>
            <p:cNvPr id="8" name="Text Box 14"/>
            <p:cNvSpPr txBox="1">
              <a:spLocks noChangeArrowheads="1"/>
            </p:cNvSpPr>
            <p:nvPr/>
          </p:nvSpPr>
          <p:spPr bwMode="auto">
            <a:xfrm rot="16198651">
              <a:off x="-2592937" y="2797640"/>
              <a:ext cx="5562442" cy="345443"/>
            </a:xfrm>
            <a:prstGeom prst="rect">
              <a:avLst/>
            </a:prstGeom>
            <a:solidFill>
              <a:srgbClr val="000080"/>
            </a:solidFill>
            <a:ln w="9525">
              <a:noFill/>
              <a:miter lim="800000"/>
              <a:headEnd/>
              <a:tailEnd/>
            </a:ln>
          </p:spPr>
          <p:txBody>
            <a:bodyPr wrap="square" anchor="t" anchorCtr="1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400" b="1" dirty="0">
                  <a:solidFill>
                    <a:schemeClr val="bg1"/>
                  </a:solidFill>
                  <a:latin typeface="Century Gothic" pitchFamily="34" charset="0"/>
                </a:rPr>
                <a:t>Vishwakarma  Institute  of  Technology</a:t>
              </a:r>
            </a:p>
          </p:txBody>
        </p:sp>
        <p:sp>
          <p:nvSpPr>
            <p:cNvPr id="10" name="Text Box 14">
              <a:extLst>
                <a:ext uri="{FF2B5EF4-FFF2-40B4-BE49-F238E27FC236}">
                  <a16:creationId xmlns="" xmlns:a16="http://schemas.microsoft.com/office/drawing/2014/main" id="{08D90372-4075-403D-BB31-3D2C4B3C58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6200000">
              <a:off x="-2314811" y="2823549"/>
              <a:ext cx="5562604" cy="293627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rgbClr val="002060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100" b="1" dirty="0">
                  <a:solidFill>
                    <a:srgbClr val="002060"/>
                  </a:solidFill>
                  <a:latin typeface="Century Gothic" pitchFamily="34" charset="0"/>
                </a:rPr>
                <a:t>FY - Department of Engineering, Sciences and Humanities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5331484</TotalTime>
  <Words>951</Words>
  <Application>Microsoft Office PowerPoint</Application>
  <PresentationFormat>On-screen Show (16:9)</PresentationFormat>
  <Paragraphs>222</Paragraphs>
  <Slides>33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33</vt:i4>
      </vt:variant>
    </vt:vector>
  </HeadingPairs>
  <TitlesOfParts>
    <vt:vector size="36" baseType="lpstr">
      <vt:lpstr>Office Theme</vt:lpstr>
      <vt:lpstr>Photo Editor Photo</vt:lpstr>
      <vt:lpstr>Clip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Actuators</vt:lpstr>
      <vt:lpstr>Actuators contd..</vt:lpstr>
      <vt:lpstr>Actuators contd…</vt:lpstr>
      <vt:lpstr>Slide 31</vt:lpstr>
      <vt:lpstr>Slide 32</vt:lpstr>
      <vt:lpstr>Slide 33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Devashree</dc:creator>
  <cp:lastModifiedBy>khare sir</cp:lastModifiedBy>
  <cp:revision>128</cp:revision>
  <dcterms:created xsi:type="dcterms:W3CDTF">2006-08-16T00:00:00Z</dcterms:created>
  <dcterms:modified xsi:type="dcterms:W3CDTF">2021-12-30T10:06:09Z</dcterms:modified>
</cp:coreProperties>
</file>