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6858000" cx="12192000"/>
  <p:notesSz cx="6858000" cy="9144000"/>
  <p:embeddedFontLs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gs9q9M2kH4tMxoayj9QDZHDo7L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OpenSans-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OpenSans-italic.fntdata"/><Relationship Id="rId21" Type="http://schemas.openxmlformats.org/officeDocument/2006/relationships/slide" Target="slides/slide17.xml"/><Relationship Id="rId65" Type="http://schemas.openxmlformats.org/officeDocument/2006/relationships/font" Target="fonts/OpenSans-bold.fntdata"/><Relationship Id="rId24" Type="http://schemas.openxmlformats.org/officeDocument/2006/relationships/slide" Target="slides/slide20.xml"/><Relationship Id="rId68" Type="http://customschemas.google.com/relationships/presentationmetadata" Target="metadata"/><Relationship Id="rId23" Type="http://schemas.openxmlformats.org/officeDocument/2006/relationships/slide" Target="slides/slide19.xml"/><Relationship Id="rId67" Type="http://schemas.openxmlformats.org/officeDocument/2006/relationships/font" Target="fonts/OpenSans-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188" name="Google Shape;18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0:notes"/>
          <p:cNvSpPr/>
          <p:nvPr>
            <p:ph idx="3" type="sldImg"/>
          </p:nvPr>
        </p:nvSpPr>
        <p:spPr>
          <a:xfrm>
            <a:off x="304800" y="457200"/>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0: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247" name="Google Shape;24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6:notes"/>
          <p:cNvSpPr txBox="1"/>
          <p:nvPr>
            <p:ph idx="1" type="body"/>
          </p:nvPr>
        </p:nvSpPr>
        <p:spPr>
          <a:xfrm>
            <a:off x="1219200" y="3268663"/>
            <a:ext cx="6705600" cy="3100387"/>
          </a:xfrm>
          <a:prstGeom prst="rect">
            <a:avLst/>
          </a:prstGeom>
          <a:noFill/>
          <a:ln>
            <a:noFill/>
          </a:ln>
        </p:spPr>
        <p:txBody>
          <a:bodyPr anchorCtr="0" anchor="t" bIns="44425" lIns="90475" spcFirstLastPara="1" rIns="90475" wrap="square" tIns="44425">
            <a:noAutofit/>
          </a:bodyPr>
          <a:lstStyle/>
          <a:p>
            <a:pPr indent="0" lvl="0" marL="0" rtl="0" algn="l">
              <a:spcBef>
                <a:spcPts val="0"/>
              </a:spcBef>
              <a:spcAft>
                <a:spcPts val="0"/>
              </a:spcAft>
              <a:buNone/>
            </a:pPr>
            <a:r>
              <a:t/>
            </a:r>
            <a:endParaRPr/>
          </a:p>
        </p:txBody>
      </p:sp>
      <p:sp>
        <p:nvSpPr>
          <p:cNvPr id="249" name="Google Shape;249;p16:notes"/>
          <p:cNvSpPr/>
          <p:nvPr>
            <p:ph idx="3" type="sldImg"/>
          </p:nvPr>
        </p:nvSpPr>
        <p:spPr>
          <a:xfrm>
            <a:off x="2974975" y="598488"/>
            <a:ext cx="31988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268" name="Google Shape;26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18:notes"/>
          <p:cNvSpPr txBox="1"/>
          <p:nvPr>
            <p:ph idx="1" type="body"/>
          </p:nvPr>
        </p:nvSpPr>
        <p:spPr>
          <a:xfrm>
            <a:off x="1219200" y="3268663"/>
            <a:ext cx="6705600" cy="3100387"/>
          </a:xfrm>
          <a:prstGeom prst="rect">
            <a:avLst/>
          </a:prstGeom>
          <a:noFill/>
          <a:ln>
            <a:noFill/>
          </a:ln>
        </p:spPr>
        <p:txBody>
          <a:bodyPr anchorCtr="0" anchor="t" bIns="44425" lIns="90475" spcFirstLastPara="1" rIns="90475" wrap="square" tIns="44425">
            <a:noAutofit/>
          </a:bodyPr>
          <a:lstStyle/>
          <a:p>
            <a:pPr indent="0" lvl="0" marL="0" rtl="0" algn="l">
              <a:spcBef>
                <a:spcPts val="0"/>
              </a:spcBef>
              <a:spcAft>
                <a:spcPts val="0"/>
              </a:spcAft>
              <a:buNone/>
            </a:pPr>
            <a:r>
              <a:t/>
            </a:r>
            <a:endParaRPr/>
          </a:p>
        </p:txBody>
      </p:sp>
      <p:sp>
        <p:nvSpPr>
          <p:cNvPr id="270" name="Google Shape;270;p18:notes"/>
          <p:cNvSpPr/>
          <p:nvPr>
            <p:ph idx="3" type="sldImg"/>
          </p:nvPr>
        </p:nvSpPr>
        <p:spPr>
          <a:xfrm>
            <a:off x="2974975" y="598488"/>
            <a:ext cx="31988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110" name="Google Shape;1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2:notes"/>
          <p:cNvSpPr/>
          <p:nvPr>
            <p:ph idx="3" type="sldImg"/>
          </p:nvPr>
        </p:nvSpPr>
        <p:spPr>
          <a:xfrm>
            <a:off x="-660400" y="457200"/>
            <a:ext cx="77216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2: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0: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328" name="Google Shape;32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0:notes"/>
          <p:cNvSpPr txBox="1"/>
          <p:nvPr>
            <p:ph idx="1" type="body"/>
          </p:nvPr>
        </p:nvSpPr>
        <p:spPr>
          <a:xfrm>
            <a:off x="1219200" y="3086100"/>
            <a:ext cx="6705600" cy="3543300"/>
          </a:xfrm>
          <a:prstGeom prst="rect">
            <a:avLst/>
          </a:prstGeom>
          <a:noFill/>
          <a:ln>
            <a:noFill/>
          </a:ln>
        </p:spPr>
        <p:txBody>
          <a:bodyPr anchorCtr="0" anchor="t" bIns="44425" lIns="90475" spcFirstLastPara="1" rIns="90475" wrap="square" tIns="44425">
            <a:noAutofit/>
          </a:bodyPr>
          <a:lstStyle/>
          <a:p>
            <a:pPr indent="0" lvl="0" marL="0" rtl="0" algn="l">
              <a:spcBef>
                <a:spcPts val="0"/>
              </a:spcBef>
              <a:spcAft>
                <a:spcPts val="0"/>
              </a:spcAft>
              <a:buNone/>
            </a:pPr>
            <a:r>
              <a:t/>
            </a:r>
            <a:endParaRPr/>
          </a:p>
        </p:txBody>
      </p:sp>
      <p:sp>
        <p:nvSpPr>
          <p:cNvPr id="330" name="Google Shape;330;p20:notes"/>
          <p:cNvSpPr/>
          <p:nvPr>
            <p:ph idx="3" type="sldImg"/>
          </p:nvPr>
        </p:nvSpPr>
        <p:spPr>
          <a:xfrm>
            <a:off x="2295525" y="252413"/>
            <a:ext cx="4552950" cy="25622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338" name="Google Shape;33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21:notes"/>
          <p:cNvSpPr txBox="1"/>
          <p:nvPr>
            <p:ph idx="1" type="body"/>
          </p:nvPr>
        </p:nvSpPr>
        <p:spPr>
          <a:xfrm>
            <a:off x="1219200" y="3086100"/>
            <a:ext cx="6705600" cy="3543300"/>
          </a:xfrm>
          <a:prstGeom prst="rect">
            <a:avLst/>
          </a:prstGeom>
          <a:noFill/>
          <a:ln>
            <a:noFill/>
          </a:ln>
        </p:spPr>
        <p:txBody>
          <a:bodyPr anchorCtr="0" anchor="t" bIns="44425" lIns="90475" spcFirstLastPara="1" rIns="90475" wrap="square" tIns="44425">
            <a:noAutofit/>
          </a:bodyPr>
          <a:lstStyle/>
          <a:p>
            <a:pPr indent="0" lvl="0" marL="0" rtl="0" algn="l">
              <a:spcBef>
                <a:spcPts val="0"/>
              </a:spcBef>
              <a:spcAft>
                <a:spcPts val="0"/>
              </a:spcAft>
              <a:buNone/>
            </a:pPr>
            <a:r>
              <a:t/>
            </a:r>
            <a:endParaRPr/>
          </a:p>
        </p:txBody>
      </p:sp>
      <p:sp>
        <p:nvSpPr>
          <p:cNvPr id="340" name="Google Shape;340;p21:notes"/>
          <p:cNvSpPr/>
          <p:nvPr>
            <p:ph idx="3" type="sldImg"/>
          </p:nvPr>
        </p:nvSpPr>
        <p:spPr>
          <a:xfrm>
            <a:off x="2295525" y="252413"/>
            <a:ext cx="4552950" cy="25622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3: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631" name="Google Shape;63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2" name="Google Shape;632;p53:notes"/>
          <p:cNvSpPr/>
          <p:nvPr>
            <p:ph idx="3" type="sldImg"/>
          </p:nvPr>
        </p:nvSpPr>
        <p:spPr>
          <a:xfrm>
            <a:off x="-660400" y="457200"/>
            <a:ext cx="77216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53: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4: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640" name="Google Shape;640;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1" name="Google Shape;641;p54:notes"/>
          <p:cNvSpPr/>
          <p:nvPr>
            <p:ph idx="3" type="sldImg"/>
          </p:nvPr>
        </p:nvSpPr>
        <p:spPr>
          <a:xfrm>
            <a:off x="304800" y="457200"/>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54: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5: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650" name="Google Shape;650;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1" name="Google Shape;651;p55:notes"/>
          <p:cNvSpPr/>
          <p:nvPr>
            <p:ph idx="3" type="sldImg"/>
          </p:nvPr>
        </p:nvSpPr>
        <p:spPr>
          <a:xfrm>
            <a:off x="304800" y="457200"/>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55: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8: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684" name="Google Shape;68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5" name="Google Shape;685;p58:notes"/>
          <p:cNvSpPr/>
          <p:nvPr>
            <p:ph idx="3" type="sldImg"/>
          </p:nvPr>
        </p:nvSpPr>
        <p:spPr>
          <a:xfrm>
            <a:off x="304800" y="457200"/>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58:notes"/>
          <p:cNvSpPr txBox="1"/>
          <p:nvPr>
            <p:ph idx="1" type="body"/>
          </p:nvPr>
        </p:nvSpPr>
        <p:spPr>
          <a:xfrm>
            <a:off x="6248400" y="739775"/>
            <a:ext cx="2668588" cy="5584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Second LACCEI International Latin American and Caribbean Conference for Engineering and Technology (LACCET’2004)</a:t>
            </a:r>
            <a:endParaRPr i="0"/>
          </a:p>
          <a:p>
            <a:pPr indent="0" lvl="0" marL="0" rtl="0" algn="l">
              <a:spcBef>
                <a:spcPts val="0"/>
              </a:spcBef>
              <a:spcAft>
                <a:spcPts val="0"/>
              </a:spcAft>
              <a:buNone/>
            </a:pPr>
            <a:r>
              <a:rPr lang="en-US"/>
              <a:t>“Challenges and Opportunities for Engineering Education, Research and Development”</a:t>
            </a:r>
            <a:endParaRPr i="0"/>
          </a:p>
          <a:p>
            <a:pPr indent="0" lvl="0" marL="0" rtl="0" algn="l">
              <a:spcBef>
                <a:spcPts val="0"/>
              </a:spcBef>
              <a:spcAft>
                <a:spcPts val="0"/>
              </a:spcAft>
              <a:buNone/>
            </a:pPr>
            <a:r>
              <a:rPr lang="en-US"/>
              <a:t>2-4 June 2004, Miami, Florida, USA</a:t>
            </a:r>
            <a:endParaRPr i="0" sz="1200"/>
          </a:p>
        </p:txBody>
      </p:sp>
      <p:sp>
        <p:nvSpPr>
          <p:cNvPr id="170" name="Google Shape;17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8:notes"/>
          <p:cNvSpPr txBox="1"/>
          <p:nvPr>
            <p:ph idx="1" type="body"/>
          </p:nvPr>
        </p:nvSpPr>
        <p:spPr>
          <a:xfrm>
            <a:off x="1219200" y="3086100"/>
            <a:ext cx="6705600" cy="3543300"/>
          </a:xfrm>
          <a:prstGeom prst="rect">
            <a:avLst/>
          </a:prstGeom>
          <a:noFill/>
          <a:ln>
            <a:noFill/>
          </a:ln>
        </p:spPr>
        <p:txBody>
          <a:bodyPr anchorCtr="0" anchor="t" bIns="44425" lIns="90475" spcFirstLastPara="1" rIns="90475" wrap="square" tIns="44425">
            <a:noAutofit/>
          </a:bodyPr>
          <a:lstStyle/>
          <a:p>
            <a:pPr indent="0" lvl="0" marL="0" rtl="0" algn="l">
              <a:spcBef>
                <a:spcPts val="0"/>
              </a:spcBef>
              <a:spcAft>
                <a:spcPts val="0"/>
              </a:spcAft>
              <a:buNone/>
            </a:pPr>
            <a:r>
              <a:t/>
            </a:r>
            <a:endParaRPr/>
          </a:p>
        </p:txBody>
      </p:sp>
      <p:sp>
        <p:nvSpPr>
          <p:cNvPr id="172" name="Google Shape;172;p8:notes"/>
          <p:cNvSpPr/>
          <p:nvPr>
            <p:ph idx="3" type="sldImg"/>
          </p:nvPr>
        </p:nvSpPr>
        <p:spPr>
          <a:xfrm>
            <a:off x="2863850" y="252413"/>
            <a:ext cx="3416300" cy="25622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7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7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7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7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2"/>
          <p:cNvSpPr/>
          <p:nvPr>
            <p:ph idx="2" type="pic"/>
          </p:nvPr>
        </p:nvSpPr>
        <p:spPr>
          <a:xfrm>
            <a:off x="5183188" y="987425"/>
            <a:ext cx="6172200" cy="4873625"/>
          </a:xfrm>
          <a:prstGeom prst="rect">
            <a:avLst/>
          </a:prstGeom>
          <a:noFill/>
          <a:ln>
            <a:noFill/>
          </a:ln>
        </p:spPr>
      </p:sp>
      <p:sp>
        <p:nvSpPr>
          <p:cNvPr id="86" name="Google Shape;86;p7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7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7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7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21" name="Shape 21"/>
        <p:cNvGrpSpPr/>
        <p:nvPr/>
      </p:nvGrpSpPr>
      <p:grpSpPr>
        <a:xfrm>
          <a:off x="0" y="0"/>
          <a:ext cx="0" cy="0"/>
          <a:chOff x="0" y="0"/>
          <a:chExt cx="0" cy="0"/>
        </a:xfrm>
      </p:grpSpPr>
      <p:sp>
        <p:nvSpPr>
          <p:cNvPr id="22" name="Google Shape;22;p62"/>
          <p:cNvSpPr txBox="1"/>
          <p:nvPr>
            <p:ph type="title"/>
          </p:nvPr>
        </p:nvSpPr>
        <p:spPr>
          <a:xfrm>
            <a:off x="2641601" y="609600"/>
            <a:ext cx="7006167"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2"/>
          <p:cNvSpPr txBox="1"/>
          <p:nvPr>
            <p:ph idx="1" type="body"/>
          </p:nvPr>
        </p:nvSpPr>
        <p:spPr>
          <a:xfrm>
            <a:off x="9144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2"/>
          <p:cNvSpPr txBox="1"/>
          <p:nvPr>
            <p:ph idx="2" type="body"/>
          </p:nvPr>
        </p:nvSpPr>
        <p:spPr>
          <a:xfrm>
            <a:off x="6197600" y="1981200"/>
            <a:ext cx="5080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62"/>
          <p:cNvSpPr txBox="1"/>
          <p:nvPr>
            <p:ph idx="12" type="sldNum"/>
          </p:nvPr>
        </p:nvSpPr>
        <p:spPr>
          <a:xfrm>
            <a:off x="9855200" y="6096000"/>
            <a:ext cx="1524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62"/>
          <p:cNvSpPr txBox="1"/>
          <p:nvPr>
            <p:ph idx="10" type="dt"/>
          </p:nvPr>
        </p:nvSpPr>
        <p:spPr>
          <a:xfrm>
            <a:off x="812800" y="6288088"/>
            <a:ext cx="9652000" cy="381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i="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7" name="Shape 37"/>
        <p:cNvGrpSpPr/>
        <p:nvPr/>
      </p:nvGrpSpPr>
      <p:grpSpPr>
        <a:xfrm>
          <a:off x="0" y="0"/>
          <a:ext cx="0" cy="0"/>
          <a:chOff x="0" y="0"/>
          <a:chExt cx="0" cy="0"/>
        </a:xfrm>
      </p:grpSpPr>
      <p:sp>
        <p:nvSpPr>
          <p:cNvPr id="38" name="Google Shape;38;p65"/>
          <p:cNvSpPr txBox="1"/>
          <p:nvPr>
            <p:ph idx="1" type="body"/>
          </p:nvPr>
        </p:nvSpPr>
        <p:spPr>
          <a:xfrm>
            <a:off x="203200" y="76201"/>
            <a:ext cx="11785600" cy="55927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2" name="Shape 42"/>
        <p:cNvGrpSpPr/>
        <p:nvPr/>
      </p:nvGrpSpPr>
      <p:grpSpPr>
        <a:xfrm>
          <a:off x="0" y="0"/>
          <a:ext cx="0" cy="0"/>
          <a:chOff x="0" y="0"/>
          <a:chExt cx="0" cy="0"/>
        </a:xfrm>
      </p:grpSpPr>
      <p:sp>
        <p:nvSpPr>
          <p:cNvPr id="43" name="Google Shape;43;p66"/>
          <p:cNvSpPr txBox="1"/>
          <p:nvPr>
            <p:ph type="title"/>
          </p:nvPr>
        </p:nvSpPr>
        <p:spPr>
          <a:xfrm>
            <a:off x="203200" y="76201"/>
            <a:ext cx="11785600" cy="6397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6"/>
          <p:cNvSpPr txBox="1"/>
          <p:nvPr>
            <p:ph idx="1" type="body"/>
          </p:nvPr>
        </p:nvSpPr>
        <p:spPr>
          <a:xfrm>
            <a:off x="609600" y="11430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6"/>
          <p:cNvSpPr txBox="1"/>
          <p:nvPr>
            <p:ph idx="2" type="body"/>
          </p:nvPr>
        </p:nvSpPr>
        <p:spPr>
          <a:xfrm>
            <a:off x="6197600" y="1143001"/>
            <a:ext cx="5384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6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7" name="Google Shape;5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6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TRIZ Part 2</a:t>
            </a:r>
            <a:endParaRPr/>
          </a:p>
        </p:txBody>
      </p:sp>
      <p:sp>
        <p:nvSpPr>
          <p:cNvPr id="107" name="Google Shape;107;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idx="12" type="sldNum"/>
          </p:nvPr>
        </p:nvSpPr>
        <p:spPr>
          <a:xfrm>
            <a:off x="9855200" y="6096000"/>
            <a:ext cx="1524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0" type="dt"/>
          </p:nvPr>
        </p:nvSpPr>
        <p:spPr>
          <a:xfrm>
            <a:off x="812800" y="6288088"/>
            <a:ext cx="9652000" cy="381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US"/>
              <a:t>Second LACCEI International Latin American and Caribbean Conference for Engineering and Technology </a:t>
            </a:r>
            <a:endParaRPr/>
          </a:p>
          <a:p>
            <a:pPr indent="0" lvl="0" marL="0" rtl="0" algn="l">
              <a:spcBef>
                <a:spcPts val="0"/>
              </a:spcBef>
              <a:spcAft>
                <a:spcPts val="0"/>
              </a:spcAft>
              <a:buNone/>
            </a:pPr>
            <a:r>
              <a:rPr i="1" lang="en-US"/>
              <a:t>LACCET’2004: “Challenges and Opportunities for Engineering Education, Research and Development”</a:t>
            </a:r>
            <a:endParaRPr/>
          </a:p>
          <a:p>
            <a:pPr indent="0" lvl="0" marL="0" rtl="0" algn="l">
              <a:spcBef>
                <a:spcPts val="0"/>
              </a:spcBef>
              <a:spcAft>
                <a:spcPts val="0"/>
              </a:spcAft>
              <a:buNone/>
            </a:pPr>
            <a:r>
              <a:rPr i="1" lang="en-US"/>
              <a:t>2-4 June 2004, Miami, Florida, USA		Copyright Dr. Noel Leon-ITESM</a:t>
            </a:r>
            <a:endParaRPr/>
          </a:p>
          <a:p>
            <a:pPr indent="0" lvl="0" marL="0" rtl="0" algn="l">
              <a:spcBef>
                <a:spcPts val="0"/>
              </a:spcBef>
              <a:spcAft>
                <a:spcPts val="0"/>
              </a:spcAft>
              <a:buNone/>
            </a:pPr>
            <a:r>
              <a:t/>
            </a:r>
            <a:endParaRPr/>
          </a:p>
        </p:txBody>
      </p:sp>
      <p:sp>
        <p:nvSpPr>
          <p:cNvPr id="194" name="Google Shape;194;p10"/>
          <p:cNvSpPr txBox="1"/>
          <p:nvPr>
            <p:ph idx="2" type="body"/>
          </p:nvPr>
        </p:nvSpPr>
        <p:spPr>
          <a:xfrm>
            <a:off x="3962400" y="1905000"/>
            <a:ext cx="6705600" cy="33528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b="1" lang="en-US"/>
              <a:t>Parameter A must be maximized</a:t>
            </a:r>
            <a:endParaRPr/>
          </a:p>
          <a:p>
            <a:pPr indent="-228600" lvl="1" marL="685800" rtl="0" algn="l">
              <a:lnSpc>
                <a:spcPct val="90000"/>
              </a:lnSpc>
              <a:spcBef>
                <a:spcPts val="500"/>
              </a:spcBef>
              <a:spcAft>
                <a:spcPts val="0"/>
              </a:spcAft>
              <a:buClr>
                <a:schemeClr val="dk1"/>
              </a:buClr>
              <a:buSzPts val="2400"/>
              <a:buChar char="•"/>
            </a:pPr>
            <a:r>
              <a:rPr b="1" lang="en-US"/>
              <a:t>Parameter A must also be minimized</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An innovative solution surmounts the contradiction, achieving both</a:t>
            </a:r>
            <a:endParaRPr b="1" sz="2400"/>
          </a:p>
        </p:txBody>
      </p:sp>
      <p:sp>
        <p:nvSpPr>
          <p:cNvPr id="195" name="Google Shape;195;p10"/>
          <p:cNvSpPr txBox="1"/>
          <p:nvPr/>
        </p:nvSpPr>
        <p:spPr>
          <a:xfrm>
            <a:off x="2346326" y="18034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003300"/>
                </a:solidFill>
                <a:latin typeface="Arial"/>
                <a:ea typeface="Arial"/>
                <a:cs typeface="Arial"/>
                <a:sym typeface="Arial"/>
              </a:rPr>
              <a:t>A</a:t>
            </a:r>
            <a:endParaRPr b="1" sz="2400">
              <a:solidFill>
                <a:schemeClr val="accent2"/>
              </a:solidFill>
              <a:latin typeface="Arial"/>
              <a:ea typeface="Arial"/>
              <a:cs typeface="Arial"/>
              <a:sym typeface="Arial"/>
            </a:endParaRPr>
          </a:p>
        </p:txBody>
      </p:sp>
      <p:sp>
        <p:nvSpPr>
          <p:cNvPr id="196" name="Google Shape;196;p10"/>
          <p:cNvSpPr/>
          <p:nvPr/>
        </p:nvSpPr>
        <p:spPr>
          <a:xfrm>
            <a:off x="3048000" y="1828800"/>
            <a:ext cx="533400" cy="838200"/>
          </a:xfrm>
          <a:prstGeom prst="upArrow">
            <a:avLst>
              <a:gd fmla="val 50000" name="adj1"/>
              <a:gd fmla="val 39286" name="adj2"/>
            </a:avLst>
          </a:prstGeom>
          <a:solidFill>
            <a:srgbClr val="00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txBox="1"/>
          <p:nvPr/>
        </p:nvSpPr>
        <p:spPr>
          <a:xfrm>
            <a:off x="2346326" y="28702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F0000"/>
                </a:solidFill>
                <a:latin typeface="Arial"/>
                <a:ea typeface="Arial"/>
                <a:cs typeface="Arial"/>
                <a:sym typeface="Arial"/>
              </a:rPr>
              <a:t>A</a:t>
            </a:r>
            <a:endParaRPr b="1" sz="2400">
              <a:solidFill>
                <a:schemeClr val="accent2"/>
              </a:solidFill>
              <a:latin typeface="Arial"/>
              <a:ea typeface="Arial"/>
              <a:cs typeface="Arial"/>
              <a:sym typeface="Arial"/>
            </a:endParaRPr>
          </a:p>
        </p:txBody>
      </p:sp>
      <p:sp>
        <p:nvSpPr>
          <p:cNvPr id="198" name="Google Shape;198;p10"/>
          <p:cNvSpPr/>
          <p:nvPr/>
        </p:nvSpPr>
        <p:spPr>
          <a:xfrm>
            <a:off x="3048000" y="3048000"/>
            <a:ext cx="533400" cy="838200"/>
          </a:xfrm>
          <a:prstGeom prst="downArrow">
            <a:avLst>
              <a:gd fmla="val 50000" name="adj1"/>
              <a:gd fmla="val 39286" name="adj2"/>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2162175" y="-338138"/>
            <a:ext cx="8458200" cy="1143001"/>
          </a:xfrm>
          <a:prstGeom prst="rect">
            <a:avLst/>
          </a:prstGeom>
          <a:noFill/>
          <a:ln>
            <a:noFill/>
          </a:ln>
        </p:spPr>
        <p:txBody>
          <a:bodyPr anchorCtr="0" anchor="b" bIns="46025" lIns="92075" spcFirstLastPara="1" rIns="92075" wrap="square" tIns="46025">
            <a:noAutofit/>
          </a:bodyPr>
          <a:lstStyle/>
          <a:p>
            <a:pPr indent="0" lvl="0" marL="0" marR="0" rtl="0" algn="l">
              <a:spcBef>
                <a:spcPts val="0"/>
              </a:spcBef>
              <a:spcAft>
                <a:spcPts val="0"/>
              </a:spcAft>
              <a:buNone/>
            </a:pPr>
            <a:r>
              <a:rPr lang="en-US" sz="3600">
                <a:solidFill>
                  <a:srgbClr val="000099"/>
                </a:solidFill>
                <a:latin typeface="Times New Roman"/>
                <a:ea typeface="Times New Roman"/>
                <a:cs typeface="Times New Roman"/>
                <a:sym typeface="Times New Roman"/>
              </a:rPr>
              <a:t>Physical</a:t>
            </a:r>
            <a:r>
              <a:rPr b="1" lang="en-US" sz="2800">
                <a:solidFill>
                  <a:srgbClr val="000099"/>
                </a:solidFill>
                <a:latin typeface="Times New Roman"/>
                <a:ea typeface="Times New Roman"/>
                <a:cs typeface="Times New Roman"/>
                <a:sym typeface="Times New Roman"/>
              </a:rPr>
              <a:t> </a:t>
            </a:r>
            <a:r>
              <a:rPr lang="en-US" sz="3600">
                <a:solidFill>
                  <a:srgbClr val="000099"/>
                </a:solidFill>
                <a:latin typeface="Times New Roman"/>
                <a:ea typeface="Times New Roman"/>
                <a:cs typeface="Times New Roman"/>
                <a:sym typeface="Times New Roman"/>
              </a:rPr>
              <a:t>Contradiction</a:t>
            </a:r>
            <a:r>
              <a:rPr b="1" lang="en-US" sz="2800">
                <a:solidFill>
                  <a:srgbClr val="000099"/>
                </a:solidFill>
                <a:latin typeface="Times New Roman"/>
                <a:ea typeface="Times New Roman"/>
                <a:cs typeface="Times New Roman"/>
                <a:sym typeface="Times New Roman"/>
              </a:rPr>
              <a:t> </a:t>
            </a:r>
            <a:r>
              <a:rPr lang="en-US" sz="3600">
                <a:solidFill>
                  <a:srgbClr val="000099"/>
                </a:solidFill>
                <a:latin typeface="Times New Roman"/>
                <a:ea typeface="Times New Roman"/>
                <a:cs typeface="Times New Roman"/>
                <a:sym typeface="Times New Roman"/>
              </a:rPr>
              <a:t>(PC)</a:t>
            </a:r>
            <a:endParaRPr/>
          </a:p>
        </p:txBody>
      </p:sp>
      <p:sp>
        <p:nvSpPr>
          <p:cNvPr id="200" name="Google Shape;200;p10"/>
          <p:cNvSpPr/>
          <p:nvPr/>
        </p:nvSpPr>
        <p:spPr>
          <a:xfrm>
            <a:off x="8077200" y="5257800"/>
            <a:ext cx="533400" cy="838200"/>
          </a:xfrm>
          <a:prstGeom prst="downArrow">
            <a:avLst>
              <a:gd fmla="val 50000" name="adj1"/>
              <a:gd fmla="val 39286" name="adj2"/>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p:nvPr/>
        </p:nvSpPr>
        <p:spPr>
          <a:xfrm>
            <a:off x="6400800" y="5105400"/>
            <a:ext cx="533400" cy="838200"/>
          </a:xfrm>
          <a:prstGeom prst="upArrow">
            <a:avLst>
              <a:gd fmla="val 50000" name="adj1"/>
              <a:gd fmla="val 39286" name="adj2"/>
            </a:avLst>
          </a:prstGeom>
          <a:solidFill>
            <a:srgbClr val="00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0"/>
          <p:cNvSpPr/>
          <p:nvPr/>
        </p:nvSpPr>
        <p:spPr>
          <a:xfrm>
            <a:off x="5562601" y="51054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003300"/>
                </a:solidFill>
                <a:latin typeface="Arial"/>
                <a:ea typeface="Arial"/>
                <a:cs typeface="Arial"/>
                <a:sym typeface="Arial"/>
              </a:rPr>
              <a:t>A</a:t>
            </a:r>
            <a:endParaRPr/>
          </a:p>
        </p:txBody>
      </p:sp>
      <p:sp>
        <p:nvSpPr>
          <p:cNvPr id="203" name="Google Shape;203;p10"/>
          <p:cNvSpPr/>
          <p:nvPr/>
        </p:nvSpPr>
        <p:spPr>
          <a:xfrm>
            <a:off x="7315201" y="50292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F0000"/>
                </a:solidFill>
                <a:latin typeface="Arial"/>
                <a:ea typeface="Arial"/>
                <a:cs typeface="Arial"/>
                <a:sym typeface="Arial"/>
              </a:rPr>
              <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09" name="Google Shape;209;p11"/>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10" name="Google Shape;210;p11"/>
          <p:cNvSpPr txBox="1"/>
          <p:nvPr>
            <p:ph type="title"/>
          </p:nvPr>
        </p:nvSpPr>
        <p:spPr>
          <a:xfrm>
            <a:off x="2279651" y="260350"/>
            <a:ext cx="8601075"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Physical</a:t>
            </a:r>
            <a:br>
              <a:rPr lang="en-US"/>
            </a:br>
            <a:r>
              <a:rPr lang="en-US"/>
              <a:t>Contradictions</a:t>
            </a:r>
            <a:endParaRPr/>
          </a:p>
        </p:txBody>
      </p:sp>
      <p:sp>
        <p:nvSpPr>
          <p:cNvPr id="211" name="Google Shape;211;p11"/>
          <p:cNvSpPr/>
          <p:nvPr/>
        </p:nvSpPr>
        <p:spPr>
          <a:xfrm>
            <a:off x="1992313" y="1844675"/>
            <a:ext cx="8362950" cy="4583306"/>
          </a:xfrm>
          <a:prstGeom prst="rect">
            <a:avLst/>
          </a:prstGeom>
          <a:noFill/>
          <a:ln>
            <a:noFill/>
          </a:ln>
        </p:spPr>
        <p:txBody>
          <a:bodyPr anchorCtr="0" anchor="t" bIns="44450" lIns="90475" spcFirstLastPara="1" rIns="90475" wrap="square" tIns="44450">
            <a:spAutoFit/>
          </a:bodyPr>
          <a:lstStyle/>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A characteristic must be high and low (opposed)</a:t>
            </a:r>
            <a:endParaRPr/>
          </a:p>
          <a:p>
            <a:pPr indent="-960438" lvl="0" marL="960438"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Example 1: An airplane wing must have a great area for a easy takeoff and small for high speed</a:t>
            </a:r>
            <a:endParaRPr/>
          </a:p>
          <a:p>
            <a:pPr indent="-960438" lvl="0" marL="960438"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Example 2: A pen end would have to be acute to draw fine lines, but flat to avoid to break the paper</a:t>
            </a:r>
            <a:endParaRPr/>
          </a:p>
          <a:p>
            <a:pPr indent="-960438" lvl="0" marL="960438"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A characteristic must be present and absent</a:t>
            </a:r>
            <a:endParaRPr/>
          </a:p>
          <a:p>
            <a:pPr indent="-960438" lvl="0" marL="960438"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Example 3: In order to clean with sand blasting the abrasive must be present (to make the abrasion) but it is not wanted that it remains in the product</a:t>
            </a:r>
            <a:endParaRPr/>
          </a:p>
          <a:p>
            <a:pPr indent="-960438" lvl="0" marL="960438"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960438" lvl="0" marL="960438" marR="0" rtl="0" algn="l">
              <a:lnSpc>
                <a:spcPct val="85000"/>
              </a:lnSpc>
              <a:spcBef>
                <a:spcPts val="0"/>
              </a:spcBef>
              <a:spcAft>
                <a:spcPts val="0"/>
              </a:spcAft>
              <a:buNone/>
            </a:pPr>
            <a:r>
              <a:rPr lang="en-US" sz="2000">
                <a:solidFill>
                  <a:srgbClr val="000099"/>
                </a:solidFill>
                <a:latin typeface="Arial"/>
                <a:ea typeface="Arial"/>
                <a:cs typeface="Arial"/>
                <a:sym typeface="Arial"/>
              </a:rPr>
              <a:t>Example 4: The undercarriage is necessary to land but unnecessary in the flight</a:t>
            </a:r>
            <a:endParaRPr sz="2000">
              <a:solidFill>
                <a:srgbClr val="000099"/>
              </a:solidFill>
              <a:latin typeface="Arial"/>
              <a:ea typeface="Arial"/>
              <a:cs typeface="Arial"/>
              <a:sym typeface="Arial"/>
            </a:endParaRPr>
          </a:p>
          <a:p>
            <a:pPr indent="-960438" lvl="0" marL="960438" marR="0" rtl="0" algn="l">
              <a:spcBef>
                <a:spcPts val="0"/>
              </a:spcBef>
              <a:spcAft>
                <a:spcPts val="0"/>
              </a:spcAft>
              <a:buNone/>
            </a:pPr>
            <a:r>
              <a:t/>
            </a:r>
            <a:endParaRPr sz="2000">
              <a:solidFill>
                <a:srgbClr val="00009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17" name="Google Shape;217;p12"/>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18" name="Google Shape;218;p12"/>
          <p:cNvSpPr txBox="1"/>
          <p:nvPr>
            <p:ph type="title"/>
          </p:nvPr>
        </p:nvSpPr>
        <p:spPr>
          <a:xfrm>
            <a:off x="3216276" y="476250"/>
            <a:ext cx="5832475"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000"/>
              <a:buFont typeface="Calibri"/>
              <a:buNone/>
            </a:pPr>
            <a:r>
              <a:rPr b="1" lang="en-US" sz="4000"/>
              <a:t>Coating metallic parts</a:t>
            </a:r>
            <a:endParaRPr b="1" sz="4000"/>
          </a:p>
        </p:txBody>
      </p:sp>
      <p:sp>
        <p:nvSpPr>
          <p:cNvPr id="219" name="Google Shape;219;p12"/>
          <p:cNvSpPr/>
          <p:nvPr/>
        </p:nvSpPr>
        <p:spPr>
          <a:xfrm>
            <a:off x="1992313" y="2060575"/>
            <a:ext cx="8077200" cy="33522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Clr>
                <a:schemeClr val="accent2"/>
              </a:buClr>
              <a:buSzPts val="1500"/>
              <a:buFont typeface="Arial"/>
              <a:buNone/>
            </a:pPr>
            <a:r>
              <a:rPr lang="en-US" sz="2000">
                <a:solidFill>
                  <a:srgbClr val="000099"/>
                </a:solidFill>
                <a:latin typeface="Arial"/>
                <a:ea typeface="Arial"/>
                <a:cs typeface="Arial"/>
                <a:sym typeface="Arial"/>
              </a:rPr>
              <a:t>Metallic surfaces are chemically coated as follows: the metallic part is immersed in a bath consisting of a metal salt solution (e.g. nickel, cobalt, etc.).  </a:t>
            </a:r>
            <a:endParaRPr/>
          </a:p>
          <a:p>
            <a:pPr indent="0" lvl="0" marL="0" marR="0" rtl="0" algn="l">
              <a:spcBef>
                <a:spcPts val="400"/>
              </a:spcBef>
              <a:spcAft>
                <a:spcPts val="0"/>
              </a:spcAft>
              <a:buClr>
                <a:schemeClr val="accent2"/>
              </a:buClr>
              <a:buSzPts val="1500"/>
              <a:buFont typeface="Arial"/>
              <a:buNone/>
            </a:pPr>
            <a:r>
              <a:rPr lang="en-US" sz="2000">
                <a:solidFill>
                  <a:srgbClr val="000099"/>
                </a:solidFill>
                <a:latin typeface="Arial"/>
                <a:ea typeface="Arial"/>
                <a:cs typeface="Arial"/>
                <a:sym typeface="Arial"/>
              </a:rPr>
              <a:t>During the reduction reaction, metal from the solution precipitates onto the part surface.  </a:t>
            </a:r>
            <a:endParaRPr/>
          </a:p>
          <a:p>
            <a:pPr indent="0" lvl="0" marL="0" marR="0" rtl="0" algn="l">
              <a:spcBef>
                <a:spcPts val="400"/>
              </a:spcBef>
              <a:spcAft>
                <a:spcPts val="0"/>
              </a:spcAft>
              <a:buClr>
                <a:schemeClr val="accent2"/>
              </a:buClr>
              <a:buSzPts val="1500"/>
              <a:buFont typeface="Arial"/>
              <a:buNone/>
            </a:pPr>
            <a:r>
              <a:rPr lang="en-US" sz="2000">
                <a:solidFill>
                  <a:srgbClr val="000099"/>
                </a:solidFill>
                <a:latin typeface="Arial"/>
                <a:ea typeface="Arial"/>
                <a:cs typeface="Arial"/>
                <a:sym typeface="Arial"/>
              </a:rPr>
              <a:t>The higher the temperature, the faster the process; however, the solution decomposes at high temperatures, and up to 75% of the chemicals are wasted, settling on the bottom and walls of the bath.  </a:t>
            </a:r>
            <a:endParaRPr/>
          </a:p>
          <a:p>
            <a:pPr indent="0" lvl="0" marL="0" marR="0" rtl="0" algn="l">
              <a:spcBef>
                <a:spcPts val="400"/>
              </a:spcBef>
              <a:spcAft>
                <a:spcPts val="0"/>
              </a:spcAft>
              <a:buClr>
                <a:schemeClr val="accent2"/>
              </a:buClr>
              <a:buSzPts val="1500"/>
              <a:buFont typeface="Arial"/>
              <a:buNone/>
            </a:pPr>
            <a:r>
              <a:rPr lang="en-US" sz="2000">
                <a:solidFill>
                  <a:srgbClr val="000099"/>
                </a:solidFill>
                <a:latin typeface="Arial"/>
                <a:ea typeface="Arial"/>
                <a:cs typeface="Arial"/>
                <a:sym typeface="Arial"/>
              </a:rPr>
              <a:t>Adding stabilizers is not effective, and conducting the process at a low temperature sharply decreases production.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25" name="Google Shape;225;p13"/>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26" name="Google Shape;226;p13"/>
          <p:cNvSpPr txBox="1"/>
          <p:nvPr>
            <p:ph idx="1" type="body"/>
          </p:nvPr>
        </p:nvSpPr>
        <p:spPr>
          <a:xfrm>
            <a:off x="2282825" y="1989138"/>
            <a:ext cx="7989888" cy="4032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coating parts chemically, the increase of the temperature is necessary only in the proximities of these. </a:t>
            </a:r>
            <a:endParaRPr/>
          </a:p>
          <a:p>
            <a:pPr indent="-228600" lvl="0" marL="228600" rtl="0" algn="l">
              <a:lnSpc>
                <a:spcPct val="90000"/>
              </a:lnSpc>
              <a:spcBef>
                <a:spcPts val="1000"/>
              </a:spcBef>
              <a:spcAft>
                <a:spcPts val="0"/>
              </a:spcAft>
              <a:buClr>
                <a:schemeClr val="dk1"/>
              </a:buClr>
              <a:buSzPts val="2800"/>
              <a:buFont typeface="Calibri"/>
              <a:buNone/>
            </a:pPr>
            <a:r>
              <a:rPr lang="en-US"/>
              <a:t>	the same parts can be warmed up, instead of warming up the solution</a:t>
            </a:r>
            <a:endParaRPr/>
          </a:p>
          <a:p>
            <a:pPr indent="-228600" lvl="0" marL="228600" rtl="0" algn="l">
              <a:lnSpc>
                <a:spcPct val="90000"/>
              </a:lnSpc>
              <a:spcBef>
                <a:spcPts val="1000"/>
              </a:spcBef>
              <a:spcAft>
                <a:spcPts val="0"/>
              </a:spcAft>
              <a:buClr>
                <a:schemeClr val="dk1"/>
              </a:buClr>
              <a:buSzPts val="2400"/>
              <a:buFont typeface="Calibri"/>
              <a:buNone/>
            </a:pPr>
            <a:r>
              <a:rPr b="1" lang="en-US" sz="2400"/>
              <a:t>	In this case, the chemical solution is hot where it is near the part, but cold elsewhere.  </a:t>
            </a:r>
            <a:endParaRPr/>
          </a:p>
          <a:p>
            <a:pPr indent="-228600" lvl="0" marL="228600" rtl="0" algn="l">
              <a:lnSpc>
                <a:spcPct val="90000"/>
              </a:lnSpc>
              <a:spcBef>
                <a:spcPts val="1000"/>
              </a:spcBef>
              <a:spcAft>
                <a:spcPts val="0"/>
              </a:spcAft>
              <a:buClr>
                <a:schemeClr val="dk1"/>
              </a:buClr>
              <a:buSzPts val="2400"/>
              <a:buFont typeface="Calibri"/>
              <a:buNone/>
            </a:pPr>
            <a:r>
              <a:rPr b="1" lang="en-US" sz="2400"/>
              <a:t>	Also, the part can be heated by applying an electric current to it during the coating process.</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
        <p:nvSpPr>
          <p:cNvPr id="227" name="Google Shape;227;p13"/>
          <p:cNvSpPr/>
          <p:nvPr/>
        </p:nvSpPr>
        <p:spPr>
          <a:xfrm>
            <a:off x="1847851" y="3602714"/>
            <a:ext cx="760413" cy="733663"/>
          </a:xfrm>
          <a:prstGeom prst="rightArrow">
            <a:avLst>
              <a:gd fmla="val 50000" name="adj1"/>
              <a:gd fmla="val 52753" name="adj2"/>
            </a:avLst>
          </a:prstGeom>
          <a:solidFill>
            <a:schemeClr val="lt2"/>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3"/>
          <p:cNvSpPr/>
          <p:nvPr/>
        </p:nvSpPr>
        <p:spPr>
          <a:xfrm>
            <a:off x="3216276" y="476250"/>
            <a:ext cx="5832475" cy="762000"/>
          </a:xfrm>
          <a:prstGeom prst="rect">
            <a:avLst/>
          </a:prstGeom>
          <a:noFill/>
          <a:ln>
            <a:noFill/>
          </a:ln>
        </p:spPr>
        <p:txBody>
          <a:bodyPr anchorCtr="1" anchor="ctr" bIns="44450" lIns="90475" spcFirstLastPara="1" rIns="90475" wrap="square" tIns="44450">
            <a:noAutofit/>
          </a:bodyPr>
          <a:lstStyle/>
          <a:p>
            <a:pPr indent="0" lvl="0" marL="0" marR="0" rtl="0" algn="l">
              <a:spcBef>
                <a:spcPts val="0"/>
              </a:spcBef>
              <a:spcAft>
                <a:spcPts val="0"/>
              </a:spcAft>
              <a:buNone/>
            </a:pPr>
            <a:r>
              <a:rPr b="1" lang="en-US" sz="4000">
                <a:solidFill>
                  <a:srgbClr val="000099"/>
                </a:solidFill>
                <a:latin typeface="Times New Roman"/>
                <a:ea typeface="Times New Roman"/>
                <a:cs typeface="Times New Roman"/>
                <a:sym typeface="Times New Roman"/>
              </a:rPr>
              <a:t>Coating metallic parts</a:t>
            </a:r>
            <a:endParaRPr b="1" sz="4000">
              <a:solidFill>
                <a:srgbClr val="00009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34" name="Google Shape;234;p14"/>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35" name="Google Shape;235;p14"/>
          <p:cNvSpPr txBox="1"/>
          <p:nvPr>
            <p:ph type="title"/>
          </p:nvPr>
        </p:nvSpPr>
        <p:spPr>
          <a:xfrm>
            <a:off x="838200" y="365125"/>
            <a:ext cx="10515600" cy="1325563"/>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 Separation Principles</a:t>
            </a:r>
            <a:endParaRPr/>
          </a:p>
        </p:txBody>
      </p:sp>
      <p:sp>
        <p:nvSpPr>
          <p:cNvPr id="236" name="Google Shape;236;p14"/>
          <p:cNvSpPr/>
          <p:nvPr/>
        </p:nvSpPr>
        <p:spPr>
          <a:xfrm>
            <a:off x="2424113" y="2060576"/>
            <a:ext cx="7561262" cy="3876675"/>
          </a:xfrm>
          <a:prstGeom prst="rect">
            <a:avLst/>
          </a:prstGeom>
          <a:noFill/>
          <a:ln>
            <a:noFill/>
          </a:ln>
        </p:spPr>
        <p:txBody>
          <a:bodyPr anchorCtr="0" anchor="t" bIns="44450" lIns="90475" spcFirstLastPara="1" rIns="90475" wrap="square" tIns="44450">
            <a:spAutoFit/>
          </a:bodyPr>
          <a:lstStyle/>
          <a:p>
            <a:pPr indent="-457200" lvl="0" marL="457200" marR="0" rtl="0" algn="l">
              <a:lnSpc>
                <a:spcPct val="85000"/>
              </a:lnSpc>
              <a:spcBef>
                <a:spcPts val="0"/>
              </a:spcBef>
              <a:spcAft>
                <a:spcPts val="0"/>
              </a:spcAft>
              <a:buNone/>
            </a:pPr>
            <a:r>
              <a:rPr b="1" lang="en-US" sz="2400">
                <a:solidFill>
                  <a:srgbClr val="000099"/>
                </a:solidFill>
                <a:latin typeface="Arial"/>
                <a:ea typeface="Arial"/>
                <a:cs typeface="Arial"/>
                <a:sym typeface="Arial"/>
              </a:rPr>
              <a:t>TRIZ looks for eliminating the physical contradictions by separation of the contradictory requirements:</a:t>
            </a:r>
            <a:endParaRPr/>
          </a:p>
          <a:p>
            <a:pPr indent="-304800" lvl="0" marL="457200" marR="0" rtl="0" algn="l">
              <a:lnSpc>
                <a:spcPct val="85000"/>
              </a:lnSpc>
              <a:spcBef>
                <a:spcPts val="0"/>
              </a:spcBef>
              <a:spcAft>
                <a:spcPts val="0"/>
              </a:spcAft>
              <a:buClr>
                <a:schemeClr val="dk1"/>
              </a:buClr>
              <a:buSzPts val="2400"/>
              <a:buFont typeface="Times New Roman"/>
              <a:buNone/>
            </a:pPr>
            <a:r>
              <a:t/>
            </a:r>
            <a:endParaRPr b="1" sz="2400">
              <a:solidFill>
                <a:srgbClr val="000099"/>
              </a:solidFill>
              <a:latin typeface="Arial"/>
              <a:ea typeface="Arial"/>
              <a:cs typeface="Arial"/>
              <a:sym typeface="Arial"/>
            </a:endParaRPr>
          </a:p>
          <a:p>
            <a:pPr indent="-457200" lvl="0" marL="457200" marR="0" rtl="0" algn="l">
              <a:lnSpc>
                <a:spcPct val="85000"/>
              </a:lnSpc>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Separation in space </a:t>
            </a:r>
            <a:endParaRPr/>
          </a:p>
          <a:p>
            <a:pPr indent="-304800" lvl="0" marL="457200" marR="0" rtl="0" algn="l">
              <a:lnSpc>
                <a:spcPct val="85000"/>
              </a:lnSpc>
              <a:spcBef>
                <a:spcPts val="0"/>
              </a:spcBef>
              <a:spcAft>
                <a:spcPts val="0"/>
              </a:spcAft>
              <a:buClr>
                <a:schemeClr val="dk1"/>
              </a:buClr>
              <a:buSzPts val="2400"/>
              <a:buFont typeface="Times New Roman"/>
              <a:buNone/>
            </a:pPr>
            <a:r>
              <a:t/>
            </a:r>
            <a:endParaRPr b="1" sz="2400">
              <a:solidFill>
                <a:srgbClr val="000099"/>
              </a:solidFill>
              <a:latin typeface="Arial"/>
              <a:ea typeface="Arial"/>
              <a:cs typeface="Arial"/>
              <a:sym typeface="Arial"/>
            </a:endParaRPr>
          </a:p>
          <a:p>
            <a:pPr indent="-457200" lvl="0" marL="457200" marR="0" rtl="0" algn="l">
              <a:lnSpc>
                <a:spcPct val="85000"/>
              </a:lnSpc>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Separation in time </a:t>
            </a:r>
            <a:endParaRPr/>
          </a:p>
          <a:p>
            <a:pPr indent="-304800" lvl="0" marL="457200" marR="0" rtl="0" algn="l">
              <a:lnSpc>
                <a:spcPct val="85000"/>
              </a:lnSpc>
              <a:spcBef>
                <a:spcPts val="0"/>
              </a:spcBef>
              <a:spcAft>
                <a:spcPts val="0"/>
              </a:spcAft>
              <a:buClr>
                <a:schemeClr val="dk1"/>
              </a:buClr>
              <a:buSzPts val="2400"/>
              <a:buFont typeface="Times New Roman"/>
              <a:buNone/>
            </a:pPr>
            <a:r>
              <a:t/>
            </a:r>
            <a:endParaRPr b="1" sz="2400">
              <a:solidFill>
                <a:srgbClr val="000099"/>
              </a:solidFill>
              <a:latin typeface="Arial"/>
              <a:ea typeface="Arial"/>
              <a:cs typeface="Arial"/>
              <a:sym typeface="Arial"/>
            </a:endParaRPr>
          </a:p>
          <a:p>
            <a:pPr indent="-457200" lvl="0" marL="457200" marR="0" rtl="0" algn="l">
              <a:lnSpc>
                <a:spcPct val="85000"/>
              </a:lnSpc>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 Separation between the parts and the whole </a:t>
            </a:r>
            <a:endParaRPr/>
          </a:p>
          <a:p>
            <a:pPr indent="-304800" lvl="0" marL="457200" marR="0" rtl="0" algn="l">
              <a:lnSpc>
                <a:spcPct val="85000"/>
              </a:lnSpc>
              <a:spcBef>
                <a:spcPts val="0"/>
              </a:spcBef>
              <a:spcAft>
                <a:spcPts val="0"/>
              </a:spcAft>
              <a:buClr>
                <a:schemeClr val="dk1"/>
              </a:buClr>
              <a:buSzPts val="2400"/>
              <a:buFont typeface="Times New Roman"/>
              <a:buNone/>
            </a:pPr>
            <a:r>
              <a:t/>
            </a:r>
            <a:endParaRPr b="1" sz="2400">
              <a:solidFill>
                <a:srgbClr val="000099"/>
              </a:solidFill>
              <a:latin typeface="Arial"/>
              <a:ea typeface="Arial"/>
              <a:cs typeface="Arial"/>
              <a:sym typeface="Arial"/>
            </a:endParaRPr>
          </a:p>
          <a:p>
            <a:pPr indent="-457200" lvl="0" marL="457200" marR="0" rtl="0" algn="l">
              <a:lnSpc>
                <a:spcPct val="85000"/>
              </a:lnSpc>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Separation according to some condition</a:t>
            </a:r>
            <a:endParaRPr b="1" sz="2400">
              <a:solidFill>
                <a:srgbClr val="000099"/>
              </a:solidFill>
              <a:latin typeface="Arial"/>
              <a:ea typeface="Arial"/>
              <a:cs typeface="Arial"/>
              <a:sym typeface="Arial"/>
            </a:endParaRPr>
          </a:p>
          <a:p>
            <a:pPr indent="-457200" lvl="0" marL="457200" marR="0" rtl="0" algn="l">
              <a:spcBef>
                <a:spcPts val="0"/>
              </a:spcBef>
              <a:spcAft>
                <a:spcPts val="0"/>
              </a:spcAft>
              <a:buNone/>
            </a:pPr>
            <a:r>
              <a:t/>
            </a:r>
            <a:endParaRPr b="1" sz="2400">
              <a:solidFill>
                <a:srgbClr val="00009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42" name="Google Shape;242;p15"/>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43" name="Google Shape;243;p15"/>
          <p:cNvSpPr txBox="1"/>
          <p:nvPr>
            <p:ph type="title"/>
          </p:nvPr>
        </p:nvSpPr>
        <p:spPr>
          <a:xfrm>
            <a:off x="838200" y="365125"/>
            <a:ext cx="10515600" cy="1325563"/>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Separation in space</a:t>
            </a:r>
            <a:endParaRPr/>
          </a:p>
        </p:txBody>
      </p:sp>
      <p:sp>
        <p:nvSpPr>
          <p:cNvPr id="244" name="Google Shape;244;p15"/>
          <p:cNvSpPr/>
          <p:nvPr/>
        </p:nvSpPr>
        <p:spPr>
          <a:xfrm>
            <a:off x="1960563" y="1844675"/>
            <a:ext cx="8636000" cy="4133850"/>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 A characteristic becomes large in a place and small in another place</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A characteristic is present in a place and absent in another place </a:t>
            </a:r>
            <a:endParaRPr/>
          </a:p>
          <a:p>
            <a:pPr indent="0" lvl="0" marL="0" marR="0" rtl="0" algn="l">
              <a:lnSpc>
                <a:spcPct val="85000"/>
              </a:lnSpc>
              <a:spcBef>
                <a:spcPts val="0"/>
              </a:spcBef>
              <a:spcAft>
                <a:spcPts val="0"/>
              </a:spcAft>
              <a:buNone/>
            </a:pPr>
            <a:r>
              <a:t/>
            </a:r>
            <a:endParaRPr b="1" sz="24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Example 1:</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The submarines that have sound detector to measure depth but the noise of the submarine interferes.</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Put the detector several thousands of feet of the submarine with a cable, to separate the detector of the noise of the submarine</a:t>
            </a:r>
            <a:endParaRPr/>
          </a:p>
          <a:p>
            <a:pPr indent="0" lvl="0" marL="0" marR="0" rtl="0" algn="l">
              <a:lnSpc>
                <a:spcPct val="85000"/>
              </a:lnSpc>
              <a:spcBef>
                <a:spcPts val="0"/>
              </a:spcBef>
              <a:spcAft>
                <a:spcPts val="0"/>
              </a:spcAft>
              <a:buNone/>
            </a:pPr>
            <a:r>
              <a:t/>
            </a:r>
            <a:endParaRPr b="1" sz="24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Example 2: The bifocal lenses</a:t>
            </a:r>
            <a:endParaRPr b="1" sz="2400">
              <a:solidFill>
                <a:srgbClr val="00009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52" name="Google Shape;252;p16"/>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53" name="Google Shape;253;p16"/>
          <p:cNvSpPr/>
          <p:nvPr/>
        </p:nvSpPr>
        <p:spPr>
          <a:xfrm>
            <a:off x="3719513" y="333376"/>
            <a:ext cx="5040312" cy="1074653"/>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3200">
                <a:solidFill>
                  <a:srgbClr val="000099"/>
                </a:solidFill>
                <a:latin typeface="Arial"/>
                <a:ea typeface="Arial"/>
                <a:cs typeface="Arial"/>
                <a:sym typeface="Arial"/>
              </a:rPr>
              <a:t>Separation according to some condition</a:t>
            </a:r>
            <a:endParaRPr b="1" sz="3200">
              <a:solidFill>
                <a:srgbClr val="000099"/>
              </a:solidFill>
              <a:latin typeface="Arial"/>
              <a:ea typeface="Arial"/>
              <a:cs typeface="Arial"/>
              <a:sym typeface="Arial"/>
            </a:endParaRPr>
          </a:p>
        </p:txBody>
      </p:sp>
      <p:sp>
        <p:nvSpPr>
          <p:cNvPr id="254" name="Google Shape;254;p16"/>
          <p:cNvSpPr/>
          <p:nvPr/>
        </p:nvSpPr>
        <p:spPr>
          <a:xfrm>
            <a:off x="2351089" y="1773238"/>
            <a:ext cx="7286625" cy="711200"/>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If something is contradictory it has to be it right under the same circumstances?</a:t>
            </a:r>
            <a:endParaRPr b="1" sz="2400">
              <a:solidFill>
                <a:srgbClr val="000099"/>
              </a:solidFill>
              <a:latin typeface="Arial"/>
              <a:ea typeface="Arial"/>
              <a:cs typeface="Arial"/>
              <a:sym typeface="Arial"/>
            </a:endParaRPr>
          </a:p>
        </p:txBody>
      </p:sp>
      <p:sp>
        <p:nvSpPr>
          <p:cNvPr id="255" name="Google Shape;255;p16"/>
          <p:cNvSpPr/>
          <p:nvPr/>
        </p:nvSpPr>
        <p:spPr>
          <a:xfrm>
            <a:off x="2135188" y="5516563"/>
            <a:ext cx="1439862" cy="393700"/>
          </a:xfrm>
          <a:prstGeom prst="rect">
            <a:avLst/>
          </a:prstGeom>
          <a:solidFill>
            <a:srgbClr val="99CC00"/>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rgbClr val="FFFFFF"/>
                </a:solidFill>
                <a:latin typeface="Open Sans"/>
                <a:ea typeface="Open Sans"/>
                <a:cs typeface="Open Sans"/>
                <a:sym typeface="Open Sans"/>
              </a:rPr>
              <a:t>Solution</a:t>
            </a:r>
            <a:endParaRPr/>
          </a:p>
        </p:txBody>
      </p:sp>
      <p:sp>
        <p:nvSpPr>
          <p:cNvPr id="256" name="Google Shape;256;p16"/>
          <p:cNvSpPr/>
          <p:nvPr/>
        </p:nvSpPr>
        <p:spPr>
          <a:xfrm>
            <a:off x="2640014" y="2781301"/>
            <a:ext cx="7400925" cy="1659429"/>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Lenses have to be clear to be able to see trough them, however when there is much sun I put others with dark crystals. </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Soon the crystals have to be clear and dark. </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They have to be the clear and dark lenses under the same circumstances?</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 NO, they only have to be dark when there is much light.</a:t>
            </a:r>
            <a:endParaRPr sz="2000">
              <a:solidFill>
                <a:srgbClr val="000099"/>
              </a:solidFill>
              <a:latin typeface="Arial"/>
              <a:ea typeface="Arial"/>
              <a:cs typeface="Arial"/>
              <a:sym typeface="Arial"/>
            </a:endParaRPr>
          </a:p>
        </p:txBody>
      </p:sp>
      <p:sp>
        <p:nvSpPr>
          <p:cNvPr id="257" name="Google Shape;257;p16"/>
          <p:cNvSpPr/>
          <p:nvPr/>
        </p:nvSpPr>
        <p:spPr>
          <a:xfrm>
            <a:off x="4079875" y="5445126"/>
            <a:ext cx="5327650" cy="58221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3200">
                <a:solidFill>
                  <a:srgbClr val="000099"/>
                </a:solidFill>
                <a:latin typeface="Arial"/>
                <a:ea typeface="Arial"/>
                <a:cs typeface="Arial"/>
                <a:sym typeface="Arial"/>
              </a:rPr>
              <a:t>Photosensitive lenses</a:t>
            </a:r>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63" name="Google Shape;263;p17"/>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64" name="Google Shape;264;p17"/>
          <p:cNvSpPr txBox="1"/>
          <p:nvPr>
            <p:ph type="title"/>
          </p:nvPr>
        </p:nvSpPr>
        <p:spPr>
          <a:xfrm>
            <a:off x="3503614" y="333375"/>
            <a:ext cx="5254625" cy="1143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Separation in time</a:t>
            </a:r>
            <a:endParaRPr/>
          </a:p>
        </p:txBody>
      </p:sp>
      <p:sp>
        <p:nvSpPr>
          <p:cNvPr id="265" name="Google Shape;265;p17"/>
          <p:cNvSpPr/>
          <p:nvPr/>
        </p:nvSpPr>
        <p:spPr>
          <a:xfrm>
            <a:off x="2063750" y="1989139"/>
            <a:ext cx="8102600" cy="3752309"/>
          </a:xfrm>
          <a:prstGeom prst="rect">
            <a:avLst/>
          </a:prstGeom>
          <a:noFill/>
          <a:ln>
            <a:noFill/>
          </a:ln>
        </p:spPr>
        <p:txBody>
          <a:bodyPr anchorCtr="0" anchor="t" bIns="44450" lIns="90475" spcFirstLastPara="1" rIns="90475" wrap="square" tIns="44450">
            <a:spAutoFit/>
          </a:bodyPr>
          <a:lstStyle/>
          <a:p>
            <a:pPr indent="-127000" lvl="0" marL="0" marR="0" rtl="0" algn="l">
              <a:lnSpc>
                <a:spcPct val="85000"/>
              </a:lnSpc>
              <a:spcBef>
                <a:spcPts val="0"/>
              </a:spcBef>
              <a:spcAft>
                <a:spcPts val="0"/>
              </a:spcAft>
              <a:buClr>
                <a:srgbClr val="000099"/>
              </a:buClr>
              <a:buSzPts val="2000"/>
              <a:buFont typeface="Arial"/>
              <a:buChar char="•"/>
            </a:pPr>
            <a:r>
              <a:rPr b="1" lang="en-US" sz="2000">
                <a:solidFill>
                  <a:srgbClr val="000099"/>
                </a:solidFill>
                <a:latin typeface="Arial"/>
                <a:ea typeface="Arial"/>
                <a:cs typeface="Arial"/>
                <a:sym typeface="Arial"/>
              </a:rPr>
              <a:t>A characteristic becomes large at certain moment and small to another moment.</a:t>
            </a:r>
            <a:endParaRPr/>
          </a:p>
          <a:p>
            <a:pPr indent="-127000" lvl="0" marL="0" marR="0" rtl="0" algn="l">
              <a:lnSpc>
                <a:spcPct val="85000"/>
              </a:lnSpc>
              <a:spcBef>
                <a:spcPts val="0"/>
              </a:spcBef>
              <a:spcAft>
                <a:spcPts val="0"/>
              </a:spcAft>
              <a:buClr>
                <a:srgbClr val="000099"/>
              </a:buClr>
              <a:buSzPts val="2000"/>
              <a:buFont typeface="Arial"/>
              <a:buChar char="•"/>
            </a:pPr>
            <a:r>
              <a:rPr b="1" lang="en-US" sz="2000">
                <a:solidFill>
                  <a:srgbClr val="000099"/>
                </a:solidFill>
                <a:latin typeface="Arial"/>
                <a:ea typeface="Arial"/>
                <a:cs typeface="Arial"/>
                <a:sym typeface="Arial"/>
              </a:rPr>
              <a:t>A characteristic appears at certain moment and is absent at another moment</a:t>
            </a:r>
            <a:endParaRPr/>
          </a:p>
          <a:p>
            <a:pPr indent="0" lvl="0" marL="0" marR="0" rtl="0" algn="l">
              <a:lnSpc>
                <a:spcPct val="85000"/>
              </a:lnSpc>
              <a:spcBef>
                <a:spcPts val="0"/>
              </a:spcBef>
              <a:spcAft>
                <a:spcPts val="0"/>
              </a:spcAft>
              <a:buNone/>
            </a:pPr>
            <a:r>
              <a:t/>
            </a:r>
            <a:endParaRPr b="1"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1 : </a:t>
            </a:r>
            <a:r>
              <a:rPr lang="en-US" sz="2000">
                <a:solidFill>
                  <a:srgbClr val="000099"/>
                </a:solidFill>
                <a:latin typeface="Arial"/>
                <a:ea typeface="Arial"/>
                <a:cs typeface="Arial"/>
                <a:sym typeface="Arial"/>
              </a:rPr>
              <a:t>The pillars of concrete must be pointed to bury them easily but they do not have to be pointed to support to a load </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 &gt; take control of the pillars’ ends , which, after being inserted, may be destroyed by means of an internal explosive </a:t>
            </a:r>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2: </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Considering the problem of abrasive sand accumulation      	to use dry ice particles as abrasive. </a:t>
            </a:r>
            <a:endParaRPr/>
          </a:p>
          <a:p>
            <a:pPr indent="0" lvl="0" marL="0" marR="0" rtl="0" algn="l">
              <a:lnSpc>
                <a:spcPct val="85000"/>
              </a:lnSpc>
              <a:spcBef>
                <a:spcPts val="0"/>
              </a:spcBef>
              <a:spcAft>
                <a:spcPts val="0"/>
              </a:spcAft>
              <a:buNone/>
            </a:pPr>
            <a:r>
              <a:rPr lang="en-US" sz="2000">
                <a:solidFill>
                  <a:srgbClr val="000099"/>
                </a:solidFill>
                <a:latin typeface="Arial"/>
                <a:ea typeface="Arial"/>
                <a:cs typeface="Arial"/>
                <a:sym typeface="Arial"/>
              </a:rPr>
              <a:t>After the effect of abrasion, the particles simply disappear by subliming</a:t>
            </a:r>
            <a:r>
              <a:rPr b="1" lang="en-US" sz="1800">
                <a:solidFill>
                  <a:srgbClr val="000099"/>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3" name="Google Shape;273;p18"/>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274" name="Google Shape;274;p18"/>
          <p:cNvSpPr/>
          <p:nvPr/>
        </p:nvSpPr>
        <p:spPr>
          <a:xfrm>
            <a:off x="3575050" y="260351"/>
            <a:ext cx="5113338" cy="1074653"/>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3200">
                <a:solidFill>
                  <a:srgbClr val="000099"/>
                </a:solidFill>
                <a:latin typeface="Arial"/>
                <a:ea typeface="Arial"/>
                <a:cs typeface="Arial"/>
                <a:sym typeface="Arial"/>
              </a:rPr>
              <a:t>Separation between the parts and the whole</a:t>
            </a:r>
            <a:endParaRPr b="1" sz="3200">
              <a:solidFill>
                <a:srgbClr val="000099"/>
              </a:solidFill>
              <a:latin typeface="Arial"/>
              <a:ea typeface="Arial"/>
              <a:cs typeface="Arial"/>
              <a:sym typeface="Arial"/>
            </a:endParaRPr>
          </a:p>
        </p:txBody>
      </p:sp>
      <p:sp>
        <p:nvSpPr>
          <p:cNvPr id="275" name="Google Shape;275;p18"/>
          <p:cNvSpPr/>
          <p:nvPr/>
        </p:nvSpPr>
        <p:spPr>
          <a:xfrm>
            <a:off x="2566989" y="1773238"/>
            <a:ext cx="7953375" cy="874598"/>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If something is contradictory, can we cause that although the parts make a thing individually the total result is indeed the opposite?</a:t>
            </a:r>
            <a:endParaRPr b="1" sz="2000">
              <a:solidFill>
                <a:srgbClr val="000099"/>
              </a:solidFill>
              <a:latin typeface="Arial"/>
              <a:ea typeface="Arial"/>
              <a:cs typeface="Arial"/>
              <a:sym typeface="Arial"/>
            </a:endParaRPr>
          </a:p>
        </p:txBody>
      </p:sp>
      <p:grpSp>
        <p:nvGrpSpPr>
          <p:cNvPr id="276" name="Google Shape;276;p18"/>
          <p:cNvGrpSpPr/>
          <p:nvPr/>
        </p:nvGrpSpPr>
        <p:grpSpPr>
          <a:xfrm>
            <a:off x="3216276" y="2852739"/>
            <a:ext cx="6551613" cy="2822575"/>
            <a:chOff x="1533" y="1987"/>
            <a:chExt cx="3238" cy="1033"/>
          </a:xfrm>
        </p:grpSpPr>
        <p:grpSp>
          <p:nvGrpSpPr>
            <p:cNvPr id="277" name="Google Shape;277;p18"/>
            <p:cNvGrpSpPr/>
            <p:nvPr/>
          </p:nvGrpSpPr>
          <p:grpSpPr>
            <a:xfrm>
              <a:off x="1533" y="2038"/>
              <a:ext cx="1474" cy="934"/>
              <a:chOff x="1533" y="2038"/>
              <a:chExt cx="1474" cy="934"/>
            </a:xfrm>
          </p:grpSpPr>
          <p:grpSp>
            <p:nvGrpSpPr>
              <p:cNvPr id="278" name="Google Shape;278;p18"/>
              <p:cNvGrpSpPr/>
              <p:nvPr/>
            </p:nvGrpSpPr>
            <p:grpSpPr>
              <a:xfrm>
                <a:off x="2477" y="2038"/>
                <a:ext cx="530" cy="934"/>
                <a:chOff x="2477" y="2038"/>
                <a:chExt cx="530" cy="934"/>
              </a:xfrm>
            </p:grpSpPr>
            <p:sp>
              <p:nvSpPr>
                <p:cNvPr id="279" name="Google Shape;279;p18"/>
                <p:cNvSpPr/>
                <p:nvPr/>
              </p:nvSpPr>
              <p:spPr>
                <a:xfrm>
                  <a:off x="2477" y="2039"/>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0" name="Google Shape;280;p18"/>
                <p:cNvSpPr/>
                <p:nvPr/>
              </p:nvSpPr>
              <p:spPr>
                <a:xfrm>
                  <a:off x="2477" y="22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1" name="Google Shape;281;p18"/>
                <p:cNvSpPr/>
                <p:nvPr/>
              </p:nvSpPr>
              <p:spPr>
                <a:xfrm>
                  <a:off x="2477"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2" name="Google Shape;282;p18"/>
                <p:cNvSpPr/>
                <p:nvPr/>
              </p:nvSpPr>
              <p:spPr>
                <a:xfrm>
                  <a:off x="2477" y="2637"/>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3" name="Google Shape;283;p18"/>
                <p:cNvSpPr/>
                <p:nvPr/>
              </p:nvSpPr>
              <p:spPr>
                <a:xfrm>
                  <a:off x="2477" y="2839"/>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4" name="Google Shape;284;p18"/>
                <p:cNvSpPr/>
                <p:nvPr/>
              </p:nvSpPr>
              <p:spPr>
                <a:xfrm>
                  <a:off x="2713" y="28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5" name="Google Shape;285;p18"/>
                <p:cNvSpPr/>
                <p:nvPr/>
              </p:nvSpPr>
              <p:spPr>
                <a:xfrm>
                  <a:off x="2713" y="26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6" name="Google Shape;286;p18"/>
                <p:cNvSpPr/>
                <p:nvPr/>
              </p:nvSpPr>
              <p:spPr>
                <a:xfrm>
                  <a:off x="2713"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7" name="Google Shape;287;p18"/>
                <p:cNvSpPr/>
                <p:nvPr/>
              </p:nvSpPr>
              <p:spPr>
                <a:xfrm>
                  <a:off x="2713" y="22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88" name="Google Shape;288;p18"/>
                <p:cNvSpPr/>
                <p:nvPr/>
              </p:nvSpPr>
              <p:spPr>
                <a:xfrm>
                  <a:off x="2713" y="20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grpSp>
          <p:grpSp>
            <p:nvGrpSpPr>
              <p:cNvPr id="289" name="Google Shape;289;p18"/>
              <p:cNvGrpSpPr/>
              <p:nvPr/>
            </p:nvGrpSpPr>
            <p:grpSpPr>
              <a:xfrm>
                <a:off x="1533" y="2038"/>
                <a:ext cx="530" cy="934"/>
                <a:chOff x="1533" y="2038"/>
                <a:chExt cx="530" cy="934"/>
              </a:xfrm>
            </p:grpSpPr>
            <p:grpSp>
              <p:nvGrpSpPr>
                <p:cNvPr id="290" name="Google Shape;290;p18"/>
                <p:cNvGrpSpPr/>
                <p:nvPr/>
              </p:nvGrpSpPr>
              <p:grpSpPr>
                <a:xfrm>
                  <a:off x="1533" y="2039"/>
                  <a:ext cx="294" cy="932"/>
                  <a:chOff x="1533" y="2039"/>
                  <a:chExt cx="294" cy="932"/>
                </a:xfrm>
              </p:grpSpPr>
              <p:sp>
                <p:nvSpPr>
                  <p:cNvPr id="291" name="Google Shape;291;p18"/>
                  <p:cNvSpPr/>
                  <p:nvPr/>
                </p:nvSpPr>
                <p:spPr>
                  <a:xfrm>
                    <a:off x="1533" y="2039"/>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2" name="Google Shape;292;p18"/>
                  <p:cNvSpPr/>
                  <p:nvPr/>
                </p:nvSpPr>
                <p:spPr>
                  <a:xfrm>
                    <a:off x="1533" y="22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3" name="Google Shape;293;p18"/>
                  <p:cNvSpPr/>
                  <p:nvPr/>
                </p:nvSpPr>
                <p:spPr>
                  <a:xfrm>
                    <a:off x="1533"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4" name="Google Shape;294;p18"/>
                  <p:cNvSpPr/>
                  <p:nvPr/>
                </p:nvSpPr>
                <p:spPr>
                  <a:xfrm>
                    <a:off x="1533" y="2637"/>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5" name="Google Shape;295;p18"/>
                  <p:cNvSpPr/>
                  <p:nvPr/>
                </p:nvSpPr>
                <p:spPr>
                  <a:xfrm>
                    <a:off x="1533" y="28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grpSp>
            <p:sp>
              <p:nvSpPr>
                <p:cNvPr id="296" name="Google Shape;296;p18"/>
                <p:cNvSpPr/>
                <p:nvPr/>
              </p:nvSpPr>
              <p:spPr>
                <a:xfrm>
                  <a:off x="1769" y="2839"/>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7" name="Google Shape;297;p18"/>
                <p:cNvSpPr/>
                <p:nvPr/>
              </p:nvSpPr>
              <p:spPr>
                <a:xfrm>
                  <a:off x="1769" y="26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8" name="Google Shape;298;p18"/>
                <p:cNvSpPr/>
                <p:nvPr/>
              </p:nvSpPr>
              <p:spPr>
                <a:xfrm>
                  <a:off x="1769"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299" name="Google Shape;299;p18"/>
                <p:cNvSpPr/>
                <p:nvPr/>
              </p:nvSpPr>
              <p:spPr>
                <a:xfrm>
                  <a:off x="1769" y="22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0" name="Google Shape;300;p18"/>
                <p:cNvSpPr/>
                <p:nvPr/>
              </p:nvSpPr>
              <p:spPr>
                <a:xfrm>
                  <a:off x="1769" y="20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grpSp>
          <p:sp>
            <p:nvSpPr>
              <p:cNvPr id="301" name="Google Shape;301;p18"/>
              <p:cNvSpPr/>
              <p:nvPr/>
            </p:nvSpPr>
            <p:spPr>
              <a:xfrm>
                <a:off x="2004"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2" name="Google Shape;302;p18"/>
              <p:cNvSpPr/>
              <p:nvPr/>
            </p:nvSpPr>
            <p:spPr>
              <a:xfrm>
                <a:off x="2240" y="26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3" name="Google Shape;303;p18"/>
              <p:cNvSpPr/>
              <p:nvPr/>
            </p:nvSpPr>
            <p:spPr>
              <a:xfrm>
                <a:off x="2004" y="2238"/>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4" name="Google Shape;304;p18"/>
              <p:cNvSpPr/>
              <p:nvPr/>
            </p:nvSpPr>
            <p:spPr>
              <a:xfrm>
                <a:off x="2240" y="2436"/>
                <a:ext cx="294"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grpSp>
        <p:grpSp>
          <p:nvGrpSpPr>
            <p:cNvPr id="305" name="Google Shape;305;p18"/>
            <p:cNvGrpSpPr/>
            <p:nvPr/>
          </p:nvGrpSpPr>
          <p:grpSpPr>
            <a:xfrm>
              <a:off x="3247" y="1987"/>
              <a:ext cx="1524" cy="1033"/>
              <a:chOff x="3247" y="1987"/>
              <a:chExt cx="1524" cy="1033"/>
            </a:xfrm>
          </p:grpSpPr>
          <p:sp>
            <p:nvSpPr>
              <p:cNvPr id="306" name="Google Shape;306;p18"/>
              <p:cNvSpPr/>
              <p:nvPr/>
            </p:nvSpPr>
            <p:spPr>
              <a:xfrm>
                <a:off x="3603" y="278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7" name="Google Shape;307;p18"/>
              <p:cNvSpPr/>
              <p:nvPr/>
            </p:nvSpPr>
            <p:spPr>
              <a:xfrm>
                <a:off x="3867" y="2887"/>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8" name="Google Shape;308;p18"/>
              <p:cNvSpPr/>
              <p:nvPr/>
            </p:nvSpPr>
            <p:spPr>
              <a:xfrm>
                <a:off x="4074" y="278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09" name="Google Shape;309;p18"/>
              <p:cNvSpPr/>
              <p:nvPr/>
            </p:nvSpPr>
            <p:spPr>
              <a:xfrm>
                <a:off x="4309" y="263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0" name="Google Shape;310;p18"/>
              <p:cNvSpPr/>
              <p:nvPr/>
            </p:nvSpPr>
            <p:spPr>
              <a:xfrm>
                <a:off x="4429" y="2437"/>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1" name="Google Shape;311;p18"/>
              <p:cNvSpPr/>
              <p:nvPr/>
            </p:nvSpPr>
            <p:spPr>
              <a:xfrm>
                <a:off x="3603" y="2039"/>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2" name="Google Shape;312;p18"/>
              <p:cNvSpPr/>
              <p:nvPr/>
            </p:nvSpPr>
            <p:spPr>
              <a:xfrm>
                <a:off x="3867" y="1987"/>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3" name="Google Shape;313;p18"/>
              <p:cNvSpPr/>
              <p:nvPr/>
            </p:nvSpPr>
            <p:spPr>
              <a:xfrm>
                <a:off x="4134" y="2039"/>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4" name="Google Shape;314;p18"/>
              <p:cNvSpPr/>
              <p:nvPr/>
            </p:nvSpPr>
            <p:spPr>
              <a:xfrm>
                <a:off x="4309" y="223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5" name="Google Shape;315;p18"/>
              <p:cNvSpPr/>
              <p:nvPr/>
            </p:nvSpPr>
            <p:spPr>
              <a:xfrm>
                <a:off x="3365" y="223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6" name="Google Shape;316;p18"/>
              <p:cNvSpPr/>
              <p:nvPr/>
            </p:nvSpPr>
            <p:spPr>
              <a:xfrm>
                <a:off x="3247" y="2437"/>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sp>
            <p:nvSpPr>
              <p:cNvPr id="317" name="Google Shape;317;p18"/>
              <p:cNvSpPr/>
              <p:nvPr/>
            </p:nvSpPr>
            <p:spPr>
              <a:xfrm>
                <a:off x="3365" y="2638"/>
                <a:ext cx="342" cy="133"/>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Open Sans"/>
                    <a:ea typeface="Open Sans"/>
                    <a:cs typeface="Open Sans"/>
                    <a:sym typeface="Open Sans"/>
                  </a:rPr>
                  <a:t>yes</a:t>
                </a:r>
                <a:endParaRPr/>
              </a:p>
            </p:txBody>
          </p:sp>
        </p:grpSp>
      </p:gr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23" name="Google Shape;323;p19"/>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24" name="Google Shape;324;p19"/>
          <p:cNvSpPr txBox="1"/>
          <p:nvPr>
            <p:ph type="title"/>
          </p:nvPr>
        </p:nvSpPr>
        <p:spPr>
          <a:xfrm>
            <a:off x="3276600" y="533400"/>
            <a:ext cx="6057900"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Separation between the parts and the whole</a:t>
            </a:r>
            <a:br>
              <a:rPr lang="en-US" sz="2800"/>
            </a:br>
            <a:endParaRPr sz="2800"/>
          </a:p>
        </p:txBody>
      </p:sp>
      <p:sp>
        <p:nvSpPr>
          <p:cNvPr id="325" name="Google Shape;325;p19"/>
          <p:cNvSpPr/>
          <p:nvPr/>
        </p:nvSpPr>
        <p:spPr>
          <a:xfrm>
            <a:off x="2063751" y="1773239"/>
            <a:ext cx="8239125" cy="2967479"/>
          </a:xfrm>
          <a:prstGeom prst="rect">
            <a:avLst/>
          </a:prstGeom>
          <a:noFill/>
          <a:ln>
            <a:noFill/>
          </a:ln>
        </p:spPr>
        <p:txBody>
          <a:bodyPr anchorCtr="0" anchor="t" bIns="44450" lIns="90475" spcFirstLastPara="1" rIns="90475" wrap="square" tIns="44450">
            <a:spAutoFit/>
          </a:bodyPr>
          <a:lstStyle/>
          <a:p>
            <a:pPr indent="-127000" lvl="0" marL="0" marR="0" rtl="0" algn="l">
              <a:lnSpc>
                <a:spcPct val="85000"/>
              </a:lnSpc>
              <a:spcBef>
                <a:spcPts val="0"/>
              </a:spcBef>
              <a:spcAft>
                <a:spcPts val="0"/>
              </a:spcAft>
              <a:buClr>
                <a:srgbClr val="000099"/>
              </a:buClr>
              <a:buSzPts val="2000"/>
              <a:buFont typeface="Arial"/>
              <a:buChar char="•"/>
            </a:pPr>
            <a:r>
              <a:rPr b="1" lang="en-US" sz="2000">
                <a:solidFill>
                  <a:srgbClr val="000099"/>
                </a:solidFill>
                <a:latin typeface="Arial"/>
                <a:ea typeface="Arial"/>
                <a:cs typeface="Arial"/>
                <a:sym typeface="Arial"/>
              </a:rPr>
              <a:t>A characteristic has a value at the system level and the opposed value at the component level</a:t>
            </a:r>
            <a:endParaRPr/>
          </a:p>
          <a:p>
            <a:pPr indent="0" lvl="0" marL="0" marR="0" rtl="0" algn="l">
              <a:lnSpc>
                <a:spcPct val="85000"/>
              </a:lnSpc>
              <a:spcBef>
                <a:spcPts val="0"/>
              </a:spcBef>
              <a:spcAft>
                <a:spcPts val="0"/>
              </a:spcAft>
              <a:buClr>
                <a:schemeClr val="dk1"/>
              </a:buClr>
              <a:buSzPts val="2000"/>
              <a:buFont typeface="Calibri"/>
              <a:buNone/>
            </a:pPr>
            <a:r>
              <a:t/>
            </a:r>
            <a:endParaRPr b="1" sz="2000">
              <a:solidFill>
                <a:srgbClr val="000099"/>
              </a:solidFill>
              <a:latin typeface="Arial"/>
              <a:ea typeface="Arial"/>
              <a:cs typeface="Arial"/>
              <a:sym typeface="Arial"/>
            </a:endParaRPr>
          </a:p>
          <a:p>
            <a:pPr indent="-127000" lvl="0" marL="0" marR="0" rtl="0" algn="l">
              <a:lnSpc>
                <a:spcPct val="85000"/>
              </a:lnSpc>
              <a:spcBef>
                <a:spcPts val="0"/>
              </a:spcBef>
              <a:spcAft>
                <a:spcPts val="0"/>
              </a:spcAft>
              <a:buClr>
                <a:srgbClr val="000099"/>
              </a:buClr>
              <a:buSzPts val="2000"/>
              <a:buFont typeface="Arial"/>
              <a:buChar char="•"/>
            </a:pPr>
            <a:r>
              <a:rPr b="1" lang="en-US" sz="2000">
                <a:solidFill>
                  <a:srgbClr val="000099"/>
                </a:solidFill>
                <a:latin typeface="Arial"/>
                <a:ea typeface="Arial"/>
                <a:cs typeface="Arial"/>
                <a:sym typeface="Arial"/>
              </a:rPr>
              <a:t>A characteristic exists at the system level but it does not exist at the component level (or vice versa)</a:t>
            </a:r>
            <a:endParaRPr/>
          </a:p>
          <a:p>
            <a:pPr indent="0" lvl="0" marL="0" marR="0" rtl="0" algn="l">
              <a:lnSpc>
                <a:spcPct val="85000"/>
              </a:lnSpc>
              <a:spcBef>
                <a:spcPts val="0"/>
              </a:spcBef>
              <a:spcAft>
                <a:spcPts val="0"/>
              </a:spcAft>
              <a:buNone/>
            </a:pPr>
            <a:r>
              <a:t/>
            </a:r>
            <a:endParaRPr b="1"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1: </a:t>
            </a:r>
            <a:r>
              <a:rPr lang="en-US" sz="2000">
                <a:solidFill>
                  <a:srgbClr val="000099"/>
                </a:solidFill>
                <a:latin typeface="Arial"/>
                <a:ea typeface="Arial"/>
                <a:cs typeface="Arial"/>
                <a:sym typeface="Arial"/>
              </a:rPr>
              <a:t>A bicycle chain is rigid at micro level to have resistance, and is flexible at the macro level </a:t>
            </a:r>
            <a:endParaRPr/>
          </a:p>
          <a:p>
            <a:pPr indent="0" lvl="0" marL="0"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2: </a:t>
            </a:r>
            <a:r>
              <a:rPr lang="en-US" sz="2000">
                <a:solidFill>
                  <a:srgbClr val="000099"/>
                </a:solidFill>
                <a:latin typeface="Arial"/>
                <a:ea typeface="Arial"/>
                <a:cs typeface="Arial"/>
                <a:sym typeface="Arial"/>
              </a:rPr>
              <a:t>Epoxy resin and</a:t>
            </a:r>
            <a:r>
              <a:rPr b="1" lang="en-US" sz="2000">
                <a:solidFill>
                  <a:srgbClr val="000099"/>
                </a:solidFill>
                <a:latin typeface="Arial"/>
                <a:ea typeface="Arial"/>
                <a:cs typeface="Arial"/>
                <a:sym typeface="Arial"/>
              </a:rPr>
              <a:t> </a:t>
            </a:r>
            <a:r>
              <a:rPr lang="en-US" sz="2000">
                <a:solidFill>
                  <a:srgbClr val="000099"/>
                </a:solidFill>
                <a:latin typeface="Arial"/>
                <a:ea typeface="Arial"/>
                <a:cs typeface="Arial"/>
                <a:sym typeface="Arial"/>
              </a:rPr>
              <a:t>hardener are</a:t>
            </a:r>
            <a:r>
              <a:rPr b="1" lang="en-US" sz="2000">
                <a:solidFill>
                  <a:srgbClr val="000099"/>
                </a:solidFill>
                <a:latin typeface="Arial"/>
                <a:ea typeface="Arial"/>
                <a:cs typeface="Arial"/>
                <a:sym typeface="Arial"/>
              </a:rPr>
              <a:t> </a:t>
            </a:r>
            <a:r>
              <a:rPr lang="en-US" sz="2000">
                <a:solidFill>
                  <a:srgbClr val="000099"/>
                </a:solidFill>
                <a:latin typeface="Arial"/>
                <a:ea typeface="Arial"/>
                <a:cs typeface="Arial"/>
                <a:sym typeface="Arial"/>
              </a:rPr>
              <a:t>liquid before they are mixed, when already mixed both solidify.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idx="12" type="sldNum"/>
          </p:nvPr>
        </p:nvSpPr>
        <p:spPr>
          <a:xfrm>
            <a:off x="9855200" y="6096000"/>
            <a:ext cx="1524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2"/>
          <p:cNvSpPr txBox="1"/>
          <p:nvPr>
            <p:ph idx="10" type="dt"/>
          </p:nvPr>
        </p:nvSpPr>
        <p:spPr>
          <a:xfrm>
            <a:off x="812800" y="6288088"/>
            <a:ext cx="9652000" cy="381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US"/>
              <a:t>Second LACCEI International Latin American and Caribbean Conference for Engineering and Technology </a:t>
            </a:r>
            <a:endParaRPr/>
          </a:p>
          <a:p>
            <a:pPr indent="0" lvl="0" marL="0" rtl="0" algn="l">
              <a:spcBef>
                <a:spcPts val="0"/>
              </a:spcBef>
              <a:spcAft>
                <a:spcPts val="0"/>
              </a:spcAft>
              <a:buNone/>
            </a:pPr>
            <a:r>
              <a:rPr i="1" lang="en-US"/>
              <a:t>LACCET’2004: “Challenges and Opportunities for Engineering Education, Research and Development”</a:t>
            </a:r>
            <a:endParaRPr/>
          </a:p>
          <a:p>
            <a:pPr indent="0" lvl="0" marL="0" rtl="0" algn="l">
              <a:spcBef>
                <a:spcPts val="0"/>
              </a:spcBef>
              <a:spcAft>
                <a:spcPts val="0"/>
              </a:spcAft>
              <a:buNone/>
            </a:pPr>
            <a:r>
              <a:rPr i="1" lang="en-US"/>
              <a:t>2-4 June 2004, Miami, Florida, USA		Copyright Dr. Noel Leon-ITESM</a:t>
            </a:r>
            <a:endParaRPr/>
          </a:p>
          <a:p>
            <a:pPr indent="0" lvl="0" marL="0" rtl="0" algn="l">
              <a:spcBef>
                <a:spcPts val="0"/>
              </a:spcBef>
              <a:spcAft>
                <a:spcPts val="0"/>
              </a:spcAft>
              <a:buNone/>
            </a:pPr>
            <a:r>
              <a:t/>
            </a:r>
            <a:endParaRPr/>
          </a:p>
        </p:txBody>
      </p:sp>
      <p:sp>
        <p:nvSpPr>
          <p:cNvPr id="116" name="Google Shape;116;p2"/>
          <p:cNvSpPr txBox="1"/>
          <p:nvPr>
            <p:ph type="title"/>
          </p:nvPr>
        </p:nvSpPr>
        <p:spPr>
          <a:xfrm>
            <a:off x="2160588" y="139700"/>
            <a:ext cx="8278812"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Technical Contradiction</a:t>
            </a:r>
            <a:endParaRPr/>
          </a:p>
        </p:txBody>
      </p:sp>
      <p:sp>
        <p:nvSpPr>
          <p:cNvPr id="117" name="Google Shape;117;p2"/>
          <p:cNvSpPr txBox="1"/>
          <p:nvPr>
            <p:ph idx="2" type="body"/>
          </p:nvPr>
        </p:nvSpPr>
        <p:spPr>
          <a:xfrm>
            <a:off x="6240463" y="1196975"/>
            <a:ext cx="3816350" cy="41148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Parameter A improves</a:t>
            </a:r>
            <a:endParaRPr/>
          </a:p>
          <a:p>
            <a:pPr indent="-228600" lvl="1" marL="685800" rtl="0" algn="l">
              <a:lnSpc>
                <a:spcPct val="90000"/>
              </a:lnSpc>
              <a:spcBef>
                <a:spcPts val="500"/>
              </a:spcBef>
              <a:spcAft>
                <a:spcPts val="0"/>
              </a:spcAft>
              <a:buClr>
                <a:schemeClr val="dk1"/>
              </a:buClr>
              <a:buSzPts val="2400"/>
              <a:buChar char="•"/>
            </a:pPr>
            <a:r>
              <a:rPr lang="en-US"/>
              <a:t>Parameter B deteriorates</a:t>
            </a:r>
            <a:endParaRPr/>
          </a:p>
          <a:p>
            <a:pPr indent="-228600" lvl="1" marL="685800" rtl="0" algn="l">
              <a:lnSpc>
                <a:spcPct val="90000"/>
              </a:lnSpc>
              <a:spcBef>
                <a:spcPts val="500"/>
              </a:spcBef>
              <a:spcAft>
                <a:spcPts val="0"/>
              </a:spcAft>
              <a:buClr>
                <a:schemeClr val="dk1"/>
              </a:buClr>
              <a:buSzPts val="2400"/>
              <a:buChar char="•"/>
            </a:pPr>
            <a:r>
              <a:rPr lang="en-US"/>
              <a:t>Temperature vs. Waste of Energy</a:t>
            </a:r>
            <a:endParaRPr/>
          </a:p>
          <a:p>
            <a:pPr indent="-228600" lvl="1" marL="685800" rtl="0" algn="l">
              <a:lnSpc>
                <a:spcPct val="90000"/>
              </a:lnSpc>
              <a:spcBef>
                <a:spcPts val="500"/>
              </a:spcBef>
              <a:spcAft>
                <a:spcPts val="0"/>
              </a:spcAft>
              <a:buClr>
                <a:schemeClr val="dk1"/>
              </a:buClr>
              <a:buSzPts val="2400"/>
              <a:buChar char="•"/>
            </a:pPr>
            <a:r>
              <a:rPr lang="en-US"/>
              <a:t>Amount of Substance vs. Reliability, etc.</a:t>
            </a:r>
            <a:endParaRPr/>
          </a:p>
          <a:p>
            <a:pPr indent="-228600" lvl="0" marL="228600" rtl="0" algn="l">
              <a:lnSpc>
                <a:spcPct val="90000"/>
              </a:lnSpc>
              <a:spcBef>
                <a:spcPts val="1000"/>
              </a:spcBef>
              <a:spcAft>
                <a:spcPts val="0"/>
              </a:spcAft>
              <a:buClr>
                <a:schemeClr val="dk1"/>
              </a:buClr>
              <a:buSzPts val="2800"/>
              <a:buChar char="•"/>
            </a:pPr>
            <a:r>
              <a:rPr lang="en-US"/>
              <a:t>Invention surmounts the contradiction, achieving both</a:t>
            </a:r>
            <a:endParaRPr/>
          </a:p>
          <a:p>
            <a:pPr indent="-76200" lvl="1" marL="685800" rtl="0" algn="l">
              <a:lnSpc>
                <a:spcPct val="90000"/>
              </a:lnSpc>
              <a:spcBef>
                <a:spcPts val="500"/>
              </a:spcBef>
              <a:spcAft>
                <a:spcPts val="0"/>
              </a:spcAft>
              <a:buClr>
                <a:schemeClr val="dk1"/>
              </a:buClr>
              <a:buSzPts val="2400"/>
              <a:buNone/>
            </a:pPr>
            <a:r>
              <a:t/>
            </a:r>
            <a:endParaRPr/>
          </a:p>
        </p:txBody>
      </p:sp>
      <p:sp>
        <p:nvSpPr>
          <p:cNvPr id="118" name="Google Shape;118;p2"/>
          <p:cNvSpPr txBox="1"/>
          <p:nvPr/>
        </p:nvSpPr>
        <p:spPr>
          <a:xfrm>
            <a:off x="2346326" y="18034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rgbClr val="000099"/>
                </a:solidFill>
                <a:latin typeface="Arial"/>
                <a:ea typeface="Arial"/>
                <a:cs typeface="Arial"/>
                <a:sym typeface="Arial"/>
              </a:rPr>
              <a:t>A</a:t>
            </a:r>
            <a:endParaRPr b="1" i="0" sz="2400" u="none" cap="none" strike="noStrike">
              <a:solidFill>
                <a:srgbClr val="000099"/>
              </a:solidFill>
              <a:latin typeface="Arial"/>
              <a:ea typeface="Arial"/>
              <a:cs typeface="Arial"/>
              <a:sym typeface="Arial"/>
            </a:endParaRPr>
          </a:p>
        </p:txBody>
      </p:sp>
      <p:sp>
        <p:nvSpPr>
          <p:cNvPr id="119" name="Google Shape;119;p2"/>
          <p:cNvSpPr/>
          <p:nvPr/>
        </p:nvSpPr>
        <p:spPr>
          <a:xfrm>
            <a:off x="3048000" y="1828800"/>
            <a:ext cx="533400" cy="838200"/>
          </a:xfrm>
          <a:prstGeom prst="upArrow">
            <a:avLst>
              <a:gd fmla="val 50000" name="adj1"/>
              <a:gd fmla="val 39286" name="adj2"/>
            </a:avLst>
          </a:prstGeom>
          <a:solidFill>
            <a:srgbClr val="000099"/>
          </a:solidFill>
          <a:ln cap="flat" cmpd="sng" w="1270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2"/>
          <p:cNvSpPr txBox="1"/>
          <p:nvPr/>
        </p:nvSpPr>
        <p:spPr>
          <a:xfrm>
            <a:off x="2346326" y="2870201"/>
            <a:ext cx="735013" cy="1006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a:solidFill>
                  <a:srgbClr val="FF0000"/>
                </a:solidFill>
                <a:latin typeface="Arial"/>
                <a:ea typeface="Arial"/>
                <a:cs typeface="Arial"/>
                <a:sym typeface="Arial"/>
              </a:rPr>
              <a:t>B</a:t>
            </a:r>
            <a:endParaRPr b="1" sz="2400">
              <a:solidFill>
                <a:schemeClr val="accent2"/>
              </a:solidFill>
              <a:latin typeface="Arial"/>
              <a:ea typeface="Arial"/>
              <a:cs typeface="Arial"/>
              <a:sym typeface="Arial"/>
            </a:endParaRPr>
          </a:p>
        </p:txBody>
      </p:sp>
      <p:sp>
        <p:nvSpPr>
          <p:cNvPr id="121" name="Google Shape;121;p2"/>
          <p:cNvSpPr/>
          <p:nvPr/>
        </p:nvSpPr>
        <p:spPr>
          <a:xfrm>
            <a:off x="3048000" y="3048000"/>
            <a:ext cx="533400" cy="838200"/>
          </a:xfrm>
          <a:prstGeom prst="downArrow">
            <a:avLst>
              <a:gd fmla="val 50000" name="adj1"/>
              <a:gd fmla="val 39286" name="adj2"/>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2" name="Google Shape;122;p2"/>
          <p:cNvGrpSpPr/>
          <p:nvPr/>
        </p:nvGrpSpPr>
        <p:grpSpPr>
          <a:xfrm>
            <a:off x="5638800" y="5486400"/>
            <a:ext cx="2209800" cy="641350"/>
            <a:chOff x="2400" y="3648"/>
            <a:chExt cx="1392" cy="404"/>
          </a:xfrm>
        </p:grpSpPr>
        <p:sp>
          <p:nvSpPr>
            <p:cNvPr id="123" name="Google Shape;123;p2"/>
            <p:cNvSpPr txBox="1"/>
            <p:nvPr/>
          </p:nvSpPr>
          <p:spPr>
            <a:xfrm>
              <a:off x="2400" y="3648"/>
              <a:ext cx="324"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0099"/>
                  </a:solidFill>
                  <a:latin typeface="Arial"/>
                  <a:ea typeface="Arial"/>
                  <a:cs typeface="Arial"/>
                  <a:sym typeface="Arial"/>
                </a:rPr>
                <a:t>A</a:t>
              </a:r>
              <a:endParaRPr b="1" sz="3600">
                <a:solidFill>
                  <a:srgbClr val="000099"/>
                </a:solidFill>
                <a:latin typeface="Arial"/>
                <a:ea typeface="Arial"/>
                <a:cs typeface="Arial"/>
                <a:sym typeface="Arial"/>
              </a:endParaRPr>
            </a:p>
          </p:txBody>
        </p:sp>
        <p:cxnSp>
          <p:nvCxnSpPr>
            <p:cNvPr id="124" name="Google Shape;124;p2"/>
            <p:cNvCxnSpPr/>
            <p:nvPr/>
          </p:nvCxnSpPr>
          <p:spPr>
            <a:xfrm rot="10800000">
              <a:off x="2832" y="3744"/>
              <a:ext cx="0" cy="240"/>
            </a:xfrm>
            <a:prstGeom prst="straightConnector1">
              <a:avLst/>
            </a:prstGeom>
            <a:noFill/>
            <a:ln cap="flat" cmpd="sng" w="76200">
              <a:solidFill>
                <a:srgbClr val="000099"/>
              </a:solidFill>
              <a:prstDash val="solid"/>
              <a:round/>
              <a:headEnd len="sm" w="sm" type="none"/>
              <a:tailEnd len="sm" w="sm" type="triangle"/>
            </a:ln>
          </p:spPr>
        </p:cxnSp>
        <p:sp>
          <p:nvSpPr>
            <p:cNvPr id="125" name="Google Shape;125;p2"/>
            <p:cNvSpPr txBox="1"/>
            <p:nvPr/>
          </p:nvSpPr>
          <p:spPr>
            <a:xfrm>
              <a:off x="3360" y="3648"/>
              <a:ext cx="324"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Arial"/>
                  <a:ea typeface="Arial"/>
                  <a:cs typeface="Arial"/>
                  <a:sym typeface="Arial"/>
                </a:rPr>
                <a:t>B</a:t>
              </a:r>
              <a:endParaRPr b="1" sz="3600">
                <a:solidFill>
                  <a:srgbClr val="FF0000"/>
                </a:solidFill>
                <a:latin typeface="Arial"/>
                <a:ea typeface="Arial"/>
                <a:cs typeface="Arial"/>
                <a:sym typeface="Arial"/>
              </a:endParaRPr>
            </a:p>
          </p:txBody>
        </p:sp>
        <p:cxnSp>
          <p:nvCxnSpPr>
            <p:cNvPr id="126" name="Google Shape;126;p2"/>
            <p:cNvCxnSpPr/>
            <p:nvPr/>
          </p:nvCxnSpPr>
          <p:spPr>
            <a:xfrm rot="10800000">
              <a:off x="3792" y="3744"/>
              <a:ext cx="0" cy="240"/>
            </a:xfrm>
            <a:prstGeom prst="straightConnector1">
              <a:avLst/>
            </a:prstGeom>
            <a:noFill/>
            <a:ln cap="flat" cmpd="sng" w="76200">
              <a:solidFill>
                <a:srgbClr val="000099"/>
              </a:solidFill>
              <a:prstDash val="solid"/>
              <a:round/>
              <a:headEnd len="sm" w="sm" type="none"/>
              <a:tailEnd len="sm" w="sm" type="triangle"/>
            </a:ln>
          </p:spPr>
        </p:cxnSp>
      </p:grpSp>
      <p:sp>
        <p:nvSpPr>
          <p:cNvPr id="127" name="Google Shape;127;p2"/>
          <p:cNvSpPr/>
          <p:nvPr/>
        </p:nvSpPr>
        <p:spPr>
          <a:xfrm>
            <a:off x="1828800" y="228600"/>
            <a:ext cx="8458200" cy="1143000"/>
          </a:xfrm>
          <a:prstGeom prst="rect">
            <a:avLst/>
          </a:prstGeom>
          <a:noFill/>
          <a:ln>
            <a:noFill/>
          </a:ln>
        </p:spPr>
        <p:txBody>
          <a:bodyPr anchorCtr="0" anchor="b" bIns="46025" lIns="92075" spcFirstLastPara="1" rIns="92075" wrap="square" tIns="46025">
            <a:noAutofit/>
          </a:bodyPr>
          <a:lstStyle/>
          <a:p>
            <a:pPr indent="0" lvl="0" marL="0" marR="0" rtl="0" algn="l">
              <a:spcBef>
                <a:spcPts val="0"/>
              </a:spcBef>
              <a:spcAft>
                <a:spcPts val="0"/>
              </a:spcAft>
              <a:buNone/>
            </a:pPr>
            <a:r>
              <a:t/>
            </a:r>
            <a:endParaRPr b="0" sz="3600" u="none">
              <a:solidFill>
                <a:srgbClr val="000099"/>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33" name="Google Shape;333;p20"/>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34" name="Google Shape;334;p20"/>
          <p:cNvSpPr txBox="1"/>
          <p:nvPr>
            <p:ph type="title"/>
          </p:nvPr>
        </p:nvSpPr>
        <p:spPr>
          <a:xfrm>
            <a:off x="3719514" y="395288"/>
            <a:ext cx="4752975" cy="94615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Separation between the parts and the whole </a:t>
            </a:r>
            <a:br>
              <a:rPr lang="en-US" sz="2800"/>
            </a:br>
            <a:r>
              <a:rPr lang="en-US" sz="2800"/>
              <a:t>Gripping work pieces with complex shapes</a:t>
            </a:r>
            <a:endParaRPr/>
          </a:p>
        </p:txBody>
      </p:sp>
      <p:sp>
        <p:nvSpPr>
          <p:cNvPr id="335" name="Google Shape;335;p20"/>
          <p:cNvSpPr txBox="1"/>
          <p:nvPr>
            <p:ph idx="1" type="body"/>
          </p:nvPr>
        </p:nvSpPr>
        <p:spPr>
          <a:xfrm>
            <a:off x="2711451" y="2565401"/>
            <a:ext cx="7173913" cy="1897443"/>
          </a:xfrm>
          <a:prstGeom prst="rect">
            <a:avLst/>
          </a:prstGeom>
          <a:noFill/>
          <a:ln>
            <a:noFill/>
          </a:ln>
        </p:spPr>
        <p:txBody>
          <a:bodyPr anchorCtr="0" anchor="t" bIns="44450" lIns="90475" spcFirstLastPara="1" rIns="90475" wrap="square" tIns="44450">
            <a:spAutoFit/>
          </a:bodyPr>
          <a:lstStyle/>
          <a:p>
            <a:pPr indent="0" lvl="0" marL="0" rtl="0" algn="ctr">
              <a:lnSpc>
                <a:spcPct val="90000"/>
              </a:lnSpc>
              <a:spcBef>
                <a:spcPts val="0"/>
              </a:spcBef>
              <a:spcAft>
                <a:spcPts val="0"/>
              </a:spcAft>
              <a:buClr>
                <a:schemeClr val="dk1"/>
              </a:buClr>
              <a:buSzPts val="2800"/>
              <a:buNone/>
            </a:pPr>
            <a:r>
              <a:rPr b="1" lang="en-US"/>
              <a:t>It can be difficult, using an ordinary vise, to grip work pieces with complex shapes.</a:t>
            </a:r>
            <a:endParaRPr/>
          </a:p>
          <a:p>
            <a:pPr indent="0" lvl="0" marL="0" rtl="0" algn="ctr">
              <a:lnSpc>
                <a:spcPct val="90000"/>
              </a:lnSpc>
              <a:spcBef>
                <a:spcPts val="1000"/>
              </a:spcBef>
              <a:spcAft>
                <a:spcPts val="0"/>
              </a:spcAft>
              <a:buClr>
                <a:schemeClr val="dk1"/>
              </a:buClr>
              <a:buSzPts val="2800"/>
              <a:buNone/>
            </a:pPr>
            <a:r>
              <a:t/>
            </a:r>
            <a:endParaRPr b="1"/>
          </a:p>
          <a:p>
            <a:pPr indent="0" lvl="0" marL="0" rtl="0" algn="ctr">
              <a:lnSpc>
                <a:spcPct val="90000"/>
              </a:lnSpc>
              <a:spcBef>
                <a:spcPts val="1000"/>
              </a:spcBef>
              <a:spcAft>
                <a:spcPts val="0"/>
              </a:spcAft>
              <a:buClr>
                <a:schemeClr val="dk1"/>
              </a:buClr>
              <a:buSzPts val="2800"/>
              <a:buNone/>
            </a:pPr>
            <a:r>
              <a:t/>
            </a:r>
            <a:endParaRPr b="1"/>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43" name="Google Shape;343;p21"/>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44" name="Google Shape;344;p21"/>
          <p:cNvSpPr txBox="1"/>
          <p:nvPr>
            <p:ph type="title"/>
          </p:nvPr>
        </p:nvSpPr>
        <p:spPr>
          <a:xfrm>
            <a:off x="3719514" y="395288"/>
            <a:ext cx="4752975" cy="94615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Separation between the parts and the whole </a:t>
            </a:r>
            <a:br>
              <a:rPr lang="en-US" sz="2800"/>
            </a:br>
            <a:r>
              <a:rPr lang="en-US" sz="2800"/>
              <a:t>Gripping work pieces with complex shapes</a:t>
            </a:r>
            <a:endParaRPr/>
          </a:p>
        </p:txBody>
      </p:sp>
      <p:sp>
        <p:nvSpPr>
          <p:cNvPr id="345" name="Google Shape;345;p21"/>
          <p:cNvSpPr txBox="1"/>
          <p:nvPr>
            <p:ph idx="1" type="body"/>
          </p:nvPr>
        </p:nvSpPr>
        <p:spPr>
          <a:xfrm>
            <a:off x="5038726" y="2133601"/>
            <a:ext cx="4918075" cy="1603003"/>
          </a:xfrm>
          <a:prstGeom prst="rect">
            <a:avLst/>
          </a:prstGeom>
          <a:noFill/>
          <a:ln>
            <a:noFill/>
          </a:ln>
        </p:spPr>
        <p:txBody>
          <a:bodyPr anchorCtr="0" anchor="t" bIns="44450" lIns="90475" spcFirstLastPara="1" rIns="90475" wrap="square" tIns="44450">
            <a:spAutoFit/>
          </a:bodyPr>
          <a:lstStyle/>
          <a:p>
            <a:pPr indent="0" lvl="0" marL="0" rtl="0" algn="l">
              <a:lnSpc>
                <a:spcPct val="90000"/>
              </a:lnSpc>
              <a:spcBef>
                <a:spcPts val="0"/>
              </a:spcBef>
              <a:spcAft>
                <a:spcPts val="0"/>
              </a:spcAft>
              <a:buClr>
                <a:schemeClr val="dk1"/>
              </a:buClr>
              <a:buSzPts val="2000"/>
              <a:buNone/>
            </a:pPr>
            <a:r>
              <a:rPr b="1" lang="en-US" sz="2000"/>
              <a:t>This problem can be solved with a vise whose jaws are each composed of a number of hard bushings.  </a:t>
            </a:r>
            <a:endParaRPr/>
          </a:p>
          <a:p>
            <a:pPr indent="0" lvl="0" marL="0" rtl="0" algn="l">
              <a:lnSpc>
                <a:spcPct val="90000"/>
              </a:lnSpc>
              <a:spcBef>
                <a:spcPts val="1000"/>
              </a:spcBef>
              <a:spcAft>
                <a:spcPts val="0"/>
              </a:spcAft>
              <a:buClr>
                <a:schemeClr val="dk1"/>
              </a:buClr>
              <a:buSzPts val="2000"/>
              <a:buNone/>
            </a:pPr>
            <a:r>
              <a:rPr b="1" lang="en-US" sz="2000"/>
              <a:t>Each bushing is free to move horizontally to conform to the shape of the work piece.</a:t>
            </a:r>
            <a:endParaRPr/>
          </a:p>
        </p:txBody>
      </p:sp>
      <p:pic>
        <p:nvPicPr>
          <p:cNvPr id="346" name="Google Shape;346;p21"/>
          <p:cNvPicPr preferRelativeResize="0"/>
          <p:nvPr/>
        </p:nvPicPr>
        <p:blipFill rotWithShape="1">
          <a:blip r:embed="rId3">
            <a:alphaModFix/>
          </a:blip>
          <a:srcRect b="0" l="0" r="0" t="0"/>
          <a:stretch/>
        </p:blipFill>
        <p:spPr>
          <a:xfrm>
            <a:off x="2009775" y="2185989"/>
            <a:ext cx="2914650" cy="2486025"/>
          </a:xfrm>
          <a:prstGeom prst="rect">
            <a:avLst/>
          </a:prstGeom>
          <a:noFill/>
          <a:ln>
            <a:noFill/>
          </a:ln>
        </p:spPr>
      </p:pic>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52" name="Google Shape;352;p22"/>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53" name="Google Shape;353;p22"/>
          <p:cNvSpPr txBox="1"/>
          <p:nvPr>
            <p:ph type="title"/>
          </p:nvPr>
        </p:nvSpPr>
        <p:spPr>
          <a:xfrm>
            <a:off x="3276600" y="228600"/>
            <a:ext cx="6286500"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Separation according to some condition</a:t>
            </a:r>
            <a:endParaRPr/>
          </a:p>
        </p:txBody>
      </p:sp>
      <p:sp>
        <p:nvSpPr>
          <p:cNvPr id="354" name="Google Shape;354;p22"/>
          <p:cNvSpPr/>
          <p:nvPr/>
        </p:nvSpPr>
        <p:spPr>
          <a:xfrm>
            <a:off x="1955800" y="1989139"/>
            <a:ext cx="8712200" cy="3752309"/>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A characteristic is high within a condition and low within another condition.</a:t>
            </a:r>
            <a:endParaRPr/>
          </a:p>
          <a:p>
            <a:pPr indent="0" lvl="0" marL="0" marR="0" rtl="0" algn="l">
              <a:lnSpc>
                <a:spcPct val="85000"/>
              </a:lnSpc>
              <a:spcBef>
                <a:spcPts val="0"/>
              </a:spcBef>
              <a:spcAft>
                <a:spcPts val="0"/>
              </a:spcAft>
              <a:buNone/>
            </a:pPr>
            <a:r>
              <a:t/>
            </a:r>
            <a:endParaRPr b="1"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A characteristic is present within a condition and absent in another condition.</a:t>
            </a:r>
            <a:endParaRPr/>
          </a:p>
          <a:p>
            <a:pPr indent="0" lvl="0" marL="0" marR="0" rtl="0" algn="l">
              <a:lnSpc>
                <a:spcPct val="85000"/>
              </a:lnSpc>
              <a:spcBef>
                <a:spcPts val="0"/>
              </a:spcBef>
              <a:spcAft>
                <a:spcPts val="0"/>
              </a:spcAft>
              <a:buNone/>
            </a:pPr>
            <a:r>
              <a:t/>
            </a:r>
            <a:endParaRPr b="1"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1: </a:t>
            </a:r>
            <a:r>
              <a:rPr lang="en-US" sz="2000">
                <a:solidFill>
                  <a:srgbClr val="000099"/>
                </a:solidFill>
                <a:latin typeface="Arial"/>
                <a:ea typeface="Arial"/>
                <a:cs typeface="Arial"/>
                <a:sym typeface="Arial"/>
              </a:rPr>
              <a:t>A kitchen strainer is porous with the water and solid with the food.</a:t>
            </a:r>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 </a:t>
            </a:r>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Example 2: </a:t>
            </a:r>
            <a:r>
              <a:rPr lang="en-US" sz="2000">
                <a:solidFill>
                  <a:srgbClr val="000099"/>
                </a:solidFill>
                <a:latin typeface="Arial"/>
                <a:ea typeface="Arial"/>
                <a:cs typeface="Arial"/>
                <a:sym typeface="Arial"/>
              </a:rPr>
              <a:t>The water is “soft” when entering at it at low speed. However, if somebody jumps of a height of 10 meters, water feels as considerably hard.</a:t>
            </a:r>
            <a:endParaRPr/>
          </a:p>
          <a:p>
            <a:pPr indent="0" lvl="0" marL="0" marR="0" rtl="0" algn="l">
              <a:lnSpc>
                <a:spcPct val="85000"/>
              </a:lnSpc>
              <a:spcBef>
                <a:spcPts val="0"/>
              </a:spcBef>
              <a:spcAft>
                <a:spcPts val="0"/>
              </a:spcAft>
              <a:buNone/>
            </a:pPr>
            <a:r>
              <a:t/>
            </a:r>
            <a:endParaRPr sz="20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000">
                <a:solidFill>
                  <a:srgbClr val="000099"/>
                </a:solidFill>
                <a:latin typeface="Arial"/>
                <a:ea typeface="Arial"/>
                <a:cs typeface="Arial"/>
                <a:sym typeface="Arial"/>
              </a:rPr>
              <a:t>This way, the speed of the interaction of the bodies with the water is the condition to be considered when asking for hardness</a:t>
            </a:r>
            <a:endParaRPr b="1" sz="2000">
              <a:solidFill>
                <a:srgbClr val="00009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60" name="Google Shape;360;p23"/>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61" name="Google Shape;361;p23"/>
          <p:cNvSpPr txBox="1"/>
          <p:nvPr>
            <p:ph type="title"/>
          </p:nvPr>
        </p:nvSpPr>
        <p:spPr>
          <a:xfrm>
            <a:off x="2782888" y="476250"/>
            <a:ext cx="6362700"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Turning Technical Contradictions</a:t>
            </a:r>
            <a:br>
              <a:rPr lang="en-US" sz="3200"/>
            </a:br>
            <a:r>
              <a:rPr lang="en-US" sz="3200"/>
              <a:t> to Physical Contradictions</a:t>
            </a:r>
            <a:endParaRPr sz="3200"/>
          </a:p>
        </p:txBody>
      </p:sp>
      <p:sp>
        <p:nvSpPr>
          <p:cNvPr id="362" name="Google Shape;362;p23"/>
          <p:cNvSpPr/>
          <p:nvPr/>
        </p:nvSpPr>
        <p:spPr>
          <a:xfrm>
            <a:off x="2171700" y="2349500"/>
            <a:ext cx="8496300" cy="2681288"/>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Technical Contradiction: </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Heating increases the productivity (A), </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but wastes material (B) </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Parameter of control C - temperature</a:t>
            </a:r>
            <a:endParaRPr/>
          </a:p>
          <a:p>
            <a:pPr indent="0" lvl="0" marL="0" marR="0" rtl="0" algn="l">
              <a:lnSpc>
                <a:spcPct val="85000"/>
              </a:lnSpc>
              <a:spcBef>
                <a:spcPts val="0"/>
              </a:spcBef>
              <a:spcAft>
                <a:spcPts val="0"/>
              </a:spcAft>
              <a:buNone/>
            </a:pPr>
            <a:r>
              <a:t/>
            </a:r>
            <a:endParaRPr b="1" sz="2400">
              <a:solidFill>
                <a:srgbClr val="000099"/>
              </a:solidFill>
              <a:latin typeface="Arial"/>
              <a:ea typeface="Arial"/>
              <a:cs typeface="Arial"/>
              <a:sym typeface="Arial"/>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Physical Contradiction: The temperature (C) would have to be </a:t>
            </a:r>
            <a:r>
              <a:rPr b="1" lang="en-US" sz="3200">
                <a:solidFill>
                  <a:srgbClr val="000099"/>
                </a:solidFill>
                <a:latin typeface="Arial"/>
                <a:ea typeface="Arial"/>
                <a:cs typeface="Arial"/>
                <a:sym typeface="Arial"/>
              </a:rPr>
              <a:t>high</a:t>
            </a:r>
            <a:r>
              <a:rPr b="1" lang="en-US" sz="2400">
                <a:solidFill>
                  <a:srgbClr val="000099"/>
                </a:solidFill>
                <a:latin typeface="Arial"/>
                <a:ea typeface="Arial"/>
                <a:cs typeface="Arial"/>
                <a:sym typeface="Arial"/>
              </a:rPr>
              <a:t> to increase the productivity and </a:t>
            </a:r>
            <a:r>
              <a:rPr b="1" lang="en-US" sz="3200">
                <a:solidFill>
                  <a:srgbClr val="000099"/>
                </a:solidFill>
                <a:latin typeface="Arial"/>
                <a:ea typeface="Arial"/>
                <a:cs typeface="Arial"/>
                <a:sym typeface="Arial"/>
              </a:rPr>
              <a:t>low</a:t>
            </a:r>
            <a:r>
              <a:rPr b="1" lang="en-US" sz="2400">
                <a:solidFill>
                  <a:srgbClr val="000099"/>
                </a:solidFill>
                <a:latin typeface="Arial"/>
                <a:ea typeface="Arial"/>
                <a:cs typeface="Arial"/>
                <a:sym typeface="Arial"/>
              </a:rPr>
              <a:t> to avoid waste</a:t>
            </a:r>
            <a:endParaRPr b="1" sz="2400">
              <a:solidFill>
                <a:srgbClr val="000099"/>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68" name="Google Shape;368;p24"/>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69" name="Google Shape;369;p24"/>
          <p:cNvSpPr/>
          <p:nvPr/>
        </p:nvSpPr>
        <p:spPr>
          <a:xfrm>
            <a:off x="2438400" y="1981200"/>
            <a:ext cx="4040188" cy="1601788"/>
          </a:xfrm>
          <a:custGeom>
            <a:rect b="b" l="l" r="r" t="t"/>
            <a:pathLst>
              <a:path extrusionOk="0" h="1009" w="2545">
                <a:moveTo>
                  <a:pt x="48" y="624"/>
                </a:moveTo>
                <a:lnTo>
                  <a:pt x="912" y="624"/>
                </a:lnTo>
                <a:lnTo>
                  <a:pt x="624" y="1008"/>
                </a:lnTo>
                <a:lnTo>
                  <a:pt x="1776" y="1008"/>
                </a:lnTo>
                <a:lnTo>
                  <a:pt x="1728" y="768"/>
                </a:lnTo>
                <a:lnTo>
                  <a:pt x="2496" y="624"/>
                </a:lnTo>
                <a:lnTo>
                  <a:pt x="2544" y="0"/>
                </a:lnTo>
                <a:lnTo>
                  <a:pt x="1584" y="0"/>
                </a:lnTo>
                <a:lnTo>
                  <a:pt x="1584" y="288"/>
                </a:lnTo>
                <a:lnTo>
                  <a:pt x="912" y="288"/>
                </a:lnTo>
                <a:lnTo>
                  <a:pt x="1056" y="0"/>
                </a:lnTo>
                <a:lnTo>
                  <a:pt x="0" y="96"/>
                </a:lnTo>
                <a:lnTo>
                  <a:pt x="48" y="624"/>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4"/>
          <p:cNvSpPr/>
          <p:nvPr/>
        </p:nvSpPr>
        <p:spPr>
          <a:xfrm>
            <a:off x="7104063" y="1844675"/>
            <a:ext cx="2597150" cy="6985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rgbClr val="000099"/>
                </a:solidFill>
                <a:latin typeface="Arial"/>
                <a:ea typeface="Arial"/>
                <a:cs typeface="Arial"/>
                <a:sym typeface="Arial"/>
              </a:rPr>
              <a:t>Technical Contradiction</a:t>
            </a:r>
            <a:endParaRPr sz="2000">
              <a:solidFill>
                <a:srgbClr val="000099"/>
              </a:solidFill>
              <a:latin typeface="Arial"/>
              <a:ea typeface="Arial"/>
              <a:cs typeface="Arial"/>
              <a:sym typeface="Arial"/>
            </a:endParaRPr>
          </a:p>
        </p:txBody>
      </p:sp>
      <p:sp>
        <p:nvSpPr>
          <p:cNvPr id="371" name="Google Shape;371;p24"/>
          <p:cNvSpPr/>
          <p:nvPr/>
        </p:nvSpPr>
        <p:spPr>
          <a:xfrm>
            <a:off x="7529514" y="3013075"/>
            <a:ext cx="2466975" cy="36353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000099"/>
                </a:solidFill>
                <a:latin typeface="Arial"/>
                <a:ea typeface="Arial"/>
                <a:cs typeface="Arial"/>
                <a:sym typeface="Arial"/>
              </a:rPr>
              <a:t>Control Parameter, C</a:t>
            </a:r>
            <a:endParaRPr/>
          </a:p>
        </p:txBody>
      </p:sp>
      <p:sp>
        <p:nvSpPr>
          <p:cNvPr id="372" name="Google Shape;372;p24"/>
          <p:cNvSpPr/>
          <p:nvPr/>
        </p:nvSpPr>
        <p:spPr>
          <a:xfrm>
            <a:off x="2063750" y="4005263"/>
            <a:ext cx="3671888" cy="10033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t/>
            </a:r>
            <a:endParaRPr b="1" sz="2000">
              <a:solidFill>
                <a:schemeClr val="lt2"/>
              </a:solidFill>
              <a:latin typeface="Arial"/>
              <a:ea typeface="Arial"/>
              <a:cs typeface="Arial"/>
              <a:sym typeface="Arial"/>
            </a:endParaRPr>
          </a:p>
          <a:p>
            <a:pPr indent="0" lvl="0" marL="0" marR="0" rtl="0" algn="l">
              <a:spcBef>
                <a:spcPts val="0"/>
              </a:spcBef>
              <a:spcAft>
                <a:spcPts val="0"/>
              </a:spcAft>
              <a:buNone/>
            </a:pPr>
            <a:r>
              <a:rPr b="1" lang="en-US" sz="2000">
                <a:solidFill>
                  <a:schemeClr val="lt2"/>
                </a:solidFill>
                <a:latin typeface="Arial"/>
                <a:ea typeface="Arial"/>
                <a:cs typeface="Arial"/>
                <a:sym typeface="Arial"/>
              </a:rPr>
              <a:t>        C should be large, and </a:t>
            </a:r>
            <a:endParaRPr/>
          </a:p>
          <a:p>
            <a:pPr indent="0" lvl="0" marL="0" marR="0" rtl="0" algn="l">
              <a:spcBef>
                <a:spcPts val="0"/>
              </a:spcBef>
              <a:spcAft>
                <a:spcPts val="0"/>
              </a:spcAft>
              <a:buNone/>
            </a:pPr>
            <a:r>
              <a:rPr b="1" lang="en-US" sz="2000">
                <a:solidFill>
                  <a:schemeClr val="lt2"/>
                </a:solidFill>
                <a:latin typeface="Arial"/>
                <a:ea typeface="Arial"/>
                <a:cs typeface="Arial"/>
                <a:sym typeface="Arial"/>
              </a:rPr>
              <a:t>        C should be small</a:t>
            </a:r>
            <a:endParaRPr/>
          </a:p>
        </p:txBody>
      </p:sp>
      <p:sp>
        <p:nvSpPr>
          <p:cNvPr id="373" name="Google Shape;373;p24"/>
          <p:cNvSpPr/>
          <p:nvPr/>
        </p:nvSpPr>
        <p:spPr>
          <a:xfrm>
            <a:off x="6324601" y="4194175"/>
            <a:ext cx="2460611" cy="822276"/>
          </a:xfrm>
          <a:prstGeom prst="rect">
            <a:avLst/>
          </a:prstGeom>
          <a:noFill/>
          <a:ln>
            <a:noFill/>
          </a:ln>
        </p:spPr>
        <p:txBody>
          <a:bodyPr anchorCtr="0" anchor="t" bIns="44450" lIns="90475" spcFirstLastPara="1" rIns="90475" wrap="square" tIns="44450">
            <a:spAutoFit/>
          </a:bodyPr>
          <a:lstStyle/>
          <a:p>
            <a:pPr indent="0" lvl="0" marL="0" marR="0" rtl="0" algn="l">
              <a:lnSpc>
                <a:spcPct val="85000"/>
              </a:lnSpc>
              <a:spcBef>
                <a:spcPts val="0"/>
              </a:spcBef>
              <a:spcAft>
                <a:spcPts val="0"/>
              </a:spcAft>
              <a:buNone/>
            </a:pPr>
            <a:r>
              <a:rPr b="1" lang="en-US" sz="2800">
                <a:solidFill>
                  <a:srgbClr val="000099"/>
                </a:solidFill>
                <a:latin typeface="Arial"/>
                <a:ea typeface="Arial"/>
                <a:cs typeface="Arial"/>
                <a:sym typeface="Arial"/>
              </a:rPr>
              <a:t>Physical </a:t>
            </a:r>
            <a:endParaRPr/>
          </a:p>
          <a:p>
            <a:pPr indent="0" lvl="0" marL="0" marR="0" rtl="0" algn="l">
              <a:lnSpc>
                <a:spcPct val="85000"/>
              </a:lnSpc>
              <a:spcBef>
                <a:spcPts val="0"/>
              </a:spcBef>
              <a:spcAft>
                <a:spcPts val="0"/>
              </a:spcAft>
              <a:buNone/>
            </a:pPr>
            <a:r>
              <a:rPr b="1" lang="en-US" sz="2800">
                <a:solidFill>
                  <a:srgbClr val="000099"/>
                </a:solidFill>
                <a:latin typeface="Arial"/>
                <a:ea typeface="Arial"/>
                <a:cs typeface="Arial"/>
                <a:sym typeface="Arial"/>
              </a:rPr>
              <a:t>contradiction</a:t>
            </a:r>
            <a:endParaRPr b="1" sz="2800">
              <a:solidFill>
                <a:srgbClr val="000099"/>
              </a:solidFill>
              <a:latin typeface="Arial"/>
              <a:ea typeface="Arial"/>
              <a:cs typeface="Arial"/>
              <a:sym typeface="Arial"/>
            </a:endParaRPr>
          </a:p>
        </p:txBody>
      </p:sp>
      <p:cxnSp>
        <p:nvCxnSpPr>
          <p:cNvPr id="374" name="Google Shape;374;p24"/>
          <p:cNvCxnSpPr/>
          <p:nvPr/>
        </p:nvCxnSpPr>
        <p:spPr>
          <a:xfrm>
            <a:off x="6194426" y="3200400"/>
            <a:ext cx="1025525" cy="0"/>
          </a:xfrm>
          <a:prstGeom prst="straightConnector1">
            <a:avLst/>
          </a:prstGeom>
          <a:noFill/>
          <a:ln cap="flat" cmpd="sng" w="12700">
            <a:solidFill>
              <a:schemeClr val="hlink"/>
            </a:solidFill>
            <a:prstDash val="solid"/>
            <a:round/>
            <a:headEnd len="med" w="med" type="none"/>
            <a:tailEnd len="med" w="med" type="none"/>
          </a:ln>
        </p:spPr>
      </p:cxnSp>
      <p:cxnSp>
        <p:nvCxnSpPr>
          <p:cNvPr id="375" name="Google Shape;375;p24"/>
          <p:cNvCxnSpPr/>
          <p:nvPr/>
        </p:nvCxnSpPr>
        <p:spPr>
          <a:xfrm rot="10800000">
            <a:off x="5697539" y="2801939"/>
            <a:ext cx="492125" cy="415925"/>
          </a:xfrm>
          <a:prstGeom prst="straightConnector1">
            <a:avLst/>
          </a:prstGeom>
          <a:noFill/>
          <a:ln cap="flat" cmpd="sng" w="12700">
            <a:solidFill>
              <a:schemeClr val="hlink"/>
            </a:solidFill>
            <a:prstDash val="solid"/>
            <a:round/>
            <a:headEnd len="med" w="med" type="none"/>
            <a:tailEnd len="med" w="med" type="triangle"/>
          </a:ln>
        </p:spPr>
      </p:cxnSp>
      <p:sp>
        <p:nvSpPr>
          <p:cNvPr id="376" name="Google Shape;376;p24"/>
          <p:cNvSpPr/>
          <p:nvPr/>
        </p:nvSpPr>
        <p:spPr>
          <a:xfrm>
            <a:off x="4121150" y="2825750"/>
            <a:ext cx="596900" cy="444500"/>
          </a:xfrm>
          <a:prstGeom prst="triangle">
            <a:avLst>
              <a:gd fmla="val 49977"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77" name="Google Shape;377;p24"/>
          <p:cNvCxnSpPr/>
          <p:nvPr/>
        </p:nvCxnSpPr>
        <p:spPr>
          <a:xfrm>
            <a:off x="2689226" y="2819400"/>
            <a:ext cx="3463925" cy="0"/>
          </a:xfrm>
          <a:prstGeom prst="straightConnector1">
            <a:avLst/>
          </a:prstGeom>
          <a:noFill/>
          <a:ln cap="flat" cmpd="sng" w="12700">
            <a:solidFill>
              <a:schemeClr val="dk1"/>
            </a:solidFill>
            <a:prstDash val="solid"/>
            <a:round/>
            <a:headEnd len="med" w="med" type="none"/>
            <a:tailEnd len="med" w="med" type="none"/>
          </a:ln>
        </p:spPr>
      </p:cxnSp>
      <p:sp>
        <p:nvSpPr>
          <p:cNvPr id="378" name="Google Shape;378;p24"/>
          <p:cNvSpPr/>
          <p:nvPr/>
        </p:nvSpPr>
        <p:spPr>
          <a:xfrm>
            <a:off x="2874963" y="2219326"/>
            <a:ext cx="614528" cy="520655"/>
          </a:xfrm>
          <a:prstGeom prst="rect">
            <a:avLst/>
          </a:prstGeom>
          <a:noFill/>
          <a:ln cap="flat" cmpd="sng" w="12700">
            <a:solidFill>
              <a:schemeClr val="lt2"/>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 A </a:t>
            </a:r>
            <a:endParaRPr/>
          </a:p>
        </p:txBody>
      </p:sp>
      <p:sp>
        <p:nvSpPr>
          <p:cNvPr id="379" name="Google Shape;379;p24"/>
          <p:cNvSpPr/>
          <p:nvPr/>
        </p:nvSpPr>
        <p:spPr>
          <a:xfrm>
            <a:off x="5237163" y="2219325"/>
            <a:ext cx="647700" cy="528638"/>
          </a:xfrm>
          <a:prstGeom prst="rect">
            <a:avLst/>
          </a:prstGeom>
          <a:noFill/>
          <a:ln cap="flat" cmpd="sng" w="12700">
            <a:solidFill>
              <a:schemeClr val="lt2"/>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 B </a:t>
            </a:r>
            <a:endParaRPr/>
          </a:p>
        </p:txBody>
      </p:sp>
      <p:cxnSp>
        <p:nvCxnSpPr>
          <p:cNvPr id="380" name="Google Shape;380;p24"/>
          <p:cNvCxnSpPr/>
          <p:nvPr/>
        </p:nvCxnSpPr>
        <p:spPr>
          <a:xfrm>
            <a:off x="3908426" y="3352800"/>
            <a:ext cx="1025525" cy="0"/>
          </a:xfrm>
          <a:prstGeom prst="straightConnector1">
            <a:avLst/>
          </a:prstGeom>
          <a:noFill/>
          <a:ln cap="flat" cmpd="sng" w="12700">
            <a:solidFill>
              <a:schemeClr val="dk1"/>
            </a:solidFill>
            <a:prstDash val="solid"/>
            <a:round/>
            <a:headEnd len="med" w="med" type="none"/>
            <a:tailEnd len="med" w="med" type="none"/>
          </a:ln>
        </p:spPr>
      </p:cxnSp>
      <p:sp>
        <p:nvSpPr>
          <p:cNvPr id="381" name="Google Shape;381;p24"/>
          <p:cNvSpPr/>
          <p:nvPr/>
        </p:nvSpPr>
        <p:spPr>
          <a:xfrm>
            <a:off x="5519738" y="4076701"/>
            <a:ext cx="404812" cy="92076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a:t>
            </a:r>
            <a:endParaRPr/>
          </a:p>
        </p:txBody>
      </p:sp>
      <p:sp>
        <p:nvSpPr>
          <p:cNvPr id="382" name="Google Shape;382;p24"/>
          <p:cNvSpPr txBox="1"/>
          <p:nvPr>
            <p:ph type="title"/>
          </p:nvPr>
        </p:nvSpPr>
        <p:spPr>
          <a:xfrm>
            <a:off x="2782888" y="476250"/>
            <a:ext cx="6362700"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Turning Technical Contradictions</a:t>
            </a:r>
            <a:br>
              <a:rPr lang="en-US"/>
            </a:br>
            <a:r>
              <a:rPr lang="en-US"/>
              <a:t> to Physical Contradictions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88" name="Google Shape;388;p25"/>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89" name="Google Shape;389;p25"/>
          <p:cNvSpPr txBox="1"/>
          <p:nvPr>
            <p:ph type="title"/>
          </p:nvPr>
        </p:nvSpPr>
        <p:spPr>
          <a:xfrm>
            <a:off x="3255964" y="549275"/>
            <a:ext cx="5576887"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Technical contradictions</a:t>
            </a:r>
            <a:endParaRPr sz="4000"/>
          </a:p>
        </p:txBody>
      </p:sp>
      <p:sp>
        <p:nvSpPr>
          <p:cNvPr id="390" name="Google Shape;390;p25"/>
          <p:cNvSpPr txBox="1"/>
          <p:nvPr>
            <p:ph idx="1" type="body"/>
          </p:nvPr>
        </p:nvSpPr>
        <p:spPr>
          <a:xfrm>
            <a:off x="2351089" y="1989138"/>
            <a:ext cx="7724775" cy="3338512"/>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90000"/>
              </a:lnSpc>
              <a:spcBef>
                <a:spcPts val="0"/>
              </a:spcBef>
              <a:spcAft>
                <a:spcPts val="0"/>
              </a:spcAft>
              <a:buClr>
                <a:schemeClr val="dk1"/>
              </a:buClr>
              <a:buSzPct val="100000"/>
              <a:buNone/>
            </a:pPr>
            <a:r>
              <a:rPr lang="en-US"/>
              <a:t>Exercise: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Identify the conflicting parameters in your present problem</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Match the conflicting parameters with the parameters of the Altshuller matrix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Select the solution principles that are derived from the identified conflicts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Try to apply the solution principles selected to the specific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96" name="Google Shape;396;p26"/>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397" name="Google Shape;39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Physical contradictions</a:t>
            </a:r>
            <a:endParaRPr/>
          </a:p>
        </p:txBody>
      </p:sp>
      <p:sp>
        <p:nvSpPr>
          <p:cNvPr id="398" name="Google Shape;398;p26"/>
          <p:cNvSpPr txBox="1"/>
          <p:nvPr>
            <p:ph idx="1" type="body"/>
          </p:nvPr>
        </p:nvSpPr>
        <p:spPr>
          <a:xfrm>
            <a:off x="2208214" y="2205038"/>
            <a:ext cx="7724775" cy="3009900"/>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90000"/>
              </a:lnSpc>
              <a:spcBef>
                <a:spcPts val="0"/>
              </a:spcBef>
              <a:spcAft>
                <a:spcPts val="0"/>
              </a:spcAft>
              <a:buClr>
                <a:schemeClr val="dk1"/>
              </a:buClr>
              <a:buSzPct val="100000"/>
              <a:buNone/>
            </a:pPr>
            <a:r>
              <a:rPr lang="en-US"/>
              <a:t>Exercise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In case of not being able to turn to solutions the selected inventive principles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Identify possible physical contradictions</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Analyze the possibilities of applying some of the principles of separation to the specific problem </a:t>
            </a:r>
            <a:endParaRPr/>
          </a:p>
          <a:p>
            <a:pPr indent="-457200" lvl="0" marL="457200" rtl="0" algn="l">
              <a:lnSpc>
                <a:spcPct val="90000"/>
              </a:lnSpc>
              <a:spcBef>
                <a:spcPts val="1000"/>
              </a:spcBef>
              <a:spcAft>
                <a:spcPts val="0"/>
              </a:spcAft>
              <a:buClr>
                <a:schemeClr val="dk1"/>
              </a:buClr>
              <a:buSzPct val="100000"/>
              <a:buFont typeface="Noto Sans Symbols"/>
              <a:buAutoNum type="arabicPeriod"/>
            </a:pPr>
            <a:r>
              <a:rPr lang="en-US"/>
              <a:t>Finally, consider applying some of the 40 inventive principles to the specific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04" name="Google Shape;404;p2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r">
              <a:spcBef>
                <a:spcPts val="0"/>
              </a:spcBef>
              <a:spcAft>
                <a:spcPts val="0"/>
              </a:spcAft>
              <a:buNone/>
            </a:pPr>
            <a:r>
              <a:t/>
            </a:r>
            <a:endParaRPr sz="1200">
              <a:solidFill>
                <a:srgbClr val="888888"/>
              </a:solidFill>
              <a:latin typeface="Calibri"/>
              <a:ea typeface="Calibri"/>
              <a:cs typeface="Calibri"/>
              <a:sym typeface="Calibri"/>
            </a:endParaRPr>
          </a:p>
        </p:txBody>
      </p:sp>
      <p:pic>
        <p:nvPicPr>
          <p:cNvPr id="405" name="Google Shape;405;p27"/>
          <p:cNvPicPr preferRelativeResize="0"/>
          <p:nvPr>
            <p:ph idx="1" type="body"/>
          </p:nvPr>
        </p:nvPicPr>
        <p:blipFill rotWithShape="1">
          <a:blip r:embed="rId3">
            <a:alphaModFix/>
          </a:blip>
          <a:srcRect b="0" l="0" r="0" t="0"/>
          <a:stretch/>
        </p:blipFill>
        <p:spPr>
          <a:xfrm>
            <a:off x="1524000" y="1196976"/>
            <a:ext cx="9144000" cy="5184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11" name="Google Shape;411;p28"/>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8"/>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8"/>
          <p:cNvSpPr txBox="1"/>
          <p:nvPr>
            <p:ph type="title"/>
          </p:nvPr>
        </p:nvSpPr>
        <p:spPr>
          <a:xfrm>
            <a:off x="3503613" y="404813"/>
            <a:ext cx="5715000" cy="798512"/>
          </a:xfrm>
          <a:prstGeom prst="rect">
            <a:avLst/>
          </a:prstGeom>
          <a:noFill/>
          <a:ln>
            <a:noFill/>
          </a:ln>
        </p:spPr>
        <p:txBody>
          <a:bodyPr anchorCtr="1"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2400"/>
              <a:buFont typeface="Calibri"/>
              <a:buNone/>
            </a:pPr>
            <a:r>
              <a:rPr lang="en-US" sz="2400"/>
              <a:t>EXAMPLE: BRAKING OF AN</a:t>
            </a:r>
            <a:br>
              <a:rPr lang="en-US" sz="2400"/>
            </a:br>
            <a:r>
              <a:rPr lang="en-US" sz="2400"/>
              <a:t>AUTOMATIC WELDER DRUM</a:t>
            </a:r>
            <a:endParaRPr/>
          </a:p>
        </p:txBody>
      </p:sp>
      <p:sp>
        <p:nvSpPr>
          <p:cNvPr id="414" name="Google Shape;414;p28"/>
          <p:cNvSpPr txBox="1"/>
          <p:nvPr>
            <p:ph idx="1" type="body"/>
          </p:nvPr>
        </p:nvSpPr>
        <p:spPr>
          <a:xfrm>
            <a:off x="4724400" y="1600201"/>
            <a:ext cx="5943600" cy="3195363"/>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800"/>
              <a:buNone/>
            </a:pPr>
            <a:r>
              <a:rPr lang="en-US"/>
              <a:t>Automatic welding machines use a steel wire unreeled from a rotating drum as an electrode.  The wire is pulled by a special motor located in the welding head.  When welding is interrupted the motor stops, but the drum continues to rotate under its own momentum and entangles the wire.  </a:t>
            </a:r>
            <a:endParaRPr/>
          </a:p>
        </p:txBody>
      </p:sp>
      <p:pic>
        <p:nvPicPr>
          <p:cNvPr id="415" name="Google Shape;415;p28"/>
          <p:cNvPicPr preferRelativeResize="0"/>
          <p:nvPr/>
        </p:nvPicPr>
        <p:blipFill rotWithShape="1">
          <a:blip r:embed="rId3">
            <a:alphaModFix/>
          </a:blip>
          <a:srcRect b="0" l="0" r="0" t="0"/>
          <a:stretch/>
        </p:blipFill>
        <p:spPr>
          <a:xfrm>
            <a:off x="1524000" y="1916113"/>
            <a:ext cx="2971800" cy="2051050"/>
          </a:xfrm>
          <a:prstGeom prst="rect">
            <a:avLst/>
          </a:prstGeom>
          <a:noFill/>
          <a:ln>
            <a:noFill/>
          </a:ln>
        </p:spPr>
      </p:pic>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9"/>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21" name="Google Shape;421;p29"/>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29"/>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9"/>
          <p:cNvSpPr txBox="1"/>
          <p:nvPr>
            <p:ph type="title"/>
          </p:nvPr>
        </p:nvSpPr>
        <p:spPr>
          <a:xfrm>
            <a:off x="3143250" y="381001"/>
            <a:ext cx="5715000" cy="79851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EXAMPLE: BRAKING OF AN</a:t>
            </a:r>
            <a:br>
              <a:rPr lang="en-US" sz="2800"/>
            </a:br>
            <a:r>
              <a:rPr lang="en-US" sz="2800"/>
              <a:t>AUTOMATIC WELDER DRUM</a:t>
            </a:r>
            <a:endParaRPr/>
          </a:p>
        </p:txBody>
      </p:sp>
      <p:sp>
        <p:nvSpPr>
          <p:cNvPr id="424" name="Google Shape;424;p29"/>
          <p:cNvSpPr txBox="1"/>
          <p:nvPr>
            <p:ph idx="1" type="body"/>
          </p:nvPr>
        </p:nvSpPr>
        <p:spPr>
          <a:xfrm>
            <a:off x="4724400" y="1600200"/>
            <a:ext cx="5943600" cy="2807564"/>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800"/>
              <a:buNone/>
            </a:pPr>
            <a:r>
              <a:rPr lang="en-US"/>
              <a:t>To avoid this, the machine may be provided with a drum braking feature that necessitates a more powerful pulling motor and, hence, a heavier welding head.  Braking can be computer-controlled, but doing so is expensive.</a:t>
            </a:r>
            <a:endParaRPr/>
          </a:p>
        </p:txBody>
      </p:sp>
      <p:pic>
        <p:nvPicPr>
          <p:cNvPr id="425" name="Google Shape;425;p29"/>
          <p:cNvPicPr preferRelativeResize="0"/>
          <p:nvPr/>
        </p:nvPicPr>
        <p:blipFill rotWithShape="1">
          <a:blip r:embed="rId3">
            <a:alphaModFix/>
          </a:blip>
          <a:srcRect b="0" l="0" r="0" t="0"/>
          <a:stretch/>
        </p:blipFill>
        <p:spPr>
          <a:xfrm>
            <a:off x="1703388" y="2060575"/>
            <a:ext cx="2971800" cy="2051050"/>
          </a:xfrm>
          <a:prstGeom prst="rect">
            <a:avLst/>
          </a:prstGeom>
          <a:noFill/>
          <a:ln>
            <a:noFill/>
          </a:ln>
        </p:spPr>
      </p:pic>
    </p:spTree>
  </p:cSld>
  <p:clrMapOvr>
    <a:masterClrMapping/>
  </p:clrMapOvr>
  <p:transition>
    <p:checke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33" name="Google Shape;133;p3"/>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134" name="Google Shape;134;p3"/>
          <p:cNvSpPr txBox="1"/>
          <p:nvPr>
            <p:ph type="title"/>
          </p:nvPr>
        </p:nvSpPr>
        <p:spPr>
          <a:xfrm>
            <a:off x="2063750" y="333375"/>
            <a:ext cx="7772400"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200"/>
              <a:buFont typeface="Calibri"/>
              <a:buNone/>
            </a:pPr>
            <a:r>
              <a:rPr lang="en-US" sz="3200"/>
              <a:t>Inventive Principle</a:t>
            </a:r>
            <a:endParaRPr sz="3200"/>
          </a:p>
        </p:txBody>
      </p:sp>
      <p:sp>
        <p:nvSpPr>
          <p:cNvPr id="135" name="Google Shape;135;p3"/>
          <p:cNvSpPr txBox="1"/>
          <p:nvPr>
            <p:ph idx="1" type="body"/>
          </p:nvPr>
        </p:nvSpPr>
        <p:spPr>
          <a:xfrm>
            <a:off x="2566989" y="2060576"/>
            <a:ext cx="7724775" cy="3375025"/>
          </a:xfrm>
          <a:prstGeom prst="rect">
            <a:avLst/>
          </a:prstGeom>
          <a:noFill/>
          <a:ln>
            <a:noFill/>
          </a:ln>
        </p:spPr>
        <p:txBody>
          <a:bodyPr anchorCtr="0" anchor="t" bIns="44450" lIns="90475" spcFirstLastPara="1" rIns="90475" wrap="square" tIns="44450">
            <a:spAutoFit/>
          </a:bodyPr>
          <a:lstStyle/>
          <a:p>
            <a:pPr indent="-228600" lvl="0" marL="228600" rtl="0" algn="l">
              <a:lnSpc>
                <a:spcPct val="90000"/>
              </a:lnSpc>
              <a:spcBef>
                <a:spcPts val="0"/>
              </a:spcBef>
              <a:spcAft>
                <a:spcPts val="0"/>
              </a:spcAft>
              <a:buClr>
                <a:schemeClr val="dk1"/>
              </a:buClr>
              <a:buSzPts val="2400"/>
              <a:buFont typeface="Arial"/>
              <a:buChar char="●"/>
            </a:pPr>
            <a:r>
              <a:rPr lang="en-US" sz="2400"/>
              <a:t>1 Segmentation</a:t>
            </a:r>
            <a:endParaRPr/>
          </a:p>
          <a:p>
            <a:pPr indent="-228600" lvl="0" marL="228600" rtl="0" algn="l">
              <a:lnSpc>
                <a:spcPct val="90000"/>
              </a:lnSpc>
              <a:spcBef>
                <a:spcPts val="1000"/>
              </a:spcBef>
              <a:spcAft>
                <a:spcPts val="0"/>
              </a:spcAft>
              <a:buClr>
                <a:schemeClr val="dk1"/>
              </a:buClr>
              <a:buSzPts val="2400"/>
              <a:buFont typeface="Arial"/>
              <a:buChar char="●"/>
            </a:pPr>
            <a:r>
              <a:rPr lang="en-US" sz="2400"/>
              <a:t>   Divide the object into independent parts that are easy to disassemble, </a:t>
            </a:r>
            <a:endParaRPr/>
          </a:p>
          <a:p>
            <a:pPr indent="-228600" lvl="0" marL="228600" rtl="0" algn="l">
              <a:lnSpc>
                <a:spcPct val="90000"/>
              </a:lnSpc>
              <a:spcBef>
                <a:spcPts val="1000"/>
              </a:spcBef>
              <a:spcAft>
                <a:spcPts val="0"/>
              </a:spcAft>
              <a:buClr>
                <a:schemeClr val="dk1"/>
              </a:buClr>
              <a:buSzPts val="2400"/>
              <a:buFont typeface="Arial"/>
              <a:buChar char="●"/>
            </a:pPr>
            <a:r>
              <a:rPr lang="en-US" sz="2400"/>
              <a:t>increase the degree of segmentation as much as possible</a:t>
            </a:r>
            <a:endParaRPr/>
          </a:p>
          <a:p>
            <a:pPr indent="-228600" lvl="0" marL="228600" rtl="0" algn="l">
              <a:lnSpc>
                <a:spcPct val="90000"/>
              </a:lnSpc>
              <a:spcBef>
                <a:spcPts val="1000"/>
              </a:spcBef>
              <a:spcAft>
                <a:spcPts val="0"/>
              </a:spcAft>
              <a:buClr>
                <a:schemeClr val="dk1"/>
              </a:buClr>
              <a:buSzPts val="2400"/>
              <a:buFont typeface="Arial"/>
              <a:buChar char="●"/>
            </a:pPr>
            <a:r>
              <a:rPr i="1" lang="en-US" sz="2400"/>
              <a:t>Example</a:t>
            </a:r>
            <a:r>
              <a:rPr lang="en-US" sz="2400"/>
              <a:t>:</a:t>
            </a:r>
            <a:endParaRPr/>
          </a:p>
          <a:p>
            <a:pPr indent="-228600" lvl="0" marL="228600" rtl="0" algn="l">
              <a:lnSpc>
                <a:spcPct val="90000"/>
              </a:lnSpc>
              <a:spcBef>
                <a:spcPts val="1000"/>
              </a:spcBef>
              <a:spcAft>
                <a:spcPts val="0"/>
              </a:spcAft>
              <a:buClr>
                <a:schemeClr val="dk1"/>
              </a:buClr>
              <a:buSzPts val="2400"/>
              <a:buFont typeface="Arial"/>
              <a:buChar char="●"/>
            </a:pPr>
            <a:r>
              <a:rPr lang="en-US" sz="2400"/>
              <a:t>1 Segmented furniture, modular computer components, foldable rule</a:t>
            </a:r>
            <a:endParaRPr/>
          </a:p>
          <a:p>
            <a:pPr indent="-228600" lvl="0" marL="228600" rtl="0" algn="l">
              <a:lnSpc>
                <a:spcPct val="90000"/>
              </a:lnSpc>
              <a:spcBef>
                <a:spcPts val="1000"/>
              </a:spcBef>
              <a:spcAft>
                <a:spcPts val="0"/>
              </a:spcAft>
              <a:buClr>
                <a:schemeClr val="dk1"/>
              </a:buClr>
              <a:buSzPts val="2400"/>
              <a:buFont typeface="Arial"/>
              <a:buChar char="●"/>
            </a:pPr>
            <a:r>
              <a:rPr lang="en-US" sz="2400"/>
              <a:t>2 Garden hoses may be joined to form a longer length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0"/>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31" name="Google Shape;431;p30"/>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0"/>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30"/>
          <p:cNvSpPr txBox="1"/>
          <p:nvPr>
            <p:ph type="title"/>
          </p:nvPr>
        </p:nvSpPr>
        <p:spPr>
          <a:xfrm>
            <a:off x="3081338" y="304801"/>
            <a:ext cx="5751512" cy="79851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EXAMPLE: BRAKING OF AN</a:t>
            </a:r>
            <a:br>
              <a:rPr lang="en-US" sz="2800"/>
            </a:br>
            <a:r>
              <a:rPr lang="en-US" sz="2800"/>
              <a:t>AUTOMATIC WELDER DRUM</a:t>
            </a:r>
            <a:endParaRPr/>
          </a:p>
        </p:txBody>
      </p:sp>
      <p:sp>
        <p:nvSpPr>
          <p:cNvPr id="434" name="Google Shape;434;p30"/>
          <p:cNvSpPr txBox="1"/>
          <p:nvPr>
            <p:ph idx="1" type="body"/>
          </p:nvPr>
        </p:nvSpPr>
        <p:spPr>
          <a:xfrm>
            <a:off x="4648200" y="1601789"/>
            <a:ext cx="5943600" cy="4005841"/>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400"/>
              <a:buNone/>
            </a:pPr>
            <a:r>
              <a:rPr lang="en-US" sz="2400"/>
              <a:t>The solution: The drum's rotary shaft can be fixed, with movement only allowed along a groove cut at an angle of 1 to 3 degrees with the horizontal plane. </a:t>
            </a:r>
            <a:endParaRPr/>
          </a:p>
          <a:p>
            <a:pPr indent="0" lvl="0" marL="0" rtl="0" algn="l">
              <a:lnSpc>
                <a:spcPct val="90000"/>
              </a:lnSpc>
              <a:spcBef>
                <a:spcPts val="1000"/>
              </a:spcBef>
              <a:spcAft>
                <a:spcPts val="0"/>
              </a:spcAft>
              <a:buClr>
                <a:schemeClr val="dk1"/>
              </a:buClr>
              <a:buSzPts val="2400"/>
              <a:buNone/>
            </a:pPr>
            <a:r>
              <a:rPr lang="en-US" sz="2400"/>
              <a:t>When the drum is not subject to the pulling force of the wire, its shaft is in the lowermost position, and the drum's side surfaces are pressed to brake plates under its own weight.  </a:t>
            </a:r>
            <a:endParaRPr/>
          </a:p>
          <a:p>
            <a:pPr indent="0" lvl="0" marL="0" rtl="0" algn="l">
              <a:lnSpc>
                <a:spcPct val="90000"/>
              </a:lnSpc>
              <a:spcBef>
                <a:spcPts val="1000"/>
              </a:spcBef>
              <a:spcAft>
                <a:spcPts val="0"/>
              </a:spcAft>
              <a:buClr>
                <a:schemeClr val="dk1"/>
              </a:buClr>
              <a:buSzPts val="2400"/>
              <a:buNone/>
            </a:pPr>
            <a:r>
              <a:rPr lang="en-US" sz="2400"/>
              <a:t>When the wire is under tension, the drum shaft moves along the groove and away from the brake plates.</a:t>
            </a:r>
            <a:endParaRPr/>
          </a:p>
        </p:txBody>
      </p:sp>
      <p:pic>
        <p:nvPicPr>
          <p:cNvPr id="435" name="Google Shape;435;p30"/>
          <p:cNvPicPr preferRelativeResize="0"/>
          <p:nvPr/>
        </p:nvPicPr>
        <p:blipFill rotWithShape="1">
          <a:blip r:embed="rId3">
            <a:alphaModFix/>
          </a:blip>
          <a:srcRect b="0" l="0" r="0" t="0"/>
          <a:stretch/>
        </p:blipFill>
        <p:spPr>
          <a:xfrm>
            <a:off x="1524000" y="1916114"/>
            <a:ext cx="2914650" cy="3914775"/>
          </a:xfrm>
          <a:prstGeom prst="rect">
            <a:avLst/>
          </a:prstGeom>
          <a:noFill/>
          <a:ln>
            <a:noFill/>
          </a:ln>
        </p:spPr>
      </p:pic>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41" name="Google Shape;441;p31"/>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31"/>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1"/>
          <p:cNvSpPr txBox="1"/>
          <p:nvPr>
            <p:ph type="title"/>
          </p:nvPr>
        </p:nvSpPr>
        <p:spPr>
          <a:xfrm>
            <a:off x="3359150" y="333375"/>
            <a:ext cx="6553200" cy="762000"/>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Extruding aluminum cans </a:t>
            </a:r>
            <a:endParaRPr/>
          </a:p>
        </p:txBody>
      </p:sp>
      <p:sp>
        <p:nvSpPr>
          <p:cNvPr id="444" name="Google Shape;444;p31"/>
          <p:cNvSpPr txBox="1"/>
          <p:nvPr>
            <p:ph idx="1" type="body"/>
          </p:nvPr>
        </p:nvSpPr>
        <p:spPr>
          <a:xfrm>
            <a:off x="5410200" y="1676401"/>
            <a:ext cx="4953000" cy="3084563"/>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3600"/>
              <a:buNone/>
            </a:pPr>
            <a:r>
              <a:rPr lang="en-US" sz="3600"/>
              <a:t>Aluminum cans are extruded by forcing them onto a cylindrical steel die.  The problem is that removing the cans from the cylinder is difficult.</a:t>
            </a:r>
            <a:endParaRPr sz="3600"/>
          </a:p>
        </p:txBody>
      </p:sp>
      <p:pic>
        <p:nvPicPr>
          <p:cNvPr id="445" name="Google Shape;445;p31"/>
          <p:cNvPicPr preferRelativeResize="0"/>
          <p:nvPr/>
        </p:nvPicPr>
        <p:blipFill rotWithShape="1">
          <a:blip r:embed="rId3">
            <a:alphaModFix/>
          </a:blip>
          <a:srcRect b="0" l="0" r="0" t="0"/>
          <a:stretch/>
        </p:blipFill>
        <p:spPr>
          <a:xfrm>
            <a:off x="1828801" y="2438401"/>
            <a:ext cx="3402013" cy="2316163"/>
          </a:xfrm>
          <a:prstGeom prst="rect">
            <a:avLst/>
          </a:prstGeom>
          <a:noFill/>
          <a:ln>
            <a:noFill/>
          </a:ln>
        </p:spPr>
      </p:pic>
    </p:spTree>
  </p:cSld>
  <p:clrMapOvr>
    <a:masterClrMapping/>
  </p:clrMapOvr>
  <p:transition>
    <p:checke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2"/>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51" name="Google Shape;451;p32"/>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2"/>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2"/>
          <p:cNvSpPr txBox="1"/>
          <p:nvPr>
            <p:ph type="title"/>
          </p:nvPr>
        </p:nvSpPr>
        <p:spPr>
          <a:xfrm>
            <a:off x="3432175" y="404813"/>
            <a:ext cx="4751388" cy="762000"/>
          </a:xfrm>
          <a:prstGeom prst="rect">
            <a:avLst/>
          </a:prstGeom>
          <a:noFill/>
          <a:ln>
            <a:noFill/>
          </a:ln>
        </p:spPr>
        <p:txBody>
          <a:bodyPr anchorCtr="1"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2800"/>
              <a:buFont typeface="Calibri"/>
              <a:buNone/>
            </a:pPr>
            <a:r>
              <a:rPr lang="en-US" sz="2800"/>
              <a:t>EXAMPLE: USING A COILED DIE</a:t>
            </a:r>
            <a:endParaRPr/>
          </a:p>
        </p:txBody>
      </p:sp>
      <p:sp>
        <p:nvSpPr>
          <p:cNvPr id="454" name="Google Shape;454;p32"/>
          <p:cNvSpPr txBox="1"/>
          <p:nvPr>
            <p:ph idx="1" type="body"/>
          </p:nvPr>
        </p:nvSpPr>
        <p:spPr>
          <a:xfrm>
            <a:off x="4975226" y="1581150"/>
            <a:ext cx="5692775" cy="4326122"/>
          </a:xfrm>
          <a:prstGeom prst="rect">
            <a:avLst/>
          </a:prstGeom>
          <a:noFill/>
          <a:ln>
            <a:noFill/>
          </a:ln>
        </p:spPr>
        <p:txBody>
          <a:bodyPr anchorCtr="0" anchor="t" bIns="46025" lIns="92075" spcFirstLastPara="1" rIns="92075" wrap="square" tIns="46025">
            <a:spAutoFit/>
          </a:bodyPr>
          <a:lstStyle/>
          <a:p>
            <a:pPr indent="0" lvl="0" marL="0" rtl="0" algn="l">
              <a:lnSpc>
                <a:spcPct val="80000"/>
              </a:lnSpc>
              <a:spcBef>
                <a:spcPts val="0"/>
              </a:spcBef>
              <a:spcAft>
                <a:spcPts val="0"/>
              </a:spcAft>
              <a:buClr>
                <a:schemeClr val="dk1"/>
              </a:buClr>
              <a:buSzPts val="2400"/>
              <a:buNone/>
            </a:pPr>
            <a:r>
              <a:rPr lang="en-US" sz="2400"/>
              <a:t>To solve this problem, the die can be made from a roll of sheet steel.  </a:t>
            </a:r>
            <a:endParaRPr/>
          </a:p>
          <a:p>
            <a:pPr indent="0" lvl="0" marL="0" rtl="0" algn="l">
              <a:lnSpc>
                <a:spcPct val="80000"/>
              </a:lnSpc>
              <a:spcBef>
                <a:spcPts val="1000"/>
              </a:spcBef>
              <a:spcAft>
                <a:spcPts val="0"/>
              </a:spcAft>
              <a:buClr>
                <a:schemeClr val="dk1"/>
              </a:buClr>
              <a:buSzPts val="2400"/>
              <a:buNone/>
            </a:pPr>
            <a:r>
              <a:rPr lang="en-US" sz="2400"/>
              <a:t>The outer edge of the sheet is welded to next layer of the roll so the outside of the roll forms the desired cylinder.  </a:t>
            </a:r>
            <a:endParaRPr/>
          </a:p>
          <a:p>
            <a:pPr indent="0" lvl="0" marL="0" rtl="0" algn="l">
              <a:lnSpc>
                <a:spcPct val="80000"/>
              </a:lnSpc>
              <a:spcBef>
                <a:spcPts val="1000"/>
              </a:spcBef>
              <a:spcAft>
                <a:spcPts val="0"/>
              </a:spcAft>
              <a:buClr>
                <a:schemeClr val="dk1"/>
              </a:buClr>
              <a:buSzPts val="2400"/>
              <a:buNone/>
            </a:pPr>
            <a:r>
              <a:rPr lang="en-US" sz="2400"/>
              <a:t>When the inner layers of the roll are uncoiled, they bear against the outer layer and stiffen it so it can be used to form the cans.  </a:t>
            </a:r>
            <a:endParaRPr/>
          </a:p>
          <a:p>
            <a:pPr indent="0" lvl="0" marL="0" rtl="0" algn="l">
              <a:lnSpc>
                <a:spcPct val="80000"/>
              </a:lnSpc>
              <a:spcBef>
                <a:spcPts val="1000"/>
              </a:spcBef>
              <a:spcAft>
                <a:spcPts val="0"/>
              </a:spcAft>
              <a:buClr>
                <a:schemeClr val="dk1"/>
              </a:buClr>
              <a:buSzPts val="2400"/>
              <a:buNone/>
            </a:pPr>
            <a:r>
              <a:rPr lang="en-US" sz="2400"/>
              <a:t>After extrusion is completed, the system coils the inner layers.  The outer layer then becomes flexible, and the can is easily removed.</a:t>
            </a:r>
            <a:endParaRPr/>
          </a:p>
        </p:txBody>
      </p:sp>
      <p:pic>
        <p:nvPicPr>
          <p:cNvPr id="455" name="Google Shape;455;p32"/>
          <p:cNvPicPr preferRelativeResize="0"/>
          <p:nvPr/>
        </p:nvPicPr>
        <p:blipFill rotWithShape="1">
          <a:blip r:embed="rId3">
            <a:alphaModFix/>
          </a:blip>
          <a:srcRect b="0" l="0" r="0" t="0"/>
          <a:stretch/>
        </p:blipFill>
        <p:spPr>
          <a:xfrm>
            <a:off x="1847851" y="1844676"/>
            <a:ext cx="2924175" cy="3914775"/>
          </a:xfrm>
          <a:prstGeom prst="rect">
            <a:avLst/>
          </a:prstGeom>
          <a:noFill/>
          <a:ln>
            <a:noFill/>
          </a:ln>
        </p:spPr>
      </p:pic>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61" name="Google Shape;461;p33"/>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3"/>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3"/>
          <p:cNvSpPr txBox="1"/>
          <p:nvPr>
            <p:ph type="title"/>
          </p:nvPr>
        </p:nvSpPr>
        <p:spPr>
          <a:xfrm>
            <a:off x="3648075" y="333376"/>
            <a:ext cx="4679950" cy="77946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EXAMPLE: METHOD OF COLORING ACETATE THREADS</a:t>
            </a:r>
            <a:endParaRPr/>
          </a:p>
        </p:txBody>
      </p:sp>
      <p:sp>
        <p:nvSpPr>
          <p:cNvPr id="464" name="Google Shape;464;p33"/>
          <p:cNvSpPr txBox="1"/>
          <p:nvPr>
            <p:ph idx="1" type="body"/>
          </p:nvPr>
        </p:nvSpPr>
        <p:spPr>
          <a:xfrm>
            <a:off x="2171701" y="1700213"/>
            <a:ext cx="8101013" cy="3580084"/>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800"/>
              <a:buNone/>
            </a:pPr>
            <a:r>
              <a:rPr lang="en-US"/>
              <a:t>Acetate threads are made by twisting thin fibers produced by extruding a liquid solution through spinnerets.  </a:t>
            </a:r>
            <a:endParaRPr/>
          </a:p>
          <a:p>
            <a:pPr indent="0" lvl="0" marL="0" rtl="0" algn="l">
              <a:lnSpc>
                <a:spcPct val="90000"/>
              </a:lnSpc>
              <a:spcBef>
                <a:spcPts val="1000"/>
              </a:spcBef>
              <a:spcAft>
                <a:spcPts val="0"/>
              </a:spcAft>
              <a:buClr>
                <a:schemeClr val="dk1"/>
              </a:buClr>
              <a:buSzPts val="2800"/>
              <a:buNone/>
            </a:pPr>
            <a:r>
              <a:rPr lang="en-US"/>
              <a:t>The threads are colored by adding dye to the solution.  </a:t>
            </a:r>
            <a:endParaRPr/>
          </a:p>
          <a:p>
            <a:pPr indent="0" lvl="0" marL="0" rtl="0" algn="l">
              <a:lnSpc>
                <a:spcPct val="90000"/>
              </a:lnSpc>
              <a:spcBef>
                <a:spcPts val="1000"/>
              </a:spcBef>
              <a:spcAft>
                <a:spcPts val="0"/>
              </a:spcAft>
              <a:buClr>
                <a:schemeClr val="dk1"/>
              </a:buClr>
              <a:buSzPts val="2800"/>
              <a:buNone/>
            </a:pPr>
            <a:r>
              <a:rPr lang="en-US"/>
              <a:t>To change the dye, the system (including the pipes and spinnerets) must be cleaned, which is time-consuming and laborious.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ransition>
    <p:checke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4"/>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70" name="Google Shape;470;p34"/>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4"/>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34"/>
          <p:cNvSpPr txBox="1"/>
          <p:nvPr>
            <p:ph type="title"/>
          </p:nvPr>
        </p:nvSpPr>
        <p:spPr>
          <a:xfrm>
            <a:off x="3432176" y="333376"/>
            <a:ext cx="5400675" cy="77946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2800"/>
              <a:t>EXAMPLE: METHOD OF COLORING ACETATE THREADS</a:t>
            </a:r>
            <a:endParaRPr/>
          </a:p>
        </p:txBody>
      </p:sp>
      <p:sp>
        <p:nvSpPr>
          <p:cNvPr id="473" name="Google Shape;473;p34"/>
          <p:cNvSpPr txBox="1"/>
          <p:nvPr>
            <p:ph idx="1" type="body"/>
          </p:nvPr>
        </p:nvSpPr>
        <p:spPr>
          <a:xfrm>
            <a:off x="5143500" y="1641476"/>
            <a:ext cx="5200650" cy="4081759"/>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3600"/>
              <a:buNone/>
            </a:pPr>
            <a:r>
              <a:rPr lang="en-US" sz="3600"/>
              <a:t>It is suggested that the thread be made of red, green, blue and transparent fibers.  Any desired color can be obtained using combinations of these colored fibers.</a:t>
            </a:r>
            <a:endParaRPr/>
          </a:p>
        </p:txBody>
      </p:sp>
      <p:pic>
        <p:nvPicPr>
          <p:cNvPr id="474" name="Google Shape;474;p34"/>
          <p:cNvPicPr preferRelativeResize="0"/>
          <p:nvPr/>
        </p:nvPicPr>
        <p:blipFill rotWithShape="1">
          <a:blip r:embed="rId3">
            <a:alphaModFix/>
          </a:blip>
          <a:srcRect b="0" l="0" r="0" t="0"/>
          <a:stretch/>
        </p:blipFill>
        <p:spPr>
          <a:xfrm>
            <a:off x="1981200" y="1792289"/>
            <a:ext cx="2914650" cy="3914775"/>
          </a:xfrm>
          <a:prstGeom prst="rect">
            <a:avLst/>
          </a:prstGeom>
          <a:noFill/>
          <a:ln>
            <a:noFill/>
          </a:ln>
        </p:spPr>
      </p:pic>
    </p:spTree>
  </p:cSld>
  <p:clrMapOvr>
    <a:masterClrMapping/>
  </p:clrMapOvr>
  <p:transition>
    <p:checke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80" name="Google Shape;480;p35"/>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5"/>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5"/>
          <p:cNvSpPr txBox="1"/>
          <p:nvPr>
            <p:ph type="title"/>
          </p:nvPr>
        </p:nvSpPr>
        <p:spPr>
          <a:xfrm>
            <a:off x="3648076" y="457201"/>
            <a:ext cx="4968875" cy="89376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EXAMPLE: TRANSPORTATION OF</a:t>
            </a:r>
            <a:br>
              <a:rPr lang="en-US" sz="3200"/>
            </a:br>
            <a:r>
              <a:rPr lang="en-US" sz="3200"/>
              <a:t>BOBBINS</a:t>
            </a:r>
            <a:endParaRPr/>
          </a:p>
        </p:txBody>
      </p:sp>
      <p:sp>
        <p:nvSpPr>
          <p:cNvPr id="483" name="Google Shape;483;p35"/>
          <p:cNvSpPr txBox="1"/>
          <p:nvPr>
            <p:ph idx="1" type="body"/>
          </p:nvPr>
        </p:nvSpPr>
        <p:spPr>
          <a:xfrm>
            <a:off x="5102225" y="1682750"/>
            <a:ext cx="5314950" cy="4466480"/>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400"/>
              <a:buNone/>
            </a:pPr>
            <a:r>
              <a:rPr lang="en-US" sz="2400"/>
              <a:t>Due to loading requirements, large bobbins containing rope or wire must be transported in train cars, resting on their ribs.  </a:t>
            </a:r>
            <a:endParaRPr/>
          </a:p>
          <a:p>
            <a:pPr indent="0" lvl="0" marL="0" rtl="0" algn="l">
              <a:lnSpc>
                <a:spcPct val="90000"/>
              </a:lnSpc>
              <a:spcBef>
                <a:spcPts val="1000"/>
              </a:spcBef>
              <a:spcAft>
                <a:spcPts val="0"/>
              </a:spcAft>
              <a:buClr>
                <a:schemeClr val="dk1"/>
              </a:buClr>
              <a:buSzPts val="2400"/>
              <a:buNone/>
            </a:pPr>
            <a:r>
              <a:rPr lang="en-US" sz="2400"/>
              <a:t>In this position, however, the bobbins can roll due to bumps, and the walls of the bobbins can become damaged as a result.  </a:t>
            </a:r>
            <a:endParaRPr/>
          </a:p>
          <a:p>
            <a:pPr indent="0" lvl="0" marL="0" rtl="0" algn="l">
              <a:lnSpc>
                <a:spcPct val="90000"/>
              </a:lnSpc>
              <a:spcBef>
                <a:spcPts val="1000"/>
              </a:spcBef>
              <a:spcAft>
                <a:spcPts val="0"/>
              </a:spcAft>
              <a:buClr>
                <a:schemeClr val="dk1"/>
              </a:buClr>
              <a:buSzPts val="2400"/>
              <a:buNone/>
            </a:pPr>
            <a:r>
              <a:rPr lang="en-US" sz="2400"/>
              <a:t>To prevent rolling, special wooden supports must be made, installed, and removed.</a:t>
            </a:r>
            <a:endParaRPr/>
          </a:p>
          <a:p>
            <a:pPr indent="0" lvl="0" marL="0" rtl="0" algn="l">
              <a:lnSpc>
                <a:spcPct val="90000"/>
              </a:lnSpc>
              <a:spcBef>
                <a:spcPts val="1000"/>
              </a:spcBef>
              <a:spcAft>
                <a:spcPts val="0"/>
              </a:spcAft>
              <a:buClr>
                <a:schemeClr val="dk1"/>
              </a:buClr>
              <a:buSzPts val="2400"/>
              <a:buNone/>
            </a:pPr>
            <a:r>
              <a:t/>
            </a:r>
            <a:endParaRPr sz="2400"/>
          </a:p>
        </p:txBody>
      </p:sp>
      <p:grpSp>
        <p:nvGrpSpPr>
          <p:cNvPr id="484" name="Google Shape;484;p35"/>
          <p:cNvGrpSpPr/>
          <p:nvPr/>
        </p:nvGrpSpPr>
        <p:grpSpPr>
          <a:xfrm>
            <a:off x="1774825" y="1739901"/>
            <a:ext cx="3048000" cy="3914775"/>
            <a:chOff x="158" y="1096"/>
            <a:chExt cx="1920" cy="2466"/>
          </a:xfrm>
        </p:grpSpPr>
        <p:pic>
          <p:nvPicPr>
            <p:cNvPr id="485" name="Google Shape;485;p35"/>
            <p:cNvPicPr preferRelativeResize="0"/>
            <p:nvPr/>
          </p:nvPicPr>
          <p:blipFill rotWithShape="1">
            <a:blip r:embed="rId3">
              <a:alphaModFix/>
            </a:blip>
            <a:srcRect b="0" l="0" r="0" t="0"/>
            <a:stretch/>
          </p:blipFill>
          <p:spPr>
            <a:xfrm>
              <a:off x="242" y="1096"/>
              <a:ext cx="1836" cy="2466"/>
            </a:xfrm>
            <a:prstGeom prst="rect">
              <a:avLst/>
            </a:prstGeom>
            <a:noFill/>
            <a:ln>
              <a:noFill/>
            </a:ln>
          </p:spPr>
        </p:pic>
        <p:sp>
          <p:nvSpPr>
            <p:cNvPr id="486" name="Google Shape;486;p35"/>
            <p:cNvSpPr/>
            <p:nvPr/>
          </p:nvSpPr>
          <p:spPr>
            <a:xfrm>
              <a:off x="158" y="2905"/>
              <a:ext cx="116" cy="233"/>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6"/>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492" name="Google Shape;492;p36"/>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6"/>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36"/>
          <p:cNvSpPr txBox="1"/>
          <p:nvPr>
            <p:ph type="title"/>
          </p:nvPr>
        </p:nvSpPr>
        <p:spPr>
          <a:xfrm>
            <a:off x="3200401" y="457201"/>
            <a:ext cx="7216775" cy="893763"/>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TRANSPORTATION OF</a:t>
            </a:r>
            <a:br>
              <a:rPr lang="en-US"/>
            </a:br>
            <a:r>
              <a:rPr lang="en-US"/>
              <a:t>BOBBINS</a:t>
            </a:r>
            <a:endParaRPr/>
          </a:p>
        </p:txBody>
      </p:sp>
      <p:sp>
        <p:nvSpPr>
          <p:cNvPr id="495" name="Google Shape;495;p36"/>
          <p:cNvSpPr txBox="1"/>
          <p:nvPr>
            <p:ph idx="1" type="body"/>
          </p:nvPr>
        </p:nvSpPr>
        <p:spPr>
          <a:xfrm>
            <a:off x="5159375" y="3068638"/>
            <a:ext cx="5314950" cy="2104808"/>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2800"/>
              <a:buNone/>
            </a:pPr>
            <a:r>
              <a:rPr b="1" lang="en-US"/>
              <a:t>An alternative method to prevent rolling is to simply join two adjacent bobbins with one or two struts.</a:t>
            </a:r>
            <a:endParaRPr/>
          </a:p>
          <a:p>
            <a:pPr indent="0" lvl="0" marL="0" rtl="0" algn="l">
              <a:lnSpc>
                <a:spcPct val="90000"/>
              </a:lnSpc>
              <a:spcBef>
                <a:spcPts val="1000"/>
              </a:spcBef>
              <a:spcAft>
                <a:spcPts val="0"/>
              </a:spcAft>
              <a:buClr>
                <a:schemeClr val="dk1"/>
              </a:buClr>
              <a:buSzPts val="2400"/>
              <a:buNone/>
            </a:pPr>
            <a:r>
              <a:t/>
            </a:r>
            <a:endParaRPr b="1" sz="2400"/>
          </a:p>
        </p:txBody>
      </p:sp>
      <p:pic>
        <p:nvPicPr>
          <p:cNvPr id="496" name="Google Shape;496;p36"/>
          <p:cNvPicPr preferRelativeResize="0"/>
          <p:nvPr/>
        </p:nvPicPr>
        <p:blipFill rotWithShape="1">
          <a:blip r:embed="rId3">
            <a:alphaModFix/>
          </a:blip>
          <a:srcRect b="0" l="0" r="0" t="0"/>
          <a:stretch/>
        </p:blipFill>
        <p:spPr>
          <a:xfrm>
            <a:off x="2063751" y="1844675"/>
            <a:ext cx="2759075" cy="3594100"/>
          </a:xfrm>
          <a:prstGeom prst="rect">
            <a:avLst/>
          </a:prstGeom>
          <a:noFill/>
          <a:ln>
            <a:noFill/>
          </a:ln>
        </p:spPr>
      </p:pic>
      <p:sp>
        <p:nvSpPr>
          <p:cNvPr id="497" name="Google Shape;497;p36"/>
          <p:cNvSpPr/>
          <p:nvPr/>
        </p:nvSpPr>
        <p:spPr>
          <a:xfrm>
            <a:off x="1524000" y="2523609"/>
            <a:ext cx="3492500" cy="369332"/>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checke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r">
              <a:spcBef>
                <a:spcPts val="0"/>
              </a:spcBef>
              <a:spcAft>
                <a:spcPts val="0"/>
              </a:spcAft>
              <a:buNone/>
            </a:pPr>
            <a:r>
              <a:t/>
            </a:r>
            <a:endParaRPr sz="1200">
              <a:solidFill>
                <a:srgbClr val="888888"/>
              </a:solidFill>
              <a:latin typeface="Calibri"/>
              <a:ea typeface="Calibri"/>
              <a:cs typeface="Calibri"/>
              <a:sym typeface="Calibri"/>
            </a:endParaRPr>
          </a:p>
        </p:txBody>
      </p:sp>
      <p:pic>
        <p:nvPicPr>
          <p:cNvPr id="503" name="Google Shape;503;p37"/>
          <p:cNvPicPr preferRelativeResize="0"/>
          <p:nvPr>
            <p:ph idx="2" type="body"/>
          </p:nvPr>
        </p:nvPicPr>
        <p:blipFill rotWithShape="1">
          <a:blip r:embed="rId3">
            <a:alphaModFix/>
          </a:blip>
          <a:srcRect b="0" l="0" r="0" t="0"/>
          <a:stretch/>
        </p:blipFill>
        <p:spPr>
          <a:xfrm>
            <a:off x="1992314" y="2133600"/>
            <a:ext cx="3671887" cy="3671888"/>
          </a:xfrm>
          <a:prstGeom prst="rect">
            <a:avLst/>
          </a:prstGeom>
          <a:noFill/>
          <a:ln>
            <a:noFill/>
          </a:ln>
        </p:spPr>
      </p:pic>
      <p:sp>
        <p:nvSpPr>
          <p:cNvPr id="504" name="Google Shape;504;p37"/>
          <p:cNvSpPr/>
          <p:nvPr/>
        </p:nvSpPr>
        <p:spPr>
          <a:xfrm>
            <a:off x="2209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7"/>
          <p:cNvSpPr/>
          <p:nvPr/>
        </p:nvSpPr>
        <p:spPr>
          <a:xfrm>
            <a:off x="4648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7"/>
          <p:cNvSpPr txBox="1"/>
          <p:nvPr>
            <p:ph type="title"/>
          </p:nvPr>
        </p:nvSpPr>
        <p:spPr>
          <a:xfrm>
            <a:off x="3359150" y="549275"/>
            <a:ext cx="6840538" cy="762000"/>
          </a:xfrm>
          <a:prstGeom prst="rect">
            <a:avLst/>
          </a:prstGeom>
          <a:noFill/>
          <a:ln>
            <a:noFill/>
          </a:ln>
        </p:spPr>
        <p:txBody>
          <a:bodyPr anchorCtr="1" anchor="ctr"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TRANSPORTATION OF</a:t>
            </a:r>
            <a:br>
              <a:rPr lang="en-US"/>
            </a:br>
            <a:r>
              <a:rPr lang="en-US"/>
              <a:t>BOBBINS</a:t>
            </a:r>
            <a:endParaRPr/>
          </a:p>
        </p:txBody>
      </p:sp>
      <p:sp>
        <p:nvSpPr>
          <p:cNvPr id="507" name="Google Shape;507;p37"/>
          <p:cNvSpPr txBox="1"/>
          <p:nvPr>
            <p:ph idx="1" type="body"/>
          </p:nvPr>
        </p:nvSpPr>
        <p:spPr>
          <a:xfrm>
            <a:off x="5176839" y="3076576"/>
            <a:ext cx="4346575" cy="1200971"/>
          </a:xfrm>
          <a:prstGeom prst="rect">
            <a:avLst/>
          </a:prstGeom>
          <a:noFill/>
          <a:ln>
            <a:noFill/>
          </a:ln>
        </p:spPr>
        <p:txBody>
          <a:bodyPr anchorCtr="0" anchor="t" bIns="46025" lIns="92075" spcFirstLastPara="1" rIns="92075" wrap="square" tIns="46025">
            <a:spAutoFit/>
          </a:bodyPr>
          <a:lstStyle/>
          <a:p>
            <a:pPr indent="0" lvl="0" marL="0" rtl="0" algn="l">
              <a:lnSpc>
                <a:spcPct val="90000"/>
              </a:lnSpc>
              <a:spcBef>
                <a:spcPts val="0"/>
              </a:spcBef>
              <a:spcAft>
                <a:spcPts val="0"/>
              </a:spcAft>
              <a:buClr>
                <a:schemeClr val="dk1"/>
              </a:buClr>
              <a:buSzPts val="4000"/>
              <a:buNone/>
            </a:pPr>
            <a:r>
              <a:rPr b="1" lang="en-US" sz="4000"/>
              <a:t>Short struts reduce costs</a:t>
            </a:r>
            <a:endParaRPr/>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13" name="Google Shape;513;p38"/>
          <p:cNvSpPr txBox="1"/>
          <p:nvPr>
            <p:ph type="title"/>
          </p:nvPr>
        </p:nvSpPr>
        <p:spPr>
          <a:xfrm>
            <a:off x="2927351" y="1341438"/>
            <a:ext cx="6196013" cy="327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Inventive Problems</a:t>
            </a:r>
            <a:br>
              <a:rPr lang="en-US" sz="5400"/>
            </a:br>
            <a:br>
              <a:rPr lang="en-US" sz="5400"/>
            </a:br>
            <a:r>
              <a:rPr lang="en-US" sz="5400"/>
              <a:t>Exercises</a:t>
            </a:r>
            <a:br>
              <a:rPr lang="en-US" sz="5400"/>
            </a:br>
            <a:endParaRPr sz="5400"/>
          </a:p>
        </p:txBody>
      </p:sp>
      <p:sp>
        <p:nvSpPr>
          <p:cNvPr id="514" name="Google Shape;514;p38"/>
          <p:cNvSpPr txBox="1"/>
          <p:nvPr>
            <p:ph idx="1" type="body"/>
          </p:nvPr>
        </p:nvSpPr>
        <p:spPr>
          <a:xfrm>
            <a:off x="2590801" y="4495801"/>
            <a:ext cx="7724775" cy="9429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3600"/>
              <a:t>Applying inventive principles for problem solutions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20" name="Google Shape;520;p39"/>
          <p:cNvSpPr txBox="1"/>
          <p:nvPr>
            <p:ph type="title"/>
          </p:nvPr>
        </p:nvSpPr>
        <p:spPr>
          <a:xfrm>
            <a:off x="3657600" y="381000"/>
            <a:ext cx="5486400" cy="76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1. Making holes in a hose</a:t>
            </a:r>
            <a:endParaRPr/>
          </a:p>
        </p:txBody>
      </p:sp>
      <p:sp>
        <p:nvSpPr>
          <p:cNvPr id="521" name="Google Shape;521;p39"/>
          <p:cNvSpPr txBox="1"/>
          <p:nvPr>
            <p:ph idx="1" type="body"/>
          </p:nvPr>
        </p:nvSpPr>
        <p:spPr>
          <a:xfrm>
            <a:off x="2351089" y="1989138"/>
            <a:ext cx="7724775" cy="25717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When trying to drill holes a hose it is deformed.</a:t>
            </a:r>
            <a:endParaRPr/>
          </a:p>
          <a:p>
            <a:pPr indent="-228600" lvl="0" marL="228600" rtl="0" algn="l">
              <a:lnSpc>
                <a:spcPct val="90000"/>
              </a:lnSpc>
              <a:spcBef>
                <a:spcPts val="1000"/>
              </a:spcBef>
              <a:spcAft>
                <a:spcPts val="0"/>
              </a:spcAft>
              <a:buClr>
                <a:schemeClr val="dk1"/>
              </a:buClr>
              <a:buSzPct val="100000"/>
              <a:buChar char="•"/>
            </a:pPr>
            <a:r>
              <a:rPr lang="en-US"/>
              <a:t>This leads to deformed holes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Look for a solution to this problem</a:t>
            </a:r>
            <a:endParaRPr/>
          </a:p>
          <a:p>
            <a:pPr indent="-64135" lvl="0" marL="228600" rtl="0" algn="l">
              <a:lnSpc>
                <a:spcPct val="90000"/>
              </a:lnSpc>
              <a:spcBef>
                <a:spcPts val="10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a:t>Tip: Change the physical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1" name="Google Shape;141;p4"/>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pic>
        <p:nvPicPr>
          <p:cNvPr id="142" name="Google Shape;142;p4"/>
          <p:cNvPicPr preferRelativeResize="0"/>
          <p:nvPr/>
        </p:nvPicPr>
        <p:blipFill rotWithShape="1">
          <a:blip r:embed="rId3">
            <a:alphaModFix/>
          </a:blip>
          <a:srcRect b="37999" l="1147" r="50720" t="11333"/>
          <a:stretch/>
        </p:blipFill>
        <p:spPr>
          <a:xfrm>
            <a:off x="2971800" y="1295401"/>
            <a:ext cx="6364288" cy="4932363"/>
          </a:xfrm>
          <a:prstGeom prst="rect">
            <a:avLst/>
          </a:prstGeom>
          <a:noFill/>
          <a:ln cap="flat" cmpd="sng" w="9525">
            <a:solidFill>
              <a:schemeClr val="dk1"/>
            </a:solidFill>
            <a:prstDash val="solid"/>
            <a:miter lim="800000"/>
            <a:headEnd len="sm" w="sm" type="none"/>
            <a:tailEnd len="sm" w="sm" type="none"/>
          </a:ln>
        </p:spPr>
      </p:pic>
      <p:sp>
        <p:nvSpPr>
          <p:cNvPr id="143" name="Google Shape;143;p4"/>
          <p:cNvSpPr txBox="1"/>
          <p:nvPr/>
        </p:nvSpPr>
        <p:spPr>
          <a:xfrm>
            <a:off x="4151313" y="260350"/>
            <a:ext cx="4608512" cy="5588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b="1" lang="en-US" sz="3600">
                <a:solidFill>
                  <a:srgbClr val="000099"/>
                </a:solidFill>
                <a:latin typeface="Arial"/>
                <a:ea typeface="Arial"/>
                <a:cs typeface="Arial"/>
                <a:sym typeface="Arial"/>
              </a:rPr>
              <a:t>Inventive Principle</a:t>
            </a:r>
            <a:endParaRPr b="1" sz="3600">
              <a:solidFill>
                <a:srgbClr val="000099"/>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27" name="Google Shape;527;p40"/>
          <p:cNvSpPr txBox="1"/>
          <p:nvPr>
            <p:ph type="title"/>
          </p:nvPr>
        </p:nvSpPr>
        <p:spPr>
          <a:xfrm>
            <a:off x="4583113" y="609600"/>
            <a:ext cx="348615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2800"/>
              <a:t>2. Oil is missing in a car tank</a:t>
            </a:r>
            <a:endParaRPr/>
          </a:p>
        </p:txBody>
      </p:sp>
      <p:sp>
        <p:nvSpPr>
          <p:cNvPr id="528" name="Google Shape;528;p40"/>
          <p:cNvSpPr txBox="1"/>
          <p:nvPr>
            <p:ph idx="1" type="body"/>
          </p:nvPr>
        </p:nvSpPr>
        <p:spPr>
          <a:xfrm>
            <a:off x="2133601" y="1887538"/>
            <a:ext cx="7724775" cy="413385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lang="en-US" sz="2400"/>
              <a:t>In a car tank with 3000 liter capacity  20-30 liter are being missed systematically during discharge</a:t>
            </a:r>
            <a:endParaRPr/>
          </a:p>
          <a:p>
            <a:pPr indent="-228600" lvl="0" marL="228600" rtl="0" algn="l">
              <a:lnSpc>
                <a:spcPct val="80000"/>
              </a:lnSpc>
              <a:spcBef>
                <a:spcPts val="1000"/>
              </a:spcBef>
              <a:spcAft>
                <a:spcPts val="0"/>
              </a:spcAft>
              <a:buClr>
                <a:schemeClr val="dk1"/>
              </a:buClr>
              <a:buSzPts val="2400"/>
              <a:buChar char="•"/>
            </a:pPr>
            <a:r>
              <a:rPr lang="en-US" sz="2400"/>
              <a:t>The situation has been analyzed thoroughly</a:t>
            </a:r>
            <a:endParaRPr/>
          </a:p>
          <a:p>
            <a:pPr indent="-228600" lvl="1" marL="685800" rtl="0" algn="l">
              <a:lnSpc>
                <a:spcPct val="80000"/>
              </a:lnSpc>
              <a:spcBef>
                <a:spcPts val="500"/>
              </a:spcBef>
              <a:spcAft>
                <a:spcPts val="0"/>
              </a:spcAft>
              <a:buClr>
                <a:schemeClr val="dk1"/>
              </a:buClr>
              <a:buSzPts val="2000"/>
              <a:buChar char="•"/>
            </a:pPr>
            <a:r>
              <a:rPr lang="en-US" sz="2000"/>
              <a:t>Measurement instrument have been checked=&gt; OK</a:t>
            </a:r>
            <a:endParaRPr/>
          </a:p>
          <a:p>
            <a:pPr indent="-228600" lvl="1" marL="685800" rtl="0" algn="l">
              <a:lnSpc>
                <a:spcPct val="80000"/>
              </a:lnSpc>
              <a:spcBef>
                <a:spcPts val="500"/>
              </a:spcBef>
              <a:spcAft>
                <a:spcPts val="0"/>
              </a:spcAft>
              <a:buClr>
                <a:schemeClr val="dk1"/>
              </a:buClr>
              <a:buSzPts val="2000"/>
              <a:buChar char="•"/>
            </a:pPr>
            <a:r>
              <a:rPr lang="en-US" sz="2000"/>
              <a:t>Leakages were sought =&gt; NO</a:t>
            </a:r>
            <a:endParaRPr/>
          </a:p>
          <a:p>
            <a:pPr indent="-228600" lvl="1" marL="685800" rtl="0" algn="l">
              <a:lnSpc>
                <a:spcPct val="80000"/>
              </a:lnSpc>
              <a:spcBef>
                <a:spcPts val="500"/>
              </a:spcBef>
              <a:spcAft>
                <a:spcPts val="0"/>
              </a:spcAft>
              <a:buClr>
                <a:schemeClr val="dk1"/>
              </a:buClr>
              <a:buSzPts val="2000"/>
              <a:buChar char="•"/>
            </a:pPr>
            <a:r>
              <a:rPr lang="en-US" sz="2000"/>
              <a:t>A theoretic thought suggested that the thin oil layer… =&gt; NO</a:t>
            </a:r>
            <a:endParaRPr/>
          </a:p>
          <a:p>
            <a:pPr indent="-228600" lvl="1" marL="685800" rtl="0" algn="l">
              <a:lnSpc>
                <a:spcPct val="80000"/>
              </a:lnSpc>
              <a:spcBef>
                <a:spcPts val="500"/>
              </a:spcBef>
              <a:spcAft>
                <a:spcPts val="0"/>
              </a:spcAft>
              <a:buClr>
                <a:schemeClr val="dk1"/>
              </a:buClr>
              <a:buSzPts val="2000"/>
              <a:buChar char="•"/>
            </a:pPr>
            <a:r>
              <a:rPr lang="en-US" sz="2000"/>
              <a:t>Volumetric changes due to temperature? =&gt; NO </a:t>
            </a:r>
            <a:endParaRPr/>
          </a:p>
          <a:p>
            <a:pPr indent="-228600" lvl="1" marL="685800" rtl="0" algn="l">
              <a:lnSpc>
                <a:spcPct val="80000"/>
              </a:lnSpc>
              <a:spcBef>
                <a:spcPts val="500"/>
              </a:spcBef>
              <a:spcAft>
                <a:spcPts val="0"/>
              </a:spcAft>
              <a:buClr>
                <a:schemeClr val="dk1"/>
              </a:buClr>
              <a:buSzPts val="2000"/>
              <a:buChar char="•"/>
            </a:pPr>
            <a:r>
              <a:rPr lang="en-US" sz="2000"/>
              <a:t>The driver became suspicious. </a:t>
            </a:r>
            <a:endParaRPr/>
          </a:p>
          <a:p>
            <a:pPr indent="-228600" lvl="1" marL="685800" rtl="0" algn="l">
              <a:lnSpc>
                <a:spcPct val="80000"/>
              </a:lnSpc>
              <a:spcBef>
                <a:spcPts val="500"/>
              </a:spcBef>
              <a:spcAft>
                <a:spcPts val="0"/>
              </a:spcAft>
              <a:buClr>
                <a:schemeClr val="dk1"/>
              </a:buClr>
              <a:buSzPts val="2000"/>
              <a:buChar char="•"/>
            </a:pPr>
            <a:r>
              <a:rPr lang="en-US" sz="2000"/>
              <a:t>He was followed up to the delivery… =&gt; NO </a:t>
            </a:r>
            <a:endParaRPr/>
          </a:p>
          <a:p>
            <a:pPr indent="-101600" lvl="1" marL="685800" rtl="0" algn="l">
              <a:lnSpc>
                <a:spcPct val="80000"/>
              </a:lnSpc>
              <a:spcBef>
                <a:spcPts val="500"/>
              </a:spcBef>
              <a:spcAft>
                <a:spcPts val="0"/>
              </a:spcAft>
              <a:buClr>
                <a:schemeClr val="dk1"/>
              </a:buClr>
              <a:buSzPts val="2000"/>
              <a:buNone/>
            </a:pPr>
            <a:r>
              <a:t/>
            </a:r>
            <a:endParaRPr sz="2000"/>
          </a:p>
          <a:p>
            <a:pPr indent="-228600" lvl="0" marL="228600" rtl="0" algn="l">
              <a:lnSpc>
                <a:spcPct val="80000"/>
              </a:lnSpc>
              <a:spcBef>
                <a:spcPts val="1000"/>
              </a:spcBef>
              <a:spcAft>
                <a:spcPts val="0"/>
              </a:spcAft>
              <a:buClr>
                <a:schemeClr val="dk1"/>
              </a:buClr>
              <a:buSzPts val="2400"/>
              <a:buChar char="•"/>
            </a:pPr>
            <a:r>
              <a:rPr lang="en-US" sz="2400"/>
              <a:t>How was oil going lost?</a:t>
            </a:r>
            <a:endParaRPr/>
          </a:p>
          <a:p>
            <a:pPr indent="-228600" lvl="1" marL="685800" rtl="0" algn="l">
              <a:lnSpc>
                <a:spcPct val="80000"/>
              </a:lnSpc>
              <a:spcBef>
                <a:spcPts val="500"/>
              </a:spcBef>
              <a:spcAft>
                <a:spcPts val="0"/>
              </a:spcAft>
              <a:buClr>
                <a:schemeClr val="dk1"/>
              </a:buClr>
              <a:buSzPts val="2000"/>
              <a:buChar char="•"/>
            </a:pPr>
            <a:r>
              <a:rPr lang="en-US" sz="2000"/>
              <a:t>Tip: Doing it before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34" name="Google Shape;534;p41"/>
          <p:cNvSpPr txBox="1"/>
          <p:nvPr>
            <p:ph type="title"/>
          </p:nvPr>
        </p:nvSpPr>
        <p:spPr>
          <a:xfrm>
            <a:off x="3935414" y="260350"/>
            <a:ext cx="4752975"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3. Cutting welded tubes (1)</a:t>
            </a:r>
            <a:endParaRPr/>
          </a:p>
        </p:txBody>
      </p:sp>
      <p:sp>
        <p:nvSpPr>
          <p:cNvPr id="535" name="Google Shape;535;p41"/>
          <p:cNvSpPr txBox="1"/>
          <p:nvPr>
            <p:ph idx="1" type="body"/>
          </p:nvPr>
        </p:nvSpPr>
        <p:spPr>
          <a:xfrm>
            <a:off x="2424113" y="1700214"/>
            <a:ext cx="7696200" cy="42513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 the production of welded tubes in a continuous rolling-welding machine, these are cut to a length of 12 feet, by means of a cut mechanism that travels with the tubes at a speed of 2 fps. </a:t>
            </a:r>
            <a:endParaRPr/>
          </a:p>
          <a:p>
            <a:pPr indent="-228600" lvl="0" marL="228600" rtl="0" algn="l">
              <a:lnSpc>
                <a:spcPct val="90000"/>
              </a:lnSpc>
              <a:spcBef>
                <a:spcPts val="1000"/>
              </a:spcBef>
              <a:spcAft>
                <a:spcPts val="0"/>
              </a:spcAft>
              <a:buClr>
                <a:schemeClr val="dk1"/>
              </a:buClr>
              <a:buSzPts val="2400"/>
              <a:buChar char="•"/>
            </a:pPr>
            <a:r>
              <a:rPr lang="en-US" sz="2400"/>
              <a:t>Whenever a tube is cut the mechanism returns 12 feet and begins a new cutting cycle.</a:t>
            </a:r>
            <a:endParaRPr/>
          </a:p>
          <a:p>
            <a:pPr indent="-228600" lvl="0" marL="228600" rtl="0" algn="l">
              <a:lnSpc>
                <a:spcPct val="90000"/>
              </a:lnSpc>
              <a:spcBef>
                <a:spcPts val="1000"/>
              </a:spcBef>
              <a:spcAft>
                <a:spcPts val="0"/>
              </a:spcAft>
              <a:buClr>
                <a:schemeClr val="dk1"/>
              </a:buClr>
              <a:buSzPts val="2400"/>
              <a:buChar char="•"/>
            </a:pPr>
            <a:r>
              <a:rPr lang="en-US" sz="2400"/>
              <a:t>This principle works correctly. But if it is desired to increase the productivity of the machine and that its speed is increased, for example to the double, the cutting speed is insufficient.</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41" name="Google Shape;541;p42"/>
          <p:cNvSpPr txBox="1"/>
          <p:nvPr>
            <p:ph type="title"/>
          </p:nvPr>
        </p:nvSpPr>
        <p:spPr>
          <a:xfrm>
            <a:off x="3352800" y="228600"/>
            <a:ext cx="5943600"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3. Cutting welded tubes (2)</a:t>
            </a:r>
            <a:endParaRPr/>
          </a:p>
        </p:txBody>
      </p:sp>
      <p:sp>
        <p:nvSpPr>
          <p:cNvPr id="542" name="Google Shape;542;p42"/>
          <p:cNvSpPr txBox="1"/>
          <p:nvPr>
            <p:ph idx="1" type="body"/>
          </p:nvPr>
        </p:nvSpPr>
        <p:spPr>
          <a:xfrm>
            <a:off x="2133601" y="1828801"/>
            <a:ext cx="7724775" cy="38385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 process time for cutting one tube consists of the cutting time tc and the return time tr and this is equal or smaller to 6 sec for the first case. </a:t>
            </a:r>
            <a:endParaRPr/>
          </a:p>
          <a:p>
            <a:pPr indent="-228600" lvl="0" marL="228600" rtl="0" algn="l">
              <a:lnSpc>
                <a:spcPct val="90000"/>
              </a:lnSpc>
              <a:spcBef>
                <a:spcPts val="1000"/>
              </a:spcBef>
              <a:spcAft>
                <a:spcPts val="0"/>
              </a:spcAft>
              <a:buClr>
                <a:schemeClr val="dk1"/>
              </a:buClr>
              <a:buSzPts val="2400"/>
              <a:buChar char="•"/>
            </a:pPr>
            <a:r>
              <a:rPr lang="en-US" sz="2400"/>
              <a:t>In the second case tc  would have to be smaller than 3, but such speed is not possible to achieve. </a:t>
            </a:r>
            <a:endParaRPr/>
          </a:p>
          <a:p>
            <a:pPr indent="-228600" lvl="0" marL="228600" rtl="0" algn="l">
              <a:lnSpc>
                <a:spcPct val="90000"/>
              </a:lnSpc>
              <a:spcBef>
                <a:spcPts val="1000"/>
              </a:spcBef>
              <a:spcAft>
                <a:spcPts val="0"/>
              </a:spcAft>
              <a:buClr>
                <a:schemeClr val="dk1"/>
              </a:buClr>
              <a:buSzPts val="2400"/>
              <a:buChar char="•"/>
            </a:pPr>
            <a:r>
              <a:rPr lang="en-US" sz="2400"/>
              <a:t>Find a new solution for these case.</a:t>
            </a:r>
            <a:endParaRPr/>
          </a:p>
          <a:p>
            <a:pPr indent="-228600" lvl="0" marL="228600" rtl="0" algn="l">
              <a:lnSpc>
                <a:spcPct val="90000"/>
              </a:lnSpc>
              <a:spcBef>
                <a:spcPts val="1000"/>
              </a:spcBef>
              <a:spcAft>
                <a:spcPts val="0"/>
              </a:spcAft>
              <a:buClr>
                <a:schemeClr val="dk1"/>
              </a:buClr>
              <a:buSzPts val="2000"/>
              <a:buChar char="•"/>
            </a:pPr>
            <a:r>
              <a:rPr b="1" lang="en-US" sz="2000"/>
              <a:t>Note: The principle of “do it before”, as to have sheets previously cut would increase the costs of the process, because the machine would not work in a continuous way.</a:t>
            </a:r>
            <a:endParaRPr/>
          </a:p>
          <a:p>
            <a:pPr indent="-228600" lvl="0" marL="228600" rtl="0" algn="l">
              <a:lnSpc>
                <a:spcPct val="90000"/>
              </a:lnSpc>
              <a:spcBef>
                <a:spcPts val="1000"/>
              </a:spcBef>
              <a:spcAft>
                <a:spcPts val="0"/>
              </a:spcAft>
              <a:buClr>
                <a:schemeClr val="dk1"/>
              </a:buClr>
              <a:buSzPts val="2400"/>
              <a:buChar char="•"/>
            </a:pPr>
            <a:r>
              <a:rPr lang="en-US" sz="2400"/>
              <a:t>Tip: Do it a little less.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48" name="Google Shape;548;p43"/>
          <p:cNvSpPr txBox="1"/>
          <p:nvPr>
            <p:ph type="title"/>
          </p:nvPr>
        </p:nvSpPr>
        <p:spPr>
          <a:xfrm>
            <a:off x="3503613" y="609600"/>
            <a:ext cx="4792662"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4. Putting a compressed spring within a device</a:t>
            </a:r>
            <a:endParaRPr b="1" sz="2800"/>
          </a:p>
        </p:txBody>
      </p:sp>
      <p:sp>
        <p:nvSpPr>
          <p:cNvPr id="549" name="Google Shape;549;p43"/>
          <p:cNvSpPr txBox="1"/>
          <p:nvPr>
            <p:ph idx="1" type="body"/>
          </p:nvPr>
        </p:nvSpPr>
        <p:spPr>
          <a:xfrm>
            <a:off x="2282826" y="1624014"/>
            <a:ext cx="7724775" cy="4397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It is required to put compressed springs within a device, but that this should be freed after introducing it. </a:t>
            </a:r>
            <a:endParaRPr/>
          </a:p>
          <a:p>
            <a:pPr indent="-228600" lvl="0" marL="228600" rtl="0" algn="l">
              <a:lnSpc>
                <a:spcPct val="90000"/>
              </a:lnSpc>
              <a:spcBef>
                <a:spcPts val="1000"/>
              </a:spcBef>
              <a:spcAft>
                <a:spcPts val="0"/>
              </a:spcAft>
              <a:buClr>
                <a:schemeClr val="dk1"/>
              </a:buClr>
              <a:buSzPts val="2400"/>
              <a:buChar char="•"/>
            </a:pPr>
            <a:r>
              <a:rPr lang="en-US" sz="2400"/>
              <a:t>Sometimes the process can be made helping the compression and assembly with other components. </a:t>
            </a:r>
            <a:endParaRPr/>
          </a:p>
          <a:p>
            <a:pPr indent="-228600" lvl="0" marL="228600" rtl="0" algn="l">
              <a:lnSpc>
                <a:spcPct val="90000"/>
              </a:lnSpc>
              <a:spcBef>
                <a:spcPts val="1000"/>
              </a:spcBef>
              <a:spcAft>
                <a:spcPts val="0"/>
              </a:spcAft>
              <a:buClr>
                <a:schemeClr val="dk1"/>
              </a:buClr>
              <a:buSzPts val="2400"/>
              <a:buChar char="•"/>
            </a:pPr>
            <a:r>
              <a:rPr lang="en-US" sz="2400"/>
              <a:t>However, in some cases compressing the springs with other components during the assembly is not feasible.</a:t>
            </a:r>
            <a:endParaRPr/>
          </a:p>
          <a:p>
            <a:pPr indent="-228600" lvl="0" marL="228600" rtl="0" algn="l">
              <a:lnSpc>
                <a:spcPct val="90000"/>
              </a:lnSpc>
              <a:spcBef>
                <a:spcPts val="1000"/>
              </a:spcBef>
              <a:spcAft>
                <a:spcPts val="0"/>
              </a:spcAft>
              <a:buClr>
                <a:schemeClr val="dk1"/>
              </a:buClr>
              <a:buSzPts val="2400"/>
              <a:buChar char="•"/>
            </a:pPr>
            <a:r>
              <a:rPr lang="en-US" sz="2400"/>
              <a:t>Find a way…</a:t>
            </a:r>
            <a:endParaRPr/>
          </a:p>
          <a:p>
            <a:pPr indent="-228600" lvl="0" marL="228600" rtl="0" algn="l">
              <a:lnSpc>
                <a:spcPct val="90000"/>
              </a:lnSpc>
              <a:spcBef>
                <a:spcPts val="1000"/>
              </a:spcBef>
              <a:spcAft>
                <a:spcPts val="0"/>
              </a:spcAft>
              <a:buClr>
                <a:schemeClr val="dk1"/>
              </a:buClr>
              <a:buSzPts val="2400"/>
              <a:buFont typeface="Calibri"/>
              <a:buNone/>
            </a:pPr>
            <a:r>
              <a:rPr lang="en-US" sz="2400"/>
              <a:t>Tip: </a:t>
            </a:r>
            <a:r>
              <a:rPr b="1" lang="en-US" sz="2000"/>
              <a:t>Changing the physical state of a substance.</a:t>
            </a:r>
            <a:endParaRPr b="1"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55" name="Google Shape;555;p44"/>
          <p:cNvSpPr txBox="1"/>
          <p:nvPr>
            <p:ph type="title"/>
          </p:nvPr>
        </p:nvSpPr>
        <p:spPr>
          <a:xfrm>
            <a:off x="3432176" y="609600"/>
            <a:ext cx="5256213"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5. Manufacturing glass filters</a:t>
            </a:r>
            <a:endParaRPr/>
          </a:p>
        </p:txBody>
      </p:sp>
      <p:sp>
        <p:nvSpPr>
          <p:cNvPr id="556" name="Google Shape;556;p44"/>
          <p:cNvSpPr txBox="1"/>
          <p:nvPr>
            <p:ph idx="1" type="body"/>
          </p:nvPr>
        </p:nvSpPr>
        <p:spPr>
          <a:xfrm>
            <a:off x="2282826" y="1920875"/>
            <a:ext cx="7724775" cy="3524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It is required to manufacture glass filters of 1m  diameter and 2m height, with 1 cm holes (See figure) </a:t>
            </a:r>
            <a:endParaRPr/>
          </a:p>
          <a:p>
            <a:pPr indent="-228600" lvl="0" marL="228600" rtl="0" algn="l">
              <a:lnSpc>
                <a:spcPct val="90000"/>
              </a:lnSpc>
              <a:spcBef>
                <a:spcPts val="1000"/>
              </a:spcBef>
              <a:spcAft>
                <a:spcPts val="0"/>
              </a:spcAft>
              <a:buClr>
                <a:schemeClr val="dk1"/>
              </a:buClr>
              <a:buSzPts val="2800"/>
              <a:buChar char="•"/>
            </a:pPr>
            <a:r>
              <a:rPr lang="en-US"/>
              <a:t>To drill these holes is excessively expensive. </a:t>
            </a:r>
            <a:endParaRPr/>
          </a:p>
          <a:p>
            <a:pPr indent="-228600" lvl="0" marL="228600" rtl="0" algn="l">
              <a:lnSpc>
                <a:spcPct val="90000"/>
              </a:lnSpc>
              <a:spcBef>
                <a:spcPts val="1000"/>
              </a:spcBef>
              <a:spcAft>
                <a:spcPts val="0"/>
              </a:spcAft>
              <a:buClr>
                <a:schemeClr val="dk1"/>
              </a:buClr>
              <a:buSzPts val="2800"/>
              <a:buChar char="•"/>
            </a:pPr>
            <a:r>
              <a:rPr lang="en-US"/>
              <a:t>Find an economic method to obtain the filters with the given dimensions.</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000"/>
              <a:buChar char="•"/>
            </a:pPr>
            <a:r>
              <a:rPr b="1" lang="en-US" sz="2000"/>
              <a:t>Tip 1: Tip: To do it the other way around.</a:t>
            </a:r>
            <a:endParaRPr b="1" sz="2000"/>
          </a:p>
          <a:p>
            <a:pPr indent="-228600" lvl="1" marL="685800" rtl="0" algn="l">
              <a:lnSpc>
                <a:spcPct val="90000"/>
              </a:lnSpc>
              <a:spcBef>
                <a:spcPts val="500"/>
              </a:spcBef>
              <a:spcAft>
                <a:spcPts val="0"/>
              </a:spcAft>
              <a:buClr>
                <a:schemeClr val="dk1"/>
              </a:buClr>
              <a:buSzPts val="2000"/>
              <a:buChar char="•"/>
            </a:pPr>
            <a:r>
              <a:rPr b="1" lang="en-US" sz="2000"/>
              <a:t>Tip 2: Fragmentation and consolidation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562" name="Google Shape;562;p45"/>
          <p:cNvPicPr preferRelativeResize="0"/>
          <p:nvPr/>
        </p:nvPicPr>
        <p:blipFill rotWithShape="1">
          <a:blip r:embed="rId3">
            <a:alphaModFix/>
          </a:blip>
          <a:srcRect b="0" l="0" r="0" t="0"/>
          <a:stretch/>
        </p:blipFill>
        <p:spPr>
          <a:xfrm>
            <a:off x="3719514" y="1171575"/>
            <a:ext cx="4752975" cy="4514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68" name="Google Shape;568;p46"/>
          <p:cNvSpPr txBox="1"/>
          <p:nvPr>
            <p:ph type="title"/>
          </p:nvPr>
        </p:nvSpPr>
        <p:spPr>
          <a:xfrm>
            <a:off x="3503613" y="609600"/>
            <a:ext cx="4792662"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6. Testing material samples</a:t>
            </a:r>
            <a:r>
              <a:rPr lang="en-US" sz="3200"/>
              <a:t> </a:t>
            </a:r>
            <a:endParaRPr sz="3200"/>
          </a:p>
        </p:txBody>
      </p:sp>
      <p:sp>
        <p:nvSpPr>
          <p:cNvPr id="569" name="Google Shape;569;p46"/>
          <p:cNvSpPr txBox="1"/>
          <p:nvPr>
            <p:ph idx="1" type="body"/>
          </p:nvPr>
        </p:nvSpPr>
        <p:spPr>
          <a:xfrm>
            <a:off x="2282826" y="1624014"/>
            <a:ext cx="7724775" cy="32289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order to verify the resistance to acids, test samples are introduced in acid during certain time to analyze the effect of acid in their surface.</a:t>
            </a:r>
            <a:endParaRPr/>
          </a:p>
          <a:p>
            <a:pPr indent="-228600" lvl="0" marL="228600" rtl="0" algn="l">
              <a:lnSpc>
                <a:spcPct val="90000"/>
              </a:lnSpc>
              <a:spcBef>
                <a:spcPts val="1000"/>
              </a:spcBef>
              <a:spcAft>
                <a:spcPts val="0"/>
              </a:spcAft>
              <a:buClr>
                <a:schemeClr val="dk1"/>
              </a:buClr>
              <a:buSzPct val="100000"/>
              <a:buChar char="•"/>
            </a:pPr>
            <a:r>
              <a:rPr lang="en-US"/>
              <a:t>The container of acid for the tests is problematic and expensive. </a:t>
            </a:r>
            <a:endParaRPr/>
          </a:p>
          <a:p>
            <a:pPr indent="-228600" lvl="0" marL="228600" rtl="0" algn="l">
              <a:lnSpc>
                <a:spcPct val="90000"/>
              </a:lnSpc>
              <a:spcBef>
                <a:spcPts val="1000"/>
              </a:spcBef>
              <a:spcAft>
                <a:spcPts val="0"/>
              </a:spcAft>
              <a:buClr>
                <a:schemeClr val="dk1"/>
              </a:buClr>
              <a:buSzPct val="100000"/>
              <a:buChar char="•"/>
            </a:pPr>
            <a:r>
              <a:rPr lang="en-US"/>
              <a:t>Find an economic way to make the tests.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sz="2400"/>
              <a:t>Tip: To do it the other way around.</a:t>
            </a:r>
            <a:endParaRPr b="1"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75" name="Google Shape;575;p47"/>
          <p:cNvSpPr txBox="1"/>
          <p:nvPr>
            <p:ph type="title"/>
          </p:nvPr>
        </p:nvSpPr>
        <p:spPr>
          <a:xfrm>
            <a:off x="3581400" y="838200"/>
            <a:ext cx="5676900"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2800"/>
              <a:buFont typeface="Calibri"/>
              <a:buNone/>
            </a:pPr>
            <a:r>
              <a:rPr b="1" lang="en-US" sz="2800"/>
              <a:t>6. Testing material samples (2)</a:t>
            </a:r>
            <a:endParaRPr/>
          </a:p>
        </p:txBody>
      </p:sp>
      <p:sp>
        <p:nvSpPr>
          <p:cNvPr id="576" name="Google Shape;576;p47"/>
          <p:cNvSpPr/>
          <p:nvPr/>
        </p:nvSpPr>
        <p:spPr>
          <a:xfrm>
            <a:off x="4197350" y="3282950"/>
            <a:ext cx="3644900" cy="2044700"/>
          </a:xfrm>
          <a:prstGeom prst="rect">
            <a:avLst/>
          </a:prstGeom>
          <a:solidFill>
            <a:srgbClr val="67E9F7"/>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7"/>
          <p:cNvSpPr/>
          <p:nvPr/>
        </p:nvSpPr>
        <p:spPr>
          <a:xfrm>
            <a:off x="4178300" y="2730500"/>
            <a:ext cx="3683000" cy="2616200"/>
          </a:xfrm>
          <a:prstGeom prst="rect">
            <a:avLst/>
          </a:prstGeom>
          <a:noFill/>
          <a:ln cap="flat" cmpd="sng" w="1270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2"/>
              </a:solidFill>
              <a:latin typeface="Calibri"/>
              <a:ea typeface="Calibri"/>
              <a:cs typeface="Calibri"/>
              <a:sym typeface="Calibri"/>
            </a:endParaRPr>
          </a:p>
        </p:txBody>
      </p:sp>
      <p:sp>
        <p:nvSpPr>
          <p:cNvPr id="578" name="Google Shape;578;p47"/>
          <p:cNvSpPr/>
          <p:nvPr/>
        </p:nvSpPr>
        <p:spPr>
          <a:xfrm>
            <a:off x="4730750" y="4730750"/>
            <a:ext cx="520700" cy="5207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47"/>
          <p:cNvSpPr/>
          <p:nvPr/>
        </p:nvSpPr>
        <p:spPr>
          <a:xfrm>
            <a:off x="5721350" y="4730750"/>
            <a:ext cx="520700" cy="5207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47"/>
          <p:cNvSpPr/>
          <p:nvPr/>
        </p:nvSpPr>
        <p:spPr>
          <a:xfrm>
            <a:off x="6635750" y="4730750"/>
            <a:ext cx="520700" cy="5207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47"/>
          <p:cNvSpPr/>
          <p:nvPr/>
        </p:nvSpPr>
        <p:spPr>
          <a:xfrm>
            <a:off x="8361363" y="3789363"/>
            <a:ext cx="1619034" cy="4591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chemeClr val="lt2"/>
                </a:solidFill>
                <a:latin typeface="Arial"/>
                <a:ea typeface="Arial"/>
                <a:cs typeface="Arial"/>
                <a:sym typeface="Arial"/>
              </a:rPr>
              <a:t>Container</a:t>
            </a:r>
            <a:endParaRPr/>
          </a:p>
        </p:txBody>
      </p:sp>
      <p:sp>
        <p:nvSpPr>
          <p:cNvPr id="582" name="Google Shape;582;p47"/>
          <p:cNvSpPr/>
          <p:nvPr/>
        </p:nvSpPr>
        <p:spPr>
          <a:xfrm>
            <a:off x="2265364" y="2722563"/>
            <a:ext cx="849593" cy="4591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chemeClr val="lt2"/>
                </a:solidFill>
                <a:latin typeface="Arial"/>
                <a:ea typeface="Arial"/>
                <a:cs typeface="Arial"/>
                <a:sym typeface="Arial"/>
              </a:rPr>
              <a:t>Acid</a:t>
            </a:r>
            <a:endParaRPr/>
          </a:p>
        </p:txBody>
      </p:sp>
      <p:sp>
        <p:nvSpPr>
          <p:cNvPr id="583" name="Google Shape;583;p47"/>
          <p:cNvSpPr/>
          <p:nvPr/>
        </p:nvSpPr>
        <p:spPr>
          <a:xfrm>
            <a:off x="2286000" y="3581400"/>
            <a:ext cx="1449116" cy="4591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chemeClr val="lt2"/>
                </a:solidFill>
                <a:latin typeface="Arial"/>
                <a:ea typeface="Arial"/>
                <a:cs typeface="Arial"/>
                <a:sym typeface="Arial"/>
              </a:rPr>
              <a:t>Samples</a:t>
            </a:r>
            <a:endParaRPr/>
          </a:p>
        </p:txBody>
      </p:sp>
      <p:cxnSp>
        <p:nvCxnSpPr>
          <p:cNvPr id="584" name="Google Shape;584;p47"/>
          <p:cNvCxnSpPr/>
          <p:nvPr/>
        </p:nvCxnSpPr>
        <p:spPr>
          <a:xfrm>
            <a:off x="3290888" y="2986088"/>
            <a:ext cx="1268412" cy="811212"/>
          </a:xfrm>
          <a:prstGeom prst="straightConnector1">
            <a:avLst/>
          </a:prstGeom>
          <a:noFill/>
          <a:ln cap="flat" cmpd="sng" w="12700">
            <a:solidFill>
              <a:srgbClr val="333300"/>
            </a:solidFill>
            <a:prstDash val="solid"/>
            <a:round/>
            <a:headEnd len="med" w="med" type="none"/>
            <a:tailEnd len="med" w="med" type="none"/>
          </a:ln>
        </p:spPr>
      </p:cxnSp>
      <p:cxnSp>
        <p:nvCxnSpPr>
          <p:cNvPr id="585" name="Google Shape;585;p47"/>
          <p:cNvCxnSpPr/>
          <p:nvPr/>
        </p:nvCxnSpPr>
        <p:spPr>
          <a:xfrm>
            <a:off x="3824288" y="3900488"/>
            <a:ext cx="1039812" cy="963612"/>
          </a:xfrm>
          <a:prstGeom prst="straightConnector1">
            <a:avLst/>
          </a:prstGeom>
          <a:noFill/>
          <a:ln cap="flat" cmpd="sng" w="12700">
            <a:solidFill>
              <a:srgbClr val="333300"/>
            </a:solidFill>
            <a:prstDash val="solid"/>
            <a:round/>
            <a:headEnd len="med" w="med" type="none"/>
            <a:tailEnd len="med" w="med" type="none"/>
          </a:ln>
        </p:spPr>
      </p:cxnSp>
      <p:cxnSp>
        <p:nvCxnSpPr>
          <p:cNvPr id="586" name="Google Shape;586;p47"/>
          <p:cNvCxnSpPr/>
          <p:nvPr/>
        </p:nvCxnSpPr>
        <p:spPr>
          <a:xfrm flipH="1">
            <a:off x="7913688" y="4052888"/>
            <a:ext cx="557212" cy="277812"/>
          </a:xfrm>
          <a:prstGeom prst="straightConnector1">
            <a:avLst/>
          </a:prstGeom>
          <a:noFill/>
          <a:ln cap="flat" cmpd="sng" w="12700">
            <a:solidFill>
              <a:srgbClr val="333300"/>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92" name="Google Shape;592;p48"/>
          <p:cNvSpPr txBox="1"/>
          <p:nvPr>
            <p:ph type="title"/>
          </p:nvPr>
        </p:nvSpPr>
        <p:spPr>
          <a:xfrm>
            <a:off x="3575050" y="549275"/>
            <a:ext cx="5327650"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2800"/>
              <a:buFont typeface="Calibri"/>
              <a:buNone/>
            </a:pPr>
            <a:r>
              <a:rPr b="1" lang="en-US" sz="2800"/>
              <a:t>6. Testing material samples (3)</a:t>
            </a:r>
            <a:endParaRPr/>
          </a:p>
        </p:txBody>
      </p:sp>
      <p:sp>
        <p:nvSpPr>
          <p:cNvPr id="593" name="Google Shape;593;p48"/>
          <p:cNvSpPr/>
          <p:nvPr/>
        </p:nvSpPr>
        <p:spPr>
          <a:xfrm>
            <a:off x="4572000" y="1755775"/>
            <a:ext cx="1905000" cy="304800"/>
          </a:xfrm>
          <a:custGeom>
            <a:rect b="b" l="l" r="r" t="t"/>
            <a:pathLst>
              <a:path extrusionOk="0" fill="none" h="21600" w="21600">
                <a:moveTo>
                  <a:pt x="17" y="0"/>
                </a:moveTo>
                <a:cubicBezTo>
                  <a:pt x="11940" y="9"/>
                  <a:pt x="21600" y="9677"/>
                  <a:pt x="21600" y="21600"/>
                </a:cubicBezTo>
              </a:path>
              <a:path extrusionOk="0" h="21600" w="21600">
                <a:moveTo>
                  <a:pt x="17" y="0"/>
                </a:moveTo>
                <a:cubicBezTo>
                  <a:pt x="11940" y="9"/>
                  <a:pt x="21600" y="9677"/>
                  <a:pt x="21600" y="21600"/>
                </a:cubicBezTo>
                <a:lnTo>
                  <a:pt x="0" y="2160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48"/>
          <p:cNvSpPr/>
          <p:nvPr/>
        </p:nvSpPr>
        <p:spPr>
          <a:xfrm>
            <a:off x="3446464" y="1887538"/>
            <a:ext cx="5526087" cy="3517900"/>
          </a:xfrm>
          <a:custGeom>
            <a:rect b="b" l="l" r="r" t="t"/>
            <a:pathLst>
              <a:path extrusionOk="0" h="2216" w="3481">
                <a:moveTo>
                  <a:pt x="229" y="1835"/>
                </a:moveTo>
                <a:lnTo>
                  <a:pt x="196" y="1822"/>
                </a:lnTo>
                <a:lnTo>
                  <a:pt x="196" y="1789"/>
                </a:lnTo>
                <a:lnTo>
                  <a:pt x="185" y="1756"/>
                </a:lnTo>
                <a:lnTo>
                  <a:pt x="185" y="1680"/>
                </a:lnTo>
                <a:lnTo>
                  <a:pt x="174" y="1626"/>
                </a:lnTo>
                <a:lnTo>
                  <a:pt x="164" y="1506"/>
                </a:lnTo>
                <a:lnTo>
                  <a:pt x="153" y="1462"/>
                </a:lnTo>
                <a:lnTo>
                  <a:pt x="142" y="1364"/>
                </a:lnTo>
                <a:lnTo>
                  <a:pt x="131" y="1276"/>
                </a:lnTo>
                <a:lnTo>
                  <a:pt x="131" y="1233"/>
                </a:lnTo>
                <a:lnTo>
                  <a:pt x="98" y="1156"/>
                </a:lnTo>
                <a:lnTo>
                  <a:pt x="76" y="1091"/>
                </a:lnTo>
                <a:lnTo>
                  <a:pt x="65" y="1047"/>
                </a:lnTo>
                <a:lnTo>
                  <a:pt x="33" y="993"/>
                </a:lnTo>
                <a:lnTo>
                  <a:pt x="22" y="960"/>
                </a:lnTo>
                <a:lnTo>
                  <a:pt x="0" y="895"/>
                </a:lnTo>
                <a:lnTo>
                  <a:pt x="0" y="829"/>
                </a:lnTo>
                <a:lnTo>
                  <a:pt x="0" y="796"/>
                </a:lnTo>
                <a:lnTo>
                  <a:pt x="11" y="731"/>
                </a:lnTo>
                <a:lnTo>
                  <a:pt x="22" y="698"/>
                </a:lnTo>
                <a:lnTo>
                  <a:pt x="44" y="633"/>
                </a:lnTo>
                <a:lnTo>
                  <a:pt x="65" y="600"/>
                </a:lnTo>
                <a:lnTo>
                  <a:pt x="87" y="567"/>
                </a:lnTo>
                <a:lnTo>
                  <a:pt x="131" y="535"/>
                </a:lnTo>
                <a:lnTo>
                  <a:pt x="185" y="491"/>
                </a:lnTo>
                <a:lnTo>
                  <a:pt x="218" y="480"/>
                </a:lnTo>
                <a:lnTo>
                  <a:pt x="262" y="458"/>
                </a:lnTo>
                <a:lnTo>
                  <a:pt x="349" y="415"/>
                </a:lnTo>
                <a:lnTo>
                  <a:pt x="382" y="404"/>
                </a:lnTo>
                <a:lnTo>
                  <a:pt x="480" y="360"/>
                </a:lnTo>
                <a:lnTo>
                  <a:pt x="524" y="349"/>
                </a:lnTo>
                <a:lnTo>
                  <a:pt x="644" y="306"/>
                </a:lnTo>
                <a:lnTo>
                  <a:pt x="698" y="284"/>
                </a:lnTo>
                <a:lnTo>
                  <a:pt x="829" y="240"/>
                </a:lnTo>
                <a:lnTo>
                  <a:pt x="884" y="218"/>
                </a:lnTo>
                <a:lnTo>
                  <a:pt x="993" y="196"/>
                </a:lnTo>
                <a:lnTo>
                  <a:pt x="1047" y="175"/>
                </a:lnTo>
                <a:lnTo>
                  <a:pt x="1156" y="131"/>
                </a:lnTo>
                <a:lnTo>
                  <a:pt x="1222" y="109"/>
                </a:lnTo>
                <a:lnTo>
                  <a:pt x="1309" y="76"/>
                </a:lnTo>
                <a:lnTo>
                  <a:pt x="1353" y="55"/>
                </a:lnTo>
                <a:lnTo>
                  <a:pt x="1451" y="22"/>
                </a:lnTo>
                <a:lnTo>
                  <a:pt x="1494" y="22"/>
                </a:lnTo>
                <a:lnTo>
                  <a:pt x="1593" y="11"/>
                </a:lnTo>
                <a:lnTo>
                  <a:pt x="1636" y="0"/>
                </a:lnTo>
                <a:lnTo>
                  <a:pt x="1745" y="0"/>
                </a:lnTo>
                <a:lnTo>
                  <a:pt x="1789" y="0"/>
                </a:lnTo>
                <a:lnTo>
                  <a:pt x="1833" y="11"/>
                </a:lnTo>
                <a:lnTo>
                  <a:pt x="1931" y="22"/>
                </a:lnTo>
                <a:lnTo>
                  <a:pt x="1985" y="33"/>
                </a:lnTo>
                <a:lnTo>
                  <a:pt x="2073" y="44"/>
                </a:lnTo>
                <a:lnTo>
                  <a:pt x="2116" y="55"/>
                </a:lnTo>
                <a:lnTo>
                  <a:pt x="2204" y="76"/>
                </a:lnTo>
                <a:lnTo>
                  <a:pt x="2247" y="76"/>
                </a:lnTo>
                <a:lnTo>
                  <a:pt x="2313" y="87"/>
                </a:lnTo>
                <a:lnTo>
                  <a:pt x="2378" y="87"/>
                </a:lnTo>
                <a:lnTo>
                  <a:pt x="2422" y="98"/>
                </a:lnTo>
                <a:lnTo>
                  <a:pt x="2542" y="109"/>
                </a:lnTo>
                <a:lnTo>
                  <a:pt x="2596" y="109"/>
                </a:lnTo>
                <a:lnTo>
                  <a:pt x="2705" y="120"/>
                </a:lnTo>
                <a:lnTo>
                  <a:pt x="2760" y="131"/>
                </a:lnTo>
                <a:lnTo>
                  <a:pt x="2836" y="131"/>
                </a:lnTo>
                <a:lnTo>
                  <a:pt x="2880" y="142"/>
                </a:lnTo>
                <a:lnTo>
                  <a:pt x="2913" y="142"/>
                </a:lnTo>
                <a:lnTo>
                  <a:pt x="2945" y="175"/>
                </a:lnTo>
                <a:lnTo>
                  <a:pt x="2989" y="229"/>
                </a:lnTo>
                <a:lnTo>
                  <a:pt x="3011" y="262"/>
                </a:lnTo>
                <a:lnTo>
                  <a:pt x="3044" y="316"/>
                </a:lnTo>
                <a:lnTo>
                  <a:pt x="3065" y="349"/>
                </a:lnTo>
                <a:lnTo>
                  <a:pt x="3098" y="393"/>
                </a:lnTo>
                <a:lnTo>
                  <a:pt x="3164" y="480"/>
                </a:lnTo>
                <a:lnTo>
                  <a:pt x="3196" y="535"/>
                </a:lnTo>
                <a:lnTo>
                  <a:pt x="3273" y="622"/>
                </a:lnTo>
                <a:lnTo>
                  <a:pt x="3305" y="676"/>
                </a:lnTo>
                <a:lnTo>
                  <a:pt x="3360" y="764"/>
                </a:lnTo>
                <a:lnTo>
                  <a:pt x="3393" y="807"/>
                </a:lnTo>
                <a:lnTo>
                  <a:pt x="3436" y="906"/>
                </a:lnTo>
                <a:lnTo>
                  <a:pt x="3447" y="949"/>
                </a:lnTo>
                <a:lnTo>
                  <a:pt x="3469" y="1036"/>
                </a:lnTo>
                <a:lnTo>
                  <a:pt x="3469" y="1080"/>
                </a:lnTo>
                <a:lnTo>
                  <a:pt x="3480" y="1167"/>
                </a:lnTo>
                <a:lnTo>
                  <a:pt x="3480" y="1200"/>
                </a:lnTo>
                <a:lnTo>
                  <a:pt x="3469" y="1276"/>
                </a:lnTo>
                <a:lnTo>
                  <a:pt x="3447" y="1331"/>
                </a:lnTo>
                <a:lnTo>
                  <a:pt x="3436" y="1364"/>
                </a:lnTo>
                <a:lnTo>
                  <a:pt x="3404" y="1429"/>
                </a:lnTo>
                <a:lnTo>
                  <a:pt x="3382" y="1462"/>
                </a:lnTo>
                <a:lnTo>
                  <a:pt x="3327" y="1527"/>
                </a:lnTo>
                <a:lnTo>
                  <a:pt x="3316" y="1560"/>
                </a:lnTo>
                <a:lnTo>
                  <a:pt x="3273" y="1593"/>
                </a:lnTo>
                <a:lnTo>
                  <a:pt x="3109" y="1739"/>
                </a:lnTo>
                <a:lnTo>
                  <a:pt x="3076" y="1746"/>
                </a:lnTo>
                <a:lnTo>
                  <a:pt x="3022" y="1767"/>
                </a:lnTo>
                <a:lnTo>
                  <a:pt x="2989" y="1778"/>
                </a:lnTo>
                <a:lnTo>
                  <a:pt x="2945" y="1800"/>
                </a:lnTo>
                <a:lnTo>
                  <a:pt x="2902" y="1833"/>
                </a:lnTo>
                <a:lnTo>
                  <a:pt x="2869" y="1855"/>
                </a:lnTo>
                <a:lnTo>
                  <a:pt x="2847" y="1898"/>
                </a:lnTo>
                <a:lnTo>
                  <a:pt x="2825" y="1931"/>
                </a:lnTo>
                <a:lnTo>
                  <a:pt x="2793" y="1964"/>
                </a:lnTo>
                <a:lnTo>
                  <a:pt x="2760" y="1964"/>
                </a:lnTo>
                <a:lnTo>
                  <a:pt x="2716" y="1975"/>
                </a:lnTo>
                <a:lnTo>
                  <a:pt x="2662" y="1986"/>
                </a:lnTo>
                <a:lnTo>
                  <a:pt x="2629" y="1996"/>
                </a:lnTo>
                <a:lnTo>
                  <a:pt x="2596" y="2007"/>
                </a:lnTo>
                <a:lnTo>
                  <a:pt x="2542" y="2018"/>
                </a:lnTo>
                <a:lnTo>
                  <a:pt x="2509" y="2018"/>
                </a:lnTo>
                <a:lnTo>
                  <a:pt x="2476" y="2029"/>
                </a:lnTo>
                <a:lnTo>
                  <a:pt x="2433" y="2040"/>
                </a:lnTo>
                <a:lnTo>
                  <a:pt x="2400" y="2051"/>
                </a:lnTo>
                <a:lnTo>
                  <a:pt x="2367" y="2051"/>
                </a:lnTo>
                <a:lnTo>
                  <a:pt x="2334" y="2051"/>
                </a:lnTo>
                <a:lnTo>
                  <a:pt x="2291" y="2051"/>
                </a:lnTo>
                <a:lnTo>
                  <a:pt x="2247" y="2051"/>
                </a:lnTo>
                <a:lnTo>
                  <a:pt x="2204" y="2051"/>
                </a:lnTo>
                <a:lnTo>
                  <a:pt x="2171" y="2051"/>
                </a:lnTo>
                <a:lnTo>
                  <a:pt x="2138" y="2051"/>
                </a:lnTo>
                <a:lnTo>
                  <a:pt x="2094" y="2051"/>
                </a:lnTo>
                <a:lnTo>
                  <a:pt x="2029" y="2051"/>
                </a:lnTo>
                <a:lnTo>
                  <a:pt x="1974" y="2051"/>
                </a:lnTo>
                <a:lnTo>
                  <a:pt x="1909" y="2062"/>
                </a:lnTo>
                <a:lnTo>
                  <a:pt x="1865" y="2062"/>
                </a:lnTo>
                <a:lnTo>
                  <a:pt x="1822" y="2062"/>
                </a:lnTo>
                <a:lnTo>
                  <a:pt x="1767" y="2073"/>
                </a:lnTo>
                <a:lnTo>
                  <a:pt x="1724" y="2095"/>
                </a:lnTo>
                <a:lnTo>
                  <a:pt x="1647" y="2127"/>
                </a:lnTo>
                <a:lnTo>
                  <a:pt x="1582" y="2149"/>
                </a:lnTo>
                <a:lnTo>
                  <a:pt x="1549" y="2160"/>
                </a:lnTo>
                <a:lnTo>
                  <a:pt x="1494" y="2182"/>
                </a:lnTo>
                <a:lnTo>
                  <a:pt x="1451" y="2193"/>
                </a:lnTo>
                <a:lnTo>
                  <a:pt x="1407" y="2204"/>
                </a:lnTo>
                <a:lnTo>
                  <a:pt x="1374" y="2215"/>
                </a:lnTo>
                <a:lnTo>
                  <a:pt x="1331" y="2215"/>
                </a:lnTo>
                <a:lnTo>
                  <a:pt x="1276" y="2215"/>
                </a:lnTo>
                <a:lnTo>
                  <a:pt x="1222" y="2215"/>
                </a:lnTo>
                <a:lnTo>
                  <a:pt x="1156" y="2215"/>
                </a:lnTo>
                <a:lnTo>
                  <a:pt x="1091" y="2215"/>
                </a:lnTo>
                <a:lnTo>
                  <a:pt x="1047" y="2215"/>
                </a:lnTo>
                <a:lnTo>
                  <a:pt x="1014" y="2215"/>
                </a:lnTo>
                <a:lnTo>
                  <a:pt x="971" y="2204"/>
                </a:lnTo>
                <a:lnTo>
                  <a:pt x="938" y="2204"/>
                </a:lnTo>
                <a:lnTo>
                  <a:pt x="905" y="2182"/>
                </a:lnTo>
                <a:lnTo>
                  <a:pt x="862" y="2160"/>
                </a:lnTo>
                <a:lnTo>
                  <a:pt x="829" y="2138"/>
                </a:lnTo>
                <a:lnTo>
                  <a:pt x="796" y="2116"/>
                </a:lnTo>
                <a:lnTo>
                  <a:pt x="753" y="2095"/>
                </a:lnTo>
                <a:lnTo>
                  <a:pt x="720" y="2073"/>
                </a:lnTo>
                <a:lnTo>
                  <a:pt x="687" y="2051"/>
                </a:lnTo>
                <a:lnTo>
                  <a:pt x="654" y="2051"/>
                </a:lnTo>
                <a:lnTo>
                  <a:pt x="611" y="2029"/>
                </a:lnTo>
                <a:lnTo>
                  <a:pt x="578" y="2029"/>
                </a:lnTo>
                <a:lnTo>
                  <a:pt x="545" y="2018"/>
                </a:lnTo>
                <a:lnTo>
                  <a:pt x="502" y="2007"/>
                </a:lnTo>
                <a:lnTo>
                  <a:pt x="469" y="2007"/>
                </a:lnTo>
                <a:lnTo>
                  <a:pt x="436" y="2007"/>
                </a:lnTo>
                <a:lnTo>
                  <a:pt x="393" y="2007"/>
                </a:lnTo>
                <a:lnTo>
                  <a:pt x="360" y="1986"/>
                </a:lnTo>
                <a:lnTo>
                  <a:pt x="327" y="1964"/>
                </a:lnTo>
                <a:lnTo>
                  <a:pt x="316" y="1931"/>
                </a:lnTo>
                <a:lnTo>
                  <a:pt x="273" y="1909"/>
                </a:lnTo>
                <a:lnTo>
                  <a:pt x="251" y="1876"/>
                </a:lnTo>
                <a:lnTo>
                  <a:pt x="229" y="1833"/>
                </a:lnTo>
              </a:path>
            </a:pathLst>
          </a:custGeom>
          <a:solidFill>
            <a:srgbClr val="00FFFF"/>
          </a:solidFill>
          <a:ln cap="rnd" cmpd="sng" w="12700">
            <a:solidFill>
              <a:srgbClr val="FFFF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8"/>
          <p:cNvSpPr/>
          <p:nvPr/>
        </p:nvSpPr>
        <p:spPr>
          <a:xfrm>
            <a:off x="4730750" y="2444750"/>
            <a:ext cx="2882900" cy="2425700"/>
          </a:xfrm>
          <a:prstGeom prst="rect">
            <a:avLst/>
          </a:prstGeom>
          <a:solidFill>
            <a:schemeClr val="l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8"/>
          <p:cNvSpPr/>
          <p:nvPr/>
        </p:nvSpPr>
        <p:spPr>
          <a:xfrm>
            <a:off x="5546726" y="3408363"/>
            <a:ext cx="1277595" cy="4591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Sample</a:t>
            </a:r>
            <a:endParaRPr/>
          </a:p>
        </p:txBody>
      </p:sp>
      <p:sp>
        <p:nvSpPr>
          <p:cNvPr id="597" name="Google Shape;597;p48"/>
          <p:cNvSpPr/>
          <p:nvPr/>
        </p:nvSpPr>
        <p:spPr>
          <a:xfrm>
            <a:off x="1960563" y="2189163"/>
            <a:ext cx="1037144" cy="4591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Ácido</a:t>
            </a:r>
            <a:endParaRPr/>
          </a:p>
        </p:txBody>
      </p:sp>
      <p:cxnSp>
        <p:nvCxnSpPr>
          <p:cNvPr id="598" name="Google Shape;598;p48"/>
          <p:cNvCxnSpPr/>
          <p:nvPr/>
        </p:nvCxnSpPr>
        <p:spPr>
          <a:xfrm>
            <a:off x="2986088" y="2452688"/>
            <a:ext cx="1116012" cy="582612"/>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04" name="Google Shape;604;p49"/>
          <p:cNvSpPr txBox="1"/>
          <p:nvPr>
            <p:ph type="title"/>
          </p:nvPr>
        </p:nvSpPr>
        <p:spPr>
          <a:xfrm>
            <a:off x="2095500" y="1219200"/>
            <a:ext cx="7772400"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2800"/>
              <a:buFont typeface="Calibri"/>
              <a:buNone/>
            </a:pPr>
            <a:r>
              <a:rPr b="1" lang="en-US" sz="2800"/>
              <a:t>6. Testing material samples (4)</a:t>
            </a:r>
            <a:endParaRPr/>
          </a:p>
        </p:txBody>
      </p:sp>
      <p:sp>
        <p:nvSpPr>
          <p:cNvPr id="605" name="Google Shape;605;p49"/>
          <p:cNvSpPr/>
          <p:nvPr/>
        </p:nvSpPr>
        <p:spPr>
          <a:xfrm>
            <a:off x="4572000" y="1755775"/>
            <a:ext cx="1905000" cy="304800"/>
          </a:xfrm>
          <a:custGeom>
            <a:rect b="b" l="l" r="r" t="t"/>
            <a:pathLst>
              <a:path extrusionOk="0" fill="none" h="21600" w="21600">
                <a:moveTo>
                  <a:pt x="17" y="0"/>
                </a:moveTo>
                <a:cubicBezTo>
                  <a:pt x="11940" y="9"/>
                  <a:pt x="21600" y="9677"/>
                  <a:pt x="21600" y="21600"/>
                </a:cubicBezTo>
              </a:path>
              <a:path extrusionOk="0" h="21600" w="21600">
                <a:moveTo>
                  <a:pt x="17" y="0"/>
                </a:moveTo>
                <a:cubicBezTo>
                  <a:pt x="11940" y="9"/>
                  <a:pt x="21600" y="9677"/>
                  <a:pt x="21600" y="21600"/>
                </a:cubicBezTo>
                <a:lnTo>
                  <a:pt x="0" y="2160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9"/>
          <p:cNvSpPr/>
          <p:nvPr/>
        </p:nvSpPr>
        <p:spPr>
          <a:xfrm>
            <a:off x="4121150" y="2368550"/>
            <a:ext cx="3721100" cy="27305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9"/>
          <p:cNvSpPr/>
          <p:nvPr/>
        </p:nvSpPr>
        <p:spPr>
          <a:xfrm>
            <a:off x="5264150" y="2368550"/>
            <a:ext cx="1435100" cy="10541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9" name="Google Shape;149;p5"/>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pic>
        <p:nvPicPr>
          <p:cNvPr id="150" name="Google Shape;150;p5"/>
          <p:cNvPicPr preferRelativeResize="0"/>
          <p:nvPr/>
        </p:nvPicPr>
        <p:blipFill rotWithShape="1">
          <a:blip r:embed="rId3">
            <a:alphaModFix/>
          </a:blip>
          <a:srcRect b="27999" l="27000" r="26999" t="28000"/>
          <a:stretch/>
        </p:blipFill>
        <p:spPr>
          <a:xfrm>
            <a:off x="2855913" y="1484314"/>
            <a:ext cx="6589712" cy="4727575"/>
          </a:xfrm>
          <a:prstGeom prst="rect">
            <a:avLst/>
          </a:prstGeom>
          <a:noFill/>
          <a:ln>
            <a:noFill/>
          </a:ln>
        </p:spPr>
      </p:pic>
      <p:sp>
        <p:nvSpPr>
          <p:cNvPr id="151" name="Google Shape;151;p5"/>
          <p:cNvSpPr txBox="1"/>
          <p:nvPr/>
        </p:nvSpPr>
        <p:spPr>
          <a:xfrm>
            <a:off x="3505200" y="228601"/>
            <a:ext cx="7162800" cy="714375"/>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b="1" lang="en-US" sz="2400">
                <a:solidFill>
                  <a:schemeClr val="lt2"/>
                </a:solidFill>
                <a:latin typeface="Arial"/>
                <a:ea typeface="Arial"/>
                <a:cs typeface="Arial"/>
                <a:sym typeface="Arial"/>
              </a:rPr>
              <a:t>Inventive Principle</a:t>
            </a:r>
            <a:endParaRPr b="1" sz="2400">
              <a:solidFill>
                <a:schemeClr val="dk2"/>
              </a:solidFill>
              <a:latin typeface="Arial"/>
              <a:ea typeface="Arial"/>
              <a:cs typeface="Arial"/>
              <a:sym typeface="Arial"/>
            </a:endParaRPr>
          </a:p>
          <a:p>
            <a:pPr indent="0" lvl="0" marL="0" marR="0" rtl="0" algn="l">
              <a:lnSpc>
                <a:spcPct val="85000"/>
              </a:lnSpc>
              <a:spcBef>
                <a:spcPts val="0"/>
              </a:spcBef>
              <a:spcAft>
                <a:spcPts val="0"/>
              </a:spcAft>
              <a:buNone/>
            </a:pPr>
            <a:r>
              <a:rPr b="1" lang="en-US" sz="2400">
                <a:solidFill>
                  <a:schemeClr val="lt2"/>
                </a:solidFill>
                <a:latin typeface="Arial"/>
                <a:ea typeface="Arial"/>
                <a:cs typeface="Arial"/>
                <a:sym typeface="Arial"/>
              </a:rPr>
              <a:t>Using physical principles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13" name="Google Shape;613;p50"/>
          <p:cNvSpPr txBox="1"/>
          <p:nvPr>
            <p:ph type="title"/>
          </p:nvPr>
        </p:nvSpPr>
        <p:spPr>
          <a:xfrm>
            <a:off x="3575051" y="620713"/>
            <a:ext cx="4968875"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7. Clearing iron shavings from a permanent magnet</a:t>
            </a:r>
            <a:endParaRPr b="1" sz="2800"/>
          </a:p>
        </p:txBody>
      </p:sp>
      <p:sp>
        <p:nvSpPr>
          <p:cNvPr id="614" name="Google Shape;614;p50"/>
          <p:cNvSpPr txBox="1"/>
          <p:nvPr>
            <p:ph idx="1" type="body"/>
          </p:nvPr>
        </p:nvSpPr>
        <p:spPr>
          <a:xfrm>
            <a:off x="1992313" y="1905001"/>
            <a:ext cx="8424862" cy="3667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On a permanent magnet of huge size (d = 1m, h = 2m), iron shavings fell accidentally (d=0.1 mm). </a:t>
            </a:r>
            <a:endParaRPr/>
          </a:p>
          <a:p>
            <a:pPr indent="-228600" lvl="0" marL="228600" rtl="0" algn="l">
              <a:lnSpc>
                <a:spcPct val="90000"/>
              </a:lnSpc>
              <a:spcBef>
                <a:spcPts val="1000"/>
              </a:spcBef>
              <a:spcAft>
                <a:spcPts val="0"/>
              </a:spcAft>
              <a:buClr>
                <a:schemeClr val="dk1"/>
              </a:buClr>
              <a:buSzPts val="2400"/>
              <a:buChar char="•"/>
            </a:pPr>
            <a:r>
              <a:rPr lang="en-US" sz="2400"/>
              <a:t>To clear these shavings becomes complicated. The polished surface of the magnet can be damaged if it is scraped. </a:t>
            </a:r>
            <a:endParaRPr/>
          </a:p>
          <a:p>
            <a:pPr indent="-228600" lvl="0" marL="228600" rtl="0" algn="l">
              <a:lnSpc>
                <a:spcPct val="90000"/>
              </a:lnSpc>
              <a:spcBef>
                <a:spcPts val="1000"/>
              </a:spcBef>
              <a:spcAft>
                <a:spcPts val="0"/>
              </a:spcAft>
              <a:buClr>
                <a:schemeClr val="dk1"/>
              </a:buClr>
              <a:buSzPts val="2400"/>
              <a:buChar char="•"/>
            </a:pPr>
            <a:r>
              <a:rPr lang="en-US" sz="2400"/>
              <a:t>Find a reliable and effective a method to clear the shavings.</a:t>
            </a:r>
            <a:endParaRPr/>
          </a:p>
          <a:p>
            <a:pPr indent="-228600" lvl="0" marL="228600" rtl="0" algn="l">
              <a:lnSpc>
                <a:spcPct val="90000"/>
              </a:lnSpc>
              <a:spcBef>
                <a:spcPts val="1000"/>
              </a:spcBef>
              <a:spcAft>
                <a:spcPts val="0"/>
              </a:spcAft>
              <a:buClr>
                <a:schemeClr val="dk1"/>
              </a:buClr>
              <a:buSzPts val="2400"/>
              <a:buChar char="•"/>
            </a:pPr>
            <a:r>
              <a:rPr lang="en-US" sz="2400"/>
              <a:t>Tip 1: To use auxiliary materials. </a:t>
            </a:r>
            <a:endParaRPr/>
          </a:p>
          <a:p>
            <a:pPr indent="-228600" lvl="0" marL="228600" rtl="0" algn="l">
              <a:lnSpc>
                <a:spcPct val="90000"/>
              </a:lnSpc>
              <a:spcBef>
                <a:spcPts val="1000"/>
              </a:spcBef>
              <a:spcAft>
                <a:spcPts val="0"/>
              </a:spcAft>
              <a:buClr>
                <a:schemeClr val="dk1"/>
              </a:buClr>
              <a:buSzPts val="2400"/>
              <a:buChar char="•"/>
            </a:pPr>
            <a:r>
              <a:rPr lang="en-US" sz="2400"/>
              <a:t>Tip 2: Field-Substance Diagrams.</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20" name="Google Shape;620;p51"/>
          <p:cNvSpPr txBox="1"/>
          <p:nvPr>
            <p:ph type="title"/>
          </p:nvPr>
        </p:nvSpPr>
        <p:spPr>
          <a:xfrm>
            <a:off x="3575051" y="549275"/>
            <a:ext cx="5546725" cy="60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8. Ice in electricity transmission  lines</a:t>
            </a:r>
            <a:endParaRPr b="1" sz="2800"/>
          </a:p>
        </p:txBody>
      </p:sp>
      <p:sp>
        <p:nvSpPr>
          <p:cNvPr id="621" name="Google Shape;621;p51"/>
          <p:cNvSpPr txBox="1"/>
          <p:nvPr>
            <p:ph idx="1" type="body"/>
          </p:nvPr>
        </p:nvSpPr>
        <p:spPr>
          <a:xfrm>
            <a:off x="2133601" y="1981201"/>
            <a:ext cx="7724775" cy="4048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During the winter in cold countries the risk arise of  ice forming around electricity transmission lines.</a:t>
            </a:r>
            <a:endParaRPr/>
          </a:p>
          <a:p>
            <a:pPr indent="-228600" lvl="0" marL="228600" rtl="0" algn="l">
              <a:lnSpc>
                <a:spcPct val="90000"/>
              </a:lnSpc>
              <a:spcBef>
                <a:spcPts val="1000"/>
              </a:spcBef>
              <a:spcAft>
                <a:spcPts val="0"/>
              </a:spcAft>
              <a:buClr>
                <a:schemeClr val="dk1"/>
              </a:buClr>
              <a:buSzPts val="2000"/>
              <a:buChar char="•"/>
            </a:pPr>
            <a:r>
              <a:rPr lang="en-US" sz="2000"/>
              <a:t>The weight of the ice may cause breakage of these lines. </a:t>
            </a:r>
            <a:endParaRPr/>
          </a:p>
          <a:p>
            <a:pPr indent="-228600" lvl="0" marL="228600" rtl="0" algn="l">
              <a:lnSpc>
                <a:spcPct val="90000"/>
              </a:lnSpc>
              <a:spcBef>
                <a:spcPts val="1000"/>
              </a:spcBef>
              <a:spcAft>
                <a:spcPts val="0"/>
              </a:spcAft>
              <a:buClr>
                <a:schemeClr val="dk1"/>
              </a:buClr>
              <a:buSzPts val="2000"/>
              <a:buChar char="•"/>
            </a:pPr>
            <a:r>
              <a:rPr lang="en-US" sz="2000"/>
              <a:t>If a line is used whose resistance produces heat, the losses of energy are too great. In addition, during the summer the heating can be excessive. </a:t>
            </a:r>
            <a:endParaRPr/>
          </a:p>
          <a:p>
            <a:pPr indent="-228600" lvl="0" marL="228600" rtl="0" algn="l">
              <a:lnSpc>
                <a:spcPct val="90000"/>
              </a:lnSpc>
              <a:spcBef>
                <a:spcPts val="1000"/>
              </a:spcBef>
              <a:spcAft>
                <a:spcPts val="0"/>
              </a:spcAft>
              <a:buClr>
                <a:schemeClr val="dk1"/>
              </a:buClr>
              <a:buSzPts val="2000"/>
              <a:buChar char="•"/>
            </a:pPr>
            <a:r>
              <a:rPr lang="en-US" sz="2000"/>
              <a:t>To put ferrite rings each certain distance, causes heat by magnetic induction, but this also it happens during the summer. </a:t>
            </a:r>
            <a:endParaRPr/>
          </a:p>
          <a:p>
            <a:pPr indent="-228600" lvl="0" marL="228600" rtl="0" algn="l">
              <a:lnSpc>
                <a:spcPct val="90000"/>
              </a:lnSpc>
              <a:spcBef>
                <a:spcPts val="1000"/>
              </a:spcBef>
              <a:spcAft>
                <a:spcPts val="0"/>
              </a:spcAft>
              <a:buClr>
                <a:schemeClr val="dk1"/>
              </a:buClr>
              <a:buSzPts val="2000"/>
              <a:buChar char="•"/>
            </a:pPr>
            <a:r>
              <a:rPr lang="en-US" sz="2000"/>
              <a:t>Find a physical principle that allows to avoid the heating in summer. </a:t>
            </a:r>
            <a:endParaRPr/>
          </a:p>
          <a:p>
            <a:pPr indent="-228600" lvl="0" marL="228600" rtl="0" algn="l">
              <a:lnSpc>
                <a:spcPct val="90000"/>
              </a:lnSpc>
              <a:spcBef>
                <a:spcPts val="1000"/>
              </a:spcBef>
              <a:spcAft>
                <a:spcPts val="0"/>
              </a:spcAft>
              <a:buClr>
                <a:schemeClr val="dk1"/>
              </a:buClr>
              <a:buSzPts val="2000"/>
              <a:buChar char="•"/>
            </a:pPr>
            <a:r>
              <a:rPr b="1" lang="en-US" sz="2000"/>
              <a:t>Tip: Magnetic properties.</a:t>
            </a:r>
            <a:endParaRPr b="1"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27" name="Google Shape;627;p52"/>
          <p:cNvSpPr txBox="1"/>
          <p:nvPr>
            <p:ph type="title"/>
          </p:nvPr>
        </p:nvSpPr>
        <p:spPr>
          <a:xfrm>
            <a:off x="4432301" y="609600"/>
            <a:ext cx="3863975"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9. High precision valve</a:t>
            </a:r>
            <a:r>
              <a:rPr lang="en-US" sz="2800"/>
              <a:t> </a:t>
            </a:r>
            <a:endParaRPr sz="2800"/>
          </a:p>
        </p:txBody>
      </p:sp>
      <p:sp>
        <p:nvSpPr>
          <p:cNvPr id="628" name="Google Shape;628;p52"/>
          <p:cNvSpPr txBox="1"/>
          <p:nvPr>
            <p:ph idx="1" type="body"/>
          </p:nvPr>
        </p:nvSpPr>
        <p:spPr>
          <a:xfrm>
            <a:off x="2351089" y="1844675"/>
            <a:ext cx="7724775" cy="35941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high precision valve is required for metering the components in an industrial process.</a:t>
            </a:r>
            <a:endParaRPr/>
          </a:p>
          <a:p>
            <a:pPr indent="-228600" lvl="0" marL="228600" rtl="0" algn="l">
              <a:lnSpc>
                <a:spcPct val="90000"/>
              </a:lnSpc>
              <a:spcBef>
                <a:spcPts val="1000"/>
              </a:spcBef>
              <a:spcAft>
                <a:spcPts val="0"/>
              </a:spcAft>
              <a:buClr>
                <a:schemeClr val="dk1"/>
              </a:buClr>
              <a:buSzPts val="2800"/>
              <a:buChar char="•"/>
            </a:pPr>
            <a:r>
              <a:rPr lang="en-US"/>
              <a:t>The required precision exceeds the possibilities of screw valves.</a:t>
            </a:r>
            <a:endParaRPr/>
          </a:p>
          <a:p>
            <a:pPr indent="-228600" lvl="0" marL="228600" rtl="0" algn="l">
              <a:lnSpc>
                <a:spcPct val="90000"/>
              </a:lnSpc>
              <a:spcBef>
                <a:spcPts val="1000"/>
              </a:spcBef>
              <a:spcAft>
                <a:spcPts val="0"/>
              </a:spcAft>
              <a:buClr>
                <a:schemeClr val="dk1"/>
              </a:buClr>
              <a:buSzPts val="2800"/>
              <a:buChar char="•"/>
            </a:pPr>
            <a:r>
              <a:rPr lang="en-US"/>
              <a:t>Develop a principle of regulation (not based on screws) for the opening of a valve that allows to control differences of the order of thousandths of millimeter. </a:t>
            </a:r>
            <a:endParaRPr/>
          </a:p>
          <a:p>
            <a:pPr indent="-228600" lvl="0" marL="228600" rtl="0" algn="l">
              <a:lnSpc>
                <a:spcPct val="90000"/>
              </a:lnSpc>
              <a:spcBef>
                <a:spcPts val="1000"/>
              </a:spcBef>
              <a:spcAft>
                <a:spcPts val="0"/>
              </a:spcAft>
              <a:buClr>
                <a:schemeClr val="dk1"/>
              </a:buClr>
              <a:buSzPts val="2800"/>
              <a:buChar char="•"/>
            </a:pPr>
            <a:r>
              <a:rPr b="1" lang="en-US"/>
              <a:t>Tip: Physical principles.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3"/>
          <p:cNvSpPr txBox="1"/>
          <p:nvPr>
            <p:ph idx="10" type="dt"/>
          </p:nvPr>
        </p:nvSpPr>
        <p:spPr>
          <a:xfrm>
            <a:off x="2133600" y="6019800"/>
            <a:ext cx="72390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200">
                <a:solidFill>
                  <a:srgbClr val="000099"/>
                </a:solidFill>
                <a:latin typeface="Times New Roman"/>
                <a:ea typeface="Times New Roman"/>
                <a:cs typeface="Times New Roman"/>
                <a:sym typeface="Times New Roman"/>
              </a:rPr>
              <a:t>Second LACCEI International Latin American and Caribbean Conference for Engineering and Technology </a:t>
            </a:r>
            <a:endParaRPr/>
          </a:p>
          <a:p>
            <a:pPr indent="0" lvl="0" marL="0" marR="0" rtl="0" algn="l">
              <a:spcBef>
                <a:spcPts val="0"/>
              </a:spcBef>
              <a:spcAft>
                <a:spcPts val="0"/>
              </a:spcAft>
              <a:buNone/>
            </a:pPr>
            <a:r>
              <a:rPr i="1" lang="en-US" sz="1200">
                <a:solidFill>
                  <a:srgbClr val="000099"/>
                </a:solidFill>
                <a:latin typeface="Times New Roman"/>
                <a:ea typeface="Times New Roman"/>
                <a:cs typeface="Times New Roman"/>
                <a:sym typeface="Times New Roman"/>
              </a:rPr>
              <a:t>LACCET’2004: “Challenges and Opportunities for Engineering Education, Research and Development”</a:t>
            </a:r>
            <a:endParaRPr i="0" sz="1200">
              <a:solidFill>
                <a:srgbClr val="000099"/>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1200">
                <a:solidFill>
                  <a:srgbClr val="000099"/>
                </a:solidFill>
                <a:latin typeface="Times New Roman"/>
                <a:ea typeface="Times New Roman"/>
                <a:cs typeface="Times New Roman"/>
                <a:sym typeface="Times New Roman"/>
              </a:rPr>
              <a:t>2-4 June 2004, Miami, Florida, USA		Copyright Dr. Noel Leon-ITESM</a:t>
            </a:r>
            <a:endParaRPr i="0" sz="1200">
              <a:solidFill>
                <a:srgbClr val="000099"/>
              </a:solidFill>
              <a:latin typeface="Times New Roman"/>
              <a:ea typeface="Times New Roman"/>
              <a:cs typeface="Times New Roman"/>
              <a:sym typeface="Times New Roman"/>
            </a:endParaRPr>
          </a:p>
        </p:txBody>
      </p:sp>
      <p:sp>
        <p:nvSpPr>
          <p:cNvPr id="636" name="Google Shape;636;p53"/>
          <p:cNvSpPr txBox="1"/>
          <p:nvPr>
            <p:ph idx="12" type="sldNum"/>
          </p:nvPr>
        </p:nvSpPr>
        <p:spPr>
          <a:xfrm>
            <a:off x="8153400" y="60960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37" name="Google Shape;637;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The Ideal Final Result (IFR) </a:t>
            </a:r>
            <a:br>
              <a:rPr lang="en-US"/>
            </a:br>
            <a:r>
              <a:rPr lang="en-US"/>
              <a:t>and </a:t>
            </a:r>
            <a:br>
              <a:rPr lang="en-US"/>
            </a:br>
            <a:r>
              <a:rPr lang="en-US"/>
              <a:t>Ideality (I)</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45" name="Google Shape;645;p54"/>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646" name="Google Shape;646;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Ideal Final Result (IFR)</a:t>
            </a:r>
            <a:endParaRPr/>
          </a:p>
        </p:txBody>
      </p:sp>
      <p:sp>
        <p:nvSpPr>
          <p:cNvPr id="647" name="Google Shape;647;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IFR is the imagined ultimate outcome of the problem solving process.</a:t>
            </a:r>
            <a:endParaRPr/>
          </a:p>
          <a:p>
            <a:pPr indent="-228600" lvl="1" marL="685800" rtl="0" algn="l">
              <a:lnSpc>
                <a:spcPct val="90000"/>
              </a:lnSpc>
              <a:spcBef>
                <a:spcPts val="500"/>
              </a:spcBef>
              <a:spcAft>
                <a:spcPts val="0"/>
              </a:spcAft>
              <a:buClr>
                <a:schemeClr val="dk1"/>
              </a:buClr>
              <a:buSzPts val="2400"/>
              <a:buChar char="•"/>
            </a:pPr>
            <a:r>
              <a:rPr lang="en-US"/>
              <a:t>An element of the system or an element in the environment surrounding the system will perform the desired function(s) </a:t>
            </a:r>
            <a:r>
              <a:rPr b="1" i="1" lang="en-US" u="sng"/>
              <a:t>by itself</a:t>
            </a:r>
            <a:r>
              <a:rPr lang="en-US"/>
              <a:t> with no cost(s) or harmful effect(s).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55" name="Google Shape;655;p55"/>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656" name="Google Shape;65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Ideal Final Result (IFR)</a:t>
            </a:r>
            <a:endParaRPr/>
          </a:p>
        </p:txBody>
      </p:sp>
      <p:sp>
        <p:nvSpPr>
          <p:cNvPr id="657" name="Google Shape;65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IFR has the following 4 characteristics: </a:t>
            </a:r>
            <a:endParaRPr/>
          </a:p>
          <a:p>
            <a:pPr indent="-228600" lvl="1" marL="685800" rtl="0" algn="l">
              <a:lnSpc>
                <a:spcPct val="90000"/>
              </a:lnSpc>
              <a:spcBef>
                <a:spcPts val="500"/>
              </a:spcBef>
              <a:spcAft>
                <a:spcPts val="0"/>
              </a:spcAft>
              <a:buClr>
                <a:schemeClr val="dk1"/>
              </a:buClr>
              <a:buSzPts val="2400"/>
              <a:buFont typeface="Calibri"/>
              <a:buNone/>
            </a:pPr>
            <a:r>
              <a:rPr lang="en-US"/>
              <a:t>   1. Eliminates the deficiencies of the original system</a:t>
            </a:r>
            <a:br>
              <a:rPr lang="en-US"/>
            </a:br>
            <a:r>
              <a:rPr lang="en-US"/>
              <a:t>2. Preserves the advantages of the original system</a:t>
            </a:r>
            <a:br>
              <a:rPr lang="en-US"/>
            </a:br>
            <a:r>
              <a:rPr lang="en-US"/>
              <a:t>3. Does not make the system more complicated (uses free or available resources).</a:t>
            </a:r>
            <a:br>
              <a:rPr lang="en-US"/>
            </a:br>
            <a:r>
              <a:rPr lang="en-US"/>
              <a:t>4. Does not introduce new disadvantages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63" name="Google Shape;663;p56"/>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664" name="Google Shape;664;p56"/>
          <p:cNvSpPr txBox="1"/>
          <p:nvPr>
            <p:ph type="title"/>
          </p:nvPr>
        </p:nvSpPr>
        <p:spPr>
          <a:xfrm>
            <a:off x="3276600" y="304800"/>
            <a:ext cx="5340350" cy="762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Evolution Towards Ideality</a:t>
            </a:r>
            <a:endParaRPr/>
          </a:p>
        </p:txBody>
      </p:sp>
      <p:sp>
        <p:nvSpPr>
          <p:cNvPr id="665" name="Google Shape;665;p56"/>
          <p:cNvSpPr txBox="1"/>
          <p:nvPr>
            <p:ph idx="1" type="body"/>
          </p:nvPr>
        </p:nvSpPr>
        <p:spPr>
          <a:xfrm>
            <a:off x="2209800" y="1981200"/>
            <a:ext cx="7772400" cy="1769202"/>
          </a:xfrm>
          <a:prstGeom prst="rect">
            <a:avLst/>
          </a:prstGeom>
          <a:noFill/>
          <a:ln>
            <a:noFill/>
          </a:ln>
        </p:spPr>
        <p:txBody>
          <a:bodyPr anchorCtr="0" anchor="t" bIns="44450" lIns="90475" spcFirstLastPara="1" rIns="90475" wrap="square" tIns="44450">
            <a:spAutoFit/>
          </a:bodyPr>
          <a:lstStyle/>
          <a:p>
            <a:pPr indent="-228600" lvl="0" marL="228600" rtl="0" algn="l">
              <a:lnSpc>
                <a:spcPct val="90000"/>
              </a:lnSpc>
              <a:spcBef>
                <a:spcPts val="0"/>
              </a:spcBef>
              <a:spcAft>
                <a:spcPts val="0"/>
              </a:spcAft>
              <a:buClr>
                <a:schemeClr val="dk1"/>
              </a:buClr>
              <a:buSzPts val="2800"/>
              <a:buChar char="•"/>
            </a:pPr>
            <a:r>
              <a:rPr lang="en-US"/>
              <a:t>Each system performs useful and harmful functions</a:t>
            </a:r>
            <a:endParaRPr/>
          </a:p>
          <a:p>
            <a:pPr indent="-228600" lvl="0" marL="228600" rtl="0" algn="l">
              <a:lnSpc>
                <a:spcPct val="90000"/>
              </a:lnSpc>
              <a:spcBef>
                <a:spcPts val="1000"/>
              </a:spcBef>
              <a:spcAft>
                <a:spcPts val="0"/>
              </a:spcAft>
              <a:buClr>
                <a:schemeClr val="dk1"/>
              </a:buClr>
              <a:buSzPts val="2800"/>
              <a:buChar char="•"/>
            </a:pPr>
            <a:r>
              <a:rPr lang="en-US"/>
              <a:t>TRIZ follows to maximize the ideality: Ideal Final Result (IFR)</a:t>
            </a:r>
            <a:endParaRPr/>
          </a:p>
        </p:txBody>
      </p:sp>
      <p:sp>
        <p:nvSpPr>
          <p:cNvPr id="666" name="Google Shape;666;p56"/>
          <p:cNvSpPr/>
          <p:nvPr/>
        </p:nvSpPr>
        <p:spPr>
          <a:xfrm>
            <a:off x="1981200" y="4114800"/>
            <a:ext cx="2973388" cy="1754188"/>
          </a:xfrm>
          <a:custGeom>
            <a:rect b="b" l="l" r="r" t="t"/>
            <a:pathLst>
              <a:path extrusionOk="0" h="1105" w="1873">
                <a:moveTo>
                  <a:pt x="432" y="144"/>
                </a:moveTo>
                <a:lnTo>
                  <a:pt x="491" y="142"/>
                </a:lnTo>
                <a:lnTo>
                  <a:pt x="546" y="115"/>
                </a:lnTo>
                <a:lnTo>
                  <a:pt x="614" y="87"/>
                </a:lnTo>
                <a:lnTo>
                  <a:pt x="655" y="74"/>
                </a:lnTo>
                <a:lnTo>
                  <a:pt x="723" y="46"/>
                </a:lnTo>
                <a:lnTo>
                  <a:pt x="778" y="19"/>
                </a:lnTo>
                <a:lnTo>
                  <a:pt x="819" y="19"/>
                </a:lnTo>
                <a:lnTo>
                  <a:pt x="1104" y="144"/>
                </a:lnTo>
                <a:lnTo>
                  <a:pt x="1776" y="0"/>
                </a:lnTo>
                <a:lnTo>
                  <a:pt x="1680" y="288"/>
                </a:lnTo>
                <a:lnTo>
                  <a:pt x="1872" y="816"/>
                </a:lnTo>
                <a:lnTo>
                  <a:pt x="1440" y="816"/>
                </a:lnTo>
                <a:lnTo>
                  <a:pt x="912" y="1104"/>
                </a:lnTo>
                <a:lnTo>
                  <a:pt x="432" y="768"/>
                </a:lnTo>
                <a:lnTo>
                  <a:pt x="0" y="768"/>
                </a:lnTo>
                <a:lnTo>
                  <a:pt x="240" y="528"/>
                </a:lnTo>
                <a:lnTo>
                  <a:pt x="0" y="192"/>
                </a:lnTo>
                <a:lnTo>
                  <a:pt x="432" y="144"/>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56"/>
          <p:cNvSpPr/>
          <p:nvPr/>
        </p:nvSpPr>
        <p:spPr>
          <a:xfrm>
            <a:off x="2597150" y="4578350"/>
            <a:ext cx="1816100" cy="673100"/>
          </a:xfrm>
          <a:prstGeom prst="ellipse">
            <a:avLst/>
          </a:prstGeom>
          <a:solidFill>
            <a:srgbClr val="000099"/>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56"/>
          <p:cNvSpPr/>
          <p:nvPr/>
        </p:nvSpPr>
        <p:spPr>
          <a:xfrm>
            <a:off x="2894014" y="4778376"/>
            <a:ext cx="1234313"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IDEALITY</a:t>
            </a:r>
            <a:endParaRPr/>
          </a:p>
        </p:txBody>
      </p:sp>
      <p:sp>
        <p:nvSpPr>
          <p:cNvPr id="669" name="Google Shape;669;p56"/>
          <p:cNvSpPr/>
          <p:nvPr/>
        </p:nvSpPr>
        <p:spPr>
          <a:xfrm>
            <a:off x="4867276" y="4527551"/>
            <a:ext cx="482505" cy="70532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4000">
                <a:solidFill>
                  <a:schemeClr val="lt2"/>
                </a:solidFill>
                <a:latin typeface="Arial"/>
                <a:ea typeface="Arial"/>
                <a:cs typeface="Arial"/>
                <a:sym typeface="Arial"/>
              </a:rPr>
              <a:t>=</a:t>
            </a:r>
            <a:endParaRPr/>
          </a:p>
        </p:txBody>
      </p:sp>
      <p:sp>
        <p:nvSpPr>
          <p:cNvPr id="670" name="Google Shape;670;p56"/>
          <p:cNvSpPr/>
          <p:nvPr/>
        </p:nvSpPr>
        <p:spPr>
          <a:xfrm>
            <a:off x="6110289" y="4375151"/>
            <a:ext cx="3518593" cy="52065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800">
                <a:solidFill>
                  <a:srgbClr val="000099"/>
                </a:solidFill>
                <a:latin typeface="Arial"/>
                <a:ea typeface="Arial"/>
                <a:cs typeface="Arial"/>
                <a:sym typeface="Arial"/>
              </a:rPr>
              <a:t>All useful functions</a:t>
            </a:r>
            <a:endParaRPr/>
          </a:p>
        </p:txBody>
      </p:sp>
      <p:sp>
        <p:nvSpPr>
          <p:cNvPr id="671" name="Google Shape;671;p56"/>
          <p:cNvSpPr/>
          <p:nvPr/>
        </p:nvSpPr>
        <p:spPr>
          <a:xfrm>
            <a:off x="5937250" y="5006975"/>
            <a:ext cx="3863238" cy="643766"/>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400">
                <a:solidFill>
                  <a:srgbClr val="000099"/>
                </a:solidFill>
                <a:latin typeface="Arial"/>
                <a:ea typeface="Arial"/>
                <a:cs typeface="Arial"/>
                <a:sym typeface="Arial"/>
              </a:rPr>
              <a:t>All harmful functions + </a:t>
            </a:r>
            <a:r>
              <a:rPr b="1" lang="en-US" sz="3600">
                <a:solidFill>
                  <a:srgbClr val="000099"/>
                </a:solidFill>
                <a:latin typeface="Arial"/>
                <a:ea typeface="Arial"/>
                <a:cs typeface="Arial"/>
                <a:sym typeface="Arial"/>
              </a:rPr>
              <a:t>$</a:t>
            </a:r>
            <a:endParaRPr/>
          </a:p>
        </p:txBody>
      </p:sp>
      <p:cxnSp>
        <p:nvCxnSpPr>
          <p:cNvPr id="672" name="Google Shape;672;p56"/>
          <p:cNvCxnSpPr/>
          <p:nvPr/>
        </p:nvCxnSpPr>
        <p:spPr>
          <a:xfrm>
            <a:off x="5511800" y="4876800"/>
            <a:ext cx="4597400" cy="0"/>
          </a:xfrm>
          <a:prstGeom prst="straightConnector1">
            <a:avLst/>
          </a:prstGeom>
          <a:noFill/>
          <a:ln cap="flat" cmpd="sng" w="50800">
            <a:solidFill>
              <a:schemeClr val="lt2"/>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78" name="Google Shape;678;p57"/>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679" name="Google Shape;679;p57"/>
          <p:cNvSpPr txBox="1"/>
          <p:nvPr>
            <p:ph type="title"/>
          </p:nvPr>
        </p:nvSpPr>
        <p:spPr>
          <a:xfrm>
            <a:off x="2209800" y="609600"/>
            <a:ext cx="7772400" cy="7620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400"/>
              <a:buFont typeface="Calibri"/>
              <a:buNone/>
            </a:pPr>
            <a:r>
              <a:rPr lang="en-US"/>
              <a:t>Ideal Final Result</a:t>
            </a:r>
            <a:endParaRPr/>
          </a:p>
        </p:txBody>
      </p:sp>
      <p:sp>
        <p:nvSpPr>
          <p:cNvPr id="680" name="Google Shape;680;p57"/>
          <p:cNvSpPr/>
          <p:nvPr/>
        </p:nvSpPr>
        <p:spPr>
          <a:xfrm>
            <a:off x="2819400" y="1828800"/>
            <a:ext cx="6781800" cy="3429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57"/>
          <p:cNvSpPr/>
          <p:nvPr/>
        </p:nvSpPr>
        <p:spPr>
          <a:xfrm>
            <a:off x="2208214" y="2060575"/>
            <a:ext cx="8207375" cy="2822824"/>
          </a:xfrm>
          <a:prstGeom prst="rect">
            <a:avLst/>
          </a:prstGeom>
          <a:noFill/>
          <a:ln>
            <a:noFill/>
          </a:ln>
        </p:spPr>
        <p:txBody>
          <a:bodyPr anchorCtr="0" anchor="t" bIns="44450" lIns="90475" spcFirstLastPara="1" rIns="90475" wrap="square" tIns="44450">
            <a:spAutoFit/>
          </a:bodyPr>
          <a:lstStyle/>
          <a:p>
            <a:pPr indent="-457200" lvl="0" marL="457200" marR="0" rtl="0" algn="l">
              <a:spcBef>
                <a:spcPts val="0"/>
              </a:spcBef>
              <a:spcAft>
                <a:spcPts val="0"/>
              </a:spcAft>
              <a:buNone/>
            </a:pPr>
            <a:r>
              <a:rPr b="1" lang="en-US" sz="2400">
                <a:solidFill>
                  <a:srgbClr val="000099"/>
                </a:solidFill>
                <a:latin typeface="Arial"/>
                <a:ea typeface="Arial"/>
                <a:cs typeface="Arial"/>
                <a:sym typeface="Arial"/>
              </a:rPr>
              <a:t>IFR provides solutions that are near to the ideality</a:t>
            </a:r>
            <a:endParaRPr/>
          </a:p>
          <a:p>
            <a:pPr indent="-457200" lvl="0" marL="457200" marR="0" rtl="0" algn="l">
              <a:spcBef>
                <a:spcPts val="480"/>
              </a:spcBef>
              <a:spcAft>
                <a:spcPts val="0"/>
              </a:spcAft>
              <a:buNone/>
            </a:pPr>
            <a:r>
              <a:rPr b="1" lang="en-US" sz="2400">
                <a:solidFill>
                  <a:srgbClr val="000099"/>
                </a:solidFill>
                <a:latin typeface="Arial"/>
                <a:ea typeface="Arial"/>
                <a:cs typeface="Arial"/>
                <a:sym typeface="Arial"/>
              </a:rPr>
              <a:t>IFR does not increase the complexity of the system</a:t>
            </a:r>
            <a:endParaRPr/>
          </a:p>
          <a:p>
            <a:pPr indent="-457200" lvl="0" marL="457200" marR="0" rtl="0" algn="l">
              <a:spcBef>
                <a:spcPts val="480"/>
              </a:spcBef>
              <a:spcAft>
                <a:spcPts val="0"/>
              </a:spcAft>
              <a:buNone/>
            </a:pPr>
            <a:r>
              <a:t/>
            </a:r>
            <a:endParaRPr b="1" sz="2400">
              <a:solidFill>
                <a:srgbClr val="000099"/>
              </a:solidFill>
              <a:latin typeface="Arial"/>
              <a:ea typeface="Arial"/>
              <a:cs typeface="Arial"/>
              <a:sym typeface="Arial"/>
            </a:endParaRPr>
          </a:p>
          <a:p>
            <a:pPr indent="-457200" lvl="0" marL="457200" marR="0" rtl="0" algn="l">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A system performs a function without existing</a:t>
            </a:r>
            <a:endParaRPr/>
          </a:p>
          <a:p>
            <a:pPr indent="-457200" lvl="0" marL="457200" marR="0" rtl="0" algn="l">
              <a:spcBef>
                <a:spcPts val="0"/>
              </a:spcBef>
              <a:spcAft>
                <a:spcPts val="0"/>
              </a:spcAft>
              <a:buClr>
                <a:srgbClr val="000099"/>
              </a:buClr>
              <a:buSzPts val="2400"/>
              <a:buFont typeface="Arial"/>
              <a:buAutoNum type="arabicPeriod"/>
            </a:pPr>
            <a:r>
              <a:rPr b="1" lang="en-US" sz="2400">
                <a:solidFill>
                  <a:srgbClr val="000099"/>
                </a:solidFill>
                <a:latin typeface="Arial"/>
                <a:ea typeface="Arial"/>
                <a:cs typeface="Arial"/>
                <a:sym typeface="Arial"/>
              </a:rPr>
              <a:t> The function is performed without introducing new resources in the system: using existing resources, (physical, chemical, geometric etc.)</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89" name="Google Shape;689;p58"/>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690" name="Google Shape;690;p58"/>
          <p:cNvSpPr txBox="1"/>
          <p:nvPr>
            <p:ph type="title"/>
          </p:nvPr>
        </p:nvSpPr>
        <p:spPr>
          <a:xfrm>
            <a:off x="838200" y="365125"/>
            <a:ext cx="10515600" cy="1325563"/>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4400"/>
              <a:buFont typeface="Calibri"/>
              <a:buNone/>
            </a:pPr>
            <a:r>
              <a:rPr lang="en-US"/>
              <a:t>“Ideality” measures progress toward the IFR</a:t>
            </a:r>
            <a:endParaRPr/>
          </a:p>
        </p:txBody>
      </p:sp>
      <p:sp>
        <p:nvSpPr>
          <p:cNvPr id="691" name="Google Shape;691;p58"/>
          <p:cNvSpPr/>
          <p:nvPr/>
        </p:nvSpPr>
        <p:spPr>
          <a:xfrm>
            <a:off x="2451100" y="3517900"/>
            <a:ext cx="1270000" cy="1346200"/>
          </a:xfrm>
          <a:prstGeom prst="ellipse">
            <a:avLst/>
          </a:prstGeom>
          <a:solidFill>
            <a:srgbClr val="0099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58"/>
          <p:cNvSpPr/>
          <p:nvPr/>
        </p:nvSpPr>
        <p:spPr>
          <a:xfrm>
            <a:off x="8318500" y="3517900"/>
            <a:ext cx="1270000" cy="1346200"/>
          </a:xfrm>
          <a:prstGeom prst="ellipse">
            <a:avLst/>
          </a:prstGeom>
          <a:solidFill>
            <a:srgbClr val="0099FF"/>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93" name="Google Shape;693;p58"/>
          <p:cNvCxnSpPr/>
          <p:nvPr/>
        </p:nvCxnSpPr>
        <p:spPr>
          <a:xfrm>
            <a:off x="3736976" y="4191000"/>
            <a:ext cx="4492625" cy="0"/>
          </a:xfrm>
          <a:prstGeom prst="straightConnector1">
            <a:avLst/>
          </a:prstGeom>
          <a:noFill/>
          <a:ln cap="flat" cmpd="sng" w="127000">
            <a:solidFill>
              <a:srgbClr val="000099"/>
            </a:solidFill>
            <a:prstDash val="solid"/>
            <a:round/>
            <a:headEnd len="sm" w="sm" type="none"/>
            <a:tailEnd len="med" w="med" type="stealth"/>
          </a:ln>
        </p:spPr>
      </p:cxnSp>
      <p:sp>
        <p:nvSpPr>
          <p:cNvPr id="694" name="Google Shape;694;p58"/>
          <p:cNvSpPr/>
          <p:nvPr/>
        </p:nvSpPr>
        <p:spPr>
          <a:xfrm>
            <a:off x="2587625" y="3913188"/>
            <a:ext cx="935038" cy="5191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Start</a:t>
            </a:r>
            <a:endParaRPr/>
          </a:p>
        </p:txBody>
      </p:sp>
      <p:sp>
        <p:nvSpPr>
          <p:cNvPr id="695" name="Google Shape;695;p58"/>
          <p:cNvSpPr/>
          <p:nvPr/>
        </p:nvSpPr>
        <p:spPr>
          <a:xfrm>
            <a:off x="8577264" y="3900488"/>
            <a:ext cx="764633" cy="52386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IFR</a:t>
            </a:r>
            <a:endParaRPr/>
          </a:p>
        </p:txBody>
      </p:sp>
      <p:cxnSp>
        <p:nvCxnSpPr>
          <p:cNvPr id="696" name="Google Shape;696;p58"/>
          <p:cNvCxnSpPr/>
          <p:nvPr/>
        </p:nvCxnSpPr>
        <p:spPr>
          <a:xfrm>
            <a:off x="3124200" y="5184776"/>
            <a:ext cx="0" cy="377825"/>
          </a:xfrm>
          <a:prstGeom prst="straightConnector1">
            <a:avLst/>
          </a:prstGeom>
          <a:noFill/>
          <a:ln cap="flat" cmpd="sng" w="76200">
            <a:solidFill>
              <a:srgbClr val="000099"/>
            </a:solidFill>
            <a:prstDash val="solid"/>
            <a:round/>
            <a:headEnd len="sm" w="sm" type="none"/>
            <a:tailEnd len="sm" w="sm" type="none"/>
          </a:ln>
        </p:spPr>
      </p:cxnSp>
      <p:cxnSp>
        <p:nvCxnSpPr>
          <p:cNvPr id="697" name="Google Shape;697;p58"/>
          <p:cNvCxnSpPr/>
          <p:nvPr/>
        </p:nvCxnSpPr>
        <p:spPr>
          <a:xfrm>
            <a:off x="4572000" y="5181601"/>
            <a:ext cx="0" cy="377825"/>
          </a:xfrm>
          <a:prstGeom prst="straightConnector1">
            <a:avLst/>
          </a:prstGeom>
          <a:noFill/>
          <a:ln cap="flat" cmpd="sng" w="76200">
            <a:solidFill>
              <a:srgbClr val="000099"/>
            </a:solidFill>
            <a:prstDash val="solid"/>
            <a:round/>
            <a:headEnd len="sm" w="sm" type="none"/>
            <a:tailEnd len="sm" w="sm" type="none"/>
          </a:ln>
        </p:spPr>
      </p:cxnSp>
      <p:sp>
        <p:nvSpPr>
          <p:cNvPr id="698" name="Google Shape;698;p58"/>
          <p:cNvSpPr/>
          <p:nvPr/>
        </p:nvSpPr>
        <p:spPr>
          <a:xfrm>
            <a:off x="8289925" y="1798639"/>
            <a:ext cx="1437894" cy="157030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i="1" lang="en-US" sz="3200">
                <a:solidFill>
                  <a:srgbClr val="FF3300"/>
                </a:solidFill>
                <a:latin typeface="Arial"/>
                <a:ea typeface="Arial"/>
                <a:cs typeface="Arial"/>
                <a:sym typeface="Arial"/>
              </a:rPr>
              <a:t>Ideal</a:t>
            </a:r>
            <a:endParaRPr/>
          </a:p>
          <a:p>
            <a:pPr indent="0" lvl="0" marL="0" marR="0" rtl="0" algn="l">
              <a:spcBef>
                <a:spcPts val="0"/>
              </a:spcBef>
              <a:spcAft>
                <a:spcPts val="0"/>
              </a:spcAft>
              <a:buNone/>
            </a:pPr>
            <a:r>
              <a:rPr b="1" i="1" lang="en-US" sz="3200">
                <a:solidFill>
                  <a:srgbClr val="FF3300"/>
                </a:solidFill>
                <a:latin typeface="Arial"/>
                <a:ea typeface="Arial"/>
                <a:cs typeface="Arial"/>
                <a:sym typeface="Arial"/>
              </a:rPr>
              <a:t>Final</a:t>
            </a:r>
            <a:endParaRPr/>
          </a:p>
          <a:p>
            <a:pPr indent="0" lvl="0" marL="0" marR="0" rtl="0" algn="l">
              <a:spcBef>
                <a:spcPts val="0"/>
              </a:spcBef>
              <a:spcAft>
                <a:spcPts val="0"/>
              </a:spcAft>
              <a:buNone/>
            </a:pPr>
            <a:r>
              <a:rPr b="1" i="1" lang="en-US" sz="3200">
                <a:solidFill>
                  <a:srgbClr val="FF3300"/>
                </a:solidFill>
                <a:latin typeface="Arial"/>
                <a:ea typeface="Arial"/>
                <a:cs typeface="Arial"/>
                <a:sym typeface="Arial"/>
              </a:rPr>
              <a:t>Result</a:t>
            </a:r>
            <a:endParaRPr b="1" i="1" sz="3200">
              <a:solidFill>
                <a:schemeClr val="folHlink"/>
              </a:solidFill>
              <a:latin typeface="Arial"/>
              <a:ea typeface="Arial"/>
              <a:cs typeface="Arial"/>
              <a:sym typeface="Arial"/>
            </a:endParaRPr>
          </a:p>
        </p:txBody>
      </p:sp>
      <p:sp>
        <p:nvSpPr>
          <p:cNvPr id="699" name="Google Shape;699;p58"/>
          <p:cNvSpPr/>
          <p:nvPr/>
        </p:nvSpPr>
        <p:spPr>
          <a:xfrm>
            <a:off x="8305800" y="4953001"/>
            <a:ext cx="2362200" cy="1200971"/>
          </a:xfrm>
          <a:prstGeom prst="rect">
            <a:avLst/>
          </a:prstGeom>
          <a:noFill/>
          <a:ln>
            <a:noFill/>
          </a:ln>
        </p:spPr>
        <p:txBody>
          <a:bodyPr anchorCtr="0" anchor="t" bIns="46025" lIns="92075" spcFirstLastPara="1" rIns="92075" wrap="square" tIns="46025">
            <a:spAutoFit/>
          </a:bodyPr>
          <a:lstStyle/>
          <a:p>
            <a:pPr indent="-114300" lvl="0" marL="0" marR="0" rtl="0" algn="l">
              <a:spcBef>
                <a:spcPts val="0"/>
              </a:spcBef>
              <a:spcAft>
                <a:spcPts val="0"/>
              </a:spcAft>
              <a:buClr>
                <a:srgbClr val="000099"/>
              </a:buClr>
              <a:buSzPts val="1800"/>
              <a:buFont typeface="Arial"/>
              <a:buChar char="•"/>
            </a:pPr>
            <a:r>
              <a:rPr b="1" lang="en-US" sz="1800">
                <a:solidFill>
                  <a:srgbClr val="000099"/>
                </a:solidFill>
                <a:latin typeface="Arial"/>
                <a:ea typeface="Arial"/>
                <a:cs typeface="Arial"/>
                <a:sym typeface="Arial"/>
              </a:rPr>
              <a:t>No harmful effects</a:t>
            </a:r>
            <a:endParaRPr/>
          </a:p>
          <a:p>
            <a:pPr indent="-114300" lvl="0" marL="0" marR="0" rtl="0" algn="l">
              <a:spcBef>
                <a:spcPts val="0"/>
              </a:spcBef>
              <a:spcAft>
                <a:spcPts val="0"/>
              </a:spcAft>
              <a:buClr>
                <a:srgbClr val="000099"/>
              </a:buClr>
              <a:buSzPts val="1800"/>
              <a:buFont typeface="Arial"/>
              <a:buChar char="•"/>
            </a:pPr>
            <a:r>
              <a:rPr b="1" lang="en-US" sz="1800">
                <a:solidFill>
                  <a:srgbClr val="000099"/>
                </a:solidFill>
                <a:latin typeface="Arial"/>
                <a:ea typeface="Arial"/>
                <a:cs typeface="Arial"/>
                <a:sym typeface="Arial"/>
              </a:rPr>
              <a:t>No Cost</a:t>
            </a:r>
            <a:endParaRPr/>
          </a:p>
          <a:p>
            <a:pPr indent="-114300" lvl="0" marL="0" marR="0" rtl="0" algn="l">
              <a:spcBef>
                <a:spcPts val="0"/>
              </a:spcBef>
              <a:spcAft>
                <a:spcPts val="0"/>
              </a:spcAft>
              <a:buClr>
                <a:srgbClr val="000099"/>
              </a:buClr>
              <a:buSzPts val="1800"/>
              <a:buFont typeface="Arial"/>
              <a:buChar char="•"/>
            </a:pPr>
            <a:r>
              <a:rPr b="1" lang="en-US" sz="1800">
                <a:solidFill>
                  <a:srgbClr val="000099"/>
                </a:solidFill>
                <a:latin typeface="Arial"/>
                <a:ea typeface="Arial"/>
                <a:cs typeface="Arial"/>
                <a:sym typeface="Arial"/>
              </a:rPr>
              <a:t>Satisfies Customer</a:t>
            </a:r>
            <a:endParaRPr/>
          </a:p>
          <a:p>
            <a:pPr indent="0" lvl="0" marL="0" marR="0" rtl="0" algn="l">
              <a:spcBef>
                <a:spcPts val="0"/>
              </a:spcBef>
              <a:spcAft>
                <a:spcPts val="0"/>
              </a:spcAft>
              <a:buNone/>
            </a:pPr>
            <a:r>
              <a:rPr b="1" lang="en-US" sz="1800">
                <a:solidFill>
                  <a:srgbClr val="000099"/>
                </a:solidFill>
                <a:latin typeface="Arial"/>
                <a:ea typeface="Arial"/>
                <a:cs typeface="Arial"/>
                <a:sym typeface="Arial"/>
              </a:rPr>
              <a:t>   needs</a:t>
            </a:r>
            <a:endParaRPr/>
          </a:p>
        </p:txBody>
      </p:sp>
      <p:sp>
        <p:nvSpPr>
          <p:cNvPr id="700" name="Google Shape;700;p58"/>
          <p:cNvSpPr txBox="1"/>
          <p:nvPr/>
        </p:nvSpPr>
        <p:spPr>
          <a:xfrm>
            <a:off x="2895600" y="5562600"/>
            <a:ext cx="22098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99"/>
                </a:solidFill>
                <a:latin typeface="Arial"/>
                <a:ea typeface="Arial"/>
                <a:cs typeface="Arial"/>
                <a:sym typeface="Arial"/>
              </a:rPr>
              <a:t>Conventional Approach</a:t>
            </a:r>
            <a:endParaRPr/>
          </a:p>
        </p:txBody>
      </p:sp>
      <p:cxnSp>
        <p:nvCxnSpPr>
          <p:cNvPr id="701" name="Google Shape;701;p58"/>
          <p:cNvCxnSpPr/>
          <p:nvPr/>
        </p:nvCxnSpPr>
        <p:spPr>
          <a:xfrm>
            <a:off x="6324600" y="5181601"/>
            <a:ext cx="0" cy="377825"/>
          </a:xfrm>
          <a:prstGeom prst="straightConnector1">
            <a:avLst/>
          </a:prstGeom>
          <a:noFill/>
          <a:ln cap="flat" cmpd="sng" w="76200">
            <a:solidFill>
              <a:srgbClr val="000099"/>
            </a:solidFill>
            <a:prstDash val="solid"/>
            <a:round/>
            <a:headEnd len="sm" w="sm" type="none"/>
            <a:tailEnd len="sm" w="sm" type="none"/>
          </a:ln>
        </p:spPr>
      </p:cxnSp>
      <p:cxnSp>
        <p:nvCxnSpPr>
          <p:cNvPr id="702" name="Google Shape;702;p58"/>
          <p:cNvCxnSpPr/>
          <p:nvPr/>
        </p:nvCxnSpPr>
        <p:spPr>
          <a:xfrm>
            <a:off x="8229600" y="5181601"/>
            <a:ext cx="0" cy="377825"/>
          </a:xfrm>
          <a:prstGeom prst="straightConnector1">
            <a:avLst/>
          </a:prstGeom>
          <a:noFill/>
          <a:ln cap="flat" cmpd="sng" w="76200">
            <a:solidFill>
              <a:srgbClr val="000099"/>
            </a:solidFill>
            <a:prstDash val="solid"/>
            <a:round/>
            <a:headEnd len="sm" w="sm" type="none"/>
            <a:tailEnd len="sm" w="sm" type="none"/>
          </a:ln>
        </p:spPr>
      </p:cxnSp>
      <p:sp>
        <p:nvSpPr>
          <p:cNvPr id="703" name="Google Shape;703;p58"/>
          <p:cNvSpPr txBox="1"/>
          <p:nvPr/>
        </p:nvSpPr>
        <p:spPr>
          <a:xfrm>
            <a:off x="6553200" y="5486400"/>
            <a:ext cx="22098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99"/>
                </a:solidFill>
                <a:latin typeface="Arial"/>
                <a:ea typeface="Arial"/>
                <a:cs typeface="Arial"/>
                <a:sym typeface="Arial"/>
              </a:rPr>
              <a:t>Inventive</a:t>
            </a:r>
            <a:endParaRPr/>
          </a:p>
          <a:p>
            <a:pPr indent="0" lvl="0" marL="0" marR="0" rtl="0" algn="l">
              <a:spcBef>
                <a:spcPts val="0"/>
              </a:spcBef>
              <a:spcAft>
                <a:spcPts val="0"/>
              </a:spcAft>
              <a:buNone/>
            </a:pPr>
            <a:r>
              <a:rPr b="1" lang="en-US" sz="1800">
                <a:solidFill>
                  <a:srgbClr val="000099"/>
                </a:solidFill>
                <a:latin typeface="Arial"/>
                <a:ea typeface="Arial"/>
                <a:cs typeface="Arial"/>
                <a:sym typeface="Arial"/>
              </a:rPr>
              <a:t>Approach</a:t>
            </a:r>
            <a:endParaRPr/>
          </a:p>
        </p:txBody>
      </p:sp>
      <p:cxnSp>
        <p:nvCxnSpPr>
          <p:cNvPr id="704" name="Google Shape;704;p58"/>
          <p:cNvCxnSpPr/>
          <p:nvPr/>
        </p:nvCxnSpPr>
        <p:spPr>
          <a:xfrm>
            <a:off x="3200400" y="5334000"/>
            <a:ext cx="1295400" cy="0"/>
          </a:xfrm>
          <a:prstGeom prst="straightConnector1">
            <a:avLst/>
          </a:prstGeom>
          <a:noFill/>
          <a:ln cap="flat" cmpd="sng" w="50800">
            <a:solidFill>
              <a:srgbClr val="000099"/>
            </a:solidFill>
            <a:prstDash val="solid"/>
            <a:round/>
            <a:headEnd len="sm" w="sm" type="none"/>
            <a:tailEnd len="lg" w="lg" type="triangle"/>
          </a:ln>
        </p:spPr>
      </p:cxnSp>
      <p:cxnSp>
        <p:nvCxnSpPr>
          <p:cNvPr id="705" name="Google Shape;705;p58"/>
          <p:cNvCxnSpPr/>
          <p:nvPr/>
        </p:nvCxnSpPr>
        <p:spPr>
          <a:xfrm rot="10800000">
            <a:off x="6324600" y="5334000"/>
            <a:ext cx="1905000" cy="0"/>
          </a:xfrm>
          <a:prstGeom prst="straightConnector1">
            <a:avLst/>
          </a:prstGeom>
          <a:noFill/>
          <a:ln cap="flat" cmpd="sng" w="50800">
            <a:solidFill>
              <a:srgbClr val="000099"/>
            </a:solidFill>
            <a:prstDash val="solid"/>
            <a:round/>
            <a:headEnd len="sm" w="sm" type="none"/>
            <a:tailEnd len="lg" w="lg"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11" name="Google Shape;711;p59"/>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712" name="Google Shape;712;p59"/>
          <p:cNvSpPr txBox="1"/>
          <p:nvPr>
            <p:ph type="title"/>
          </p:nvPr>
        </p:nvSpPr>
        <p:spPr>
          <a:xfrm>
            <a:off x="4451351" y="609600"/>
            <a:ext cx="4308475" cy="1143000"/>
          </a:xfrm>
          <a:prstGeom prst="rect">
            <a:avLst/>
          </a:prstGeom>
          <a:noFill/>
          <a:ln>
            <a:noFill/>
          </a:ln>
        </p:spPr>
        <p:txBody>
          <a:bodyPr anchorCtr="1" anchor="ctr" bIns="44450" lIns="90475" spcFirstLastPara="1" rIns="90475" wrap="square" tIns="444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Evolution Focused to the Increase of the Ideality</a:t>
            </a:r>
            <a:endParaRPr/>
          </a:p>
        </p:txBody>
      </p:sp>
      <p:grpSp>
        <p:nvGrpSpPr>
          <p:cNvPr id="713" name="Google Shape;713;p59"/>
          <p:cNvGrpSpPr/>
          <p:nvPr/>
        </p:nvGrpSpPr>
        <p:grpSpPr>
          <a:xfrm>
            <a:off x="6311900" y="2781300"/>
            <a:ext cx="2973388" cy="1754188"/>
            <a:chOff x="288" y="2592"/>
            <a:chExt cx="1873" cy="1105"/>
          </a:xfrm>
        </p:grpSpPr>
        <p:sp>
          <p:nvSpPr>
            <p:cNvPr id="714" name="Google Shape;714;p59"/>
            <p:cNvSpPr/>
            <p:nvPr/>
          </p:nvSpPr>
          <p:spPr>
            <a:xfrm>
              <a:off x="288" y="2592"/>
              <a:ext cx="1873" cy="1105"/>
            </a:xfrm>
            <a:custGeom>
              <a:rect b="b" l="l" r="r" t="t"/>
              <a:pathLst>
                <a:path extrusionOk="0" h="1105" w="1873">
                  <a:moveTo>
                    <a:pt x="432" y="144"/>
                  </a:moveTo>
                  <a:lnTo>
                    <a:pt x="491" y="142"/>
                  </a:lnTo>
                  <a:lnTo>
                    <a:pt x="546" y="115"/>
                  </a:lnTo>
                  <a:lnTo>
                    <a:pt x="614" y="87"/>
                  </a:lnTo>
                  <a:lnTo>
                    <a:pt x="655" y="74"/>
                  </a:lnTo>
                  <a:lnTo>
                    <a:pt x="723" y="46"/>
                  </a:lnTo>
                  <a:lnTo>
                    <a:pt x="778" y="19"/>
                  </a:lnTo>
                  <a:lnTo>
                    <a:pt x="819" y="19"/>
                  </a:lnTo>
                  <a:lnTo>
                    <a:pt x="1104" y="144"/>
                  </a:lnTo>
                  <a:lnTo>
                    <a:pt x="1776" y="0"/>
                  </a:lnTo>
                  <a:lnTo>
                    <a:pt x="1680" y="288"/>
                  </a:lnTo>
                  <a:lnTo>
                    <a:pt x="1872" y="816"/>
                  </a:lnTo>
                  <a:lnTo>
                    <a:pt x="1440" y="816"/>
                  </a:lnTo>
                  <a:lnTo>
                    <a:pt x="912" y="1104"/>
                  </a:lnTo>
                  <a:lnTo>
                    <a:pt x="432" y="768"/>
                  </a:lnTo>
                  <a:lnTo>
                    <a:pt x="0" y="768"/>
                  </a:lnTo>
                  <a:lnTo>
                    <a:pt x="240" y="528"/>
                  </a:lnTo>
                  <a:lnTo>
                    <a:pt x="0" y="192"/>
                  </a:lnTo>
                  <a:lnTo>
                    <a:pt x="432" y="144"/>
                  </a:lnTo>
                </a:path>
              </a:pathLst>
            </a:custGeom>
            <a:solidFill>
              <a:schemeClr val="lt1"/>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59"/>
            <p:cNvSpPr/>
            <p:nvPr/>
          </p:nvSpPr>
          <p:spPr>
            <a:xfrm>
              <a:off x="676" y="2884"/>
              <a:ext cx="1144" cy="424"/>
            </a:xfrm>
            <a:prstGeom prst="ellipse">
              <a:avLst/>
            </a:prstGeom>
            <a:solidFill>
              <a:schemeClr val="lt2"/>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59"/>
            <p:cNvSpPr/>
            <p:nvPr/>
          </p:nvSpPr>
          <p:spPr>
            <a:xfrm>
              <a:off x="863" y="3010"/>
              <a:ext cx="778" cy="23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IDEALITY</a:t>
              </a:r>
              <a:endParaRPr/>
            </a:p>
          </p:txBody>
        </p:sp>
      </p:grpSp>
      <p:sp>
        <p:nvSpPr>
          <p:cNvPr id="717" name="Google Shape;717;p59"/>
          <p:cNvSpPr/>
          <p:nvPr/>
        </p:nvSpPr>
        <p:spPr>
          <a:xfrm>
            <a:off x="4867276" y="4527551"/>
            <a:ext cx="482505" cy="705321"/>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4000">
                <a:solidFill>
                  <a:schemeClr val="dk1"/>
                </a:solidFill>
                <a:latin typeface="Arial"/>
                <a:ea typeface="Arial"/>
                <a:cs typeface="Arial"/>
                <a:sym typeface="Arial"/>
              </a:rPr>
              <a:t>=</a:t>
            </a:r>
            <a:endParaRPr/>
          </a:p>
        </p:txBody>
      </p:sp>
      <p:pic>
        <p:nvPicPr>
          <p:cNvPr id="718" name="Google Shape;718;p59"/>
          <p:cNvPicPr preferRelativeResize="0"/>
          <p:nvPr>
            <p:ph idx="1" type="body"/>
          </p:nvPr>
        </p:nvPicPr>
        <p:blipFill rotWithShape="1">
          <a:blip r:embed="rId3">
            <a:alphaModFix/>
          </a:blip>
          <a:srcRect b="0" l="0" r="0" t="0"/>
          <a:stretch/>
        </p:blipFill>
        <p:spPr>
          <a:xfrm>
            <a:off x="1919288" y="2205039"/>
            <a:ext cx="5472112" cy="420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7" name="Google Shape;157;p6"/>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pic>
        <p:nvPicPr>
          <p:cNvPr id="158" name="Google Shape;158;p6"/>
          <p:cNvPicPr preferRelativeResize="0"/>
          <p:nvPr/>
        </p:nvPicPr>
        <p:blipFill rotWithShape="1">
          <a:blip r:embed="rId3">
            <a:alphaModFix/>
          </a:blip>
          <a:srcRect b="30000" l="0" r="0" t="2799"/>
          <a:stretch/>
        </p:blipFill>
        <p:spPr>
          <a:xfrm>
            <a:off x="2208213" y="1555750"/>
            <a:ext cx="7632700" cy="4643438"/>
          </a:xfrm>
          <a:prstGeom prst="rect">
            <a:avLst/>
          </a:prstGeom>
          <a:noFill/>
          <a:ln>
            <a:noFill/>
          </a:ln>
        </p:spPr>
      </p:pic>
      <p:sp>
        <p:nvSpPr>
          <p:cNvPr id="159" name="Google Shape;159;p6"/>
          <p:cNvSpPr txBox="1"/>
          <p:nvPr/>
        </p:nvSpPr>
        <p:spPr>
          <a:xfrm>
            <a:off x="3352800" y="228601"/>
            <a:ext cx="7162800" cy="714375"/>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b="1" lang="en-US" sz="2400">
                <a:solidFill>
                  <a:schemeClr val="lt2"/>
                </a:solidFill>
                <a:latin typeface="Arial"/>
                <a:ea typeface="Arial"/>
                <a:cs typeface="Arial"/>
                <a:sym typeface="Arial"/>
              </a:rPr>
              <a:t>Inventive Principle</a:t>
            </a:r>
            <a:endParaRPr b="1" sz="2400">
              <a:solidFill>
                <a:schemeClr val="dk2"/>
              </a:solidFill>
              <a:latin typeface="Arial"/>
              <a:ea typeface="Arial"/>
              <a:cs typeface="Arial"/>
              <a:sym typeface="Arial"/>
            </a:endParaRPr>
          </a:p>
          <a:p>
            <a:pPr indent="0" lvl="0" marL="0" marR="0" rtl="0" algn="l">
              <a:lnSpc>
                <a:spcPct val="85000"/>
              </a:lnSpc>
              <a:spcBef>
                <a:spcPts val="0"/>
              </a:spcBef>
              <a:spcAft>
                <a:spcPts val="0"/>
              </a:spcAft>
              <a:buNone/>
            </a:pPr>
            <a:r>
              <a:rPr b="1" lang="en-US" sz="2400">
                <a:solidFill>
                  <a:schemeClr val="lt2"/>
                </a:solidFill>
                <a:latin typeface="Arial"/>
                <a:ea typeface="Arial"/>
                <a:cs typeface="Arial"/>
                <a:sym typeface="Arial"/>
              </a:rPr>
              <a:t>Using physical principles</a:t>
            </a:r>
            <a:endParaRPr b="1" sz="2400">
              <a:solidFill>
                <a:schemeClr val="lt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65" name="Google Shape;165;p7"/>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pic>
        <p:nvPicPr>
          <p:cNvPr id="166" name="Google Shape;166;p7"/>
          <p:cNvPicPr preferRelativeResize="0"/>
          <p:nvPr/>
        </p:nvPicPr>
        <p:blipFill rotWithShape="1">
          <a:blip r:embed="rId3">
            <a:alphaModFix/>
          </a:blip>
          <a:srcRect b="30000" l="999" r="51440" t="11333"/>
          <a:stretch/>
        </p:blipFill>
        <p:spPr>
          <a:xfrm>
            <a:off x="3124200" y="1093789"/>
            <a:ext cx="6324600" cy="5303837"/>
          </a:xfrm>
          <a:prstGeom prst="rect">
            <a:avLst/>
          </a:prstGeom>
          <a:noFill/>
          <a:ln>
            <a:noFill/>
          </a:ln>
        </p:spPr>
      </p:pic>
      <p:sp>
        <p:nvSpPr>
          <p:cNvPr id="167" name="Google Shape;167;p7"/>
          <p:cNvSpPr txBox="1"/>
          <p:nvPr/>
        </p:nvSpPr>
        <p:spPr>
          <a:xfrm>
            <a:off x="3200401" y="1"/>
            <a:ext cx="5559425" cy="1025525"/>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Inventive Principle</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Using physical principles</a:t>
            </a:r>
            <a:endParaRPr/>
          </a:p>
          <a:p>
            <a:pPr indent="0" lvl="0" marL="0" marR="0" rtl="0" algn="l">
              <a:lnSpc>
                <a:spcPct val="85000"/>
              </a:lnSpc>
              <a:spcBef>
                <a:spcPts val="0"/>
              </a:spcBef>
              <a:spcAft>
                <a:spcPts val="0"/>
              </a:spcAft>
              <a:buNone/>
            </a:pPr>
            <a:r>
              <a:rPr b="1" lang="en-US" sz="2400">
                <a:solidFill>
                  <a:srgbClr val="000099"/>
                </a:solidFill>
                <a:latin typeface="Arial"/>
                <a:ea typeface="Arial"/>
                <a:cs typeface="Arial"/>
                <a:sym typeface="Arial"/>
              </a:rPr>
              <a:t>Principle of opposite solution</a:t>
            </a:r>
            <a:endParaRPr b="1" sz="2400">
              <a:solidFill>
                <a:srgbClr val="00009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75" name="Google Shape;175;p8"/>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176" name="Google Shape;176;p8"/>
          <p:cNvSpPr txBox="1"/>
          <p:nvPr>
            <p:ph type="title"/>
          </p:nvPr>
        </p:nvSpPr>
        <p:spPr>
          <a:xfrm>
            <a:off x="3071814" y="1"/>
            <a:ext cx="5976937" cy="1628775"/>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2800"/>
              <a:buFont typeface="Calibri"/>
              <a:buNone/>
            </a:pPr>
            <a:r>
              <a:rPr lang="en-US" sz="2800"/>
              <a:t>Inventive Principle</a:t>
            </a:r>
            <a:r>
              <a:rPr lang="en-US" sz="2800">
                <a:solidFill>
                  <a:schemeClr val="dk2"/>
                </a:solidFill>
              </a:rPr>
              <a:t> </a:t>
            </a:r>
            <a:br>
              <a:rPr lang="en-US" sz="2800"/>
            </a:br>
            <a:r>
              <a:rPr lang="en-US" sz="2800"/>
              <a:t>Principle of opposite solution</a:t>
            </a:r>
            <a:br>
              <a:rPr lang="en-US" sz="2800"/>
            </a:br>
            <a:r>
              <a:rPr lang="en-US" sz="2800"/>
              <a:t>Unsoldering with liquid nitrogen</a:t>
            </a:r>
            <a:endParaRPr/>
          </a:p>
        </p:txBody>
      </p:sp>
      <p:sp>
        <p:nvSpPr>
          <p:cNvPr id="177" name="Google Shape;177;p8"/>
          <p:cNvSpPr txBox="1"/>
          <p:nvPr>
            <p:ph idx="1" type="body"/>
          </p:nvPr>
        </p:nvSpPr>
        <p:spPr>
          <a:xfrm>
            <a:off x="5059364" y="1671639"/>
            <a:ext cx="4979987" cy="4224233"/>
          </a:xfrm>
          <a:prstGeom prst="rect">
            <a:avLst/>
          </a:prstGeom>
          <a:noFill/>
          <a:ln>
            <a:noFill/>
          </a:ln>
        </p:spPr>
        <p:txBody>
          <a:bodyPr anchorCtr="0" anchor="t" bIns="44450" lIns="90475" spcFirstLastPara="1" rIns="90475" wrap="square" tIns="44450">
            <a:spAutoFit/>
          </a:bodyPr>
          <a:lstStyle/>
          <a:p>
            <a:pPr indent="0" lvl="0" marL="0" rtl="0" algn="l">
              <a:lnSpc>
                <a:spcPct val="90000"/>
              </a:lnSpc>
              <a:spcBef>
                <a:spcPts val="0"/>
              </a:spcBef>
              <a:spcAft>
                <a:spcPts val="0"/>
              </a:spcAft>
              <a:buClr>
                <a:schemeClr val="dk1"/>
              </a:buClr>
              <a:buSzPts val="2000"/>
              <a:buNone/>
            </a:pPr>
            <a:r>
              <a:rPr lang="en-US" sz="2000"/>
              <a:t>Components on prototype circuit boards may have to be repeatedly soldered and unsoldered.  But integrated circuit devices and other components can be damaged by the heat used in unsoldering.</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An alternative method for removing components is to touch each soldered joint with a probe cooled by liquid nitrogen.  When cooled by this probe, the tin in the joint changes state, from white to gray tin – and increases in volume by 27 percent.  The solder becomes a fine gray powder that can simply be shaken off.</a:t>
            </a:r>
            <a:endParaRPr/>
          </a:p>
        </p:txBody>
      </p:sp>
      <p:pic>
        <p:nvPicPr>
          <p:cNvPr id="178" name="Google Shape;178;p8"/>
          <p:cNvPicPr preferRelativeResize="0"/>
          <p:nvPr/>
        </p:nvPicPr>
        <p:blipFill rotWithShape="1">
          <a:blip r:embed="rId3">
            <a:alphaModFix/>
          </a:blip>
          <a:srcRect b="0" l="0" r="0" t="0"/>
          <a:stretch/>
        </p:blipFill>
        <p:spPr>
          <a:xfrm>
            <a:off x="1824039" y="1751014"/>
            <a:ext cx="2924175" cy="3914775"/>
          </a:xfrm>
          <a:prstGeom prst="rect">
            <a:avLst/>
          </a:prstGeom>
          <a:noFill/>
          <a:ln>
            <a:noFill/>
          </a:ln>
        </p:spPr>
      </p:pic>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84" name="Google Shape;184;p9"/>
          <p:cNvSpPr txBox="1"/>
          <p:nvPr>
            <p:ph idx="10" type="dt"/>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200">
                <a:solidFill>
                  <a:srgbClr val="888888"/>
                </a:solidFill>
                <a:latin typeface="Calibri"/>
                <a:ea typeface="Calibri"/>
                <a:cs typeface="Calibri"/>
                <a:sym typeface="Calibri"/>
              </a:rPr>
              <a:t>Second LACCEI International Latin American and Caribbean Conference for Engineering and Technology </a:t>
            </a:r>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LACCET’2004: “Challenges and Opportunities for Engineering Education, Research and Development”</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rPr i="1" lang="en-US" sz="1200">
                <a:solidFill>
                  <a:srgbClr val="888888"/>
                </a:solidFill>
                <a:latin typeface="Calibri"/>
                <a:ea typeface="Calibri"/>
                <a:cs typeface="Calibri"/>
                <a:sym typeface="Calibri"/>
              </a:rPr>
              <a:t>2-4 June 2004, Miami, Florida, USA		Copyright Dr. Noel Leon-ITESM</a:t>
            </a:r>
            <a:endParaRPr sz="1200">
              <a:solidFill>
                <a:srgbClr val="888888"/>
              </a:solidFill>
              <a:latin typeface="Calibri"/>
              <a:ea typeface="Calibri"/>
              <a:cs typeface="Calibri"/>
              <a:sym typeface="Calibri"/>
            </a:endParaRPr>
          </a:p>
          <a:p>
            <a:pPr indent="0" lvl="0" marL="0" marR="0" rtl="0" algn="ctr">
              <a:spcBef>
                <a:spcPts val="0"/>
              </a:spcBef>
              <a:spcAft>
                <a:spcPts val="0"/>
              </a:spcAft>
              <a:buNone/>
            </a:pPr>
            <a:r>
              <a:t/>
            </a:r>
            <a:endParaRPr sz="1200">
              <a:solidFill>
                <a:srgbClr val="888888"/>
              </a:solidFill>
              <a:latin typeface="Calibri"/>
              <a:ea typeface="Calibri"/>
              <a:cs typeface="Calibri"/>
              <a:sym typeface="Calibri"/>
            </a:endParaRPr>
          </a:p>
        </p:txBody>
      </p:sp>
      <p:sp>
        <p:nvSpPr>
          <p:cNvPr id="185" name="Google Shape;185;p9"/>
          <p:cNvSpPr txBox="1"/>
          <p:nvPr>
            <p:ph type="title"/>
          </p:nvPr>
        </p:nvSpPr>
        <p:spPr>
          <a:xfrm>
            <a:off x="2133600" y="1676400"/>
            <a:ext cx="7772400" cy="3505200"/>
          </a:xfrm>
          <a:prstGeom prst="rect">
            <a:avLst/>
          </a:prstGeom>
          <a:noFill/>
          <a:ln>
            <a:noFill/>
          </a:ln>
        </p:spPr>
        <p:txBody>
          <a:bodyPr anchorCtr="1"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8000"/>
              <a:buFont typeface="Calibri"/>
              <a:buNone/>
            </a:pPr>
            <a:r>
              <a:rPr lang="en-US" sz="8000"/>
              <a:t>Physical</a:t>
            </a:r>
            <a:br>
              <a:rPr lang="en-US" sz="8000"/>
            </a:br>
            <a:r>
              <a:rPr lang="en-US" sz="8000"/>
              <a:t>Contradictions</a:t>
            </a:r>
            <a:br>
              <a:rPr lang="en-US" sz="8000"/>
            </a:br>
            <a:endParaRPr sz="8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2022-11-28T01:27:48Z</dcterms:created>
  <dc:creator>Girish Kotwal</dc:creator>
</cp:coreProperties>
</file>