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8" r:id="rId11"/>
    <p:sldId id="269" r:id="rId12"/>
    <p:sldId id="266" r:id="rId13"/>
    <p:sldId id="267" r:id="rId14"/>
    <p:sldId id="271" r:id="rId15"/>
    <p:sldId id="270"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58" d="100"/>
          <a:sy n="58" d="100"/>
        </p:scale>
        <p:origin x="77" y="5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7/6/2022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281B-850E-DE9D-C1EA-C5A43C37D235}"/>
              </a:ext>
            </a:extLst>
          </p:cNvPr>
          <p:cNvSpPr>
            <a:spLocks noGrp="1"/>
          </p:cNvSpPr>
          <p:nvPr>
            <p:ph type="ctrTitle"/>
          </p:nvPr>
        </p:nvSpPr>
        <p:spPr>
          <a:xfrm>
            <a:off x="2115378" y="2297609"/>
            <a:ext cx="8915399" cy="2262781"/>
          </a:xfrm>
        </p:spPr>
        <p:txBody>
          <a:bodyPr>
            <a:normAutofit/>
          </a:bodyPr>
          <a:lstStyle/>
          <a:p>
            <a:pPr algn="ctr"/>
            <a:r>
              <a:rPr lang="en-US" b="1" dirty="0">
                <a:solidFill>
                  <a:srgbClr val="000000"/>
                </a:solidFill>
                <a:effectLst/>
                <a:latin typeface="Times New Roman" panose="02020603050405020304" pitchFamily="18" charset="0"/>
                <a:ea typeface="Arial Rounded MT"/>
                <a:cs typeface="Times New Roman" panose="02020603050405020304" pitchFamily="18" charset="0"/>
              </a:rPr>
              <a:t>SOCIAL DISTANCING SENSOR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1078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663ED-7A72-B8DF-B508-93CD73853FF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BLOCK</a:t>
            </a:r>
            <a:r>
              <a:rPr lang="en-IN" b="1" dirty="0"/>
              <a:t> </a:t>
            </a:r>
            <a:r>
              <a:rPr lang="en-IN" b="1" dirty="0">
                <a:latin typeface="Times New Roman" panose="02020603050405020304" pitchFamily="18" charset="0"/>
                <a:cs typeface="Times New Roman" panose="02020603050405020304" pitchFamily="18" charset="0"/>
              </a:rPr>
              <a:t>DIAGRAM</a:t>
            </a:r>
          </a:p>
        </p:txBody>
      </p:sp>
      <p:pic>
        <p:nvPicPr>
          <p:cNvPr id="4" name="Content Placeholder 3">
            <a:extLst>
              <a:ext uri="{FF2B5EF4-FFF2-40B4-BE49-F238E27FC236}">
                <a16:creationId xmlns:a16="http://schemas.microsoft.com/office/drawing/2014/main" id="{C8C0E2EB-E7F0-CEAE-F4A7-A5C41B9538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5323" y="2133600"/>
            <a:ext cx="6238532" cy="3962400"/>
          </a:xfrm>
          <a:prstGeom prst="rect">
            <a:avLst/>
          </a:prstGeom>
        </p:spPr>
      </p:pic>
    </p:spTree>
    <p:extLst>
      <p:ext uri="{BB962C8B-B14F-4D97-AF65-F5344CB8AC3E}">
        <p14:creationId xmlns:p14="http://schemas.microsoft.com/office/powerpoint/2010/main" val="1849069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3C00-5E46-874A-D404-E829D9CC6CD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BUZZER</a:t>
            </a:r>
          </a:p>
        </p:txBody>
      </p:sp>
      <p:sp>
        <p:nvSpPr>
          <p:cNvPr id="3" name="Content Placeholder 2">
            <a:extLst>
              <a:ext uri="{FF2B5EF4-FFF2-40B4-BE49-F238E27FC236}">
                <a16:creationId xmlns:a16="http://schemas.microsoft.com/office/drawing/2014/main" id="{5B87F468-0E23-D668-5734-46A659FA28E0}"/>
              </a:ext>
            </a:extLst>
          </p:cNvPr>
          <p:cNvSpPr>
            <a:spLocks noGrp="1"/>
          </p:cNvSpPr>
          <p:nvPr>
            <p:ph idx="1"/>
          </p:nvPr>
        </p:nvSpPr>
        <p:spPr/>
        <p:txBody>
          <a:bodyPr/>
          <a:lstStyle/>
          <a:p>
            <a:r>
              <a:rPr lang="en-US" sz="2000" b="1" i="1" dirty="0">
                <a:solidFill>
                  <a:srgbClr val="000000"/>
                </a:solidFill>
                <a:effectLst/>
                <a:latin typeface="Calibri" panose="020F0502020204030204" pitchFamily="34" charset="0"/>
                <a:ea typeface="Calibri" panose="020F0502020204030204" pitchFamily="34" charset="0"/>
              </a:rPr>
              <a:t>An audio </a:t>
            </a:r>
            <a:r>
              <a:rPr lang="en-US" sz="2000" b="1" i="1" dirty="0" err="1">
                <a:solidFill>
                  <a:srgbClr val="000000"/>
                </a:solidFill>
                <a:effectLst/>
                <a:latin typeface="Calibri" panose="020F0502020204030204" pitchFamily="34" charset="0"/>
                <a:ea typeface="Calibri" panose="020F0502020204030204" pitchFamily="34" charset="0"/>
              </a:rPr>
              <a:t>signalling</a:t>
            </a:r>
            <a:r>
              <a:rPr lang="en-US" sz="2000" b="1" i="1" dirty="0">
                <a:solidFill>
                  <a:srgbClr val="000000"/>
                </a:solidFill>
                <a:effectLst/>
                <a:latin typeface="Calibri" panose="020F0502020204030204" pitchFamily="34" charset="0"/>
                <a:ea typeface="Calibri" panose="020F0502020204030204" pitchFamily="34" charset="0"/>
              </a:rPr>
              <a:t> device like a beeper or buzzer may be electromechanical or piezoelectric or mechanical type. The main function of this is to convert the signal from audio to sound. Generally, it is powered through DC voltage and used in timers, alarm devices, printers, alarms, computers, etc. Based on the various designs, it can generate different sounds like alarm, music, bell &amp; siren.</a:t>
            </a:r>
          </a:p>
          <a:p>
            <a:r>
              <a:rPr lang="en-US" sz="2000" b="1" i="1" dirty="0">
                <a:solidFill>
                  <a:srgbClr val="000000"/>
                </a:solidFill>
                <a:effectLst/>
                <a:latin typeface="Calibri" panose="020F0502020204030204" pitchFamily="34" charset="0"/>
                <a:ea typeface="Calibri" panose="020F0502020204030204" pitchFamily="34" charset="0"/>
              </a:rPr>
              <a:t>This buzzer was launched in the year 1831 by an American Scientist namely Joseph Henry but, this was used in doorbells until they were eliminated in 1930 in support of musical bells, which had a smooth tone. </a:t>
            </a:r>
            <a:endParaRPr lang="en-IN" sz="2000" b="1" i="1" dirty="0">
              <a:solidFill>
                <a:srgbClr val="000000"/>
              </a:solidFill>
              <a:effectLst/>
              <a:latin typeface="Calibri" panose="020F0502020204030204" pitchFamily="34" charset="0"/>
              <a:ea typeface="Calibri" panose="020F0502020204030204" pitchFamily="34" charset="0"/>
            </a:endParaRPr>
          </a:p>
          <a:p>
            <a:endParaRPr lang="en-IN" dirty="0"/>
          </a:p>
        </p:txBody>
      </p:sp>
      <p:grpSp>
        <p:nvGrpSpPr>
          <p:cNvPr id="4" name="Group 3">
            <a:extLst>
              <a:ext uri="{FF2B5EF4-FFF2-40B4-BE49-F238E27FC236}">
                <a16:creationId xmlns:a16="http://schemas.microsoft.com/office/drawing/2014/main" id="{7F3353A1-0FAD-25BD-3A18-5E5A38AE66DB}"/>
              </a:ext>
            </a:extLst>
          </p:cNvPr>
          <p:cNvGrpSpPr/>
          <p:nvPr/>
        </p:nvGrpSpPr>
        <p:grpSpPr>
          <a:xfrm>
            <a:off x="3198465" y="2889225"/>
            <a:ext cx="42142" cy="2927584"/>
            <a:chOff x="362890" y="383158"/>
            <a:chExt cx="42144" cy="4474156"/>
          </a:xfrm>
        </p:grpSpPr>
        <p:sp>
          <p:nvSpPr>
            <p:cNvPr id="5" name="Rectangle 4">
              <a:extLst>
                <a:ext uri="{FF2B5EF4-FFF2-40B4-BE49-F238E27FC236}">
                  <a16:creationId xmlns:a16="http://schemas.microsoft.com/office/drawing/2014/main" id="{444189BE-2DA8-1DE2-0BA3-40CFB841D152}"/>
                </a:ext>
              </a:extLst>
            </p:cNvPr>
            <p:cNvSpPr/>
            <p:nvPr/>
          </p:nvSpPr>
          <p:spPr>
            <a:xfrm>
              <a:off x="362890" y="383158"/>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6" name="Rectangle 5">
              <a:extLst>
                <a:ext uri="{FF2B5EF4-FFF2-40B4-BE49-F238E27FC236}">
                  <a16:creationId xmlns:a16="http://schemas.microsoft.com/office/drawing/2014/main" id="{336CB256-7CC5-AF59-AEBA-4C638A109699}"/>
                </a:ext>
              </a:extLst>
            </p:cNvPr>
            <p:cNvSpPr/>
            <p:nvPr/>
          </p:nvSpPr>
          <p:spPr>
            <a:xfrm>
              <a:off x="362890" y="668146"/>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7" name="Rectangle 6">
              <a:extLst>
                <a:ext uri="{FF2B5EF4-FFF2-40B4-BE49-F238E27FC236}">
                  <a16:creationId xmlns:a16="http://schemas.microsoft.com/office/drawing/2014/main" id="{E104D4EB-75E1-34F4-B45B-03F716B5E07E}"/>
                </a:ext>
              </a:extLst>
            </p:cNvPr>
            <p:cNvSpPr/>
            <p:nvPr/>
          </p:nvSpPr>
          <p:spPr>
            <a:xfrm>
              <a:off x="362890" y="954658"/>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8" name="Rectangle 7">
              <a:extLst>
                <a:ext uri="{FF2B5EF4-FFF2-40B4-BE49-F238E27FC236}">
                  <a16:creationId xmlns:a16="http://schemas.microsoft.com/office/drawing/2014/main" id="{B83BE75B-36DF-986C-15C1-6C0B4C65A2C8}"/>
                </a:ext>
              </a:extLst>
            </p:cNvPr>
            <p:cNvSpPr/>
            <p:nvPr/>
          </p:nvSpPr>
          <p:spPr>
            <a:xfrm>
              <a:off x="362890" y="1239646"/>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9" name="Rectangle 8">
              <a:extLst>
                <a:ext uri="{FF2B5EF4-FFF2-40B4-BE49-F238E27FC236}">
                  <a16:creationId xmlns:a16="http://schemas.microsoft.com/office/drawing/2014/main" id="{F5810EFF-CCA4-62FE-B54D-1F2F19052BB3}"/>
                </a:ext>
              </a:extLst>
            </p:cNvPr>
            <p:cNvSpPr/>
            <p:nvPr/>
          </p:nvSpPr>
          <p:spPr>
            <a:xfrm>
              <a:off x="362890" y="1526158"/>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10" name="Rectangle 9">
              <a:extLst>
                <a:ext uri="{FF2B5EF4-FFF2-40B4-BE49-F238E27FC236}">
                  <a16:creationId xmlns:a16="http://schemas.microsoft.com/office/drawing/2014/main" id="{0EFAF04F-5AFD-71B2-59D7-D9DAEE2C7CD0}"/>
                </a:ext>
              </a:extLst>
            </p:cNvPr>
            <p:cNvSpPr/>
            <p:nvPr/>
          </p:nvSpPr>
          <p:spPr>
            <a:xfrm>
              <a:off x="362890" y="1811146"/>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11" name="Rectangle 10">
              <a:extLst>
                <a:ext uri="{FF2B5EF4-FFF2-40B4-BE49-F238E27FC236}">
                  <a16:creationId xmlns:a16="http://schemas.microsoft.com/office/drawing/2014/main" id="{8417AA16-E7FB-BDC5-B0E0-5A47CD093BE1}"/>
                </a:ext>
              </a:extLst>
            </p:cNvPr>
            <p:cNvSpPr/>
            <p:nvPr/>
          </p:nvSpPr>
          <p:spPr>
            <a:xfrm>
              <a:off x="362890" y="2096135"/>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12" name="Rectangle 11">
              <a:extLst>
                <a:ext uri="{FF2B5EF4-FFF2-40B4-BE49-F238E27FC236}">
                  <a16:creationId xmlns:a16="http://schemas.microsoft.com/office/drawing/2014/main" id="{6E307D4B-7123-705A-865D-CE54B4022B78}"/>
                </a:ext>
              </a:extLst>
            </p:cNvPr>
            <p:cNvSpPr/>
            <p:nvPr/>
          </p:nvSpPr>
          <p:spPr>
            <a:xfrm>
              <a:off x="362890" y="2382647"/>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13" name="Rectangle 12">
              <a:extLst>
                <a:ext uri="{FF2B5EF4-FFF2-40B4-BE49-F238E27FC236}">
                  <a16:creationId xmlns:a16="http://schemas.microsoft.com/office/drawing/2014/main" id="{46CFB7F8-EBFC-A097-53AF-26F9BF4A3D76}"/>
                </a:ext>
              </a:extLst>
            </p:cNvPr>
            <p:cNvSpPr/>
            <p:nvPr/>
          </p:nvSpPr>
          <p:spPr>
            <a:xfrm>
              <a:off x="362890" y="2667888"/>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14" name="Rectangle 13">
              <a:extLst>
                <a:ext uri="{FF2B5EF4-FFF2-40B4-BE49-F238E27FC236}">
                  <a16:creationId xmlns:a16="http://schemas.microsoft.com/office/drawing/2014/main" id="{B3006E3D-7434-0048-D3CA-20B9216F510C}"/>
                </a:ext>
              </a:extLst>
            </p:cNvPr>
            <p:cNvSpPr/>
            <p:nvPr/>
          </p:nvSpPr>
          <p:spPr>
            <a:xfrm>
              <a:off x="362890" y="2954400"/>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15" name="Rectangle 14">
              <a:extLst>
                <a:ext uri="{FF2B5EF4-FFF2-40B4-BE49-F238E27FC236}">
                  <a16:creationId xmlns:a16="http://schemas.microsoft.com/office/drawing/2014/main" id="{D8F2C187-D003-C4A9-B83C-3DE9EE7699A4}"/>
                </a:ext>
              </a:extLst>
            </p:cNvPr>
            <p:cNvSpPr/>
            <p:nvPr/>
          </p:nvSpPr>
          <p:spPr>
            <a:xfrm>
              <a:off x="362890" y="3239388"/>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16" name="Rectangle 15">
              <a:extLst>
                <a:ext uri="{FF2B5EF4-FFF2-40B4-BE49-F238E27FC236}">
                  <a16:creationId xmlns:a16="http://schemas.microsoft.com/office/drawing/2014/main" id="{DDD117BA-FA43-C1AD-1359-A416A5B51ADA}"/>
                </a:ext>
              </a:extLst>
            </p:cNvPr>
            <p:cNvSpPr/>
            <p:nvPr/>
          </p:nvSpPr>
          <p:spPr>
            <a:xfrm>
              <a:off x="362890" y="3524376"/>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17" name="Rectangle 16">
              <a:extLst>
                <a:ext uri="{FF2B5EF4-FFF2-40B4-BE49-F238E27FC236}">
                  <a16:creationId xmlns:a16="http://schemas.microsoft.com/office/drawing/2014/main" id="{147DA70A-6A8C-76F3-101E-F15A8CBD9365}"/>
                </a:ext>
              </a:extLst>
            </p:cNvPr>
            <p:cNvSpPr/>
            <p:nvPr/>
          </p:nvSpPr>
          <p:spPr>
            <a:xfrm>
              <a:off x="362890" y="3810888"/>
              <a:ext cx="42144" cy="189936"/>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18" name="Rectangle 17">
              <a:extLst>
                <a:ext uri="{FF2B5EF4-FFF2-40B4-BE49-F238E27FC236}">
                  <a16:creationId xmlns:a16="http://schemas.microsoft.com/office/drawing/2014/main" id="{4023A02C-76B5-C5B1-4EC2-75C2C36260A9}"/>
                </a:ext>
              </a:extLst>
            </p:cNvPr>
            <p:cNvSpPr/>
            <p:nvPr/>
          </p:nvSpPr>
          <p:spPr>
            <a:xfrm>
              <a:off x="362890" y="4095876"/>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19" name="Rectangle 18">
              <a:extLst>
                <a:ext uri="{FF2B5EF4-FFF2-40B4-BE49-F238E27FC236}">
                  <a16:creationId xmlns:a16="http://schemas.microsoft.com/office/drawing/2014/main" id="{8E5360BE-9B6B-B665-DF47-83A91BADB4CE}"/>
                </a:ext>
              </a:extLst>
            </p:cNvPr>
            <p:cNvSpPr/>
            <p:nvPr/>
          </p:nvSpPr>
          <p:spPr>
            <a:xfrm>
              <a:off x="362890" y="4382389"/>
              <a:ext cx="42144" cy="189936"/>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6BADDE0C-E037-15AC-4EFF-B5B3C0EB859B}"/>
                </a:ext>
              </a:extLst>
            </p:cNvPr>
            <p:cNvSpPr/>
            <p:nvPr/>
          </p:nvSpPr>
          <p:spPr>
            <a:xfrm>
              <a:off x="362890" y="4667377"/>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grpSp>
      <p:grpSp>
        <p:nvGrpSpPr>
          <p:cNvPr id="22" name="Group 21">
            <a:extLst>
              <a:ext uri="{FF2B5EF4-FFF2-40B4-BE49-F238E27FC236}">
                <a16:creationId xmlns:a16="http://schemas.microsoft.com/office/drawing/2014/main" id="{AC14935D-8260-84F7-669C-E02C4B33F242}"/>
              </a:ext>
            </a:extLst>
          </p:cNvPr>
          <p:cNvGrpSpPr/>
          <p:nvPr/>
        </p:nvGrpSpPr>
        <p:grpSpPr>
          <a:xfrm>
            <a:off x="3284804" y="1252463"/>
            <a:ext cx="52082" cy="4474031"/>
            <a:chOff x="362890" y="383158"/>
            <a:chExt cx="42144" cy="4474156"/>
          </a:xfrm>
        </p:grpSpPr>
        <p:sp>
          <p:nvSpPr>
            <p:cNvPr id="23" name="Rectangle 22">
              <a:extLst>
                <a:ext uri="{FF2B5EF4-FFF2-40B4-BE49-F238E27FC236}">
                  <a16:creationId xmlns:a16="http://schemas.microsoft.com/office/drawing/2014/main" id="{1132F791-4E6F-281E-DC8F-BDC46A4D88B4}"/>
                </a:ext>
              </a:extLst>
            </p:cNvPr>
            <p:cNvSpPr/>
            <p:nvPr/>
          </p:nvSpPr>
          <p:spPr>
            <a:xfrm>
              <a:off x="362890" y="383158"/>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24" name="Rectangle 23">
              <a:extLst>
                <a:ext uri="{FF2B5EF4-FFF2-40B4-BE49-F238E27FC236}">
                  <a16:creationId xmlns:a16="http://schemas.microsoft.com/office/drawing/2014/main" id="{8F4E3B8C-7487-B7E3-89FE-719447D1BDDD}"/>
                </a:ext>
              </a:extLst>
            </p:cNvPr>
            <p:cNvSpPr/>
            <p:nvPr/>
          </p:nvSpPr>
          <p:spPr>
            <a:xfrm>
              <a:off x="362890" y="668146"/>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25" name="Rectangle 24">
              <a:extLst>
                <a:ext uri="{FF2B5EF4-FFF2-40B4-BE49-F238E27FC236}">
                  <a16:creationId xmlns:a16="http://schemas.microsoft.com/office/drawing/2014/main" id="{61934550-1DEA-96CA-2746-108573BB711C}"/>
                </a:ext>
              </a:extLst>
            </p:cNvPr>
            <p:cNvSpPr/>
            <p:nvPr/>
          </p:nvSpPr>
          <p:spPr>
            <a:xfrm>
              <a:off x="362890" y="954658"/>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26" name="Rectangle 25">
              <a:extLst>
                <a:ext uri="{FF2B5EF4-FFF2-40B4-BE49-F238E27FC236}">
                  <a16:creationId xmlns:a16="http://schemas.microsoft.com/office/drawing/2014/main" id="{1A2DBFF1-DEEE-43E4-84E7-A4783C073093}"/>
                </a:ext>
              </a:extLst>
            </p:cNvPr>
            <p:cNvSpPr/>
            <p:nvPr/>
          </p:nvSpPr>
          <p:spPr>
            <a:xfrm>
              <a:off x="362890" y="1239646"/>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27" name="Rectangle 26">
              <a:extLst>
                <a:ext uri="{FF2B5EF4-FFF2-40B4-BE49-F238E27FC236}">
                  <a16:creationId xmlns:a16="http://schemas.microsoft.com/office/drawing/2014/main" id="{A3F6765D-025A-5659-BD4B-39FBE22F8478}"/>
                </a:ext>
              </a:extLst>
            </p:cNvPr>
            <p:cNvSpPr/>
            <p:nvPr/>
          </p:nvSpPr>
          <p:spPr>
            <a:xfrm>
              <a:off x="362890" y="1526158"/>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28" name="Rectangle 27">
              <a:extLst>
                <a:ext uri="{FF2B5EF4-FFF2-40B4-BE49-F238E27FC236}">
                  <a16:creationId xmlns:a16="http://schemas.microsoft.com/office/drawing/2014/main" id="{8475B0D2-5F6C-57A2-0F38-ECD39CF6E6AE}"/>
                </a:ext>
              </a:extLst>
            </p:cNvPr>
            <p:cNvSpPr/>
            <p:nvPr/>
          </p:nvSpPr>
          <p:spPr>
            <a:xfrm>
              <a:off x="362890" y="1811146"/>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29" name="Rectangle 28">
              <a:extLst>
                <a:ext uri="{FF2B5EF4-FFF2-40B4-BE49-F238E27FC236}">
                  <a16:creationId xmlns:a16="http://schemas.microsoft.com/office/drawing/2014/main" id="{3B0DA41C-6B59-E3AA-E502-C923CD878BCA}"/>
                </a:ext>
              </a:extLst>
            </p:cNvPr>
            <p:cNvSpPr/>
            <p:nvPr/>
          </p:nvSpPr>
          <p:spPr>
            <a:xfrm>
              <a:off x="362890" y="2096135"/>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30" name="Rectangle 29">
              <a:extLst>
                <a:ext uri="{FF2B5EF4-FFF2-40B4-BE49-F238E27FC236}">
                  <a16:creationId xmlns:a16="http://schemas.microsoft.com/office/drawing/2014/main" id="{C05E24AD-F3A9-343F-49B3-41458E34D010}"/>
                </a:ext>
              </a:extLst>
            </p:cNvPr>
            <p:cNvSpPr/>
            <p:nvPr/>
          </p:nvSpPr>
          <p:spPr>
            <a:xfrm>
              <a:off x="362890" y="2382647"/>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31" name="Rectangle 30">
              <a:extLst>
                <a:ext uri="{FF2B5EF4-FFF2-40B4-BE49-F238E27FC236}">
                  <a16:creationId xmlns:a16="http://schemas.microsoft.com/office/drawing/2014/main" id="{9CC81204-3298-2AD5-7F31-3A6F8ECED001}"/>
                </a:ext>
              </a:extLst>
            </p:cNvPr>
            <p:cNvSpPr/>
            <p:nvPr/>
          </p:nvSpPr>
          <p:spPr>
            <a:xfrm>
              <a:off x="362890" y="2667888"/>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32" name="Rectangle 31">
              <a:extLst>
                <a:ext uri="{FF2B5EF4-FFF2-40B4-BE49-F238E27FC236}">
                  <a16:creationId xmlns:a16="http://schemas.microsoft.com/office/drawing/2014/main" id="{151F0EA5-668A-70B7-315A-E89632B9CD19}"/>
                </a:ext>
              </a:extLst>
            </p:cNvPr>
            <p:cNvSpPr/>
            <p:nvPr/>
          </p:nvSpPr>
          <p:spPr>
            <a:xfrm>
              <a:off x="362890" y="2954400"/>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33" name="Rectangle 32">
              <a:extLst>
                <a:ext uri="{FF2B5EF4-FFF2-40B4-BE49-F238E27FC236}">
                  <a16:creationId xmlns:a16="http://schemas.microsoft.com/office/drawing/2014/main" id="{D1196BE4-172C-4D27-1237-2274CC6E83B4}"/>
                </a:ext>
              </a:extLst>
            </p:cNvPr>
            <p:cNvSpPr/>
            <p:nvPr/>
          </p:nvSpPr>
          <p:spPr>
            <a:xfrm>
              <a:off x="362890" y="3239388"/>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34" name="Rectangle 33">
              <a:extLst>
                <a:ext uri="{FF2B5EF4-FFF2-40B4-BE49-F238E27FC236}">
                  <a16:creationId xmlns:a16="http://schemas.microsoft.com/office/drawing/2014/main" id="{7F474F25-F746-0723-3DAB-D26448051148}"/>
                </a:ext>
              </a:extLst>
            </p:cNvPr>
            <p:cNvSpPr/>
            <p:nvPr/>
          </p:nvSpPr>
          <p:spPr>
            <a:xfrm>
              <a:off x="362890" y="3524376"/>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35" name="Rectangle 34">
              <a:extLst>
                <a:ext uri="{FF2B5EF4-FFF2-40B4-BE49-F238E27FC236}">
                  <a16:creationId xmlns:a16="http://schemas.microsoft.com/office/drawing/2014/main" id="{1654EFD4-B5FF-F077-3B14-70417916FFC0}"/>
                </a:ext>
              </a:extLst>
            </p:cNvPr>
            <p:cNvSpPr/>
            <p:nvPr/>
          </p:nvSpPr>
          <p:spPr>
            <a:xfrm>
              <a:off x="362890" y="3810888"/>
              <a:ext cx="42144" cy="189936"/>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36" name="Rectangle 35">
              <a:extLst>
                <a:ext uri="{FF2B5EF4-FFF2-40B4-BE49-F238E27FC236}">
                  <a16:creationId xmlns:a16="http://schemas.microsoft.com/office/drawing/2014/main" id="{3883E6B5-23A1-D2D7-992E-0EBDE40E30DA}"/>
                </a:ext>
              </a:extLst>
            </p:cNvPr>
            <p:cNvSpPr/>
            <p:nvPr/>
          </p:nvSpPr>
          <p:spPr>
            <a:xfrm>
              <a:off x="362890" y="4095876"/>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37" name="Rectangle 36">
              <a:extLst>
                <a:ext uri="{FF2B5EF4-FFF2-40B4-BE49-F238E27FC236}">
                  <a16:creationId xmlns:a16="http://schemas.microsoft.com/office/drawing/2014/main" id="{CB7F2D50-7AC2-9080-C9E7-F382E4E56754}"/>
                </a:ext>
              </a:extLst>
            </p:cNvPr>
            <p:cNvSpPr/>
            <p:nvPr/>
          </p:nvSpPr>
          <p:spPr>
            <a:xfrm>
              <a:off x="362890" y="4382389"/>
              <a:ext cx="42144" cy="189936"/>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sp>
          <p:nvSpPr>
            <p:cNvPr id="38" name="Rectangle 37">
              <a:extLst>
                <a:ext uri="{FF2B5EF4-FFF2-40B4-BE49-F238E27FC236}">
                  <a16:creationId xmlns:a16="http://schemas.microsoft.com/office/drawing/2014/main" id="{DC55F611-C5DD-9BE7-B26A-4D0DA935B3EB}"/>
                </a:ext>
              </a:extLst>
            </p:cNvPr>
            <p:cNvSpPr/>
            <p:nvPr/>
          </p:nvSpPr>
          <p:spPr>
            <a:xfrm>
              <a:off x="362890" y="4667377"/>
              <a:ext cx="42144" cy="189937"/>
            </a:xfrm>
            <a:prstGeom prst="rect">
              <a:avLst/>
            </a:prstGeom>
            <a:ln>
              <a:noFill/>
            </a:ln>
          </p:spPr>
          <p:txBody>
            <a:bodyPr vert="horz" lIns="0" tIns="0" rIns="0" bIns="0" rtlCol="0">
              <a:noAutofit/>
            </a:bodyPr>
            <a:lstStyle/>
            <a:p>
              <a:pPr marL="6350" marR="332740" indent="-6350">
                <a:lnSpc>
                  <a:spcPct val="107000"/>
                </a:lnSpc>
                <a:spcAft>
                  <a:spcPts val="800"/>
                </a:spcAft>
              </a:pPr>
              <a:r>
                <a:rPr lang="en-IN" sz="1100">
                  <a:solidFill>
                    <a:srgbClr val="000000"/>
                  </a:solidFill>
                  <a:effectLst/>
                  <a:latin typeface="Calibri" panose="020F0502020204030204" pitchFamily="34" charset="0"/>
                  <a:ea typeface="Calibri" panose="020F0502020204030204" pitchFamily="34" charset="0"/>
                </a:rPr>
                <a:t> </a:t>
              </a:r>
              <a:endParaRPr lang="en-IN" sz="14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4127294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BAFDEC-7115-DBEA-0D2D-44382DF37A77}"/>
              </a:ext>
            </a:extLst>
          </p:cNvPr>
          <p:cNvSpPr>
            <a:spLocks noGrp="1"/>
          </p:cNvSpPr>
          <p:nvPr>
            <p:ph idx="1"/>
          </p:nvPr>
        </p:nvSpPr>
        <p:spPr>
          <a:xfrm>
            <a:off x="2589212" y="887897"/>
            <a:ext cx="8915400" cy="5023326"/>
          </a:xfrm>
        </p:spPr>
        <p:txBody>
          <a:bodyPr>
            <a:normAutofit lnSpcReduction="10000"/>
          </a:bodyPr>
          <a:lstStyle/>
          <a:p>
            <a:pPr marL="6350" marR="332740" indent="-6350">
              <a:lnSpc>
                <a:spcPct val="103000"/>
              </a:lnSpc>
              <a:spcAft>
                <a:spcPts val="865"/>
              </a:spcAft>
            </a:pPr>
            <a:r>
              <a:rPr lang="en-US" sz="3200" b="1" i="1" dirty="0">
                <a:solidFill>
                  <a:srgbClr val="000000"/>
                </a:solidFill>
                <a:effectLst/>
                <a:latin typeface="Calibri" panose="020F0502020204030204" pitchFamily="34" charset="0"/>
                <a:ea typeface="Calibri" panose="020F0502020204030204" pitchFamily="34" charset="0"/>
              </a:rPr>
              <a:t>The specifications of the buzzer include the following. </a:t>
            </a:r>
            <a:endParaRPr lang="en-IN" sz="3200" b="1" i="1" dirty="0">
              <a:solidFill>
                <a:srgbClr val="000000"/>
              </a:solidFill>
              <a:effectLst/>
              <a:latin typeface="Calibri" panose="020F0502020204030204" pitchFamily="34" charset="0"/>
              <a:ea typeface="Calibri" panose="020F0502020204030204" pitchFamily="34" charset="0"/>
            </a:endParaRPr>
          </a:p>
          <a:p>
            <a:pPr marL="6350" marR="332740" indent="-6350">
              <a:lnSpc>
                <a:spcPct val="103000"/>
              </a:lnSpc>
              <a:spcAft>
                <a:spcPts val="865"/>
              </a:spcAft>
            </a:pPr>
            <a:r>
              <a:rPr lang="en-US" sz="2000" b="1" i="1" dirty="0">
                <a:solidFill>
                  <a:srgbClr val="000000"/>
                </a:solidFill>
                <a:effectLst/>
                <a:latin typeface="Calibri" panose="020F0502020204030204" pitchFamily="34" charset="0"/>
                <a:ea typeface="Calibri" panose="020F0502020204030204" pitchFamily="34" charset="0"/>
              </a:rPr>
              <a:t>The frequency range is 3,300Hz </a:t>
            </a:r>
          </a:p>
          <a:p>
            <a:pPr marL="6350" marR="332740" indent="-6350">
              <a:lnSpc>
                <a:spcPct val="103000"/>
              </a:lnSpc>
              <a:spcAft>
                <a:spcPts val="865"/>
              </a:spcAft>
            </a:pPr>
            <a:r>
              <a:rPr lang="en-US" sz="2000" b="1" i="1" dirty="0">
                <a:solidFill>
                  <a:srgbClr val="000000"/>
                </a:solidFill>
                <a:effectLst/>
                <a:latin typeface="Calibri" panose="020F0502020204030204" pitchFamily="34" charset="0"/>
                <a:ea typeface="Calibri" panose="020F0502020204030204" pitchFamily="34" charset="0"/>
              </a:rPr>
              <a:t>Color is black </a:t>
            </a:r>
            <a:endParaRPr lang="en-IN" sz="2000" b="1" i="1" dirty="0">
              <a:solidFill>
                <a:srgbClr val="000000"/>
              </a:solidFill>
              <a:effectLst/>
              <a:latin typeface="Calibri" panose="020F0502020204030204" pitchFamily="34" charset="0"/>
              <a:ea typeface="Calibri" panose="020F0502020204030204" pitchFamily="34" charset="0"/>
            </a:endParaRPr>
          </a:p>
          <a:p>
            <a:pPr marL="6350" marR="332740" indent="-6350">
              <a:lnSpc>
                <a:spcPct val="103000"/>
              </a:lnSpc>
              <a:spcAft>
                <a:spcPts val="865"/>
              </a:spcAft>
            </a:pPr>
            <a:r>
              <a:rPr lang="en-US" sz="2000" b="1" i="1" dirty="0">
                <a:solidFill>
                  <a:srgbClr val="000000"/>
                </a:solidFill>
                <a:effectLst/>
                <a:latin typeface="Calibri" panose="020F0502020204030204" pitchFamily="34" charset="0"/>
                <a:ea typeface="Calibri" panose="020F0502020204030204" pitchFamily="34" charset="0"/>
              </a:rPr>
              <a:t>The frequency range is 3,300Hz </a:t>
            </a:r>
            <a:endParaRPr lang="en-IN" sz="2000" b="1" i="1" dirty="0">
              <a:solidFill>
                <a:srgbClr val="000000"/>
              </a:solidFill>
              <a:effectLst/>
              <a:latin typeface="Calibri" panose="020F0502020204030204" pitchFamily="34" charset="0"/>
              <a:ea typeface="Calibri" panose="020F0502020204030204" pitchFamily="34" charset="0"/>
            </a:endParaRPr>
          </a:p>
          <a:p>
            <a:pPr marL="6350" marR="332740" indent="-6350">
              <a:lnSpc>
                <a:spcPct val="103000"/>
              </a:lnSpc>
              <a:spcAft>
                <a:spcPts val="865"/>
              </a:spcAft>
            </a:pPr>
            <a:r>
              <a:rPr lang="en-US" sz="2000" b="1" i="1" dirty="0">
                <a:solidFill>
                  <a:srgbClr val="000000"/>
                </a:solidFill>
                <a:effectLst/>
                <a:latin typeface="Calibri" panose="020F0502020204030204" pitchFamily="34" charset="0"/>
                <a:ea typeface="Calibri" panose="020F0502020204030204" pitchFamily="34" charset="0"/>
              </a:rPr>
              <a:t>Operating Temperature ranges from – 20° C to +60°C </a:t>
            </a:r>
            <a:endParaRPr lang="en-IN" sz="2000" b="1" i="1" dirty="0">
              <a:solidFill>
                <a:srgbClr val="000000"/>
              </a:solidFill>
              <a:effectLst/>
              <a:latin typeface="Calibri" panose="020F0502020204030204" pitchFamily="34" charset="0"/>
              <a:ea typeface="Calibri" panose="020F0502020204030204" pitchFamily="34" charset="0"/>
            </a:endParaRPr>
          </a:p>
          <a:p>
            <a:pPr marL="6350" marR="332740" indent="-6350">
              <a:lnSpc>
                <a:spcPct val="103000"/>
              </a:lnSpc>
              <a:spcAft>
                <a:spcPts val="865"/>
              </a:spcAft>
            </a:pPr>
            <a:r>
              <a:rPr lang="en-US" sz="2000" b="1" i="1" dirty="0">
                <a:solidFill>
                  <a:srgbClr val="000000"/>
                </a:solidFill>
                <a:effectLst/>
                <a:latin typeface="Calibri" panose="020F0502020204030204" pitchFamily="34" charset="0"/>
                <a:ea typeface="Calibri" panose="020F0502020204030204" pitchFamily="34" charset="0"/>
              </a:rPr>
              <a:t>Operating voltage ranges from 3V to 24V DC </a:t>
            </a:r>
            <a:endParaRPr lang="en-IN" sz="2000" b="1" i="1" dirty="0">
              <a:solidFill>
                <a:srgbClr val="000000"/>
              </a:solidFill>
              <a:effectLst/>
              <a:latin typeface="Calibri" panose="020F0502020204030204" pitchFamily="34" charset="0"/>
              <a:ea typeface="Calibri" panose="020F0502020204030204" pitchFamily="34" charset="0"/>
            </a:endParaRPr>
          </a:p>
          <a:p>
            <a:pPr marL="6350" marR="332740" indent="-6350">
              <a:lnSpc>
                <a:spcPct val="103000"/>
              </a:lnSpc>
              <a:spcAft>
                <a:spcPts val="865"/>
              </a:spcAft>
            </a:pPr>
            <a:r>
              <a:rPr lang="en-US" sz="2000" b="1" i="1" dirty="0">
                <a:solidFill>
                  <a:srgbClr val="000000"/>
                </a:solidFill>
                <a:effectLst/>
                <a:latin typeface="Calibri" panose="020F0502020204030204" pitchFamily="34" charset="0"/>
                <a:ea typeface="Calibri" panose="020F0502020204030204" pitchFamily="34" charset="0"/>
              </a:rPr>
              <a:t>The sound pressure level is 85dBA or 10cm </a:t>
            </a:r>
            <a:endParaRPr lang="en-IN" sz="2000" b="1" i="1" dirty="0">
              <a:solidFill>
                <a:srgbClr val="000000"/>
              </a:solidFill>
              <a:effectLst/>
              <a:latin typeface="Calibri" panose="020F0502020204030204" pitchFamily="34" charset="0"/>
              <a:ea typeface="Calibri" panose="020F0502020204030204" pitchFamily="34" charset="0"/>
            </a:endParaRPr>
          </a:p>
          <a:p>
            <a:pPr marL="6350" marR="332740" indent="-6350">
              <a:lnSpc>
                <a:spcPct val="103000"/>
              </a:lnSpc>
              <a:spcAft>
                <a:spcPts val="865"/>
              </a:spcAft>
            </a:pPr>
            <a:r>
              <a:rPr lang="en-US" sz="2000" b="1" i="1" dirty="0">
                <a:solidFill>
                  <a:srgbClr val="000000"/>
                </a:solidFill>
                <a:effectLst/>
                <a:latin typeface="Calibri" panose="020F0502020204030204" pitchFamily="34" charset="0"/>
                <a:ea typeface="Calibri" panose="020F0502020204030204" pitchFamily="34" charset="0"/>
              </a:rPr>
              <a:t>The supply current is below 15mA</a:t>
            </a:r>
            <a:r>
              <a:rPr lang="en-US" sz="1800" dirty="0">
                <a:solidFill>
                  <a:srgbClr val="000000"/>
                </a:solidFill>
                <a:effectLst/>
                <a:latin typeface="Calibri" panose="020F0502020204030204" pitchFamily="34" charset="0"/>
                <a:ea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endParaRPr lang="en-IN" sz="2000" b="1" i="1" dirty="0"/>
          </a:p>
        </p:txBody>
      </p:sp>
    </p:spTree>
    <p:extLst>
      <p:ext uri="{BB962C8B-B14F-4D97-AF65-F5344CB8AC3E}">
        <p14:creationId xmlns:p14="http://schemas.microsoft.com/office/powerpoint/2010/main" val="2306939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340632B-3D98-2F6B-0554-A504B5154434}"/>
              </a:ext>
            </a:extLst>
          </p:cNvPr>
          <p:cNvPicPr>
            <a:picLocks noGrp="1"/>
          </p:cNvPicPr>
          <p:nvPr>
            <p:ph idx="1"/>
          </p:nvPr>
        </p:nvPicPr>
        <p:blipFill>
          <a:blip r:embed="rId2"/>
          <a:stretch>
            <a:fillRect/>
          </a:stretch>
        </p:blipFill>
        <p:spPr>
          <a:xfrm>
            <a:off x="7323344" y="2380491"/>
            <a:ext cx="2733675" cy="3019425"/>
          </a:xfrm>
          <a:prstGeom prst="rect">
            <a:avLst/>
          </a:prstGeom>
        </p:spPr>
      </p:pic>
      <p:sp>
        <p:nvSpPr>
          <p:cNvPr id="5" name="TextBox 4">
            <a:extLst>
              <a:ext uri="{FF2B5EF4-FFF2-40B4-BE49-F238E27FC236}">
                <a16:creationId xmlns:a16="http://schemas.microsoft.com/office/drawing/2014/main" id="{6045ACC7-D6EA-1B57-040D-36A74A353E6A}"/>
              </a:ext>
            </a:extLst>
          </p:cNvPr>
          <p:cNvSpPr txBox="1"/>
          <p:nvPr/>
        </p:nvSpPr>
        <p:spPr>
          <a:xfrm>
            <a:off x="3680032" y="2380491"/>
            <a:ext cx="4831935"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BUZZER</a:t>
            </a:r>
          </a:p>
        </p:txBody>
      </p:sp>
    </p:spTree>
    <p:extLst>
      <p:ext uri="{BB962C8B-B14F-4D97-AF65-F5344CB8AC3E}">
        <p14:creationId xmlns:p14="http://schemas.microsoft.com/office/powerpoint/2010/main" val="3120647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488B-ED1A-05E5-89BC-ECA77B3CD3C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RELAY (5V)</a:t>
            </a:r>
          </a:p>
        </p:txBody>
      </p:sp>
      <p:sp>
        <p:nvSpPr>
          <p:cNvPr id="3" name="Content Placeholder 2">
            <a:extLst>
              <a:ext uri="{FF2B5EF4-FFF2-40B4-BE49-F238E27FC236}">
                <a16:creationId xmlns:a16="http://schemas.microsoft.com/office/drawing/2014/main" id="{456ACB55-1A5C-9E87-CE0B-57817A5E0F93}"/>
              </a:ext>
            </a:extLst>
          </p:cNvPr>
          <p:cNvSpPr>
            <a:spLocks noGrp="1"/>
          </p:cNvSpPr>
          <p:nvPr>
            <p:ph idx="1"/>
          </p:nvPr>
        </p:nvSpPr>
        <p:spPr/>
        <p:txBody>
          <a:bodyPr>
            <a:normAutofit/>
          </a:bodyPr>
          <a:lstStyle/>
          <a:p>
            <a:r>
              <a:rPr lang="en-US" sz="2000" b="1" i="1" dirty="0">
                <a:solidFill>
                  <a:srgbClr val="000000"/>
                </a:solidFill>
                <a:effectLst/>
                <a:latin typeface="Calibri" panose="020F0502020204030204" pitchFamily="34" charset="0"/>
                <a:ea typeface="Calibri" panose="020F0502020204030204" pitchFamily="34" charset="0"/>
              </a:rPr>
              <a:t>Before we proceed with the circuit to drive the relay we have to consider two important parameter of the relay. Once is the Trigger Voltage, this is the voltage required to turn on the relay that is to change the contact from Common-&gt;NC to Common-&gt;NO. </a:t>
            </a:r>
          </a:p>
          <a:p>
            <a:r>
              <a:rPr lang="en-US" sz="2000" b="1" i="1" dirty="0">
                <a:solidFill>
                  <a:srgbClr val="000000"/>
                </a:solidFill>
                <a:effectLst/>
                <a:latin typeface="Calibri" panose="020F0502020204030204" pitchFamily="34" charset="0"/>
                <a:ea typeface="Calibri" panose="020F0502020204030204" pitchFamily="34" charset="0"/>
              </a:rPr>
              <a:t>Our relay here has 5V trigger voltage, but you can also find relays of values 3V, 6V and even 12V so select one based on the available voltage in your project. The other parameter is your Load Voltage &amp; Current, this is the amount of voltage or current that the NC, NO or Common terminal of the relay could withstand, in our case for DC it is maximum of 30V and 10A. Make sure the load you are using falls into this range.</a:t>
            </a:r>
            <a:endParaRPr lang="en-IN" sz="2000" b="1" i="1" dirty="0"/>
          </a:p>
        </p:txBody>
      </p:sp>
    </p:spTree>
    <p:extLst>
      <p:ext uri="{BB962C8B-B14F-4D97-AF65-F5344CB8AC3E}">
        <p14:creationId xmlns:p14="http://schemas.microsoft.com/office/powerpoint/2010/main" val="2457515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EC57-2F8F-01D0-405B-9E93B86C7BB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REALY (5V)</a:t>
            </a:r>
          </a:p>
        </p:txBody>
      </p:sp>
      <p:pic>
        <p:nvPicPr>
          <p:cNvPr id="4" name="Content Placeholder 3">
            <a:extLst>
              <a:ext uri="{FF2B5EF4-FFF2-40B4-BE49-F238E27FC236}">
                <a16:creationId xmlns:a16="http://schemas.microsoft.com/office/drawing/2014/main" id="{73C27CE3-3B13-D5BA-BD9F-3EA6326F657B}"/>
              </a:ext>
            </a:extLst>
          </p:cNvPr>
          <p:cNvPicPr>
            <a:picLocks noGrp="1"/>
          </p:cNvPicPr>
          <p:nvPr>
            <p:ph idx="1"/>
          </p:nvPr>
        </p:nvPicPr>
        <p:blipFill>
          <a:blip r:embed="rId2"/>
          <a:stretch>
            <a:fillRect/>
          </a:stretch>
        </p:blipFill>
        <p:spPr>
          <a:xfrm>
            <a:off x="5032551" y="2133600"/>
            <a:ext cx="4028724" cy="3778250"/>
          </a:xfrm>
          <a:prstGeom prst="rect">
            <a:avLst/>
          </a:prstGeom>
        </p:spPr>
      </p:pic>
    </p:spTree>
    <p:extLst>
      <p:ext uri="{BB962C8B-B14F-4D97-AF65-F5344CB8AC3E}">
        <p14:creationId xmlns:p14="http://schemas.microsoft.com/office/powerpoint/2010/main" val="2596276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42A-20ED-31C5-BBC3-406901BC117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TRANSISTER</a:t>
            </a:r>
            <a:r>
              <a:rPr lang="en-IN" b="1" dirty="0"/>
              <a:t> </a:t>
            </a:r>
            <a:r>
              <a:rPr lang="en-IN" b="1" dirty="0">
                <a:latin typeface="Times New Roman" panose="02020603050405020304" pitchFamily="18" charset="0"/>
                <a:cs typeface="Times New Roman" panose="02020603050405020304" pitchFamily="18" charset="0"/>
              </a:rPr>
              <a:t>BC547</a:t>
            </a:r>
          </a:p>
        </p:txBody>
      </p:sp>
      <p:sp>
        <p:nvSpPr>
          <p:cNvPr id="3" name="Content Placeholder 2">
            <a:extLst>
              <a:ext uri="{FF2B5EF4-FFF2-40B4-BE49-F238E27FC236}">
                <a16:creationId xmlns:a16="http://schemas.microsoft.com/office/drawing/2014/main" id="{154EDBEA-895D-CE10-2C4C-B23E374436DD}"/>
              </a:ext>
            </a:extLst>
          </p:cNvPr>
          <p:cNvSpPr>
            <a:spLocks noGrp="1"/>
          </p:cNvSpPr>
          <p:nvPr>
            <p:ph idx="1"/>
          </p:nvPr>
        </p:nvSpPr>
        <p:spPr/>
        <p:txBody>
          <a:bodyPr>
            <a:normAutofit/>
          </a:bodyPr>
          <a:lstStyle/>
          <a:p>
            <a:r>
              <a:rPr lang="en-US" sz="2000" b="1" i="1" dirty="0">
                <a:solidFill>
                  <a:srgbClr val="000000"/>
                </a:solidFill>
                <a:effectLst/>
                <a:latin typeface="Calibri" panose="020F0502020204030204" pitchFamily="34" charset="0"/>
                <a:ea typeface="Calibri" panose="020F0502020204030204" pitchFamily="34" charset="0"/>
              </a:rPr>
              <a:t>The BC547 transistor is an NPN transistor. A transistor is nothing but the transfer of resistance which is used for amplifying the current. A small current of the base terminal of this transistor will control the large current of emitter and base terminals. The main function of this transistor is to amplify as well as switching purposes. </a:t>
            </a:r>
          </a:p>
          <a:p>
            <a:r>
              <a:rPr lang="en-US" sz="2000" b="1" i="1" dirty="0">
                <a:solidFill>
                  <a:srgbClr val="000000"/>
                </a:solidFill>
                <a:effectLst/>
                <a:latin typeface="Calibri" panose="020F0502020204030204" pitchFamily="34" charset="0"/>
                <a:ea typeface="Calibri" panose="020F0502020204030204" pitchFamily="34" charset="0"/>
              </a:rPr>
              <a:t>The maximum gain current of this transistor is 800A.The similar transistors are like BC548 &amp; BC549. This transistor works in a fixed DC voltage in the preferred region of its characteristics which is called the biasing. Further, the series of this transistor can be divided into three groups based on the current gain like BC547A, BC547B &amp; BC547C </a:t>
            </a:r>
            <a:endParaRPr lang="en-IN" sz="2000" b="1" i="1" dirty="0"/>
          </a:p>
        </p:txBody>
      </p:sp>
    </p:spTree>
    <p:extLst>
      <p:ext uri="{BB962C8B-B14F-4D97-AF65-F5344CB8AC3E}">
        <p14:creationId xmlns:p14="http://schemas.microsoft.com/office/powerpoint/2010/main" val="4270531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1F559-3581-13B7-0BFE-560DDBFCC27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TRANSISTER BC547</a:t>
            </a:r>
          </a:p>
        </p:txBody>
      </p:sp>
      <p:pic>
        <p:nvPicPr>
          <p:cNvPr id="4" name="Content Placeholder 3">
            <a:extLst>
              <a:ext uri="{FF2B5EF4-FFF2-40B4-BE49-F238E27FC236}">
                <a16:creationId xmlns:a16="http://schemas.microsoft.com/office/drawing/2014/main" id="{D0F2AA80-2214-445F-BA61-5C22CD6BD6AC}"/>
              </a:ext>
            </a:extLst>
          </p:cNvPr>
          <p:cNvPicPr>
            <a:picLocks noGrp="1"/>
          </p:cNvPicPr>
          <p:nvPr>
            <p:ph idx="1"/>
          </p:nvPr>
        </p:nvPicPr>
        <p:blipFill>
          <a:blip r:embed="rId2"/>
          <a:stretch>
            <a:fillRect/>
          </a:stretch>
        </p:blipFill>
        <p:spPr>
          <a:xfrm>
            <a:off x="5157788" y="2133600"/>
            <a:ext cx="3778250" cy="3778250"/>
          </a:xfrm>
          <a:prstGeom prst="rect">
            <a:avLst/>
          </a:prstGeom>
        </p:spPr>
      </p:pic>
    </p:spTree>
    <p:extLst>
      <p:ext uri="{BB962C8B-B14F-4D97-AF65-F5344CB8AC3E}">
        <p14:creationId xmlns:p14="http://schemas.microsoft.com/office/powerpoint/2010/main" val="2539463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F4D17-A5B7-7C1F-A78A-69C7399BC45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IR</a:t>
            </a:r>
            <a:r>
              <a:rPr lang="en-IN" b="1" dirty="0"/>
              <a:t> </a:t>
            </a:r>
            <a:r>
              <a:rPr lang="en-IN" b="1" dirty="0">
                <a:latin typeface="Times New Roman" panose="02020603050405020304" pitchFamily="18" charset="0"/>
                <a:cs typeface="Times New Roman" panose="02020603050405020304" pitchFamily="18" charset="0"/>
              </a:rPr>
              <a:t>SENSOR</a:t>
            </a:r>
          </a:p>
        </p:txBody>
      </p:sp>
      <p:sp>
        <p:nvSpPr>
          <p:cNvPr id="3" name="Content Placeholder 2">
            <a:extLst>
              <a:ext uri="{FF2B5EF4-FFF2-40B4-BE49-F238E27FC236}">
                <a16:creationId xmlns:a16="http://schemas.microsoft.com/office/drawing/2014/main" id="{FC93E269-DC38-43A8-A1FC-33AE8D4F240F}"/>
              </a:ext>
            </a:extLst>
          </p:cNvPr>
          <p:cNvSpPr>
            <a:spLocks noGrp="1"/>
          </p:cNvSpPr>
          <p:nvPr>
            <p:ph idx="1"/>
          </p:nvPr>
        </p:nvSpPr>
        <p:spPr/>
        <p:txBody>
          <a:bodyPr/>
          <a:lstStyle/>
          <a:p>
            <a:r>
              <a:rPr lang="en-US" sz="2000" b="1" i="1" dirty="0">
                <a:solidFill>
                  <a:srgbClr val="000000"/>
                </a:solidFill>
                <a:effectLst/>
                <a:latin typeface="Calibri" panose="020F0502020204030204" pitchFamily="34" charset="0"/>
                <a:ea typeface="Calibri" panose="020F0502020204030204" pitchFamily="34" charset="0"/>
              </a:rPr>
              <a:t>IR sensor is an electronic device, that emits the light in order to sense some object of the surroundings. An IR sensor can measure the heat of an object as well as detects the motion. Usually, in the infrared spectrum, all the objects radiate some form of thermal radiation. These types of radiations are invisible to our eyes, but infrared sensor can detect these radiations.</a:t>
            </a:r>
          </a:p>
          <a:p>
            <a:r>
              <a:rPr lang="en-US" sz="2000" b="1" i="1" dirty="0">
                <a:solidFill>
                  <a:srgbClr val="000000"/>
                </a:solidFill>
                <a:effectLst/>
                <a:latin typeface="Calibri" panose="020F0502020204030204" pitchFamily="34" charset="0"/>
                <a:ea typeface="Calibri" panose="020F0502020204030204" pitchFamily="34" charset="0"/>
              </a:rPr>
              <a:t>The emitter is simply an IR LED (Light Emitting Diode) and the detector is simply an IR photodiode. Photodiode is sensitive to IR light of the same wavelength which is emitted by the IR LED. When IR light falls on the photodiode, the resistances and the output voltages will change in proportion to the magnitude of the IR light received.</a:t>
            </a:r>
            <a:endParaRPr lang="en-IN" sz="2000" b="1" i="1" dirty="0">
              <a:solidFill>
                <a:srgbClr val="000000"/>
              </a:solidFill>
              <a:effectLst/>
              <a:latin typeface="Calibri" panose="020F0502020204030204" pitchFamily="34" charset="0"/>
              <a:ea typeface="Calibri" panose="020F0502020204030204" pitchFamily="34" charset="0"/>
            </a:endParaRPr>
          </a:p>
          <a:p>
            <a:endParaRPr lang="en-IN" sz="2000" b="1" i="1"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495689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FEA3-9A1E-A2B0-786B-78482033464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IR</a:t>
            </a:r>
            <a:r>
              <a:rPr lang="en-IN" b="1" dirty="0"/>
              <a:t> </a:t>
            </a:r>
            <a:r>
              <a:rPr lang="en-IN" b="1" dirty="0">
                <a:latin typeface="Times New Roman" panose="02020603050405020304" pitchFamily="18" charset="0"/>
                <a:cs typeface="Times New Roman" panose="02020603050405020304" pitchFamily="18" charset="0"/>
              </a:rPr>
              <a:t>SENSOR</a:t>
            </a:r>
          </a:p>
        </p:txBody>
      </p:sp>
      <p:pic>
        <p:nvPicPr>
          <p:cNvPr id="5" name="Content Placeholder 4">
            <a:extLst>
              <a:ext uri="{FF2B5EF4-FFF2-40B4-BE49-F238E27FC236}">
                <a16:creationId xmlns:a16="http://schemas.microsoft.com/office/drawing/2014/main" id="{63FBA226-D2B5-40E3-F986-BC61300C62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7788" y="2133600"/>
            <a:ext cx="3778250" cy="3778250"/>
          </a:xfrm>
          <a:prstGeom prst="rect">
            <a:avLst/>
          </a:prstGeom>
        </p:spPr>
      </p:pic>
    </p:spTree>
    <p:extLst>
      <p:ext uri="{BB962C8B-B14F-4D97-AF65-F5344CB8AC3E}">
        <p14:creationId xmlns:p14="http://schemas.microsoft.com/office/powerpoint/2010/main" val="349283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87ED-C194-07CB-8C14-E06EDAC153FC}"/>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1EA7242-343F-E78E-0AFB-138B41B34924}"/>
              </a:ext>
            </a:extLst>
          </p:cNvPr>
          <p:cNvSpPr>
            <a:spLocks noGrp="1"/>
          </p:cNvSpPr>
          <p:nvPr>
            <p:ph idx="1"/>
          </p:nvPr>
        </p:nvSpPr>
        <p:spPr/>
        <p:txBody>
          <a:bodyPr/>
          <a:lstStyle/>
          <a:p>
            <a:r>
              <a:rPr lang="en-US" sz="2000" b="1" i="1" dirty="0">
                <a:solidFill>
                  <a:srgbClr val="333333"/>
                </a:solidFill>
                <a:effectLst/>
                <a:latin typeface="Calibri" panose="020F0502020204030204" pitchFamily="34" charset="0"/>
                <a:ea typeface="Calibri" panose="020F0502020204030204" pitchFamily="34" charset="0"/>
              </a:rPr>
              <a:t>Social distancing plays a pivotal role in preventing the spread of viral diseases Illnesses such as </a:t>
            </a:r>
            <a:r>
              <a:rPr lang="en-US" sz="2000" b="1" i="1" u="sng" dirty="0">
                <a:solidFill>
                  <a:srgbClr val="333333"/>
                </a:solidFill>
                <a:effectLst/>
                <a:uFill>
                  <a:solidFill>
                    <a:srgbClr val="333333"/>
                  </a:solidFill>
                </a:uFill>
                <a:latin typeface="Calibri" panose="020F0502020204030204" pitchFamily="34" charset="0"/>
                <a:ea typeface="Calibri" panose="020F0502020204030204" pitchFamily="34" charset="0"/>
              </a:rPr>
              <a:t>COVID-19</a:t>
            </a:r>
            <a:r>
              <a:rPr lang="en-US" sz="2000" b="1" i="1" dirty="0">
                <a:solidFill>
                  <a:srgbClr val="333333"/>
                </a:solidFill>
                <a:effectLst/>
                <a:latin typeface="Calibri" panose="020F0502020204030204" pitchFamily="34" charset="0"/>
                <a:ea typeface="Calibri" panose="020F0502020204030204" pitchFamily="34" charset="0"/>
              </a:rPr>
              <a:t>. By </a:t>
            </a:r>
            <a:r>
              <a:rPr lang="en-US" sz="2000" b="1" i="1" dirty="0" err="1">
                <a:solidFill>
                  <a:srgbClr val="333333"/>
                </a:solidFill>
                <a:effectLst/>
                <a:latin typeface="Calibri" panose="020F0502020204030204" pitchFamily="34" charset="0"/>
                <a:ea typeface="Calibri" panose="020F0502020204030204" pitchFamily="34" charset="0"/>
              </a:rPr>
              <a:t>minimising</a:t>
            </a:r>
            <a:r>
              <a:rPr lang="en-US" sz="2000" b="1" i="1" dirty="0">
                <a:solidFill>
                  <a:srgbClr val="333333"/>
                </a:solidFill>
                <a:effectLst/>
                <a:latin typeface="Calibri" panose="020F0502020204030204" pitchFamily="34" charset="0"/>
                <a:ea typeface="Calibri" panose="020F0502020204030204" pitchFamily="34" charset="0"/>
              </a:rPr>
              <a:t> the close physical contact among people, we can reduce the chances of catching the virus and spreading it across the community. This project to provide a comprehensive survey on how emerging technologies.</a:t>
            </a:r>
            <a:r>
              <a:rPr lang="en-US" sz="2000" b="1" i="1" dirty="0">
                <a:solidFill>
                  <a:srgbClr val="000000"/>
                </a:solidFill>
                <a:effectLst/>
                <a:latin typeface="Calibri" panose="020F0502020204030204" pitchFamily="34" charset="0"/>
                <a:ea typeface="Calibri" panose="020F0502020204030204" pitchFamily="34" charset="0"/>
              </a:rPr>
              <a:t> </a:t>
            </a:r>
            <a:endParaRPr lang="en-IN" sz="2000" b="1" i="1" dirty="0">
              <a:solidFill>
                <a:srgbClr val="000000"/>
              </a:solidFill>
              <a:effectLst/>
              <a:latin typeface="Calibri" panose="020F0502020204030204" pitchFamily="34" charset="0"/>
              <a:ea typeface="Calibri" panose="020F0502020204030204" pitchFamily="34" charset="0"/>
            </a:endParaRPr>
          </a:p>
          <a:p>
            <a:r>
              <a:rPr lang="en-US" sz="2000" b="1" i="1" dirty="0">
                <a:solidFill>
                  <a:srgbClr val="333333"/>
                </a:solidFill>
                <a:effectLst/>
                <a:latin typeface="Calibri" panose="020F0502020204030204" pitchFamily="34" charset="0"/>
                <a:ea typeface="Calibri" panose="020F0502020204030204" pitchFamily="34" charset="0"/>
              </a:rPr>
              <a:t>We provide a comprehensive background of social distancing including basic concepts, measurements, models, and propose various practical social distancing scenarios. We then discuss enabling wireless technologies which are especially effect- in social distancing, e.g., Detection of  people, and Contact tracing.</a:t>
            </a:r>
            <a:r>
              <a:rPr lang="en-US" sz="2000" b="1" i="1" dirty="0">
                <a:solidFill>
                  <a:srgbClr val="000000"/>
                </a:solidFill>
                <a:effectLst/>
                <a:latin typeface="Calibri" panose="020F0502020204030204" pitchFamily="34" charset="0"/>
                <a:ea typeface="Calibri" panose="020F0502020204030204" pitchFamily="34" charset="0"/>
              </a:rPr>
              <a:t> </a:t>
            </a:r>
            <a:endParaRPr lang="en-IN" sz="2000" b="1" i="1" dirty="0"/>
          </a:p>
        </p:txBody>
      </p:sp>
    </p:spTree>
    <p:extLst>
      <p:ext uri="{BB962C8B-B14F-4D97-AF65-F5344CB8AC3E}">
        <p14:creationId xmlns:p14="http://schemas.microsoft.com/office/powerpoint/2010/main" val="4116325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0B0FF-CB0B-DB73-4683-C35F7CC5DCC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BATTERY</a:t>
            </a:r>
          </a:p>
        </p:txBody>
      </p:sp>
      <p:sp>
        <p:nvSpPr>
          <p:cNvPr id="3" name="Content Placeholder 2">
            <a:extLst>
              <a:ext uri="{FF2B5EF4-FFF2-40B4-BE49-F238E27FC236}">
                <a16:creationId xmlns:a16="http://schemas.microsoft.com/office/drawing/2014/main" id="{85EEACAD-6739-DF0A-DB76-C22A63EC70D6}"/>
              </a:ext>
            </a:extLst>
          </p:cNvPr>
          <p:cNvSpPr>
            <a:spLocks noGrp="1"/>
          </p:cNvSpPr>
          <p:nvPr>
            <p:ph idx="1"/>
          </p:nvPr>
        </p:nvSpPr>
        <p:spPr/>
        <p:txBody>
          <a:bodyPr>
            <a:normAutofit/>
          </a:bodyPr>
          <a:lstStyle/>
          <a:p>
            <a:r>
              <a:rPr lang="en-US" sz="2000" b="1" i="1" dirty="0">
                <a:solidFill>
                  <a:srgbClr val="000000"/>
                </a:solidFill>
                <a:effectLst/>
                <a:latin typeface="Calibri" panose="020F0502020204030204" pitchFamily="34" charset="0"/>
                <a:ea typeface="Calibri" panose="020F0502020204030204" pitchFamily="34" charset="0"/>
              </a:rPr>
              <a:t>The nine-volt battery, is an electric battery that supplies a nominal voltage of 9 Volts, actually 7.2 to 9.6 volts, depending on technology.</a:t>
            </a:r>
          </a:p>
          <a:p>
            <a:r>
              <a:rPr lang="en-US" sz="2000" b="1" i="1" dirty="0">
                <a:solidFill>
                  <a:srgbClr val="000000"/>
                </a:solidFill>
                <a:effectLst/>
                <a:latin typeface="Calibri" panose="020F0502020204030204" pitchFamily="34" charset="0"/>
                <a:ea typeface="Calibri" panose="020F0502020204030204" pitchFamily="34" charset="0"/>
              </a:rPr>
              <a:t>When a battery is supplying power, its positive terminal is the cathode and its negative terminal is the anode.[2] The terminal marked negative is the source of electrons that will flow through an external electric circuit to the positive terminal. When a battery is connected to an external electric load, a redox reaction converts high-energy reactants to lower-energy products, and the free-energy difference is delivered to the external circuit as electrical energy. Historically the term "battery" specifically referred to a device composed of multiple cells; however, the usage has evolved to include devices composed of a single cell. </a:t>
            </a:r>
            <a:endParaRPr lang="en-IN" sz="2000" b="1" i="1" dirty="0"/>
          </a:p>
        </p:txBody>
      </p:sp>
    </p:spTree>
    <p:extLst>
      <p:ext uri="{BB962C8B-B14F-4D97-AF65-F5344CB8AC3E}">
        <p14:creationId xmlns:p14="http://schemas.microsoft.com/office/powerpoint/2010/main" val="2019665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23BC3-281C-76B9-BF9C-BD46364B542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BATTERY</a:t>
            </a:r>
          </a:p>
        </p:txBody>
      </p:sp>
      <p:pic>
        <p:nvPicPr>
          <p:cNvPr id="4" name="Content Placeholder 3">
            <a:extLst>
              <a:ext uri="{FF2B5EF4-FFF2-40B4-BE49-F238E27FC236}">
                <a16:creationId xmlns:a16="http://schemas.microsoft.com/office/drawing/2014/main" id="{425FD28B-FD29-7E48-EB5A-DF7F8A28188D}"/>
              </a:ext>
            </a:extLst>
          </p:cNvPr>
          <p:cNvPicPr>
            <a:picLocks noGrp="1"/>
          </p:cNvPicPr>
          <p:nvPr>
            <p:ph idx="1"/>
          </p:nvPr>
        </p:nvPicPr>
        <p:blipFill>
          <a:blip r:embed="rId2"/>
          <a:stretch>
            <a:fillRect/>
          </a:stretch>
        </p:blipFill>
        <p:spPr>
          <a:xfrm>
            <a:off x="5775756" y="2133600"/>
            <a:ext cx="2542313" cy="3778250"/>
          </a:xfrm>
          <a:prstGeom prst="rect">
            <a:avLst/>
          </a:prstGeom>
        </p:spPr>
      </p:pic>
    </p:spTree>
    <p:extLst>
      <p:ext uri="{BB962C8B-B14F-4D97-AF65-F5344CB8AC3E}">
        <p14:creationId xmlns:p14="http://schemas.microsoft.com/office/powerpoint/2010/main" val="3484779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9C1B-245F-79CA-7DE4-E841546921A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BATTERY CONNECTOR</a:t>
            </a:r>
          </a:p>
        </p:txBody>
      </p:sp>
      <p:sp>
        <p:nvSpPr>
          <p:cNvPr id="3" name="Content Placeholder 2">
            <a:extLst>
              <a:ext uri="{FF2B5EF4-FFF2-40B4-BE49-F238E27FC236}">
                <a16:creationId xmlns:a16="http://schemas.microsoft.com/office/drawing/2014/main" id="{41A856E0-3178-FB88-39C1-A2E44392D8A0}"/>
              </a:ext>
            </a:extLst>
          </p:cNvPr>
          <p:cNvSpPr>
            <a:spLocks noGrp="1"/>
          </p:cNvSpPr>
          <p:nvPr>
            <p:ph idx="1"/>
          </p:nvPr>
        </p:nvSpPr>
        <p:spPr/>
        <p:txBody>
          <a:bodyPr>
            <a:normAutofit/>
          </a:bodyPr>
          <a:lstStyle/>
          <a:p>
            <a:r>
              <a:rPr lang="en-US" sz="2000" b="1" i="1" dirty="0">
                <a:solidFill>
                  <a:srgbClr val="000000"/>
                </a:solidFill>
                <a:effectLst/>
                <a:latin typeface="Calibri" panose="020F0502020204030204" pitchFamily="34" charset="0"/>
                <a:ea typeface="Calibri" panose="020F0502020204030204" pitchFamily="34" charset="0"/>
              </a:rPr>
              <a:t>What is a battery connector. The connector is a device that joins electric circuits together. Most battery packs require more than one connector. The main battery connector is both the mechanical and electrical part that interfaces the battery to the PDA or other electronic device.</a:t>
            </a:r>
          </a:p>
          <a:p>
            <a:endParaRPr lang="en-IN" sz="2000" b="1" dirty="0"/>
          </a:p>
        </p:txBody>
      </p:sp>
      <p:pic>
        <p:nvPicPr>
          <p:cNvPr id="4" name="Picture 3">
            <a:extLst>
              <a:ext uri="{FF2B5EF4-FFF2-40B4-BE49-F238E27FC236}">
                <a16:creationId xmlns:a16="http://schemas.microsoft.com/office/drawing/2014/main" id="{6DF49106-2173-0554-1398-ADA84F9DFB1C}"/>
              </a:ext>
            </a:extLst>
          </p:cNvPr>
          <p:cNvPicPr/>
          <p:nvPr/>
        </p:nvPicPr>
        <p:blipFill>
          <a:blip r:embed="rId2"/>
          <a:stretch>
            <a:fillRect/>
          </a:stretch>
        </p:blipFill>
        <p:spPr>
          <a:xfrm>
            <a:off x="7639533" y="3429000"/>
            <a:ext cx="2955925" cy="2299970"/>
          </a:xfrm>
          <a:prstGeom prst="rect">
            <a:avLst/>
          </a:prstGeom>
        </p:spPr>
      </p:pic>
    </p:spTree>
    <p:extLst>
      <p:ext uri="{BB962C8B-B14F-4D97-AF65-F5344CB8AC3E}">
        <p14:creationId xmlns:p14="http://schemas.microsoft.com/office/powerpoint/2010/main" val="2558785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3804-BB18-A9F0-7382-BCAF35D7EFE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SWITCH</a:t>
            </a:r>
          </a:p>
        </p:txBody>
      </p:sp>
      <p:sp>
        <p:nvSpPr>
          <p:cNvPr id="3" name="Content Placeholder 2">
            <a:extLst>
              <a:ext uri="{FF2B5EF4-FFF2-40B4-BE49-F238E27FC236}">
                <a16:creationId xmlns:a16="http://schemas.microsoft.com/office/drawing/2014/main" id="{1714D616-D46E-BC34-12C2-07B787CEF1F7}"/>
              </a:ext>
            </a:extLst>
          </p:cNvPr>
          <p:cNvSpPr>
            <a:spLocks noGrp="1"/>
          </p:cNvSpPr>
          <p:nvPr>
            <p:ph idx="1"/>
          </p:nvPr>
        </p:nvSpPr>
        <p:spPr/>
        <p:txBody>
          <a:bodyPr>
            <a:normAutofit/>
          </a:bodyPr>
          <a:lstStyle/>
          <a:p>
            <a:r>
              <a:rPr lang="en-US" sz="2000" b="1" i="1" dirty="0">
                <a:solidFill>
                  <a:srgbClr val="000000"/>
                </a:solidFill>
                <a:latin typeface="Calibri" panose="020F0502020204030204" pitchFamily="34" charset="0"/>
                <a:ea typeface="Calibri" panose="020F0502020204030204" pitchFamily="34" charset="0"/>
              </a:rPr>
              <a:t>A</a:t>
            </a:r>
            <a:r>
              <a:rPr lang="en-US" sz="2000" b="1" i="1" dirty="0">
                <a:solidFill>
                  <a:srgbClr val="000000"/>
                </a:solidFill>
                <a:effectLst/>
                <a:latin typeface="Calibri" panose="020F0502020204030204" pitchFamily="34" charset="0"/>
                <a:ea typeface="Calibri" panose="020F0502020204030204" pitchFamily="34" charset="0"/>
              </a:rPr>
              <a:t> switch is an electrical component that can disconnect or connect the conducting path in an electrical circuit, interrupting the electric current or diverting it from one conductor to another.</a:t>
            </a:r>
          </a:p>
          <a:p>
            <a:r>
              <a:rPr lang="en-US" sz="2000" b="1" i="1" dirty="0">
                <a:solidFill>
                  <a:srgbClr val="000000"/>
                </a:solidFill>
                <a:effectLst/>
                <a:latin typeface="Calibri" panose="020F0502020204030204" pitchFamily="34" charset="0"/>
                <a:ea typeface="Calibri" panose="020F0502020204030204" pitchFamily="34" charset="0"/>
              </a:rPr>
              <a:t> The most common type of switch is an electromechanical device consisting of one or more sets of movable electrical contacts connected to external circuits. When a pair of contacts is touching current can pass between them, while when the contacts are separated no current can flow. </a:t>
            </a:r>
            <a:endParaRPr lang="en-IN" sz="2000" b="1" i="1" dirty="0"/>
          </a:p>
        </p:txBody>
      </p:sp>
    </p:spTree>
    <p:extLst>
      <p:ext uri="{BB962C8B-B14F-4D97-AF65-F5344CB8AC3E}">
        <p14:creationId xmlns:p14="http://schemas.microsoft.com/office/powerpoint/2010/main" val="2008727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33A71-DE25-547F-5939-45CBCDB5135D}"/>
              </a:ext>
            </a:extLst>
          </p:cNvPr>
          <p:cNvSpPr>
            <a:spLocks noGrp="1"/>
          </p:cNvSpPr>
          <p:nvPr>
            <p:ph type="title"/>
          </p:nvPr>
        </p:nvSpPr>
        <p:spPr/>
        <p:txBody>
          <a:bodyPr/>
          <a:lstStyle/>
          <a:p>
            <a:r>
              <a:rPr lang="en-IN" b="1" dirty="0"/>
              <a:t>SWITCH</a:t>
            </a:r>
          </a:p>
        </p:txBody>
      </p:sp>
      <p:pic>
        <p:nvPicPr>
          <p:cNvPr id="4" name="Content Placeholder 3">
            <a:extLst>
              <a:ext uri="{FF2B5EF4-FFF2-40B4-BE49-F238E27FC236}">
                <a16:creationId xmlns:a16="http://schemas.microsoft.com/office/drawing/2014/main" id="{5ED44688-3DAA-3E27-5C5D-DFE1619DFB51}"/>
              </a:ext>
            </a:extLst>
          </p:cNvPr>
          <p:cNvPicPr>
            <a:picLocks noGrp="1"/>
          </p:cNvPicPr>
          <p:nvPr>
            <p:ph idx="1"/>
          </p:nvPr>
        </p:nvPicPr>
        <p:blipFill>
          <a:blip r:embed="rId2"/>
          <a:stretch>
            <a:fillRect/>
          </a:stretch>
        </p:blipFill>
        <p:spPr>
          <a:xfrm>
            <a:off x="5075582" y="1905001"/>
            <a:ext cx="3299791" cy="3157330"/>
          </a:xfrm>
          <a:prstGeom prst="rect">
            <a:avLst/>
          </a:prstGeom>
        </p:spPr>
      </p:pic>
    </p:spTree>
    <p:extLst>
      <p:ext uri="{BB962C8B-B14F-4D97-AF65-F5344CB8AC3E}">
        <p14:creationId xmlns:p14="http://schemas.microsoft.com/office/powerpoint/2010/main" val="3509281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F8278-5C24-C151-80BD-F3123BF0E592}"/>
              </a:ext>
            </a:extLst>
          </p:cNvPr>
          <p:cNvSpPr>
            <a:spLocks noGrp="1"/>
          </p:cNvSpPr>
          <p:nvPr>
            <p:ph type="title"/>
          </p:nvPr>
        </p:nvSpPr>
        <p:spPr>
          <a:xfrm>
            <a:off x="1640156" y="2788555"/>
            <a:ext cx="8911687" cy="1280890"/>
          </a:xfrm>
        </p:spPr>
        <p:txBody>
          <a:bodyPr/>
          <a:lstStyle/>
          <a:p>
            <a:pPr algn="ctr"/>
            <a:r>
              <a:rPr lang="en-IN"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70360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DCB601-2DEC-9563-9D99-B14810FF943B}"/>
              </a:ext>
            </a:extLst>
          </p:cNvPr>
          <p:cNvSpPr>
            <a:spLocks noGrp="1"/>
          </p:cNvSpPr>
          <p:nvPr>
            <p:ph idx="1"/>
          </p:nvPr>
        </p:nvSpPr>
        <p:spPr/>
        <p:txBody>
          <a:bodyPr>
            <a:normAutofit/>
          </a:bodyPr>
          <a:lstStyle/>
          <a:p>
            <a:r>
              <a:rPr lang="en-US" sz="2000" b="1" i="1" dirty="0">
                <a:solidFill>
                  <a:srgbClr val="333333"/>
                </a:solidFill>
                <a:effectLst/>
                <a:latin typeface="Calibri" panose="020F0502020204030204" pitchFamily="34" charset="0"/>
                <a:ea typeface="Calibri" panose="020F0502020204030204" pitchFamily="34" charset="0"/>
              </a:rPr>
              <a:t>With the help of this gadget we can maintain a social distance in a crowd. This gadget gives signals whenever we are breaking social distancing rules with the help of beep sound. </a:t>
            </a:r>
            <a:endParaRPr lang="en-IN" sz="2000" b="1" i="1" dirty="0">
              <a:solidFill>
                <a:srgbClr val="000000"/>
              </a:solidFill>
              <a:effectLst/>
              <a:latin typeface="Calibri" panose="020F0502020204030204" pitchFamily="34" charset="0"/>
              <a:ea typeface="Calibri" panose="020F0502020204030204" pitchFamily="34" charset="0"/>
            </a:endParaRPr>
          </a:p>
          <a:p>
            <a:r>
              <a:rPr lang="en-US" sz="2000" b="1" i="1" dirty="0">
                <a:solidFill>
                  <a:srgbClr val="000000"/>
                </a:solidFill>
                <a:effectLst/>
                <a:latin typeface="Calibri" panose="020F0502020204030204" pitchFamily="34" charset="0"/>
                <a:ea typeface="Calibri" panose="020F0502020204030204" pitchFamily="34" charset="0"/>
              </a:rPr>
              <a:t>The practice of social distancing means staying home and away from others as much as possible to help prevent spread of COVID-19. The practice of social distancing encourages the use of things such as online video and phone communication instead of in-person contact.</a:t>
            </a:r>
            <a:endParaRPr lang="en-IN" sz="2000" b="1" i="1" dirty="0"/>
          </a:p>
        </p:txBody>
      </p:sp>
    </p:spTree>
    <p:extLst>
      <p:ext uri="{BB962C8B-B14F-4D97-AF65-F5344CB8AC3E}">
        <p14:creationId xmlns:p14="http://schemas.microsoft.com/office/powerpoint/2010/main" val="3417042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B876-6C99-4751-A80C-76FF71888C9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D684A61-FBE7-EABB-7D28-20DF685071DC}"/>
              </a:ext>
            </a:extLst>
          </p:cNvPr>
          <p:cNvSpPr>
            <a:spLocks noGrp="1"/>
          </p:cNvSpPr>
          <p:nvPr>
            <p:ph idx="1"/>
          </p:nvPr>
        </p:nvSpPr>
        <p:spPr>
          <a:xfrm>
            <a:off x="2589212" y="2319131"/>
            <a:ext cx="8915400" cy="3777622"/>
          </a:xfrm>
        </p:spPr>
        <p:txBody>
          <a:bodyPr>
            <a:normAutofit/>
          </a:bodyPr>
          <a:lstStyle/>
          <a:p>
            <a:r>
              <a:rPr lang="en-US" sz="2000" b="1" i="1" dirty="0">
                <a:solidFill>
                  <a:srgbClr val="000000"/>
                </a:solidFill>
                <a:effectLst/>
                <a:latin typeface="Calibri" panose="020F0502020204030204" pitchFamily="34" charset="0"/>
                <a:ea typeface="Calibri" panose="020F0502020204030204" pitchFamily="34" charset="0"/>
              </a:rPr>
              <a:t>The ongoing COVID-19 corona virus outbreak has caused a global disaster with its deadly spreading. Due to the absence of effective remedial agents and the shortage of immunizations against the virus, population vulnerability increases. In the current situation, as there are no vaccines available; therefore, social distancing is thought to be an adequate precaution (norm) against the spread of the pandemic virus. The risks of virus spread can be minimized by avoiding physical contact among people.</a:t>
            </a:r>
            <a:endParaRPr lang="en-IN" sz="2000" b="1" i="1" dirty="0"/>
          </a:p>
        </p:txBody>
      </p:sp>
    </p:spTree>
    <p:extLst>
      <p:ext uri="{BB962C8B-B14F-4D97-AF65-F5344CB8AC3E}">
        <p14:creationId xmlns:p14="http://schemas.microsoft.com/office/powerpoint/2010/main" val="306707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0E21BE-B765-371C-B751-1F5647449A9A}"/>
              </a:ext>
            </a:extLst>
          </p:cNvPr>
          <p:cNvSpPr>
            <a:spLocks noGrp="1"/>
          </p:cNvSpPr>
          <p:nvPr>
            <p:ph idx="1"/>
          </p:nvPr>
        </p:nvSpPr>
        <p:spPr/>
        <p:txBody>
          <a:bodyPr/>
          <a:lstStyle/>
          <a:p>
            <a:r>
              <a:rPr lang="en-US" sz="2000" b="1" i="1" dirty="0">
                <a:solidFill>
                  <a:srgbClr val="000000"/>
                </a:solidFill>
                <a:effectLst/>
                <a:latin typeface="Calibri" panose="020F0502020204030204" pitchFamily="34" charset="0"/>
                <a:ea typeface="Calibri" panose="020F0502020204030204" pitchFamily="34" charset="0"/>
              </a:rPr>
              <a:t>The purpose of this work is, therefore, to provide a deep learning platform for social distance tracking using an overhead perspective. The framework uses the YOLOv3 object recognition paradigm to identify humans in video sequences. The transfer learning methodology is also implemented to increase the accuracy of the model. In this way, the detection algorithm uses a pre-trained algorithm that is connected to an extra trained layer using an overhead human data set.</a:t>
            </a:r>
            <a:r>
              <a:rPr lang="en-US" sz="1800" dirty="0">
                <a:solidFill>
                  <a:srgbClr val="000000"/>
                </a:solidFill>
                <a:effectLst/>
                <a:latin typeface="Calibri" panose="020F0502020204030204" pitchFamily="34" charset="0"/>
                <a:ea typeface="Calibri" panose="020F0502020204030204" pitchFamily="34" charset="0"/>
              </a:rPr>
              <a:t> </a:t>
            </a:r>
            <a:endParaRPr lang="en-IN" dirty="0"/>
          </a:p>
        </p:txBody>
      </p:sp>
    </p:spTree>
    <p:extLst>
      <p:ext uri="{BB962C8B-B14F-4D97-AF65-F5344CB8AC3E}">
        <p14:creationId xmlns:p14="http://schemas.microsoft.com/office/powerpoint/2010/main" val="2868096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E8D61-DFDC-67A6-0A30-D9F03F42FA6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a:t>
            </a:r>
            <a:r>
              <a:rPr lang="en-IN" b="1" dirty="0"/>
              <a:t> </a:t>
            </a:r>
            <a:r>
              <a:rPr lang="en-IN" b="1" dirty="0">
                <a:latin typeface="Times New Roman" panose="02020603050405020304" pitchFamily="18" charset="0"/>
                <a:cs typeface="Times New Roman" panose="02020603050405020304" pitchFamily="18" charset="0"/>
              </a:rPr>
              <a:t>SURVEY</a:t>
            </a:r>
          </a:p>
        </p:txBody>
      </p:sp>
      <p:sp>
        <p:nvSpPr>
          <p:cNvPr id="3" name="Content Placeholder 2">
            <a:extLst>
              <a:ext uri="{FF2B5EF4-FFF2-40B4-BE49-F238E27FC236}">
                <a16:creationId xmlns:a16="http://schemas.microsoft.com/office/drawing/2014/main" id="{079DD622-F911-D9A6-3874-1680784BE414}"/>
              </a:ext>
            </a:extLst>
          </p:cNvPr>
          <p:cNvSpPr>
            <a:spLocks noGrp="1"/>
          </p:cNvSpPr>
          <p:nvPr>
            <p:ph idx="1"/>
          </p:nvPr>
        </p:nvSpPr>
        <p:spPr/>
        <p:txBody>
          <a:bodyPr>
            <a:normAutofit/>
          </a:bodyPr>
          <a:lstStyle/>
          <a:p>
            <a:r>
              <a:rPr lang="en-US" sz="2000" b="1" i="1" dirty="0">
                <a:solidFill>
                  <a:srgbClr val="333333"/>
                </a:solidFill>
                <a:effectLst/>
                <a:latin typeface="Arial" panose="020B0604020202020204" pitchFamily="34" charset="0"/>
                <a:ea typeface="Arial" panose="020B0604020202020204" pitchFamily="34" charset="0"/>
              </a:rPr>
              <a:t>The last two decades have seen an explosion in the use of digital technology. It has accelerated human’s exposure to prolonged screen time which is becoming a growing concern. Digital technology is essentially the use of electronic devices to store, generate or process data; facilitates communication and virtual interactions on social media platforms using the internet (Vizcaino et al., 2020). Electronic devices include computer, laptop, palmtop, smartphone, tablet or any other similar devices with a screen. They are a medium of communication, virtual interactions and connectedness between people. Social connection is fundamental to humans. </a:t>
            </a:r>
            <a:endParaRPr lang="en-IN" sz="2000" b="1" i="1" dirty="0"/>
          </a:p>
        </p:txBody>
      </p:sp>
    </p:spTree>
    <p:extLst>
      <p:ext uri="{BB962C8B-B14F-4D97-AF65-F5344CB8AC3E}">
        <p14:creationId xmlns:p14="http://schemas.microsoft.com/office/powerpoint/2010/main" val="1008354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711B8D-FCCC-5064-A06C-DE6A987E424A}"/>
              </a:ext>
            </a:extLst>
          </p:cNvPr>
          <p:cNvSpPr>
            <a:spLocks noGrp="1"/>
          </p:cNvSpPr>
          <p:nvPr>
            <p:ph idx="1"/>
          </p:nvPr>
        </p:nvSpPr>
        <p:spPr/>
        <p:txBody>
          <a:bodyPr/>
          <a:lstStyle/>
          <a:p>
            <a:r>
              <a:rPr lang="en-US" sz="2000" b="1" i="1" dirty="0">
                <a:solidFill>
                  <a:srgbClr val="333333"/>
                </a:solidFill>
                <a:effectLst/>
                <a:latin typeface="Arial" panose="020B0604020202020204" pitchFamily="34" charset="0"/>
                <a:ea typeface="Arial" panose="020B0604020202020204" pitchFamily="34" charset="0"/>
              </a:rPr>
              <a:t>In addition, social connectedness also enhances mental well-being. COVID-19 pandemic has imposed digital platforms as the only means for people to maintain socioemotional connection (</a:t>
            </a:r>
            <a:r>
              <a:rPr lang="en-US" sz="2000" b="1" i="1" dirty="0" err="1">
                <a:solidFill>
                  <a:srgbClr val="333333"/>
                </a:solidFill>
                <a:effectLst/>
                <a:latin typeface="Arial" panose="020B0604020202020204" pitchFamily="34" charset="0"/>
                <a:ea typeface="Arial" panose="020B0604020202020204" pitchFamily="34" charset="0"/>
              </a:rPr>
              <a:t>Kanekar</a:t>
            </a:r>
            <a:r>
              <a:rPr lang="en-US" sz="2000" b="1" i="1" dirty="0">
                <a:solidFill>
                  <a:srgbClr val="333333"/>
                </a:solidFill>
                <a:effectLst/>
                <a:latin typeface="Arial" panose="020B0604020202020204" pitchFamily="34" charset="0"/>
                <a:ea typeface="Arial" panose="020B0604020202020204" pitchFamily="34" charset="0"/>
              </a:rPr>
              <a:t> and Sharma, 2020). The digital technology is influencing how people use digital devices to maintain, or avoid social relations or how much time to spend for virtual social connectedness (Antonucci et al., 2017).</a:t>
            </a:r>
            <a:r>
              <a:rPr lang="en-US" sz="1800" dirty="0">
                <a:solidFill>
                  <a:srgbClr val="000000"/>
                </a:solidFill>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559623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8A53-41F6-23D6-E094-C43AE01CC88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METHODS</a:t>
            </a:r>
          </a:p>
        </p:txBody>
      </p:sp>
      <p:sp>
        <p:nvSpPr>
          <p:cNvPr id="3" name="Content Placeholder 2">
            <a:extLst>
              <a:ext uri="{FF2B5EF4-FFF2-40B4-BE49-F238E27FC236}">
                <a16:creationId xmlns:a16="http://schemas.microsoft.com/office/drawing/2014/main" id="{817FFEBA-7EF2-501F-D3E1-7FE419D8AF88}"/>
              </a:ext>
            </a:extLst>
          </p:cNvPr>
          <p:cNvSpPr>
            <a:spLocks noGrp="1"/>
          </p:cNvSpPr>
          <p:nvPr>
            <p:ph idx="1"/>
          </p:nvPr>
        </p:nvSpPr>
        <p:spPr/>
        <p:txBody>
          <a:bodyPr/>
          <a:lstStyle/>
          <a:p>
            <a:pPr marL="6350" marR="306070" indent="457200">
              <a:lnSpc>
                <a:spcPct val="103000"/>
              </a:lnSpc>
              <a:spcAft>
                <a:spcPts val="125"/>
              </a:spcAft>
            </a:pPr>
            <a:r>
              <a:rPr lang="en-US" sz="2000" b="1" i="1" dirty="0">
                <a:solidFill>
                  <a:srgbClr val="333333"/>
                </a:solidFill>
                <a:effectLst/>
                <a:latin typeface="Arial" panose="020B0604020202020204" pitchFamily="34" charset="0"/>
                <a:ea typeface="Arial" panose="020B0604020202020204" pitchFamily="34" charset="0"/>
              </a:rPr>
              <a:t>The review was conducted using Arksey and O’Malley’s scoping review framework (Arksey and O’Malley, 2005).</a:t>
            </a:r>
            <a:r>
              <a:rPr lang="en-US" sz="2000" b="1" i="1" dirty="0">
                <a:solidFill>
                  <a:srgbClr val="000000"/>
                </a:solidFill>
                <a:effectLst/>
                <a:latin typeface="Times New Roman" panose="02020603050405020304" pitchFamily="18" charset="0"/>
                <a:ea typeface="Times New Roman" panose="02020603050405020304" pitchFamily="18" charset="0"/>
              </a:rPr>
              <a:t> </a:t>
            </a:r>
            <a:endParaRPr lang="en-IN" sz="2000" b="1" i="1" dirty="0">
              <a:solidFill>
                <a:srgbClr val="000000"/>
              </a:solidFill>
              <a:effectLst/>
              <a:latin typeface="Calibri" panose="020F0502020204030204" pitchFamily="34" charset="0"/>
              <a:ea typeface="Calibri" panose="020F0502020204030204" pitchFamily="34" charset="0"/>
            </a:endParaRPr>
          </a:p>
          <a:p>
            <a:pPr marL="6350" marR="332740" indent="-6350">
              <a:lnSpc>
                <a:spcPct val="107000"/>
              </a:lnSpc>
              <a:spcAft>
                <a:spcPts val="865"/>
              </a:spcAft>
            </a:pPr>
            <a:r>
              <a:rPr lang="en-US" sz="2000" b="1" i="1" dirty="0">
                <a:solidFill>
                  <a:srgbClr val="000000"/>
                </a:solidFill>
                <a:effectLst/>
                <a:latin typeface="Times New Roman" panose="02020603050405020304" pitchFamily="18" charset="0"/>
                <a:ea typeface="Times New Roman" panose="02020603050405020304" pitchFamily="18" charset="0"/>
              </a:rPr>
              <a:t> </a:t>
            </a:r>
            <a:endParaRPr lang="en-IN" sz="2000" b="1" i="1" dirty="0">
              <a:solidFill>
                <a:srgbClr val="000000"/>
              </a:solidFill>
              <a:effectLst/>
              <a:latin typeface="Calibri" panose="020F0502020204030204" pitchFamily="34" charset="0"/>
              <a:ea typeface="Calibri" panose="020F0502020204030204" pitchFamily="34" charset="0"/>
            </a:endParaRPr>
          </a:p>
          <a:p>
            <a:pPr marL="463550" marR="306070" indent="-6350">
              <a:lnSpc>
                <a:spcPct val="103000"/>
              </a:lnSpc>
              <a:spcAft>
                <a:spcPts val="865"/>
              </a:spcAft>
            </a:pPr>
            <a:r>
              <a:rPr lang="en-US" sz="2000" b="1" i="1" dirty="0">
                <a:solidFill>
                  <a:srgbClr val="333333"/>
                </a:solidFill>
                <a:effectLst/>
                <a:latin typeface="Arial" panose="020B0604020202020204" pitchFamily="34" charset="0"/>
                <a:ea typeface="Arial" panose="020B0604020202020204" pitchFamily="34" charset="0"/>
              </a:rPr>
              <a:t>Search Strategy and Selection Criteria</a:t>
            </a:r>
            <a:r>
              <a:rPr lang="en-US" sz="2000" b="1" i="1" dirty="0">
                <a:solidFill>
                  <a:srgbClr val="000000"/>
                </a:solidFill>
                <a:effectLst/>
                <a:latin typeface="Times New Roman" panose="02020603050405020304" pitchFamily="18" charset="0"/>
                <a:ea typeface="Times New Roman" panose="02020603050405020304" pitchFamily="18" charset="0"/>
              </a:rPr>
              <a:t> </a:t>
            </a:r>
            <a:endParaRPr lang="en-IN" sz="2000" b="1" i="1" dirty="0">
              <a:solidFill>
                <a:srgbClr val="000000"/>
              </a:solidFill>
              <a:effectLst/>
              <a:latin typeface="Calibri" panose="020F0502020204030204" pitchFamily="34" charset="0"/>
              <a:ea typeface="Calibri" panose="020F0502020204030204" pitchFamily="34" charset="0"/>
            </a:endParaRPr>
          </a:p>
          <a:p>
            <a:pPr marL="6350" marR="264160" indent="-6350" algn="ctr">
              <a:lnSpc>
                <a:spcPct val="107000"/>
              </a:lnSpc>
              <a:spcAft>
                <a:spcPts val="865"/>
              </a:spcAft>
            </a:pPr>
            <a:r>
              <a:rPr lang="en-US" sz="2000" b="1" i="1" dirty="0">
                <a:solidFill>
                  <a:srgbClr val="333333"/>
                </a:solidFill>
                <a:effectLst/>
                <a:latin typeface="Arial" panose="020B0604020202020204" pitchFamily="34" charset="0"/>
                <a:ea typeface="Arial" panose="020B0604020202020204" pitchFamily="34" charset="0"/>
              </a:rPr>
              <a:t>References for this review were identified through searches of </a:t>
            </a:r>
            <a:endParaRPr lang="en-IN" sz="2000" b="1" i="1" dirty="0">
              <a:solidFill>
                <a:srgbClr val="000000"/>
              </a:solidFill>
              <a:effectLst/>
              <a:latin typeface="Calibri" panose="020F0502020204030204" pitchFamily="34" charset="0"/>
              <a:ea typeface="Calibri" panose="020F0502020204030204" pitchFamily="34" charset="0"/>
            </a:endParaRPr>
          </a:p>
          <a:p>
            <a:pPr marL="6350" marR="306070" indent="-6350">
              <a:lnSpc>
                <a:spcPct val="103000"/>
              </a:lnSpc>
              <a:spcAft>
                <a:spcPts val="865"/>
              </a:spcAft>
            </a:pPr>
            <a:r>
              <a:rPr lang="en-US" sz="2000" b="1" i="1" dirty="0">
                <a:solidFill>
                  <a:srgbClr val="333333"/>
                </a:solidFill>
                <a:effectLst/>
                <a:latin typeface="Arial" panose="020B0604020202020204" pitchFamily="34" charset="0"/>
                <a:ea typeface="Arial" panose="020B0604020202020204" pitchFamily="34" charset="0"/>
              </a:rPr>
              <a:t>PubMed, Psych INFO, and Google Scholar with the search terms </a:t>
            </a:r>
            <a:endParaRPr lang="en-IN" sz="2000" b="1" i="1" dirty="0">
              <a:solidFill>
                <a:srgbClr val="000000"/>
              </a:solidFill>
              <a:effectLst/>
              <a:latin typeface="Calibri" panose="020F0502020204030204" pitchFamily="34" charset="0"/>
              <a:ea typeface="Calibri" panose="020F0502020204030204" pitchFamily="34" charset="0"/>
            </a:endParaRPr>
          </a:p>
          <a:p>
            <a:r>
              <a:rPr lang="en-US" sz="2000" b="1" i="1" dirty="0">
                <a:solidFill>
                  <a:srgbClr val="333333"/>
                </a:solidFill>
                <a:effectLst/>
                <a:latin typeface="Arial" panose="020B0604020202020204" pitchFamily="34" charset="0"/>
                <a:ea typeface="Arial" panose="020B0604020202020204" pitchFamily="34" charset="0"/>
              </a:rPr>
              <a:t>“screen time,” “social connectedness,” “digital habits,” “health” and “COVID-19” from January 2020 until June 2021.</a:t>
            </a:r>
            <a:r>
              <a:rPr lang="en-US" sz="1800" dirty="0">
                <a:solidFill>
                  <a:srgbClr val="333333"/>
                </a:solidFill>
                <a:effectLst/>
                <a:latin typeface="Arial" panose="020B0604020202020204" pitchFamily="34" charset="0"/>
                <a:ea typeface="Arial" panose="020B0604020202020204" pitchFamily="34" charset="0"/>
              </a:rPr>
              <a:t> </a:t>
            </a:r>
            <a:endParaRPr lang="en-IN" dirty="0"/>
          </a:p>
        </p:txBody>
      </p:sp>
    </p:spTree>
    <p:extLst>
      <p:ext uri="{BB962C8B-B14F-4D97-AF65-F5344CB8AC3E}">
        <p14:creationId xmlns:p14="http://schemas.microsoft.com/office/powerpoint/2010/main" val="3678684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7238EB-3529-C7EF-AB80-909851BCE333}"/>
              </a:ext>
            </a:extLst>
          </p:cNvPr>
          <p:cNvSpPr>
            <a:spLocks noGrp="1"/>
          </p:cNvSpPr>
          <p:nvPr>
            <p:ph idx="1"/>
          </p:nvPr>
        </p:nvSpPr>
        <p:spPr/>
        <p:txBody>
          <a:bodyPr>
            <a:normAutofit/>
          </a:bodyPr>
          <a:lstStyle/>
          <a:p>
            <a:r>
              <a:rPr lang="en-US" sz="2000" b="1" i="1" dirty="0">
                <a:solidFill>
                  <a:srgbClr val="333333"/>
                </a:solidFill>
                <a:effectLst/>
                <a:latin typeface="Arial" panose="020B0604020202020204" pitchFamily="34" charset="0"/>
                <a:ea typeface="Arial" panose="020B0604020202020204" pitchFamily="34" charset="0"/>
              </a:rPr>
              <a:t>These keywords were combined with Boolean operators to narrow down the search results. Manual searches were executed to identify additional articles based on the references mentioned in the articles selected for full- text review. Records published in English language were considered for the review. The initial search yielded 1,038 records (PubMed-137; PsychINFO-12; Google Scholar-889) of which 636 were excluded based on title review and duplications.</a:t>
            </a:r>
            <a:endParaRPr lang="en-IN" sz="2000" b="1" i="1" dirty="0"/>
          </a:p>
        </p:txBody>
      </p:sp>
    </p:spTree>
    <p:extLst>
      <p:ext uri="{BB962C8B-B14F-4D97-AF65-F5344CB8AC3E}">
        <p14:creationId xmlns:p14="http://schemas.microsoft.com/office/powerpoint/2010/main" val="90685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178</TotalTime>
  <Words>1589</Words>
  <Application>Microsoft Office PowerPoint</Application>
  <PresentationFormat>Widescreen</PresentationFormat>
  <Paragraphs>88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Gothic</vt:lpstr>
      <vt:lpstr>Times New Roman</vt:lpstr>
      <vt:lpstr>Wingdings 3</vt:lpstr>
      <vt:lpstr>Wisp</vt:lpstr>
      <vt:lpstr>SOCIAL DISTANCING SENSOR</vt:lpstr>
      <vt:lpstr>INTRODUCTION</vt:lpstr>
      <vt:lpstr>PowerPoint Presentation</vt:lpstr>
      <vt:lpstr>ABSTRACT</vt:lpstr>
      <vt:lpstr>PowerPoint Presentation</vt:lpstr>
      <vt:lpstr>LITERATURE SURVEY</vt:lpstr>
      <vt:lpstr>PowerPoint Presentation</vt:lpstr>
      <vt:lpstr>METHODS</vt:lpstr>
      <vt:lpstr>PowerPoint Presentation</vt:lpstr>
      <vt:lpstr>BLOCK DIAGRAM</vt:lpstr>
      <vt:lpstr>BUZZER</vt:lpstr>
      <vt:lpstr>PowerPoint Presentation</vt:lpstr>
      <vt:lpstr>PowerPoint Presentation</vt:lpstr>
      <vt:lpstr>RELAY (5V)</vt:lpstr>
      <vt:lpstr>REALY (5V)</vt:lpstr>
      <vt:lpstr>TRANSISTER BC547</vt:lpstr>
      <vt:lpstr>TRANSISTER BC547</vt:lpstr>
      <vt:lpstr>IR SENSOR</vt:lpstr>
      <vt:lpstr>IR SENSOR</vt:lpstr>
      <vt:lpstr>BATTERY</vt:lpstr>
      <vt:lpstr>BATTERY</vt:lpstr>
      <vt:lpstr>BATTERY CONNECTOR</vt:lpstr>
      <vt:lpstr>SWITCH</vt:lpstr>
      <vt:lpstr>SWITCH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DISTANCING SENSOR</dc:title>
  <dc:creator>Aditya Sudake</dc:creator>
  <cp:lastModifiedBy>Aditya Sudake</cp:lastModifiedBy>
  <cp:revision>1</cp:revision>
  <dcterms:created xsi:type="dcterms:W3CDTF">2022-07-06T14:08:59Z</dcterms:created>
  <dcterms:modified xsi:type="dcterms:W3CDTF">2022-07-06T17:07:49Z</dcterms:modified>
</cp:coreProperties>
</file>