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1430000" cy="2926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96536" autoAdjust="0"/>
  </p:normalViewPr>
  <p:slideViewPr>
    <p:cSldViewPr snapToGrid="0">
      <p:cViewPr>
        <p:scale>
          <a:sx n="100" d="100"/>
          <a:sy n="100" d="100"/>
        </p:scale>
        <p:origin x="117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4788749"/>
            <a:ext cx="9715500" cy="10187093"/>
          </a:xfrm>
        </p:spPr>
        <p:txBody>
          <a:bodyPr anchor="b"/>
          <a:lstStyle>
            <a:lvl1pPr algn="ctr">
              <a:defRPr sz="7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15368695"/>
            <a:ext cx="8572500" cy="7064585"/>
          </a:xfrm>
        </p:spPr>
        <p:txBody>
          <a:bodyPr/>
          <a:lstStyle>
            <a:lvl1pPr marL="0" indent="0" algn="ctr">
              <a:buNone/>
              <a:defRPr sz="3000"/>
            </a:lvl1pPr>
            <a:lvl2pPr marL="571500" indent="0" algn="ctr">
              <a:buNone/>
              <a:defRPr sz="2500"/>
            </a:lvl2pPr>
            <a:lvl3pPr marL="1143000" indent="0" algn="ctr">
              <a:buNone/>
              <a:defRPr sz="2250"/>
            </a:lvl3pPr>
            <a:lvl4pPr marL="1714500" indent="0" algn="ctr">
              <a:buNone/>
              <a:defRPr sz="2000"/>
            </a:lvl4pPr>
            <a:lvl5pPr marL="2286000" indent="0" algn="ctr">
              <a:buNone/>
              <a:defRPr sz="2000"/>
            </a:lvl5pPr>
            <a:lvl6pPr marL="2857500" indent="0" algn="ctr">
              <a:buNone/>
              <a:defRPr sz="2000"/>
            </a:lvl6pPr>
            <a:lvl7pPr marL="3429000" indent="0" algn="ctr">
              <a:buNone/>
              <a:defRPr sz="2000"/>
            </a:lvl7pPr>
            <a:lvl8pPr marL="4000500" indent="0" algn="ctr">
              <a:buNone/>
              <a:defRPr sz="2000"/>
            </a:lvl8pPr>
            <a:lvl9pPr marL="45720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9B75-66BA-42A9-AE86-A3B77DAD47BF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B768-20E4-40A9-A2B7-B3B7D7DB2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9B75-66BA-42A9-AE86-A3B77DAD47BF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B768-20E4-40A9-A2B7-B3B7D7DB2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5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1557867"/>
            <a:ext cx="2464594" cy="24797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1557867"/>
            <a:ext cx="7250906" cy="247971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9B75-66BA-42A9-AE86-A3B77DAD47BF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B768-20E4-40A9-A2B7-B3B7D7DB2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7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9B75-66BA-42A9-AE86-A3B77DAD47BF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B768-20E4-40A9-A2B7-B3B7D7DB2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39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60" y="7294888"/>
            <a:ext cx="9858375" cy="12171678"/>
          </a:xfrm>
        </p:spPr>
        <p:txBody>
          <a:bodyPr anchor="b"/>
          <a:lstStyle>
            <a:lvl1pPr>
              <a:defRPr sz="7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60" y="19581715"/>
            <a:ext cx="9858375" cy="6400798"/>
          </a:xfrm>
        </p:spPr>
        <p:txBody>
          <a:bodyPr/>
          <a:lstStyle>
            <a:lvl1pPr marL="0" indent="0">
              <a:buNone/>
              <a:defRPr sz="3000">
                <a:solidFill>
                  <a:schemeClr val="tx1"/>
                </a:solidFill>
              </a:defRPr>
            </a:lvl1pPr>
            <a:lvl2pPr marL="5715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14300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3pPr>
            <a:lvl4pPr marL="1714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286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2857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429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000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4572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9B75-66BA-42A9-AE86-A3B77DAD47BF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B768-20E4-40A9-A2B7-B3B7D7DB2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44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7789333"/>
            <a:ext cx="4857750" cy="185657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7789333"/>
            <a:ext cx="4857750" cy="185657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9B75-66BA-42A9-AE86-A3B77DAD47BF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B768-20E4-40A9-A2B7-B3B7D7DB2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5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1557873"/>
            <a:ext cx="9858375" cy="56557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3" y="7172962"/>
            <a:ext cx="4835425" cy="3515358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3" y="10688320"/>
            <a:ext cx="4835425" cy="157209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8" y="7172962"/>
            <a:ext cx="4859239" cy="3515358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8" y="10688320"/>
            <a:ext cx="4859239" cy="157209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9B75-66BA-42A9-AE86-A3B77DAD47BF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B768-20E4-40A9-A2B7-B3B7D7DB2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1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9B75-66BA-42A9-AE86-A3B77DAD47BF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B768-20E4-40A9-A2B7-B3B7D7DB2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2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9B75-66BA-42A9-AE86-A3B77DAD47BF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B768-20E4-40A9-A2B7-B3B7D7DB2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2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1950720"/>
            <a:ext cx="3686473" cy="682752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4213020"/>
            <a:ext cx="5786438" cy="20794133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8778240"/>
            <a:ext cx="3686473" cy="16262775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9B75-66BA-42A9-AE86-A3B77DAD47BF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B768-20E4-40A9-A2B7-B3B7D7DB2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23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1950720"/>
            <a:ext cx="3686473" cy="682752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4213020"/>
            <a:ext cx="5786438" cy="20794133"/>
          </a:xfrm>
        </p:spPr>
        <p:txBody>
          <a:bodyPr anchor="t"/>
          <a:lstStyle>
            <a:lvl1pPr marL="0" indent="0">
              <a:buNone/>
              <a:defRPr sz="4000"/>
            </a:lvl1pPr>
            <a:lvl2pPr marL="571500" indent="0">
              <a:buNone/>
              <a:defRPr sz="3500"/>
            </a:lvl2pPr>
            <a:lvl3pPr marL="1143000" indent="0">
              <a:buNone/>
              <a:defRPr sz="3000"/>
            </a:lvl3pPr>
            <a:lvl4pPr marL="1714500" indent="0">
              <a:buNone/>
              <a:defRPr sz="2500"/>
            </a:lvl4pPr>
            <a:lvl5pPr marL="2286000" indent="0">
              <a:buNone/>
              <a:defRPr sz="2500"/>
            </a:lvl5pPr>
            <a:lvl6pPr marL="2857500" indent="0">
              <a:buNone/>
              <a:defRPr sz="2500"/>
            </a:lvl6pPr>
            <a:lvl7pPr marL="3429000" indent="0">
              <a:buNone/>
              <a:defRPr sz="2500"/>
            </a:lvl7pPr>
            <a:lvl8pPr marL="4000500" indent="0">
              <a:buNone/>
              <a:defRPr sz="2500"/>
            </a:lvl8pPr>
            <a:lvl9pPr marL="4572000" indent="0">
              <a:buNone/>
              <a:defRPr sz="2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8778240"/>
            <a:ext cx="3686473" cy="16262775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9B75-66BA-42A9-AE86-A3B77DAD47BF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B768-20E4-40A9-A2B7-B3B7D7DB2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43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1557873"/>
            <a:ext cx="9858375" cy="5655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7789333"/>
            <a:ext cx="9858375" cy="18565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27120433"/>
            <a:ext cx="257175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9B75-66BA-42A9-AE86-A3B77DAD47BF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27120433"/>
            <a:ext cx="3857625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27120433"/>
            <a:ext cx="257175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BB768-20E4-40A9-A2B7-B3B7D7DB2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1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43000" rtl="0" eaLnBrk="1" latinLnBrk="0" hangingPunct="1">
        <a:lnSpc>
          <a:spcPct val="90000"/>
        </a:lnSpc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1143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428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2000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571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3143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714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286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857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57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29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00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72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hyperlink" Target="https://asumbaraju-airlineperformance.blogspot.com/2021/07/does-negative-media-buzz-affect.html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hyperlink" Target="https://www.blogger.com/blog/post/edit/6573165392011511096/8438500131722962400?hl=en" TargetMode="External"/><Relationship Id="rId2" Type="http://schemas.openxmlformats.org/officeDocument/2006/relationships/image" Target="../media/image1.png"/><Relationship Id="rId16" Type="http://schemas.openxmlformats.org/officeDocument/2006/relationships/hyperlink" Target="http://web.mit.edu/airlinedata/www/Traffic&amp;Capacity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hyperlink" Target="https://www.bts.gov/content/us-air-carrier-safety-data" TargetMode="External"/><Relationship Id="rId10" Type="http://schemas.openxmlformats.org/officeDocument/2006/relationships/image" Target="../media/image9.png"/><Relationship Id="rId19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hyperlink" Target="https://data.world/utmlfall2019/bts-airline-fuel-data-by-carrier-2010-201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2162"/>
          <a:stretch/>
        </p:blipFill>
        <p:spPr>
          <a:xfrm>
            <a:off x="-2604" y="-2291"/>
            <a:ext cx="5775960" cy="1576056"/>
          </a:xfrm>
          <a:prstGeom prst="rect">
            <a:avLst/>
          </a:prstGeom>
        </p:spPr>
      </p:pic>
      <p:pic>
        <p:nvPicPr>
          <p:cNvPr id="64" name="slide3" descr="Accident Trend">
            <a:extLst>
              <a:ext uri="{FF2B5EF4-FFF2-40B4-BE49-F238E27FC236}">
                <a16:creationId xmlns:a16="http://schemas.microsoft.com/office/drawing/2014/main" id="{0024D0C1-3919-408B-A569-DD65868E51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2"/>
          <a:stretch/>
        </p:blipFill>
        <p:spPr>
          <a:xfrm>
            <a:off x="2512868" y="2643655"/>
            <a:ext cx="8764732" cy="4664409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972652">
            <a:off x="204682" y="2573595"/>
            <a:ext cx="2091814" cy="1884513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165228" y="4800496"/>
            <a:ext cx="2029718" cy="29495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88" dirty="0"/>
              <a:t>Fatal accidents are reduced by </a:t>
            </a:r>
            <a:r>
              <a:rPr lang="en-US" sz="1688" dirty="0" smtClean="0"/>
              <a:t>70%.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88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88" dirty="0" smtClean="0"/>
              <a:t>Significant reduction </a:t>
            </a:r>
            <a:r>
              <a:rPr lang="en-US" sz="1688" dirty="0"/>
              <a:t>is identified in </a:t>
            </a:r>
            <a:r>
              <a:rPr lang="en-US" sz="1688" dirty="0" smtClean="0"/>
              <a:t>Fatalities </a:t>
            </a:r>
            <a:r>
              <a:rPr lang="en-US" sz="1688" dirty="0"/>
              <a:t>and </a:t>
            </a:r>
            <a:r>
              <a:rPr lang="en-US" sz="1688" dirty="0" smtClean="0"/>
              <a:t>Incidents compared to past decade</a:t>
            </a:r>
            <a:endParaRPr lang="en-US" sz="1688" dirty="0"/>
          </a:p>
        </p:txBody>
      </p:sp>
      <p:sp>
        <p:nvSpPr>
          <p:cNvPr id="75" name="TextBox 74"/>
          <p:cNvSpPr txBox="1"/>
          <p:nvPr/>
        </p:nvSpPr>
        <p:spPr>
          <a:xfrm>
            <a:off x="3974305" y="2087446"/>
            <a:ext cx="3761423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Airline Accidents and Fatalities</a:t>
            </a:r>
            <a:endParaRPr 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4772238" y="4793218"/>
            <a:ext cx="70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70 % </a:t>
            </a:r>
            <a:endParaRPr lang="en-US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488518" y="4695944"/>
            <a:ext cx="0" cy="430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408068" y="3018008"/>
            <a:ext cx="65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51%</a:t>
            </a:r>
            <a:endParaRPr lang="en-US" dirty="0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8078628" y="3055095"/>
            <a:ext cx="0" cy="295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0142220" y="4198620"/>
            <a:ext cx="60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43%</a:t>
            </a:r>
            <a:endParaRPr lang="en-US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10744200" y="4198620"/>
            <a:ext cx="0" cy="295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3" name="Picture 9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5960" y="0"/>
            <a:ext cx="5580689" cy="1542803"/>
          </a:xfrm>
          <a:prstGeom prst="rect">
            <a:avLst/>
          </a:prstGeom>
        </p:spPr>
      </p:pic>
      <p:pic>
        <p:nvPicPr>
          <p:cNvPr id="95" name="slide12" descr="passenger revenue per available seat mile ">
            <a:extLst>
              <a:ext uri="{FF2B5EF4-FFF2-40B4-BE49-F238E27FC236}">
                <a16:creationId xmlns:a16="http://schemas.microsoft.com/office/drawing/2014/main" id="{486D964F-952E-4CE0-A9C2-6B6E0839583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t="5160" r="12379" b="2316"/>
          <a:stretch/>
        </p:blipFill>
        <p:spPr>
          <a:xfrm>
            <a:off x="774644" y="8313420"/>
            <a:ext cx="10502956" cy="608838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7194" y="11367458"/>
            <a:ext cx="2989890" cy="1384593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 rotWithShape="1">
          <a:blip r:embed="rId8"/>
          <a:srcRect r="16639"/>
          <a:stretch/>
        </p:blipFill>
        <p:spPr>
          <a:xfrm>
            <a:off x="1562099" y="10533546"/>
            <a:ext cx="2023373" cy="1066800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9362564" y="9978956"/>
            <a:ext cx="185166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38% increase in passenger per revenue mile in 2019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8004393" y="9131061"/>
            <a:ext cx="173774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2014 was the highest with an increase of 47%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4056697" y="7738049"/>
            <a:ext cx="4183380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Passenger Revenue </a:t>
            </a:r>
            <a:r>
              <a:rPr lang="en-US" dirty="0"/>
              <a:t>P</a:t>
            </a:r>
            <a:r>
              <a:rPr lang="en-US" dirty="0" smtClean="0"/>
              <a:t>er </a:t>
            </a:r>
            <a:r>
              <a:rPr lang="en-US" dirty="0"/>
              <a:t>A</a:t>
            </a:r>
            <a:r>
              <a:rPr lang="en-US" dirty="0" smtClean="0"/>
              <a:t>vailable </a:t>
            </a:r>
            <a:r>
              <a:rPr lang="en-US" dirty="0"/>
              <a:t>S</a:t>
            </a:r>
            <a:r>
              <a:rPr lang="en-US" dirty="0" smtClean="0"/>
              <a:t>eat </a:t>
            </a:r>
            <a:r>
              <a:rPr lang="en-US" dirty="0"/>
              <a:t>M</a:t>
            </a:r>
            <a:r>
              <a:rPr lang="en-US" dirty="0" smtClean="0"/>
              <a:t>ile</a:t>
            </a:r>
            <a:endParaRPr lang="en-US" dirty="0"/>
          </a:p>
        </p:txBody>
      </p:sp>
      <p:pic>
        <p:nvPicPr>
          <p:cNvPr id="102" name="slide10" descr="AirlineStocks">
            <a:extLst>
              <a:ext uri="{FF2B5EF4-FFF2-40B4-BE49-F238E27FC236}">
                <a16:creationId xmlns:a16="http://schemas.microsoft.com/office/drawing/2014/main" id="{52A64BF1-D004-47B0-B765-E3DFA568D26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5"/>
          <a:stretch/>
        </p:blipFill>
        <p:spPr>
          <a:xfrm>
            <a:off x="3185160" y="15049013"/>
            <a:ext cx="7894320" cy="494259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103" name="TextBox 102"/>
          <p:cNvSpPr txBox="1"/>
          <p:nvPr/>
        </p:nvSpPr>
        <p:spPr>
          <a:xfrm>
            <a:off x="4593431" y="14588677"/>
            <a:ext cx="3485197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Airline Stocks and Trends</a:t>
            </a:r>
            <a:endParaRPr lang="en-US" dirty="0"/>
          </a:p>
        </p:txBody>
      </p:sp>
      <p:pic>
        <p:nvPicPr>
          <p:cNvPr id="104" name="Picture 10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0711" y="15055843"/>
            <a:ext cx="2546502" cy="2028825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17495" y="7532009"/>
            <a:ext cx="2457450" cy="2036067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251459" y="17695706"/>
            <a:ext cx="248412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2010 the Airline’s least stock was $6 and currently it is trending at $95.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1483% increase in airline stocks </a:t>
            </a:r>
            <a:endParaRPr lang="en-US" dirty="0"/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3452" y="20929742"/>
            <a:ext cx="10139808" cy="595468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08" name="Picture 107"/>
          <p:cNvPicPr>
            <a:picLocks noChangeAspect="1"/>
          </p:cNvPicPr>
          <p:nvPr/>
        </p:nvPicPr>
        <p:blipFill rotWithShape="1">
          <a:blip r:embed="rId13"/>
          <a:srcRect t="1370" r="3072" b="421"/>
          <a:stretch/>
        </p:blipFill>
        <p:spPr>
          <a:xfrm rot="21255381">
            <a:off x="1607111" y="20828792"/>
            <a:ext cx="2474287" cy="2329253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5126568" y="20430870"/>
            <a:ext cx="2499360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Airline’s Market leader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703452" y="27143507"/>
            <a:ext cx="9913423" cy="16004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Sources: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data.world</a:t>
            </a:r>
            <a:r>
              <a:rPr lang="en-US" sz="1000" dirty="0"/>
              <a:t>, . (2019). BTS Airline Fuel Data by Carrier 2010-2019. </a:t>
            </a:r>
            <a:r>
              <a:rPr lang="en-US" sz="1000" dirty="0">
                <a:hlinkClick r:id="rId14"/>
              </a:rPr>
              <a:t>https://data.world/utmlfall2019/bts-airline-fuel-data-by-carrier-2010-2019</a:t>
            </a:r>
            <a:r>
              <a:rPr lang="en-US" sz="10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United </a:t>
            </a:r>
            <a:r>
              <a:rPr lang="en-US" sz="1000" dirty="0"/>
              <a:t>States Department of Transportation. (2019). </a:t>
            </a:r>
            <a:r>
              <a:rPr lang="en-US" sz="1000" i="1" dirty="0"/>
              <a:t>U.S. Air Carrier Safety Data</a:t>
            </a:r>
            <a:r>
              <a:rPr lang="en-US" sz="1000" dirty="0"/>
              <a:t>. U.S. Air Carrier Safety Data | Bureau of Transportation Statistics. </a:t>
            </a:r>
            <a:r>
              <a:rPr lang="en-US" sz="1000" dirty="0">
                <a:hlinkClick r:id="rId15"/>
              </a:rPr>
              <a:t>https://www.bts.gov/content/us-air-carrier-safety-data</a:t>
            </a:r>
            <a:r>
              <a:rPr lang="en-US" sz="1000" dirty="0" smtClean="0"/>
              <a:t>.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 MIT. Global Airline Industry Program. (2006). Airline Data Project. </a:t>
            </a:r>
            <a:r>
              <a:rPr lang="en-US" sz="1000" dirty="0">
                <a:hlinkClick r:id="rId16"/>
              </a:rPr>
              <a:t>http://web.mit.edu/airlinedata/www/Traffic&amp;Capacity.html</a:t>
            </a:r>
            <a:r>
              <a:rPr lang="en-US" sz="1000" dirty="0" smtClean="0"/>
              <a:t>.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Airline safety: </a:t>
            </a:r>
            <a:r>
              <a:rPr lang="en-US" sz="1000" b="1" u="sng" dirty="0">
                <a:hlinkClick r:id="rId17"/>
              </a:rPr>
              <a:t>https://github.com/fivethirtyeight/data/tree/master/airline-safety</a:t>
            </a:r>
            <a:r>
              <a:rPr lang="en-US" sz="1000" dirty="0"/>
              <a:t> </a:t>
            </a:r>
            <a:endParaRPr lang="en-US" sz="1000" dirty="0" smtClean="0"/>
          </a:p>
          <a:p>
            <a:r>
              <a:rPr lang="en-US" sz="1000" dirty="0" smtClean="0"/>
              <a:t>Blog </a:t>
            </a:r>
            <a:r>
              <a:rPr lang="en-US" sz="1000" dirty="0"/>
              <a:t>link: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u="sng" dirty="0">
                <a:hlinkClick r:id="rId18"/>
              </a:rPr>
              <a:t>https://asumbaraju-airlineperformance.blogspot.com/2021/07/does-negative-media-buzz-affect.html</a:t>
            </a:r>
            <a:endParaRPr lang="en-US" sz="1000" dirty="0"/>
          </a:p>
          <a:p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1" y="1548240"/>
            <a:ext cx="11356648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Does the Fatalities affected the U.S Airline revenue growth? Is it safe to travel?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4362186" y="21132784"/>
            <a:ext cx="304588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American Airlines is leading the market share followed by Delta and United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8671560" y="131597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251459" y="228892"/>
            <a:ext cx="131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1985-1999</a:t>
            </a:r>
            <a:endParaRPr lang="en-US" sz="1600" dirty="0"/>
          </a:p>
        </p:txBody>
      </p:sp>
      <p:sp>
        <p:nvSpPr>
          <p:cNvPr id="115" name="TextBox 114"/>
          <p:cNvSpPr txBox="1"/>
          <p:nvPr/>
        </p:nvSpPr>
        <p:spPr>
          <a:xfrm>
            <a:off x="5885127" y="112281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2000-2014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763925" y="2174475"/>
            <a:ext cx="2334577" cy="173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24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145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Sumbaraju</dc:creator>
  <cp:lastModifiedBy>Aditya Sumbaraju</cp:lastModifiedBy>
  <cp:revision>12</cp:revision>
  <dcterms:created xsi:type="dcterms:W3CDTF">2021-07-31T23:16:39Z</dcterms:created>
  <dcterms:modified xsi:type="dcterms:W3CDTF">2021-08-01T00:59:43Z</dcterms:modified>
</cp:coreProperties>
</file>