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3" r:id="rId7"/>
    <p:sldId id="262" r:id="rId8"/>
    <p:sldId id="264" r:id="rId9"/>
    <p:sldId id="267" r:id="rId10"/>
    <p:sldId id="266" r:id="rId11"/>
    <p:sldId id="269" r:id="rId12"/>
    <p:sldId id="270" r:id="rId13"/>
    <p:sldId id="271" r:id="rId14"/>
    <p:sldId id="272" r:id="rId15"/>
    <p:sldId id="273" r:id="rId16"/>
    <p:sldId id="268"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994" y="4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1812A6-BD59-4A73-A92F-3296DCF3A8BF}"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EE86E-3992-4873-A2DA-0FEC03C8EA39}" type="slidenum">
              <a:rPr lang="en-US" smtClean="0"/>
              <a:t>‹#›</a:t>
            </a:fld>
            <a:endParaRPr lang="en-US"/>
          </a:p>
        </p:txBody>
      </p:sp>
    </p:spTree>
    <p:extLst>
      <p:ext uri="{BB962C8B-B14F-4D97-AF65-F5344CB8AC3E}">
        <p14:creationId xmlns:p14="http://schemas.microsoft.com/office/powerpoint/2010/main" val="1603773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1812A6-BD59-4A73-A92F-3296DCF3A8BF}"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EE86E-3992-4873-A2DA-0FEC03C8EA39}" type="slidenum">
              <a:rPr lang="en-US" smtClean="0"/>
              <a:t>‹#›</a:t>
            </a:fld>
            <a:endParaRPr lang="en-US"/>
          </a:p>
        </p:txBody>
      </p:sp>
    </p:spTree>
    <p:extLst>
      <p:ext uri="{BB962C8B-B14F-4D97-AF65-F5344CB8AC3E}">
        <p14:creationId xmlns:p14="http://schemas.microsoft.com/office/powerpoint/2010/main" val="160126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1812A6-BD59-4A73-A92F-3296DCF3A8BF}"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EE86E-3992-4873-A2DA-0FEC03C8EA39}" type="slidenum">
              <a:rPr lang="en-US" smtClean="0"/>
              <a:t>‹#›</a:t>
            </a:fld>
            <a:endParaRPr lang="en-US"/>
          </a:p>
        </p:txBody>
      </p:sp>
    </p:spTree>
    <p:extLst>
      <p:ext uri="{BB962C8B-B14F-4D97-AF65-F5344CB8AC3E}">
        <p14:creationId xmlns:p14="http://schemas.microsoft.com/office/powerpoint/2010/main" val="2590016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1812A6-BD59-4A73-A92F-3296DCF3A8BF}"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EE86E-3992-4873-A2DA-0FEC03C8EA39}" type="slidenum">
              <a:rPr lang="en-US" smtClean="0"/>
              <a:t>‹#›</a:t>
            </a:fld>
            <a:endParaRPr lang="en-US"/>
          </a:p>
        </p:txBody>
      </p:sp>
    </p:spTree>
    <p:extLst>
      <p:ext uri="{BB962C8B-B14F-4D97-AF65-F5344CB8AC3E}">
        <p14:creationId xmlns:p14="http://schemas.microsoft.com/office/powerpoint/2010/main" val="3333847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1812A6-BD59-4A73-A92F-3296DCF3A8BF}"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EE86E-3992-4873-A2DA-0FEC03C8EA39}" type="slidenum">
              <a:rPr lang="en-US" smtClean="0"/>
              <a:t>‹#›</a:t>
            </a:fld>
            <a:endParaRPr lang="en-US"/>
          </a:p>
        </p:txBody>
      </p:sp>
    </p:spTree>
    <p:extLst>
      <p:ext uri="{BB962C8B-B14F-4D97-AF65-F5344CB8AC3E}">
        <p14:creationId xmlns:p14="http://schemas.microsoft.com/office/powerpoint/2010/main" val="428124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1812A6-BD59-4A73-A92F-3296DCF3A8BF}"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FEE86E-3992-4873-A2DA-0FEC03C8EA39}" type="slidenum">
              <a:rPr lang="en-US" smtClean="0"/>
              <a:t>‹#›</a:t>
            </a:fld>
            <a:endParaRPr lang="en-US"/>
          </a:p>
        </p:txBody>
      </p:sp>
    </p:spTree>
    <p:extLst>
      <p:ext uri="{BB962C8B-B14F-4D97-AF65-F5344CB8AC3E}">
        <p14:creationId xmlns:p14="http://schemas.microsoft.com/office/powerpoint/2010/main" val="220444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1812A6-BD59-4A73-A92F-3296DCF3A8BF}" type="datetimeFigureOut">
              <a:rPr lang="en-US" smtClean="0"/>
              <a:t>10/30/2021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FEE86E-3992-4873-A2DA-0FEC03C8EA39}" type="slidenum">
              <a:rPr lang="en-US" smtClean="0"/>
              <a:t>‹#›</a:t>
            </a:fld>
            <a:endParaRPr lang="en-US"/>
          </a:p>
        </p:txBody>
      </p:sp>
    </p:spTree>
    <p:extLst>
      <p:ext uri="{BB962C8B-B14F-4D97-AF65-F5344CB8AC3E}">
        <p14:creationId xmlns:p14="http://schemas.microsoft.com/office/powerpoint/2010/main" val="2159508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1812A6-BD59-4A73-A92F-3296DCF3A8BF}" type="datetimeFigureOut">
              <a:rPr lang="en-US" smtClean="0"/>
              <a:t>10/30/2021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FEE86E-3992-4873-A2DA-0FEC03C8EA39}" type="slidenum">
              <a:rPr lang="en-US" smtClean="0"/>
              <a:t>‹#›</a:t>
            </a:fld>
            <a:endParaRPr lang="en-US"/>
          </a:p>
        </p:txBody>
      </p:sp>
    </p:spTree>
    <p:extLst>
      <p:ext uri="{BB962C8B-B14F-4D97-AF65-F5344CB8AC3E}">
        <p14:creationId xmlns:p14="http://schemas.microsoft.com/office/powerpoint/2010/main" val="2890860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1812A6-BD59-4A73-A92F-3296DCF3A8BF}" type="datetimeFigureOut">
              <a:rPr lang="en-US" smtClean="0"/>
              <a:t>10/30/2021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FEE86E-3992-4873-A2DA-0FEC03C8EA39}" type="slidenum">
              <a:rPr lang="en-US" smtClean="0"/>
              <a:t>‹#›</a:t>
            </a:fld>
            <a:endParaRPr lang="en-US"/>
          </a:p>
        </p:txBody>
      </p:sp>
    </p:spTree>
    <p:extLst>
      <p:ext uri="{BB962C8B-B14F-4D97-AF65-F5344CB8AC3E}">
        <p14:creationId xmlns:p14="http://schemas.microsoft.com/office/powerpoint/2010/main" val="1981391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1812A6-BD59-4A73-A92F-3296DCF3A8BF}"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FEE86E-3992-4873-A2DA-0FEC03C8EA39}" type="slidenum">
              <a:rPr lang="en-US" smtClean="0"/>
              <a:t>‹#›</a:t>
            </a:fld>
            <a:endParaRPr lang="en-US"/>
          </a:p>
        </p:txBody>
      </p:sp>
    </p:spTree>
    <p:extLst>
      <p:ext uri="{BB962C8B-B14F-4D97-AF65-F5344CB8AC3E}">
        <p14:creationId xmlns:p14="http://schemas.microsoft.com/office/powerpoint/2010/main" val="2250242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1812A6-BD59-4A73-A92F-3296DCF3A8BF}"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FEE86E-3992-4873-A2DA-0FEC03C8EA39}" type="slidenum">
              <a:rPr lang="en-US" smtClean="0"/>
              <a:t>‹#›</a:t>
            </a:fld>
            <a:endParaRPr lang="en-US"/>
          </a:p>
        </p:txBody>
      </p:sp>
    </p:spTree>
    <p:extLst>
      <p:ext uri="{BB962C8B-B14F-4D97-AF65-F5344CB8AC3E}">
        <p14:creationId xmlns:p14="http://schemas.microsoft.com/office/powerpoint/2010/main" val="410355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1812A6-BD59-4A73-A92F-3296DCF3A8BF}" type="datetimeFigureOut">
              <a:rPr lang="en-US" smtClean="0"/>
              <a:t>10/30/2021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FEE86E-3992-4873-A2DA-0FEC03C8EA39}" type="slidenum">
              <a:rPr lang="en-US" smtClean="0"/>
              <a:t>‹#›</a:t>
            </a:fld>
            <a:endParaRPr lang="en-US"/>
          </a:p>
        </p:txBody>
      </p:sp>
    </p:spTree>
    <p:extLst>
      <p:ext uri="{BB962C8B-B14F-4D97-AF65-F5344CB8AC3E}">
        <p14:creationId xmlns:p14="http://schemas.microsoft.com/office/powerpoint/2010/main" val="2602524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archive.ics.uci.edu/ml/datasets/breast+cancer+wisconsin+%28diagnostic%29"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132622"/>
          </a:xfrm>
        </p:spPr>
        <p:txBody>
          <a:bodyPr>
            <a:normAutofit fontScale="90000"/>
          </a:bodyPr>
          <a:lstStyle/>
          <a:p>
            <a:r>
              <a:rPr lang="en-US" dirty="0"/>
              <a:t/>
            </a:r>
            <a:br>
              <a:rPr lang="en-US" dirty="0"/>
            </a:br>
            <a:endParaRPr lang="en-US" dirty="0"/>
          </a:p>
        </p:txBody>
      </p:sp>
      <p:sp>
        <p:nvSpPr>
          <p:cNvPr id="8" name="Content Placeholder 7"/>
          <p:cNvSpPr>
            <a:spLocks noGrp="1"/>
          </p:cNvSpPr>
          <p:nvPr>
            <p:ph sz="half" idx="2"/>
          </p:nvPr>
        </p:nvSpPr>
        <p:spPr>
          <a:xfrm>
            <a:off x="1097280" y="3571876"/>
            <a:ext cx="4937760" cy="1399116"/>
          </a:xfrm>
        </p:spPr>
        <p:txBody>
          <a:bodyPr>
            <a:normAutofit lnSpcReduction="10000"/>
          </a:bodyPr>
          <a:lstStyle/>
          <a:p>
            <a:r>
              <a:rPr lang="en-US" sz="2400" b="1" dirty="0">
                <a:latin typeface="Times New Roman" panose="02020603050405020304" pitchFamily="18" charset="0"/>
                <a:cs typeface="Times New Roman" panose="02020603050405020304" pitchFamily="18" charset="0"/>
              </a:rPr>
              <a:t>Aditya Sumbaraju</a:t>
            </a:r>
            <a:br>
              <a:rPr lang="en-US" sz="2400" b="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DSC </a:t>
            </a:r>
            <a:r>
              <a:rPr lang="en-US" sz="2400" dirty="0" smtClean="0">
                <a:latin typeface="Times New Roman" panose="02020603050405020304" pitchFamily="18" charset="0"/>
                <a:cs typeface="Times New Roman" panose="02020603050405020304" pitchFamily="18" charset="0"/>
              </a:rPr>
              <a:t>630 Predictive Analytics </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Professor </a:t>
            </a:r>
            <a:r>
              <a:rPr lang="en-US" sz="2400" dirty="0" err="1">
                <a:latin typeface="Times New Roman" panose="02020603050405020304" pitchFamily="18" charset="0"/>
                <a:cs typeface="Times New Roman" panose="02020603050405020304" pitchFamily="18" charset="0"/>
              </a:rPr>
              <a:t>Fadi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Alsaleem</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Oct 30, 2021</a:t>
            </a:r>
            <a:endParaRPr lang="en-US" sz="2400" dirty="0"/>
          </a:p>
        </p:txBody>
      </p:sp>
      <p:pic>
        <p:nvPicPr>
          <p:cNvPr id="4" name="Picture 3"/>
          <p:cNvPicPr>
            <a:picLocks noChangeAspect="1"/>
          </p:cNvPicPr>
          <p:nvPr/>
        </p:nvPicPr>
        <p:blipFill>
          <a:blip r:embed="rId2"/>
          <a:stretch>
            <a:fillRect/>
          </a:stretch>
        </p:blipFill>
        <p:spPr>
          <a:xfrm>
            <a:off x="6035040" y="2414801"/>
            <a:ext cx="4937759" cy="3269508"/>
          </a:xfrm>
          <a:prstGeom prst="rect">
            <a:avLst/>
          </a:prstGeom>
        </p:spPr>
      </p:pic>
      <p:pic>
        <p:nvPicPr>
          <p:cNvPr id="11" name="Picture 10"/>
          <p:cNvPicPr>
            <a:picLocks noChangeAspect="1"/>
          </p:cNvPicPr>
          <p:nvPr/>
        </p:nvPicPr>
        <p:blipFill>
          <a:blip r:embed="rId3"/>
          <a:stretch>
            <a:fillRect/>
          </a:stretch>
        </p:blipFill>
        <p:spPr>
          <a:xfrm>
            <a:off x="8720946" y="197014"/>
            <a:ext cx="3257550" cy="981075"/>
          </a:xfrm>
          <a:prstGeom prst="rect">
            <a:avLst/>
          </a:prstGeom>
        </p:spPr>
      </p:pic>
      <p:sp>
        <p:nvSpPr>
          <p:cNvPr id="14" name="Content Placeholder 7"/>
          <p:cNvSpPr>
            <a:spLocks noGrp="1"/>
          </p:cNvSpPr>
          <p:nvPr>
            <p:ph sz="half" idx="2"/>
          </p:nvPr>
        </p:nvSpPr>
        <p:spPr>
          <a:xfrm>
            <a:off x="1188720" y="457445"/>
            <a:ext cx="4937760" cy="460211"/>
          </a:xfrm>
        </p:spPr>
        <p:txBody>
          <a:bodyPr>
            <a:normAutofit/>
          </a:bodyPr>
          <a:lstStyle/>
          <a:p>
            <a:r>
              <a:rPr lang="en-US" sz="2400" b="1" dirty="0" smtClean="0">
                <a:latin typeface="Times New Roman" panose="02020603050405020304" pitchFamily="18" charset="0"/>
                <a:cs typeface="Times New Roman" panose="02020603050405020304" pitchFamily="18" charset="0"/>
              </a:rPr>
              <a:t>DSC </a:t>
            </a:r>
            <a:r>
              <a:rPr lang="en-US" sz="2400" b="1" dirty="0" smtClean="0">
                <a:latin typeface="Times New Roman" panose="02020603050405020304" pitchFamily="18" charset="0"/>
                <a:cs typeface="Times New Roman" panose="02020603050405020304" pitchFamily="18" charset="0"/>
              </a:rPr>
              <a:t>630 Project Presentation</a:t>
            </a:r>
            <a:endParaRPr lang="en-US" sz="2400" dirty="0"/>
          </a:p>
        </p:txBody>
      </p:sp>
      <p:sp>
        <p:nvSpPr>
          <p:cNvPr id="3" name="Date Placeholder 2"/>
          <p:cNvSpPr>
            <a:spLocks noGrp="1"/>
          </p:cNvSpPr>
          <p:nvPr>
            <p:ph type="dt" sz="half" idx="10"/>
          </p:nvPr>
        </p:nvSpPr>
        <p:spPr/>
        <p:txBody>
          <a:bodyPr/>
          <a:lstStyle/>
          <a:p>
            <a:fld id="{76BFAE87-B301-4CFE-A8F8-5DCAEEF2E907}" type="datetime1">
              <a:rPr lang="en-US" smtClean="0"/>
              <a:t>10/30/2021</a:t>
            </a:fld>
            <a:endParaRPr lang="en-US"/>
          </a:p>
        </p:txBody>
      </p:sp>
      <p:sp>
        <p:nvSpPr>
          <p:cNvPr id="5" name="Footer Placeholder 4"/>
          <p:cNvSpPr>
            <a:spLocks noGrp="1"/>
          </p:cNvSpPr>
          <p:nvPr>
            <p:ph type="ftr" sz="quarter" idx="11"/>
          </p:nvPr>
        </p:nvSpPr>
        <p:spPr/>
        <p:txBody>
          <a:bodyPr/>
          <a:lstStyle/>
          <a:p>
            <a:r>
              <a:rPr lang="en-US" dirty="0" smtClean="0"/>
              <a:t>Project Presentation</a:t>
            </a:r>
            <a:endParaRPr lang="en-US" dirty="0"/>
          </a:p>
        </p:txBody>
      </p:sp>
      <p:sp>
        <p:nvSpPr>
          <p:cNvPr id="6" name="Slide Number Placeholder 5"/>
          <p:cNvSpPr>
            <a:spLocks noGrp="1"/>
          </p:cNvSpPr>
          <p:nvPr>
            <p:ph type="sldNum" sz="quarter" idx="12"/>
          </p:nvPr>
        </p:nvSpPr>
        <p:spPr/>
        <p:txBody>
          <a:bodyPr/>
          <a:lstStyle/>
          <a:p>
            <a:fld id="{5029810E-6DCB-4372-BDA2-3A2B678320C2}" type="slidenum">
              <a:rPr lang="en-US" smtClean="0"/>
              <a:t>1</a:t>
            </a:fld>
            <a:endParaRPr lang="en-US" dirty="0"/>
          </a:p>
        </p:txBody>
      </p:sp>
    </p:spTree>
    <p:extLst>
      <p:ext uri="{BB962C8B-B14F-4D97-AF65-F5344CB8AC3E}">
        <p14:creationId xmlns:p14="http://schemas.microsoft.com/office/powerpoint/2010/main" val="14303147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816196" y="6514"/>
            <a:ext cx="3257550" cy="981075"/>
          </a:xfrm>
          <a:prstGeom prst="rect">
            <a:avLst/>
          </a:prstGeom>
        </p:spPr>
      </p:pic>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Contd.. Principal</a:t>
            </a:r>
            <a:r>
              <a:rPr lang="en-US" dirty="0" smtClean="0"/>
              <a:t> </a:t>
            </a:r>
            <a:r>
              <a:rPr lang="en-US" dirty="0">
                <a:latin typeface="Times New Roman" panose="02020603050405020304" pitchFamily="18" charset="0"/>
                <a:cs typeface="Times New Roman" panose="02020603050405020304" pitchFamily="18" charset="0"/>
              </a:rPr>
              <a:t>Component Analysis(PCA)</a:t>
            </a:r>
          </a:p>
        </p:txBody>
      </p:sp>
      <p:sp>
        <p:nvSpPr>
          <p:cNvPr id="3" name="Content Placeholder 2"/>
          <p:cNvSpPr>
            <a:spLocks noGrp="1"/>
          </p:cNvSpPr>
          <p:nvPr>
            <p:ph idx="1"/>
          </p:nvPr>
        </p:nvSpPr>
        <p:spPr>
          <a:xfrm>
            <a:off x="1041858" y="1539693"/>
            <a:ext cx="5054141" cy="1019211"/>
          </a:xfrm>
        </p:spPr>
        <p:txBody>
          <a:bodyPr>
            <a:noAutofit/>
          </a:bodyPr>
          <a:lstStyle/>
          <a:p>
            <a:pPr>
              <a:lnSpc>
                <a:spcPct val="150000"/>
              </a:lnSpc>
            </a:pPr>
            <a:r>
              <a:rPr lang="en-US" sz="2200" dirty="0">
                <a:latin typeface="Times New Roman" panose="02020603050405020304" pitchFamily="18" charset="0"/>
                <a:cs typeface="Times New Roman" panose="02020603050405020304" pitchFamily="18" charset="0"/>
              </a:rPr>
              <a:t>In this project PCA was done </a:t>
            </a:r>
            <a:r>
              <a:rPr lang="en-US" sz="2200" dirty="0" smtClean="0">
                <a:latin typeface="Times New Roman" panose="02020603050405020304" pitchFamily="18" charset="0"/>
                <a:cs typeface="Times New Roman" panose="02020603050405020304" pitchFamily="18" charset="0"/>
              </a:rPr>
              <a:t>on small </a:t>
            </a:r>
            <a:r>
              <a:rPr lang="en-US" sz="2200" dirty="0">
                <a:latin typeface="Times New Roman" panose="02020603050405020304" pitchFamily="18" charset="0"/>
                <a:cs typeface="Times New Roman" panose="02020603050405020304" pitchFamily="18" charset="0"/>
              </a:rPr>
              <a:t>dataset. The analysis helps to get better understanding of the data and dependencies between variables. </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predictive model were built on original data but it is rather the fact of not high dimensional dataset. It is always good to check, whether such analysis can improve the </a:t>
            </a:r>
            <a:r>
              <a:rPr lang="en-US" sz="2200" dirty="0" smtClean="0">
                <a:latin typeface="Times New Roman" panose="02020603050405020304" pitchFamily="18" charset="0"/>
                <a:cs typeface="Times New Roman" panose="02020603050405020304" pitchFamily="18" charset="0"/>
              </a:rPr>
              <a:t>mode.</a:t>
            </a:r>
            <a:endParaRPr lang="en-US" sz="2200" dirty="0" smtClean="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740F7A50-58E8-4092-8E79-C87FCC6345C0}" type="datetime1">
              <a:rPr lang="en-US" smtClean="0"/>
              <a:t>10/30/2021</a:t>
            </a:fld>
            <a:endParaRPr lang="en-US"/>
          </a:p>
        </p:txBody>
      </p:sp>
      <p:sp>
        <p:nvSpPr>
          <p:cNvPr id="6" name="Footer Placeholder 5"/>
          <p:cNvSpPr>
            <a:spLocks noGrp="1"/>
          </p:cNvSpPr>
          <p:nvPr>
            <p:ph type="ftr" sz="quarter" idx="11"/>
          </p:nvPr>
        </p:nvSpPr>
        <p:spPr/>
        <p:txBody>
          <a:bodyPr/>
          <a:lstStyle/>
          <a:p>
            <a:r>
              <a:rPr lang="en-US" dirty="0"/>
              <a:t>Project Presentation</a:t>
            </a:r>
            <a:endParaRPr lang="en-US" dirty="0"/>
          </a:p>
        </p:txBody>
      </p:sp>
      <p:sp>
        <p:nvSpPr>
          <p:cNvPr id="7" name="Slide Number Placeholder 6"/>
          <p:cNvSpPr>
            <a:spLocks noGrp="1"/>
          </p:cNvSpPr>
          <p:nvPr>
            <p:ph type="sldNum" sz="quarter" idx="12"/>
          </p:nvPr>
        </p:nvSpPr>
        <p:spPr/>
        <p:txBody>
          <a:bodyPr/>
          <a:lstStyle/>
          <a:p>
            <a:fld id="{5029810E-6DCB-4372-BDA2-3A2B678320C2}" type="slidenum">
              <a:rPr lang="en-US" smtClean="0"/>
              <a:t>10</a:t>
            </a:fld>
            <a:endParaRPr lang="en-US"/>
          </a:p>
        </p:txBody>
      </p:sp>
      <p:pic>
        <p:nvPicPr>
          <p:cNvPr id="9" name="Picture 8"/>
          <p:cNvPicPr>
            <a:picLocks noChangeAspect="1"/>
          </p:cNvPicPr>
          <p:nvPr/>
        </p:nvPicPr>
        <p:blipFill>
          <a:blip r:embed="rId3"/>
          <a:stretch>
            <a:fillRect/>
          </a:stretch>
        </p:blipFill>
        <p:spPr>
          <a:xfrm>
            <a:off x="6370319" y="1248727"/>
            <a:ext cx="5577841" cy="4404524"/>
          </a:xfrm>
          <a:prstGeom prst="rect">
            <a:avLst/>
          </a:prstGeom>
        </p:spPr>
      </p:pic>
    </p:spTree>
    <p:extLst>
      <p:ext uri="{BB962C8B-B14F-4D97-AF65-F5344CB8AC3E}">
        <p14:creationId xmlns:p14="http://schemas.microsoft.com/office/powerpoint/2010/main" val="2143785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816196" y="6514"/>
            <a:ext cx="3257550" cy="981075"/>
          </a:xfrm>
          <a:prstGeom prst="rect">
            <a:avLst/>
          </a:prstGeom>
        </p:spPr>
      </p:pic>
      <p:sp>
        <p:nvSpPr>
          <p:cNvPr id="2" name="Title 1"/>
          <p:cNvSpPr>
            <a:spLocks noGrp="1"/>
          </p:cNvSpPr>
          <p:nvPr>
            <p:ph type="title"/>
          </p:nvPr>
        </p:nvSpPr>
        <p:spPr>
          <a:xfrm>
            <a:off x="708660" y="142403"/>
            <a:ext cx="10515600" cy="1325563"/>
          </a:xfrm>
        </p:spPr>
        <p:txBody>
          <a:bodyPr/>
          <a:lstStyle/>
          <a:p>
            <a:r>
              <a:rPr lang="en-US" dirty="0" smtClean="0">
                <a:latin typeface="Times New Roman" panose="02020603050405020304" pitchFamily="18" charset="0"/>
                <a:cs typeface="Times New Roman" panose="02020603050405020304" pitchFamily="18" charset="0"/>
              </a:rPr>
              <a:t>Model Evaluation: SVM</a:t>
            </a:r>
            <a:endParaRPr lang="en-US" dirty="0">
              <a:latin typeface="Times New Roman" panose="02020603050405020304" pitchFamily="18" charset="0"/>
              <a:cs typeface="Times New Roman" panose="02020603050405020304" pitchFamily="18" charset="0"/>
            </a:endParaRP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3032569205"/>
              </p:ext>
            </p:extLst>
          </p:nvPr>
        </p:nvGraphicFramePr>
        <p:xfrm>
          <a:off x="6991205" y="1268474"/>
          <a:ext cx="4507377" cy="2136854"/>
        </p:xfrm>
        <a:graphic>
          <a:graphicData uri="http://schemas.openxmlformats.org/drawingml/2006/table">
            <a:tbl>
              <a:tblPr>
                <a:tableStyleId>{5C22544A-7EE6-4342-B048-85BDC9FD1C3A}</a:tableStyleId>
              </a:tblPr>
              <a:tblGrid>
                <a:gridCol w="1523181">
                  <a:extLst>
                    <a:ext uri="{9D8B030D-6E8A-4147-A177-3AD203B41FA5}">
                      <a16:colId xmlns:a16="http://schemas.microsoft.com/office/drawing/2014/main" val="3810057581"/>
                    </a:ext>
                  </a:extLst>
                </a:gridCol>
                <a:gridCol w="746049">
                  <a:extLst>
                    <a:ext uri="{9D8B030D-6E8A-4147-A177-3AD203B41FA5}">
                      <a16:colId xmlns:a16="http://schemas.microsoft.com/office/drawing/2014/main" val="738033436"/>
                    </a:ext>
                  </a:extLst>
                </a:gridCol>
                <a:gridCol w="746049">
                  <a:extLst>
                    <a:ext uri="{9D8B030D-6E8A-4147-A177-3AD203B41FA5}">
                      <a16:colId xmlns:a16="http://schemas.microsoft.com/office/drawing/2014/main" val="1019069636"/>
                    </a:ext>
                  </a:extLst>
                </a:gridCol>
                <a:gridCol w="746049">
                  <a:extLst>
                    <a:ext uri="{9D8B030D-6E8A-4147-A177-3AD203B41FA5}">
                      <a16:colId xmlns:a16="http://schemas.microsoft.com/office/drawing/2014/main" val="600891883"/>
                    </a:ext>
                  </a:extLst>
                </a:gridCol>
                <a:gridCol w="746049">
                  <a:extLst>
                    <a:ext uri="{9D8B030D-6E8A-4147-A177-3AD203B41FA5}">
                      <a16:colId xmlns:a16="http://schemas.microsoft.com/office/drawing/2014/main" val="3295493766"/>
                    </a:ext>
                  </a:extLst>
                </a:gridCol>
              </a:tblGrid>
              <a:tr h="471532">
                <a:tc>
                  <a:txBody>
                    <a:bodyPr/>
                    <a:lstStyle/>
                    <a:p>
                      <a:pPr algn="l" fontAlgn="b"/>
                      <a:r>
                        <a:rPr lang="en-US" sz="1400" u="none" strike="noStrike" dirty="0">
                          <a:effectLst/>
                          <a:latin typeface="+mn-lt"/>
                        </a:rPr>
                        <a:t>Classification Report: </a:t>
                      </a:r>
                      <a:endParaRPr lang="en-US" sz="1400" b="0" i="0" u="none" strike="noStrike" dirty="0">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 </a:t>
                      </a:r>
                      <a:endParaRPr lang="en-US" sz="1400" b="0" i="0" u="none" strike="noStrike">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 </a:t>
                      </a:r>
                      <a:endParaRPr lang="en-US" sz="1400" b="0" i="0" u="none" strike="noStrike">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 </a:t>
                      </a:r>
                      <a:endParaRPr lang="en-US" sz="1400" b="0" i="0" u="none" strike="noStrike">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 </a:t>
                      </a:r>
                      <a:endParaRPr lang="en-US" sz="1400" b="0" i="0" u="none" strike="noStrike">
                        <a:solidFill>
                          <a:srgbClr val="000000"/>
                        </a:solidFill>
                        <a:effectLst/>
                        <a:latin typeface="+mn-lt"/>
                      </a:endParaRPr>
                    </a:p>
                  </a:txBody>
                  <a:tcPr marL="5308" marR="5308" marT="5308" marB="0" anchor="b"/>
                </a:tc>
                <a:extLst>
                  <a:ext uri="{0D108BD9-81ED-4DB2-BD59-A6C34878D82A}">
                    <a16:rowId xmlns:a16="http://schemas.microsoft.com/office/drawing/2014/main" val="229553422"/>
                  </a:ext>
                </a:extLst>
              </a:tr>
              <a:tr h="241109">
                <a:tc>
                  <a:txBody>
                    <a:bodyPr/>
                    <a:lstStyle/>
                    <a:p>
                      <a:pPr algn="l" fontAlgn="b"/>
                      <a:r>
                        <a:rPr lang="en-US" sz="1400" u="none" strike="noStrike" dirty="0">
                          <a:effectLst/>
                          <a:latin typeface="+mn-lt"/>
                        </a:rPr>
                        <a:t> </a:t>
                      </a:r>
                      <a:endParaRPr lang="en-US" sz="1400" b="0" i="0" u="none" strike="noStrike" dirty="0">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precision</a:t>
                      </a:r>
                      <a:endParaRPr lang="en-US" sz="1400" b="0" i="0" u="none" strike="noStrike">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recall</a:t>
                      </a:r>
                      <a:endParaRPr lang="en-US" sz="1400" b="0" i="0" u="none" strike="noStrike">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f1-score</a:t>
                      </a:r>
                      <a:endParaRPr lang="en-US" sz="1400" b="0" i="0" u="none" strike="noStrike">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 support</a:t>
                      </a:r>
                      <a:endParaRPr lang="en-US" sz="1400" b="0" i="0" u="none" strike="noStrike">
                        <a:solidFill>
                          <a:srgbClr val="000000"/>
                        </a:solidFill>
                        <a:effectLst/>
                        <a:latin typeface="+mn-lt"/>
                      </a:endParaRPr>
                    </a:p>
                  </a:txBody>
                  <a:tcPr marL="5308" marR="5308" marT="5308" marB="0" anchor="b"/>
                </a:tc>
                <a:extLst>
                  <a:ext uri="{0D108BD9-81ED-4DB2-BD59-A6C34878D82A}">
                    <a16:rowId xmlns:a16="http://schemas.microsoft.com/office/drawing/2014/main" val="3571400809"/>
                  </a:ext>
                </a:extLst>
              </a:tr>
              <a:tr h="241109">
                <a:tc>
                  <a:txBody>
                    <a:bodyPr/>
                    <a:lstStyle/>
                    <a:p>
                      <a:pPr algn="r" fontAlgn="b"/>
                      <a:r>
                        <a:rPr lang="en-US" sz="1400" u="none" strike="noStrike" dirty="0">
                          <a:effectLst/>
                          <a:latin typeface="+mn-lt"/>
                        </a:rPr>
                        <a:t>0</a:t>
                      </a:r>
                      <a:endParaRPr lang="en-US" sz="1400" b="0" i="0" u="none" strike="noStrike" dirty="0">
                        <a:solidFill>
                          <a:srgbClr val="000000"/>
                        </a:solidFill>
                        <a:effectLst/>
                        <a:latin typeface="+mn-lt"/>
                      </a:endParaRPr>
                    </a:p>
                  </a:txBody>
                  <a:tcPr marL="5308" marR="5308" marT="5308" marB="0" anchor="b"/>
                </a:tc>
                <a:tc>
                  <a:txBody>
                    <a:bodyPr/>
                    <a:lstStyle/>
                    <a:p>
                      <a:pPr algn="r" fontAlgn="b"/>
                      <a:r>
                        <a:rPr lang="en-US" sz="1400" u="none" strike="noStrike">
                          <a:effectLst/>
                          <a:latin typeface="+mn-lt"/>
                        </a:rPr>
                        <a:t>0.99</a:t>
                      </a:r>
                      <a:endParaRPr lang="en-US" sz="1400" b="0" i="0" u="none" strike="noStrike">
                        <a:solidFill>
                          <a:srgbClr val="000000"/>
                        </a:solidFill>
                        <a:effectLst/>
                        <a:latin typeface="+mn-lt"/>
                      </a:endParaRPr>
                    </a:p>
                  </a:txBody>
                  <a:tcPr marL="5308" marR="5308" marT="5308" marB="0" anchor="b"/>
                </a:tc>
                <a:tc>
                  <a:txBody>
                    <a:bodyPr/>
                    <a:lstStyle/>
                    <a:p>
                      <a:pPr algn="r" fontAlgn="b"/>
                      <a:r>
                        <a:rPr lang="en-US" sz="1400" u="none" strike="noStrike" dirty="0" smtClean="0">
                          <a:effectLst/>
                          <a:latin typeface="+mn-lt"/>
                        </a:rPr>
                        <a:t>0.97</a:t>
                      </a:r>
                      <a:endParaRPr lang="en-US" sz="1400" b="0" i="0" u="none" strike="noStrike" dirty="0">
                        <a:solidFill>
                          <a:srgbClr val="000000"/>
                        </a:solidFill>
                        <a:effectLst/>
                        <a:latin typeface="+mn-lt"/>
                      </a:endParaRPr>
                    </a:p>
                  </a:txBody>
                  <a:tcPr marL="5308" marR="5308" marT="5308" marB="0" anchor="b"/>
                </a:tc>
                <a:tc>
                  <a:txBody>
                    <a:bodyPr/>
                    <a:lstStyle/>
                    <a:p>
                      <a:pPr algn="r" fontAlgn="b"/>
                      <a:r>
                        <a:rPr lang="en-US" sz="1400" u="none" strike="noStrike" dirty="0" smtClean="0">
                          <a:effectLst/>
                          <a:latin typeface="+mn-lt"/>
                        </a:rPr>
                        <a:t>0.98</a:t>
                      </a:r>
                      <a:endParaRPr lang="en-US" sz="1400" b="0" i="0" u="none" strike="noStrike" dirty="0">
                        <a:solidFill>
                          <a:srgbClr val="000000"/>
                        </a:solidFill>
                        <a:effectLst/>
                        <a:latin typeface="+mn-lt"/>
                      </a:endParaRPr>
                    </a:p>
                  </a:txBody>
                  <a:tcPr marL="5308" marR="5308" marT="5308" marB="0" anchor="b"/>
                </a:tc>
                <a:tc>
                  <a:txBody>
                    <a:bodyPr/>
                    <a:lstStyle/>
                    <a:p>
                      <a:pPr algn="r" fontAlgn="b"/>
                      <a:r>
                        <a:rPr lang="en-US" sz="1400" u="none" strike="noStrike">
                          <a:effectLst/>
                          <a:latin typeface="+mn-lt"/>
                        </a:rPr>
                        <a:t>148</a:t>
                      </a:r>
                      <a:endParaRPr lang="en-US" sz="1400" b="0" i="0" u="none" strike="noStrike">
                        <a:solidFill>
                          <a:srgbClr val="000000"/>
                        </a:solidFill>
                        <a:effectLst/>
                        <a:latin typeface="+mn-lt"/>
                      </a:endParaRPr>
                    </a:p>
                  </a:txBody>
                  <a:tcPr marL="5308" marR="5308" marT="5308" marB="0" anchor="b"/>
                </a:tc>
                <a:extLst>
                  <a:ext uri="{0D108BD9-81ED-4DB2-BD59-A6C34878D82A}">
                    <a16:rowId xmlns:a16="http://schemas.microsoft.com/office/drawing/2014/main" val="3457111389"/>
                  </a:ext>
                </a:extLst>
              </a:tr>
              <a:tr h="166141">
                <a:tc>
                  <a:txBody>
                    <a:bodyPr/>
                    <a:lstStyle/>
                    <a:p>
                      <a:pPr algn="r" fontAlgn="b"/>
                      <a:r>
                        <a:rPr lang="en-US" sz="1400" u="none" strike="noStrike" dirty="0">
                          <a:effectLst/>
                          <a:latin typeface="+mn-lt"/>
                        </a:rPr>
                        <a:t>1</a:t>
                      </a:r>
                      <a:endParaRPr lang="en-US" sz="1400" b="0" i="0" u="none" strike="noStrike" dirty="0">
                        <a:solidFill>
                          <a:srgbClr val="000000"/>
                        </a:solidFill>
                        <a:effectLst/>
                        <a:latin typeface="+mn-lt"/>
                      </a:endParaRPr>
                    </a:p>
                  </a:txBody>
                  <a:tcPr marL="5308" marR="5308" marT="5308" marB="0" anchor="b"/>
                </a:tc>
                <a:tc>
                  <a:txBody>
                    <a:bodyPr/>
                    <a:lstStyle/>
                    <a:p>
                      <a:pPr algn="r" fontAlgn="b"/>
                      <a:r>
                        <a:rPr lang="en-US" sz="1400" u="none" strike="noStrike" dirty="0" smtClean="0">
                          <a:effectLst/>
                          <a:latin typeface="+mn-lt"/>
                        </a:rPr>
                        <a:t>0.95</a:t>
                      </a:r>
                      <a:endParaRPr lang="en-US" sz="1400" b="0" i="0" u="none" strike="noStrike" dirty="0">
                        <a:solidFill>
                          <a:srgbClr val="000000"/>
                        </a:solidFill>
                        <a:effectLst/>
                        <a:latin typeface="+mn-lt"/>
                      </a:endParaRPr>
                    </a:p>
                  </a:txBody>
                  <a:tcPr marL="5308" marR="5308" marT="5308" marB="0" anchor="b"/>
                </a:tc>
                <a:tc>
                  <a:txBody>
                    <a:bodyPr/>
                    <a:lstStyle/>
                    <a:p>
                      <a:pPr algn="r" fontAlgn="b"/>
                      <a:r>
                        <a:rPr lang="en-US" sz="1400" u="none" strike="noStrike" dirty="0" smtClean="0">
                          <a:effectLst/>
                          <a:latin typeface="+mn-lt"/>
                        </a:rPr>
                        <a:t>0.97</a:t>
                      </a:r>
                      <a:endParaRPr lang="en-US" sz="1400" b="0" i="0" u="none" strike="noStrike" dirty="0">
                        <a:solidFill>
                          <a:srgbClr val="000000"/>
                        </a:solidFill>
                        <a:effectLst/>
                        <a:latin typeface="+mn-lt"/>
                      </a:endParaRPr>
                    </a:p>
                  </a:txBody>
                  <a:tcPr marL="5308" marR="5308" marT="5308" marB="0" anchor="b"/>
                </a:tc>
                <a:tc>
                  <a:txBody>
                    <a:bodyPr/>
                    <a:lstStyle/>
                    <a:p>
                      <a:pPr algn="r" fontAlgn="b"/>
                      <a:r>
                        <a:rPr lang="en-US" sz="1400" u="none" strike="noStrike" dirty="0" smtClean="0">
                          <a:effectLst/>
                          <a:latin typeface="+mn-lt"/>
                        </a:rPr>
                        <a:t>0.96</a:t>
                      </a:r>
                      <a:endParaRPr lang="en-US" sz="1400" b="0" i="0" u="none" strike="noStrike" dirty="0">
                        <a:solidFill>
                          <a:srgbClr val="000000"/>
                        </a:solidFill>
                        <a:effectLst/>
                        <a:latin typeface="+mn-lt"/>
                      </a:endParaRPr>
                    </a:p>
                  </a:txBody>
                  <a:tcPr marL="5308" marR="5308" marT="5308" marB="0" anchor="b"/>
                </a:tc>
                <a:tc>
                  <a:txBody>
                    <a:bodyPr/>
                    <a:lstStyle/>
                    <a:p>
                      <a:pPr algn="r" fontAlgn="b"/>
                      <a:r>
                        <a:rPr lang="en-US" sz="1400" u="none" strike="noStrike" dirty="0">
                          <a:effectLst/>
                          <a:latin typeface="+mn-lt"/>
                        </a:rPr>
                        <a:t>80</a:t>
                      </a:r>
                      <a:endParaRPr lang="en-US" sz="1400" b="0" i="0" u="none" strike="noStrike" dirty="0">
                        <a:solidFill>
                          <a:srgbClr val="000000"/>
                        </a:solidFill>
                        <a:effectLst/>
                        <a:latin typeface="+mn-lt"/>
                      </a:endParaRPr>
                    </a:p>
                  </a:txBody>
                  <a:tcPr marL="5308" marR="5308" marT="5308" marB="0" anchor="b"/>
                </a:tc>
                <a:extLst>
                  <a:ext uri="{0D108BD9-81ED-4DB2-BD59-A6C34878D82A}">
                    <a16:rowId xmlns:a16="http://schemas.microsoft.com/office/drawing/2014/main" val="549306687"/>
                  </a:ext>
                </a:extLst>
              </a:tr>
              <a:tr h="241109">
                <a:tc>
                  <a:txBody>
                    <a:bodyPr/>
                    <a:lstStyle/>
                    <a:p>
                      <a:pPr algn="l" fontAlgn="b"/>
                      <a:r>
                        <a:rPr lang="en-US" sz="1400" u="none" strike="noStrike" dirty="0">
                          <a:effectLst/>
                          <a:latin typeface="+mn-lt"/>
                        </a:rPr>
                        <a:t> </a:t>
                      </a:r>
                      <a:endParaRPr lang="en-US" sz="1400" b="0" i="0" u="none" strike="noStrike" dirty="0">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 </a:t>
                      </a:r>
                      <a:endParaRPr lang="en-US" sz="1400" b="0" i="0" u="none" strike="noStrike">
                        <a:solidFill>
                          <a:srgbClr val="000000"/>
                        </a:solidFill>
                        <a:effectLst/>
                        <a:latin typeface="+mn-lt"/>
                      </a:endParaRPr>
                    </a:p>
                  </a:txBody>
                  <a:tcPr marL="5308" marR="5308" marT="5308" marB="0" anchor="b"/>
                </a:tc>
                <a:tc>
                  <a:txBody>
                    <a:bodyPr/>
                    <a:lstStyle/>
                    <a:p>
                      <a:pPr algn="l" fontAlgn="b"/>
                      <a:r>
                        <a:rPr lang="en-US" sz="1400" u="none" strike="noStrike" dirty="0">
                          <a:effectLst/>
                          <a:latin typeface="+mn-lt"/>
                        </a:rPr>
                        <a:t> </a:t>
                      </a:r>
                      <a:endParaRPr lang="en-US" sz="1400" b="0" i="0" u="none" strike="noStrike" dirty="0">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 </a:t>
                      </a:r>
                      <a:endParaRPr lang="en-US" sz="1400" b="0" i="0" u="none" strike="noStrike">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 </a:t>
                      </a:r>
                      <a:endParaRPr lang="en-US" sz="1400" b="0" i="0" u="none" strike="noStrike">
                        <a:solidFill>
                          <a:srgbClr val="000000"/>
                        </a:solidFill>
                        <a:effectLst/>
                        <a:latin typeface="+mn-lt"/>
                      </a:endParaRPr>
                    </a:p>
                  </a:txBody>
                  <a:tcPr marL="5308" marR="5308" marT="5308" marB="0" anchor="b"/>
                </a:tc>
                <a:extLst>
                  <a:ext uri="{0D108BD9-81ED-4DB2-BD59-A6C34878D82A}">
                    <a16:rowId xmlns:a16="http://schemas.microsoft.com/office/drawing/2014/main" val="2117561394"/>
                  </a:ext>
                </a:extLst>
              </a:tr>
              <a:tr h="241109">
                <a:tc>
                  <a:txBody>
                    <a:bodyPr/>
                    <a:lstStyle/>
                    <a:p>
                      <a:pPr algn="l" fontAlgn="b"/>
                      <a:r>
                        <a:rPr lang="en-US" sz="1400" u="none" strike="noStrike" dirty="0">
                          <a:effectLst/>
                          <a:latin typeface="+mn-lt"/>
                        </a:rPr>
                        <a:t>    accuracy                         </a:t>
                      </a:r>
                      <a:endParaRPr lang="en-US" sz="1400" b="0" i="0" u="none" strike="noStrike" dirty="0">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 </a:t>
                      </a:r>
                      <a:endParaRPr lang="en-US" sz="1400" b="0" i="0" u="none" strike="noStrike">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 </a:t>
                      </a:r>
                      <a:endParaRPr lang="en-US" sz="1400" b="0" i="0" u="none" strike="noStrike">
                        <a:solidFill>
                          <a:srgbClr val="000000"/>
                        </a:solidFill>
                        <a:effectLst/>
                        <a:latin typeface="+mn-lt"/>
                      </a:endParaRPr>
                    </a:p>
                  </a:txBody>
                  <a:tcPr marL="5308" marR="5308" marT="5308" marB="0" anchor="b"/>
                </a:tc>
                <a:tc>
                  <a:txBody>
                    <a:bodyPr/>
                    <a:lstStyle/>
                    <a:p>
                      <a:pPr algn="r" fontAlgn="b"/>
                      <a:r>
                        <a:rPr lang="en-US" sz="1400" u="none" strike="noStrike" dirty="0" smtClean="0">
                          <a:effectLst/>
                          <a:latin typeface="+mn-lt"/>
                        </a:rPr>
                        <a:t>0.97</a:t>
                      </a:r>
                      <a:endParaRPr lang="en-US" sz="1400" b="0" i="0" u="none" strike="noStrike" dirty="0">
                        <a:solidFill>
                          <a:srgbClr val="000000"/>
                        </a:solidFill>
                        <a:effectLst/>
                        <a:latin typeface="+mn-lt"/>
                      </a:endParaRPr>
                    </a:p>
                  </a:txBody>
                  <a:tcPr marL="5308" marR="5308" marT="5308" marB="0" anchor="b"/>
                </a:tc>
                <a:tc>
                  <a:txBody>
                    <a:bodyPr/>
                    <a:lstStyle/>
                    <a:p>
                      <a:pPr algn="r" fontAlgn="b"/>
                      <a:r>
                        <a:rPr lang="en-US" sz="1400" u="none" strike="noStrike">
                          <a:effectLst/>
                          <a:latin typeface="+mn-lt"/>
                        </a:rPr>
                        <a:t>228</a:t>
                      </a:r>
                      <a:endParaRPr lang="en-US" sz="1400" b="0" i="0" u="none" strike="noStrike">
                        <a:solidFill>
                          <a:srgbClr val="000000"/>
                        </a:solidFill>
                        <a:effectLst/>
                        <a:latin typeface="+mn-lt"/>
                      </a:endParaRPr>
                    </a:p>
                  </a:txBody>
                  <a:tcPr marL="5308" marR="5308" marT="5308" marB="0" anchor="b"/>
                </a:tc>
                <a:extLst>
                  <a:ext uri="{0D108BD9-81ED-4DB2-BD59-A6C34878D82A}">
                    <a16:rowId xmlns:a16="http://schemas.microsoft.com/office/drawing/2014/main" val="3525737263"/>
                  </a:ext>
                </a:extLst>
              </a:tr>
              <a:tr h="241109">
                <a:tc>
                  <a:txBody>
                    <a:bodyPr/>
                    <a:lstStyle/>
                    <a:p>
                      <a:pPr algn="l" fontAlgn="b"/>
                      <a:r>
                        <a:rPr lang="en-US" sz="1400" u="none" strike="noStrike">
                          <a:effectLst/>
                          <a:latin typeface="+mn-lt"/>
                        </a:rPr>
                        <a:t>   macro avg     </a:t>
                      </a:r>
                      <a:endParaRPr lang="en-US" sz="1400" b="0" i="0" u="none" strike="noStrike">
                        <a:solidFill>
                          <a:srgbClr val="000000"/>
                        </a:solidFill>
                        <a:effectLst/>
                        <a:latin typeface="+mn-lt"/>
                      </a:endParaRPr>
                    </a:p>
                  </a:txBody>
                  <a:tcPr marL="5308" marR="5308" marT="5308"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0.97</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5308" marR="5308" marT="5308"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0.97</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5308" marR="5308" marT="5308"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prstClr val="black"/>
                          </a:solidFill>
                          <a:effectLst/>
                          <a:uLnTx/>
                          <a:uFillTx/>
                          <a:latin typeface="+mn-lt"/>
                          <a:ea typeface="+mn-ea"/>
                          <a:cs typeface="+mn-cs"/>
                        </a:rPr>
                        <a:t>0.97</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5308" marR="5308" marT="5308" marB="0" anchor="b"/>
                </a:tc>
                <a:tc>
                  <a:txBody>
                    <a:bodyPr/>
                    <a:lstStyle/>
                    <a:p>
                      <a:pPr algn="r" fontAlgn="b"/>
                      <a:r>
                        <a:rPr lang="en-US" sz="1400" u="none" strike="noStrike">
                          <a:effectLst/>
                          <a:latin typeface="+mn-lt"/>
                        </a:rPr>
                        <a:t>228</a:t>
                      </a:r>
                      <a:endParaRPr lang="en-US" sz="1400" b="0" i="0" u="none" strike="noStrike">
                        <a:solidFill>
                          <a:srgbClr val="000000"/>
                        </a:solidFill>
                        <a:effectLst/>
                        <a:latin typeface="+mn-lt"/>
                      </a:endParaRPr>
                    </a:p>
                  </a:txBody>
                  <a:tcPr marL="5308" marR="5308" marT="5308" marB="0" anchor="b"/>
                </a:tc>
                <a:extLst>
                  <a:ext uri="{0D108BD9-81ED-4DB2-BD59-A6C34878D82A}">
                    <a16:rowId xmlns:a16="http://schemas.microsoft.com/office/drawing/2014/main" val="3781672783"/>
                  </a:ext>
                </a:extLst>
              </a:tr>
              <a:tr h="241109">
                <a:tc>
                  <a:txBody>
                    <a:bodyPr/>
                    <a:lstStyle/>
                    <a:p>
                      <a:pPr algn="l" fontAlgn="b"/>
                      <a:r>
                        <a:rPr lang="en-US" sz="1400" u="none" strike="noStrike">
                          <a:effectLst/>
                          <a:latin typeface="+mn-lt"/>
                        </a:rPr>
                        <a:t>weighted avg       </a:t>
                      </a:r>
                      <a:endParaRPr lang="en-US" sz="1400" b="0" i="0" u="none" strike="noStrike">
                        <a:solidFill>
                          <a:srgbClr val="000000"/>
                        </a:solidFill>
                        <a:effectLst/>
                        <a:latin typeface="+mn-lt"/>
                      </a:endParaRPr>
                    </a:p>
                  </a:txBody>
                  <a:tcPr marL="5308" marR="5308" marT="5308"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prstClr val="black"/>
                          </a:solidFill>
                          <a:effectLst/>
                          <a:uLnTx/>
                          <a:uFillTx/>
                          <a:latin typeface="+mn-lt"/>
                          <a:ea typeface="+mn-ea"/>
                          <a:cs typeface="+mn-cs"/>
                        </a:rPr>
                        <a:t>0.97</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5308" marR="5308" marT="5308"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0.97</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5308" marR="5308" marT="5308"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0.97</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5308" marR="5308" marT="5308" marB="0" anchor="b"/>
                </a:tc>
                <a:tc>
                  <a:txBody>
                    <a:bodyPr/>
                    <a:lstStyle/>
                    <a:p>
                      <a:pPr algn="r" fontAlgn="b"/>
                      <a:r>
                        <a:rPr lang="en-US" sz="1400" u="none" strike="noStrike" dirty="0">
                          <a:effectLst/>
                          <a:latin typeface="+mn-lt"/>
                        </a:rPr>
                        <a:t>228</a:t>
                      </a:r>
                      <a:endParaRPr lang="en-US" sz="1400" b="0" i="0" u="none" strike="noStrike" dirty="0">
                        <a:solidFill>
                          <a:srgbClr val="000000"/>
                        </a:solidFill>
                        <a:effectLst/>
                        <a:latin typeface="+mn-lt"/>
                      </a:endParaRPr>
                    </a:p>
                  </a:txBody>
                  <a:tcPr marL="5308" marR="5308" marT="5308" marB="0" anchor="b"/>
                </a:tc>
                <a:extLst>
                  <a:ext uri="{0D108BD9-81ED-4DB2-BD59-A6C34878D82A}">
                    <a16:rowId xmlns:a16="http://schemas.microsoft.com/office/drawing/2014/main" val="4120539489"/>
                  </a:ext>
                </a:extLst>
              </a:tr>
            </a:tbl>
          </a:graphicData>
        </a:graphic>
      </p:graphicFrame>
      <p:sp>
        <p:nvSpPr>
          <p:cNvPr id="5" name="Date Placeholder 4"/>
          <p:cNvSpPr>
            <a:spLocks noGrp="1"/>
          </p:cNvSpPr>
          <p:nvPr>
            <p:ph type="dt" sz="half" idx="10"/>
          </p:nvPr>
        </p:nvSpPr>
        <p:spPr/>
        <p:txBody>
          <a:bodyPr/>
          <a:lstStyle/>
          <a:p>
            <a:fld id="{740F7A50-58E8-4092-8E79-C87FCC6345C0}" type="datetime1">
              <a:rPr lang="en-US" smtClean="0"/>
              <a:t>10/30/2021</a:t>
            </a:fld>
            <a:endParaRPr lang="en-US"/>
          </a:p>
        </p:txBody>
      </p:sp>
      <p:sp>
        <p:nvSpPr>
          <p:cNvPr id="6" name="Footer Placeholder 5"/>
          <p:cNvSpPr>
            <a:spLocks noGrp="1"/>
          </p:cNvSpPr>
          <p:nvPr>
            <p:ph type="ftr" sz="quarter" idx="11"/>
          </p:nvPr>
        </p:nvSpPr>
        <p:spPr/>
        <p:txBody>
          <a:bodyPr/>
          <a:lstStyle/>
          <a:p>
            <a:r>
              <a:rPr lang="en-US" dirty="0"/>
              <a:t>Project Presentation</a:t>
            </a:r>
            <a:endParaRPr lang="en-US" dirty="0"/>
          </a:p>
        </p:txBody>
      </p:sp>
      <p:sp>
        <p:nvSpPr>
          <p:cNvPr id="7" name="Slide Number Placeholder 6"/>
          <p:cNvSpPr>
            <a:spLocks noGrp="1"/>
          </p:cNvSpPr>
          <p:nvPr>
            <p:ph type="sldNum" sz="quarter" idx="12"/>
          </p:nvPr>
        </p:nvSpPr>
        <p:spPr/>
        <p:txBody>
          <a:bodyPr/>
          <a:lstStyle/>
          <a:p>
            <a:fld id="{5029810E-6DCB-4372-BDA2-3A2B678320C2}" type="slidenum">
              <a:rPr lang="en-US" smtClean="0"/>
              <a:t>11</a:t>
            </a:fld>
            <a:endParaRPr lang="en-US"/>
          </a:p>
        </p:txBody>
      </p:sp>
      <p:pic>
        <p:nvPicPr>
          <p:cNvPr id="8" name="Picture 7"/>
          <p:cNvPicPr>
            <a:picLocks noChangeAspect="1"/>
          </p:cNvPicPr>
          <p:nvPr/>
        </p:nvPicPr>
        <p:blipFill rotWithShape="1">
          <a:blip r:embed="rId3"/>
          <a:srcRect l="3544" t="3595" r="13730"/>
          <a:stretch/>
        </p:blipFill>
        <p:spPr>
          <a:xfrm>
            <a:off x="708660" y="3705789"/>
            <a:ext cx="4625341" cy="2758440"/>
          </a:xfrm>
          <a:prstGeom prst="rect">
            <a:avLst/>
          </a:prstGeom>
        </p:spPr>
      </p:pic>
      <p:pic>
        <p:nvPicPr>
          <p:cNvPr id="10" name="Picture 9"/>
          <p:cNvPicPr>
            <a:picLocks noChangeAspect="1"/>
          </p:cNvPicPr>
          <p:nvPr/>
        </p:nvPicPr>
        <p:blipFill>
          <a:blip r:embed="rId4"/>
          <a:stretch>
            <a:fillRect/>
          </a:stretch>
        </p:blipFill>
        <p:spPr>
          <a:xfrm>
            <a:off x="161926" y="1123478"/>
            <a:ext cx="6219825" cy="2357446"/>
          </a:xfrm>
          <a:prstGeom prst="rect">
            <a:avLst/>
          </a:prstGeom>
        </p:spPr>
      </p:pic>
      <p:sp>
        <p:nvSpPr>
          <p:cNvPr id="12" name="Rectangle 11"/>
          <p:cNvSpPr/>
          <p:nvPr/>
        </p:nvSpPr>
        <p:spPr>
          <a:xfrm>
            <a:off x="5985367" y="3700413"/>
            <a:ext cx="6096000" cy="3139321"/>
          </a:xfrm>
          <a:prstGeom prst="rect">
            <a:avLst/>
          </a:prstGeom>
        </p:spPr>
        <p:txBody>
          <a:bodyPr>
            <a:spAutoFit/>
          </a:bodyPr>
          <a:lstStyle/>
          <a:p>
            <a:r>
              <a:rPr lang="en-US" dirty="0"/>
              <a:t>There are two possible predicted classes: "1" and "0". Malignant = 1 (indicates </a:t>
            </a:r>
            <a:r>
              <a:rPr lang="en-US" dirty="0" smtClean="0"/>
              <a:t>presence </a:t>
            </a:r>
            <a:r>
              <a:rPr lang="en-US" dirty="0"/>
              <a:t>of cancer cells) and Benign = 0 (indicates </a:t>
            </a:r>
            <a:r>
              <a:rPr lang="en-US" dirty="0" smtClean="0"/>
              <a:t>absence).</a:t>
            </a:r>
            <a:endParaRPr lang="en-US" dirty="0"/>
          </a:p>
          <a:p>
            <a:r>
              <a:rPr lang="en-US" dirty="0"/>
              <a:t>The classifier made a total of 228 predictions (</a:t>
            </a:r>
            <a:r>
              <a:rPr lang="en-US" dirty="0" err="1"/>
              <a:t>i.e</a:t>
            </a:r>
            <a:r>
              <a:rPr lang="en-US" dirty="0"/>
              <a:t> 228 patients were being tested for the presence breast cancer).</a:t>
            </a:r>
          </a:p>
          <a:p>
            <a:r>
              <a:rPr lang="en-US" dirty="0"/>
              <a:t>Out of those 228 cases, the classifier predicted "yes" </a:t>
            </a:r>
            <a:r>
              <a:rPr lang="en-US" dirty="0" smtClean="0"/>
              <a:t>82 </a:t>
            </a:r>
            <a:r>
              <a:rPr lang="en-US" dirty="0"/>
              <a:t>times, and "no" </a:t>
            </a:r>
            <a:r>
              <a:rPr lang="en-US" dirty="0" smtClean="0"/>
              <a:t>146 </a:t>
            </a:r>
            <a:r>
              <a:rPr lang="en-US" dirty="0"/>
              <a:t>times.</a:t>
            </a:r>
          </a:p>
          <a:p>
            <a:r>
              <a:rPr lang="en-US" dirty="0"/>
              <a:t>In reality, 80 patients in the sample have the disease, and 148 patients do not.</a:t>
            </a:r>
          </a:p>
          <a:p>
            <a:endParaRPr lang="en-US" dirty="0" smtClean="0"/>
          </a:p>
          <a:p>
            <a:endParaRPr lang="en-US" dirty="0"/>
          </a:p>
        </p:txBody>
      </p:sp>
      <p:sp>
        <p:nvSpPr>
          <p:cNvPr id="15" name="Rectangle 3"/>
          <p:cNvSpPr>
            <a:spLocks noChangeArrowheads="1"/>
          </p:cNvSpPr>
          <p:nvPr/>
        </p:nvSpPr>
        <p:spPr bwMode="auto">
          <a:xfrm>
            <a:off x="304800" y="3949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0105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816196" y="6514"/>
            <a:ext cx="3257550" cy="981075"/>
          </a:xfrm>
          <a:prstGeom prst="rect">
            <a:avLst/>
          </a:prstGeom>
        </p:spPr>
      </p:pic>
      <p:sp>
        <p:nvSpPr>
          <p:cNvPr id="2" name="Title 1"/>
          <p:cNvSpPr>
            <a:spLocks noGrp="1"/>
          </p:cNvSpPr>
          <p:nvPr>
            <p:ph type="title"/>
          </p:nvPr>
        </p:nvSpPr>
        <p:spPr>
          <a:xfrm>
            <a:off x="708660" y="142403"/>
            <a:ext cx="10515600" cy="1325563"/>
          </a:xfrm>
        </p:spPr>
        <p:txBody>
          <a:bodyPr/>
          <a:lstStyle/>
          <a:p>
            <a:r>
              <a:rPr lang="en-US" dirty="0" smtClean="0">
                <a:latin typeface="Times New Roman" panose="02020603050405020304" pitchFamily="18" charset="0"/>
                <a:cs typeface="Times New Roman" panose="02020603050405020304" pitchFamily="18" charset="0"/>
              </a:rPr>
              <a:t>Model Evaluation: Logistic Regression</a:t>
            </a:r>
            <a:endParaRPr lang="en-US" dirty="0">
              <a:latin typeface="Times New Roman" panose="02020603050405020304" pitchFamily="18" charset="0"/>
              <a:cs typeface="Times New Roman" panose="02020603050405020304" pitchFamily="18" charset="0"/>
            </a:endParaRP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3000291941"/>
              </p:ext>
            </p:extLst>
          </p:nvPr>
        </p:nvGraphicFramePr>
        <p:xfrm>
          <a:off x="6991205" y="1268474"/>
          <a:ext cx="4507377" cy="2136854"/>
        </p:xfrm>
        <a:graphic>
          <a:graphicData uri="http://schemas.openxmlformats.org/drawingml/2006/table">
            <a:tbl>
              <a:tblPr>
                <a:tableStyleId>{5C22544A-7EE6-4342-B048-85BDC9FD1C3A}</a:tableStyleId>
              </a:tblPr>
              <a:tblGrid>
                <a:gridCol w="1523181">
                  <a:extLst>
                    <a:ext uri="{9D8B030D-6E8A-4147-A177-3AD203B41FA5}">
                      <a16:colId xmlns:a16="http://schemas.microsoft.com/office/drawing/2014/main" val="3810057581"/>
                    </a:ext>
                  </a:extLst>
                </a:gridCol>
                <a:gridCol w="746049">
                  <a:extLst>
                    <a:ext uri="{9D8B030D-6E8A-4147-A177-3AD203B41FA5}">
                      <a16:colId xmlns:a16="http://schemas.microsoft.com/office/drawing/2014/main" val="738033436"/>
                    </a:ext>
                  </a:extLst>
                </a:gridCol>
                <a:gridCol w="746049">
                  <a:extLst>
                    <a:ext uri="{9D8B030D-6E8A-4147-A177-3AD203B41FA5}">
                      <a16:colId xmlns:a16="http://schemas.microsoft.com/office/drawing/2014/main" val="1019069636"/>
                    </a:ext>
                  </a:extLst>
                </a:gridCol>
                <a:gridCol w="746049">
                  <a:extLst>
                    <a:ext uri="{9D8B030D-6E8A-4147-A177-3AD203B41FA5}">
                      <a16:colId xmlns:a16="http://schemas.microsoft.com/office/drawing/2014/main" val="600891883"/>
                    </a:ext>
                  </a:extLst>
                </a:gridCol>
                <a:gridCol w="746049">
                  <a:extLst>
                    <a:ext uri="{9D8B030D-6E8A-4147-A177-3AD203B41FA5}">
                      <a16:colId xmlns:a16="http://schemas.microsoft.com/office/drawing/2014/main" val="3295493766"/>
                    </a:ext>
                  </a:extLst>
                </a:gridCol>
              </a:tblGrid>
              <a:tr h="471532">
                <a:tc>
                  <a:txBody>
                    <a:bodyPr/>
                    <a:lstStyle/>
                    <a:p>
                      <a:pPr algn="l" fontAlgn="b"/>
                      <a:r>
                        <a:rPr lang="en-US" sz="1400" u="none" strike="noStrike" dirty="0">
                          <a:effectLst/>
                          <a:latin typeface="+mn-lt"/>
                        </a:rPr>
                        <a:t>Classification Report: </a:t>
                      </a:r>
                      <a:endParaRPr lang="en-US" sz="1400" b="0" i="0" u="none" strike="noStrike" dirty="0">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 </a:t>
                      </a:r>
                      <a:endParaRPr lang="en-US" sz="1400" b="0" i="0" u="none" strike="noStrike">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 </a:t>
                      </a:r>
                      <a:endParaRPr lang="en-US" sz="1400" b="0" i="0" u="none" strike="noStrike">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 </a:t>
                      </a:r>
                      <a:endParaRPr lang="en-US" sz="1400" b="0" i="0" u="none" strike="noStrike">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 </a:t>
                      </a:r>
                      <a:endParaRPr lang="en-US" sz="1400" b="0" i="0" u="none" strike="noStrike">
                        <a:solidFill>
                          <a:srgbClr val="000000"/>
                        </a:solidFill>
                        <a:effectLst/>
                        <a:latin typeface="+mn-lt"/>
                      </a:endParaRPr>
                    </a:p>
                  </a:txBody>
                  <a:tcPr marL="5308" marR="5308" marT="5308" marB="0" anchor="b"/>
                </a:tc>
                <a:extLst>
                  <a:ext uri="{0D108BD9-81ED-4DB2-BD59-A6C34878D82A}">
                    <a16:rowId xmlns:a16="http://schemas.microsoft.com/office/drawing/2014/main" val="229553422"/>
                  </a:ext>
                </a:extLst>
              </a:tr>
              <a:tr h="241109">
                <a:tc>
                  <a:txBody>
                    <a:bodyPr/>
                    <a:lstStyle/>
                    <a:p>
                      <a:pPr algn="l" fontAlgn="b"/>
                      <a:r>
                        <a:rPr lang="en-US" sz="1400" u="none" strike="noStrike" dirty="0">
                          <a:effectLst/>
                          <a:latin typeface="+mn-lt"/>
                        </a:rPr>
                        <a:t> </a:t>
                      </a:r>
                      <a:endParaRPr lang="en-US" sz="1400" b="0" i="0" u="none" strike="noStrike" dirty="0">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precision</a:t>
                      </a:r>
                      <a:endParaRPr lang="en-US" sz="1400" b="0" i="0" u="none" strike="noStrike">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recall</a:t>
                      </a:r>
                      <a:endParaRPr lang="en-US" sz="1400" b="0" i="0" u="none" strike="noStrike">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f1-score</a:t>
                      </a:r>
                      <a:endParaRPr lang="en-US" sz="1400" b="0" i="0" u="none" strike="noStrike">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 support</a:t>
                      </a:r>
                      <a:endParaRPr lang="en-US" sz="1400" b="0" i="0" u="none" strike="noStrike">
                        <a:solidFill>
                          <a:srgbClr val="000000"/>
                        </a:solidFill>
                        <a:effectLst/>
                        <a:latin typeface="+mn-lt"/>
                      </a:endParaRPr>
                    </a:p>
                  </a:txBody>
                  <a:tcPr marL="5308" marR="5308" marT="5308" marB="0" anchor="b"/>
                </a:tc>
                <a:extLst>
                  <a:ext uri="{0D108BD9-81ED-4DB2-BD59-A6C34878D82A}">
                    <a16:rowId xmlns:a16="http://schemas.microsoft.com/office/drawing/2014/main" val="3571400809"/>
                  </a:ext>
                </a:extLst>
              </a:tr>
              <a:tr h="241109">
                <a:tc>
                  <a:txBody>
                    <a:bodyPr/>
                    <a:lstStyle/>
                    <a:p>
                      <a:pPr algn="r" fontAlgn="b"/>
                      <a:r>
                        <a:rPr lang="en-US" sz="1400" u="none" strike="noStrike" dirty="0">
                          <a:effectLst/>
                          <a:latin typeface="+mn-lt"/>
                        </a:rPr>
                        <a:t>0</a:t>
                      </a:r>
                      <a:endParaRPr lang="en-US" sz="1400" b="0" i="0" u="none" strike="noStrike" dirty="0">
                        <a:solidFill>
                          <a:srgbClr val="000000"/>
                        </a:solidFill>
                        <a:effectLst/>
                        <a:latin typeface="+mn-lt"/>
                      </a:endParaRPr>
                    </a:p>
                  </a:txBody>
                  <a:tcPr marL="5308" marR="5308" marT="5308" marB="0" anchor="b"/>
                </a:tc>
                <a:tc>
                  <a:txBody>
                    <a:bodyPr/>
                    <a:lstStyle/>
                    <a:p>
                      <a:pPr algn="r" fontAlgn="b"/>
                      <a:r>
                        <a:rPr lang="en-US" sz="1400" u="none" strike="noStrike" dirty="0">
                          <a:effectLst/>
                          <a:latin typeface="+mn-lt"/>
                        </a:rPr>
                        <a:t>0.99</a:t>
                      </a:r>
                      <a:endParaRPr lang="en-US" sz="1400" b="0" i="0" u="none" strike="noStrike" dirty="0">
                        <a:solidFill>
                          <a:srgbClr val="000000"/>
                        </a:solidFill>
                        <a:effectLst/>
                        <a:latin typeface="+mn-lt"/>
                      </a:endParaRPr>
                    </a:p>
                  </a:txBody>
                  <a:tcPr marL="5308" marR="5308" marT="5308" marB="0" anchor="b"/>
                </a:tc>
                <a:tc>
                  <a:txBody>
                    <a:bodyPr/>
                    <a:lstStyle/>
                    <a:p>
                      <a:pPr algn="r" fontAlgn="b"/>
                      <a:r>
                        <a:rPr lang="en-US" sz="1400" u="none" strike="noStrike" dirty="0" smtClean="0">
                          <a:effectLst/>
                          <a:latin typeface="+mn-lt"/>
                        </a:rPr>
                        <a:t>0.99</a:t>
                      </a:r>
                      <a:endParaRPr lang="en-US" sz="1400" b="0" i="0" u="none" strike="noStrike" dirty="0">
                        <a:solidFill>
                          <a:srgbClr val="000000"/>
                        </a:solidFill>
                        <a:effectLst/>
                        <a:latin typeface="+mn-lt"/>
                      </a:endParaRPr>
                    </a:p>
                  </a:txBody>
                  <a:tcPr marL="5308" marR="5308" marT="5308" marB="0" anchor="b"/>
                </a:tc>
                <a:tc>
                  <a:txBody>
                    <a:bodyPr/>
                    <a:lstStyle/>
                    <a:p>
                      <a:pPr algn="r" fontAlgn="b"/>
                      <a:r>
                        <a:rPr lang="en-US" sz="1400" u="none" strike="noStrike" dirty="0" smtClean="0">
                          <a:effectLst/>
                          <a:latin typeface="+mn-lt"/>
                        </a:rPr>
                        <a:t>0.99</a:t>
                      </a:r>
                      <a:endParaRPr lang="en-US" sz="1400" b="0" i="0" u="none" strike="noStrike" dirty="0">
                        <a:solidFill>
                          <a:srgbClr val="000000"/>
                        </a:solidFill>
                        <a:effectLst/>
                        <a:latin typeface="+mn-lt"/>
                      </a:endParaRPr>
                    </a:p>
                  </a:txBody>
                  <a:tcPr marL="5308" marR="5308" marT="5308" marB="0" anchor="b"/>
                </a:tc>
                <a:tc>
                  <a:txBody>
                    <a:bodyPr/>
                    <a:lstStyle/>
                    <a:p>
                      <a:pPr algn="r" fontAlgn="b"/>
                      <a:r>
                        <a:rPr lang="en-US" sz="1400" u="none" strike="noStrike">
                          <a:effectLst/>
                          <a:latin typeface="+mn-lt"/>
                        </a:rPr>
                        <a:t>148</a:t>
                      </a:r>
                      <a:endParaRPr lang="en-US" sz="1400" b="0" i="0" u="none" strike="noStrike">
                        <a:solidFill>
                          <a:srgbClr val="000000"/>
                        </a:solidFill>
                        <a:effectLst/>
                        <a:latin typeface="+mn-lt"/>
                      </a:endParaRPr>
                    </a:p>
                  </a:txBody>
                  <a:tcPr marL="5308" marR="5308" marT="5308" marB="0" anchor="b"/>
                </a:tc>
                <a:extLst>
                  <a:ext uri="{0D108BD9-81ED-4DB2-BD59-A6C34878D82A}">
                    <a16:rowId xmlns:a16="http://schemas.microsoft.com/office/drawing/2014/main" val="3457111389"/>
                  </a:ext>
                </a:extLst>
              </a:tr>
              <a:tr h="166141">
                <a:tc>
                  <a:txBody>
                    <a:bodyPr/>
                    <a:lstStyle/>
                    <a:p>
                      <a:pPr algn="r" fontAlgn="b"/>
                      <a:r>
                        <a:rPr lang="en-US" sz="1400" u="none" strike="noStrike" dirty="0">
                          <a:effectLst/>
                          <a:latin typeface="+mn-lt"/>
                        </a:rPr>
                        <a:t>1</a:t>
                      </a:r>
                      <a:endParaRPr lang="en-US" sz="1400" b="0" i="0" u="none" strike="noStrike" dirty="0">
                        <a:solidFill>
                          <a:srgbClr val="000000"/>
                        </a:solidFill>
                        <a:effectLst/>
                        <a:latin typeface="+mn-lt"/>
                      </a:endParaRPr>
                    </a:p>
                  </a:txBody>
                  <a:tcPr marL="5308" marR="5308" marT="5308"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0.97</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5308" marR="5308" marT="5308"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prstClr val="black"/>
                          </a:solidFill>
                          <a:effectLst/>
                          <a:uLnTx/>
                          <a:uFillTx/>
                          <a:latin typeface="+mn-lt"/>
                          <a:ea typeface="+mn-ea"/>
                          <a:cs typeface="+mn-cs"/>
                        </a:rPr>
                        <a:t>0.97</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5308" marR="5308" marT="5308"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0.97</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5308" marR="5308" marT="5308" marB="0" anchor="b"/>
                </a:tc>
                <a:tc>
                  <a:txBody>
                    <a:bodyPr/>
                    <a:lstStyle/>
                    <a:p>
                      <a:pPr algn="r" fontAlgn="b"/>
                      <a:r>
                        <a:rPr lang="en-US" sz="1400" u="none" strike="noStrike" dirty="0">
                          <a:effectLst/>
                          <a:latin typeface="+mn-lt"/>
                        </a:rPr>
                        <a:t>80</a:t>
                      </a:r>
                      <a:endParaRPr lang="en-US" sz="1400" b="0" i="0" u="none" strike="noStrike" dirty="0">
                        <a:solidFill>
                          <a:srgbClr val="000000"/>
                        </a:solidFill>
                        <a:effectLst/>
                        <a:latin typeface="+mn-lt"/>
                      </a:endParaRPr>
                    </a:p>
                  </a:txBody>
                  <a:tcPr marL="5308" marR="5308" marT="5308" marB="0" anchor="b"/>
                </a:tc>
                <a:extLst>
                  <a:ext uri="{0D108BD9-81ED-4DB2-BD59-A6C34878D82A}">
                    <a16:rowId xmlns:a16="http://schemas.microsoft.com/office/drawing/2014/main" val="549306687"/>
                  </a:ext>
                </a:extLst>
              </a:tr>
              <a:tr h="241109">
                <a:tc>
                  <a:txBody>
                    <a:bodyPr/>
                    <a:lstStyle/>
                    <a:p>
                      <a:pPr algn="l" fontAlgn="b"/>
                      <a:r>
                        <a:rPr lang="en-US" sz="1400" u="none" strike="noStrike" dirty="0">
                          <a:effectLst/>
                          <a:latin typeface="+mn-lt"/>
                        </a:rPr>
                        <a:t> </a:t>
                      </a:r>
                      <a:endParaRPr lang="en-US" sz="1400" b="0" i="0" u="none" strike="noStrike" dirty="0">
                        <a:solidFill>
                          <a:srgbClr val="000000"/>
                        </a:solidFill>
                        <a:effectLst/>
                        <a:latin typeface="+mn-lt"/>
                      </a:endParaRPr>
                    </a:p>
                  </a:txBody>
                  <a:tcPr marL="5308" marR="5308" marT="5308" marB="0" anchor="b"/>
                </a:tc>
                <a:tc>
                  <a:txBody>
                    <a:bodyPr/>
                    <a:lstStyle/>
                    <a:p>
                      <a:pPr algn="l" fontAlgn="b"/>
                      <a:r>
                        <a:rPr lang="en-US" sz="1400" u="none" strike="noStrike" dirty="0">
                          <a:effectLst/>
                          <a:latin typeface="+mn-lt"/>
                        </a:rPr>
                        <a:t> </a:t>
                      </a:r>
                      <a:endParaRPr lang="en-US" sz="1400" b="0" i="0" u="none" strike="noStrike" dirty="0">
                        <a:solidFill>
                          <a:srgbClr val="000000"/>
                        </a:solidFill>
                        <a:effectLst/>
                        <a:latin typeface="+mn-lt"/>
                      </a:endParaRPr>
                    </a:p>
                  </a:txBody>
                  <a:tcPr marL="5308" marR="5308" marT="5308" marB="0" anchor="b"/>
                </a:tc>
                <a:tc>
                  <a:txBody>
                    <a:bodyPr/>
                    <a:lstStyle/>
                    <a:p>
                      <a:pPr algn="l" fontAlgn="b"/>
                      <a:r>
                        <a:rPr lang="en-US" sz="1400" u="none" strike="noStrike" dirty="0">
                          <a:effectLst/>
                          <a:latin typeface="+mn-lt"/>
                        </a:rPr>
                        <a:t> </a:t>
                      </a:r>
                      <a:endParaRPr lang="en-US" sz="1400" b="0" i="0" u="none" strike="noStrike" dirty="0">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 </a:t>
                      </a:r>
                      <a:endParaRPr lang="en-US" sz="1400" b="0" i="0" u="none" strike="noStrike">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 </a:t>
                      </a:r>
                      <a:endParaRPr lang="en-US" sz="1400" b="0" i="0" u="none" strike="noStrike">
                        <a:solidFill>
                          <a:srgbClr val="000000"/>
                        </a:solidFill>
                        <a:effectLst/>
                        <a:latin typeface="+mn-lt"/>
                      </a:endParaRPr>
                    </a:p>
                  </a:txBody>
                  <a:tcPr marL="5308" marR="5308" marT="5308" marB="0" anchor="b"/>
                </a:tc>
                <a:extLst>
                  <a:ext uri="{0D108BD9-81ED-4DB2-BD59-A6C34878D82A}">
                    <a16:rowId xmlns:a16="http://schemas.microsoft.com/office/drawing/2014/main" val="2117561394"/>
                  </a:ext>
                </a:extLst>
              </a:tr>
              <a:tr h="241109">
                <a:tc>
                  <a:txBody>
                    <a:bodyPr/>
                    <a:lstStyle/>
                    <a:p>
                      <a:pPr algn="l" fontAlgn="b"/>
                      <a:r>
                        <a:rPr lang="en-US" sz="1400" u="none" strike="noStrike">
                          <a:effectLst/>
                          <a:latin typeface="+mn-lt"/>
                        </a:rPr>
                        <a:t>    accuracy                         </a:t>
                      </a:r>
                      <a:endParaRPr lang="en-US" sz="1400" b="0" i="0" u="none" strike="noStrike">
                        <a:solidFill>
                          <a:srgbClr val="000000"/>
                        </a:solidFill>
                        <a:effectLst/>
                        <a:latin typeface="+mn-lt"/>
                      </a:endParaRPr>
                    </a:p>
                  </a:txBody>
                  <a:tcPr marL="5308" marR="5308" marT="5308" marB="0" anchor="b"/>
                </a:tc>
                <a:tc>
                  <a:txBody>
                    <a:bodyPr/>
                    <a:lstStyle/>
                    <a:p>
                      <a:pPr algn="l" fontAlgn="b"/>
                      <a:r>
                        <a:rPr lang="en-US" sz="1400" u="none" strike="noStrike" dirty="0">
                          <a:effectLst/>
                          <a:latin typeface="+mn-lt"/>
                        </a:rPr>
                        <a:t> </a:t>
                      </a:r>
                      <a:endParaRPr lang="en-US" sz="1400" b="0" i="0" u="none" strike="noStrike" dirty="0">
                        <a:solidFill>
                          <a:srgbClr val="000000"/>
                        </a:solidFill>
                        <a:effectLst/>
                        <a:latin typeface="+mn-lt"/>
                      </a:endParaRPr>
                    </a:p>
                  </a:txBody>
                  <a:tcPr marL="5308" marR="5308" marT="5308" marB="0" anchor="b"/>
                </a:tc>
                <a:tc>
                  <a:txBody>
                    <a:bodyPr/>
                    <a:lstStyle/>
                    <a:p>
                      <a:pPr algn="l" fontAlgn="b"/>
                      <a:r>
                        <a:rPr lang="en-US" sz="1400" u="none" strike="noStrike" dirty="0">
                          <a:effectLst/>
                          <a:latin typeface="+mn-lt"/>
                        </a:rPr>
                        <a:t> </a:t>
                      </a:r>
                      <a:endParaRPr lang="en-US" sz="1400" b="0" i="0" u="none" strike="noStrike" dirty="0">
                        <a:solidFill>
                          <a:srgbClr val="000000"/>
                        </a:solidFill>
                        <a:effectLst/>
                        <a:latin typeface="+mn-lt"/>
                      </a:endParaRPr>
                    </a:p>
                  </a:txBody>
                  <a:tcPr marL="5308" marR="5308" marT="5308" marB="0" anchor="b"/>
                </a:tc>
                <a:tc>
                  <a:txBody>
                    <a:bodyPr/>
                    <a:lstStyle/>
                    <a:p>
                      <a:pPr algn="r" fontAlgn="b"/>
                      <a:r>
                        <a:rPr lang="en-US" sz="1400" u="none" strike="noStrike" dirty="0" smtClean="0">
                          <a:effectLst/>
                          <a:latin typeface="+mn-lt"/>
                        </a:rPr>
                        <a:t>0.98</a:t>
                      </a:r>
                      <a:endParaRPr lang="en-US" sz="1400" b="0" i="0" u="none" strike="noStrike" dirty="0">
                        <a:solidFill>
                          <a:srgbClr val="000000"/>
                        </a:solidFill>
                        <a:effectLst/>
                        <a:latin typeface="+mn-lt"/>
                      </a:endParaRPr>
                    </a:p>
                  </a:txBody>
                  <a:tcPr marL="5308" marR="5308" marT="5308" marB="0" anchor="b"/>
                </a:tc>
                <a:tc>
                  <a:txBody>
                    <a:bodyPr/>
                    <a:lstStyle/>
                    <a:p>
                      <a:pPr algn="r" fontAlgn="b"/>
                      <a:r>
                        <a:rPr lang="en-US" sz="1400" u="none" strike="noStrike" dirty="0">
                          <a:effectLst/>
                          <a:latin typeface="+mn-lt"/>
                        </a:rPr>
                        <a:t>228</a:t>
                      </a:r>
                      <a:endParaRPr lang="en-US" sz="1400" b="0" i="0" u="none" strike="noStrike" dirty="0">
                        <a:solidFill>
                          <a:srgbClr val="000000"/>
                        </a:solidFill>
                        <a:effectLst/>
                        <a:latin typeface="+mn-lt"/>
                      </a:endParaRPr>
                    </a:p>
                  </a:txBody>
                  <a:tcPr marL="5308" marR="5308" marT="5308" marB="0" anchor="b"/>
                </a:tc>
                <a:extLst>
                  <a:ext uri="{0D108BD9-81ED-4DB2-BD59-A6C34878D82A}">
                    <a16:rowId xmlns:a16="http://schemas.microsoft.com/office/drawing/2014/main" val="3525737263"/>
                  </a:ext>
                </a:extLst>
              </a:tr>
              <a:tr h="241109">
                <a:tc>
                  <a:txBody>
                    <a:bodyPr/>
                    <a:lstStyle/>
                    <a:p>
                      <a:pPr algn="l" fontAlgn="b"/>
                      <a:r>
                        <a:rPr lang="en-US" sz="1400" u="none" strike="noStrike">
                          <a:effectLst/>
                          <a:latin typeface="+mn-lt"/>
                        </a:rPr>
                        <a:t>   macro avg     </a:t>
                      </a:r>
                      <a:endParaRPr lang="en-US" sz="1400" b="0" i="0" u="none" strike="noStrike">
                        <a:solidFill>
                          <a:srgbClr val="000000"/>
                        </a:solidFill>
                        <a:effectLst/>
                        <a:latin typeface="+mn-lt"/>
                      </a:endParaRPr>
                    </a:p>
                  </a:txBody>
                  <a:tcPr marL="5308" marR="5308" marT="5308"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prstClr val="black"/>
                          </a:solidFill>
                          <a:effectLst/>
                          <a:uLnTx/>
                          <a:uFillTx/>
                          <a:latin typeface="+mn-lt"/>
                          <a:ea typeface="+mn-ea"/>
                          <a:cs typeface="+mn-cs"/>
                        </a:rPr>
                        <a:t>0.98</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5308" marR="5308" marT="5308"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0.98</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5308" marR="5308" marT="5308"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0.98</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5308" marR="5308" marT="5308" marB="0" anchor="b"/>
                </a:tc>
                <a:tc>
                  <a:txBody>
                    <a:bodyPr/>
                    <a:lstStyle/>
                    <a:p>
                      <a:pPr algn="r" fontAlgn="b"/>
                      <a:r>
                        <a:rPr lang="en-US" sz="1400" u="none" strike="noStrike" dirty="0">
                          <a:effectLst/>
                          <a:latin typeface="+mn-lt"/>
                        </a:rPr>
                        <a:t>228</a:t>
                      </a:r>
                      <a:endParaRPr lang="en-US" sz="1400" b="0" i="0" u="none" strike="noStrike" dirty="0">
                        <a:solidFill>
                          <a:srgbClr val="000000"/>
                        </a:solidFill>
                        <a:effectLst/>
                        <a:latin typeface="+mn-lt"/>
                      </a:endParaRPr>
                    </a:p>
                  </a:txBody>
                  <a:tcPr marL="5308" marR="5308" marT="5308" marB="0" anchor="b"/>
                </a:tc>
                <a:extLst>
                  <a:ext uri="{0D108BD9-81ED-4DB2-BD59-A6C34878D82A}">
                    <a16:rowId xmlns:a16="http://schemas.microsoft.com/office/drawing/2014/main" val="3781672783"/>
                  </a:ext>
                </a:extLst>
              </a:tr>
              <a:tr h="241109">
                <a:tc>
                  <a:txBody>
                    <a:bodyPr/>
                    <a:lstStyle/>
                    <a:p>
                      <a:pPr algn="l" fontAlgn="b"/>
                      <a:r>
                        <a:rPr lang="en-US" sz="1400" u="none" strike="noStrike">
                          <a:effectLst/>
                          <a:latin typeface="+mn-lt"/>
                        </a:rPr>
                        <a:t>weighted avg       </a:t>
                      </a:r>
                      <a:endParaRPr lang="en-US" sz="1400" b="0" i="0" u="none" strike="noStrike">
                        <a:solidFill>
                          <a:srgbClr val="000000"/>
                        </a:solidFill>
                        <a:effectLst/>
                        <a:latin typeface="+mn-lt"/>
                      </a:endParaRPr>
                    </a:p>
                  </a:txBody>
                  <a:tcPr marL="5308" marR="5308" marT="5308"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prstClr val="black"/>
                          </a:solidFill>
                          <a:effectLst/>
                          <a:uLnTx/>
                          <a:uFillTx/>
                          <a:latin typeface="+mn-lt"/>
                          <a:ea typeface="+mn-ea"/>
                          <a:cs typeface="+mn-cs"/>
                        </a:rPr>
                        <a:t>0.98</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5308" marR="5308" marT="5308"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prstClr val="black"/>
                          </a:solidFill>
                          <a:effectLst/>
                          <a:uLnTx/>
                          <a:uFillTx/>
                          <a:latin typeface="+mn-lt"/>
                          <a:ea typeface="+mn-ea"/>
                          <a:cs typeface="+mn-cs"/>
                        </a:rPr>
                        <a:t>0.98</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5308" marR="5308" marT="5308"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0.98</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5308" marR="5308" marT="5308" marB="0" anchor="b"/>
                </a:tc>
                <a:tc>
                  <a:txBody>
                    <a:bodyPr/>
                    <a:lstStyle/>
                    <a:p>
                      <a:pPr algn="r" fontAlgn="b"/>
                      <a:r>
                        <a:rPr lang="en-US" sz="1400" u="none" strike="noStrike" dirty="0">
                          <a:effectLst/>
                          <a:latin typeface="+mn-lt"/>
                        </a:rPr>
                        <a:t>228</a:t>
                      </a:r>
                      <a:endParaRPr lang="en-US" sz="1400" b="0" i="0" u="none" strike="noStrike" dirty="0">
                        <a:solidFill>
                          <a:srgbClr val="000000"/>
                        </a:solidFill>
                        <a:effectLst/>
                        <a:latin typeface="+mn-lt"/>
                      </a:endParaRPr>
                    </a:p>
                  </a:txBody>
                  <a:tcPr marL="5308" marR="5308" marT="5308" marB="0" anchor="b"/>
                </a:tc>
                <a:extLst>
                  <a:ext uri="{0D108BD9-81ED-4DB2-BD59-A6C34878D82A}">
                    <a16:rowId xmlns:a16="http://schemas.microsoft.com/office/drawing/2014/main" val="4120539489"/>
                  </a:ext>
                </a:extLst>
              </a:tr>
            </a:tbl>
          </a:graphicData>
        </a:graphic>
      </p:graphicFrame>
      <p:sp>
        <p:nvSpPr>
          <p:cNvPr id="5" name="Date Placeholder 4"/>
          <p:cNvSpPr>
            <a:spLocks noGrp="1"/>
          </p:cNvSpPr>
          <p:nvPr>
            <p:ph type="dt" sz="half" idx="10"/>
          </p:nvPr>
        </p:nvSpPr>
        <p:spPr/>
        <p:txBody>
          <a:bodyPr/>
          <a:lstStyle/>
          <a:p>
            <a:fld id="{740F7A50-58E8-4092-8E79-C87FCC6345C0}" type="datetime1">
              <a:rPr lang="en-US" smtClean="0"/>
              <a:t>10/30/2021</a:t>
            </a:fld>
            <a:endParaRPr lang="en-US"/>
          </a:p>
        </p:txBody>
      </p:sp>
      <p:sp>
        <p:nvSpPr>
          <p:cNvPr id="6" name="Footer Placeholder 5"/>
          <p:cNvSpPr>
            <a:spLocks noGrp="1"/>
          </p:cNvSpPr>
          <p:nvPr>
            <p:ph type="ftr" sz="quarter" idx="11"/>
          </p:nvPr>
        </p:nvSpPr>
        <p:spPr/>
        <p:txBody>
          <a:bodyPr/>
          <a:lstStyle/>
          <a:p>
            <a:r>
              <a:rPr lang="en-US" dirty="0"/>
              <a:t>Project Presentation</a:t>
            </a:r>
            <a:endParaRPr lang="en-US" dirty="0"/>
          </a:p>
        </p:txBody>
      </p:sp>
      <p:sp>
        <p:nvSpPr>
          <p:cNvPr id="7" name="Slide Number Placeholder 6"/>
          <p:cNvSpPr>
            <a:spLocks noGrp="1"/>
          </p:cNvSpPr>
          <p:nvPr>
            <p:ph type="sldNum" sz="quarter" idx="12"/>
          </p:nvPr>
        </p:nvSpPr>
        <p:spPr/>
        <p:txBody>
          <a:bodyPr/>
          <a:lstStyle/>
          <a:p>
            <a:fld id="{5029810E-6DCB-4372-BDA2-3A2B678320C2}" type="slidenum">
              <a:rPr lang="en-US" smtClean="0"/>
              <a:t>12</a:t>
            </a:fld>
            <a:endParaRPr lang="en-US"/>
          </a:p>
        </p:txBody>
      </p:sp>
      <p:sp>
        <p:nvSpPr>
          <p:cNvPr id="12" name="Rectangle 11"/>
          <p:cNvSpPr/>
          <p:nvPr/>
        </p:nvSpPr>
        <p:spPr>
          <a:xfrm>
            <a:off x="5985367" y="3700413"/>
            <a:ext cx="6096000" cy="2862322"/>
          </a:xfrm>
          <a:prstGeom prst="rect">
            <a:avLst/>
          </a:prstGeom>
        </p:spPr>
        <p:txBody>
          <a:bodyPr>
            <a:spAutoFit/>
          </a:bodyPr>
          <a:lstStyle/>
          <a:p>
            <a:r>
              <a:rPr lang="en-US" dirty="0"/>
              <a:t>There are two possible predicted classes: "1" and "0". Malignant = 1 (indicates </a:t>
            </a:r>
            <a:r>
              <a:rPr lang="en-US" dirty="0" smtClean="0"/>
              <a:t>presence </a:t>
            </a:r>
            <a:r>
              <a:rPr lang="en-US" dirty="0"/>
              <a:t>of cancer cells) and Benign = 0 (indicates </a:t>
            </a:r>
            <a:r>
              <a:rPr lang="en-US" dirty="0" smtClean="0"/>
              <a:t>absence).</a:t>
            </a:r>
            <a:endParaRPr lang="en-US" dirty="0"/>
          </a:p>
          <a:p>
            <a:r>
              <a:rPr lang="en-US" dirty="0"/>
              <a:t>The classifier made a total of </a:t>
            </a:r>
            <a:r>
              <a:rPr lang="en-US" dirty="0" smtClean="0"/>
              <a:t>228 </a:t>
            </a:r>
            <a:r>
              <a:rPr lang="en-US" dirty="0"/>
              <a:t>predictions (</a:t>
            </a:r>
            <a:r>
              <a:rPr lang="en-US" dirty="0" err="1"/>
              <a:t>i.e</a:t>
            </a:r>
            <a:r>
              <a:rPr lang="en-US" dirty="0"/>
              <a:t> </a:t>
            </a:r>
            <a:r>
              <a:rPr lang="en-US" dirty="0" smtClean="0"/>
              <a:t>228 </a:t>
            </a:r>
            <a:r>
              <a:rPr lang="en-US" dirty="0"/>
              <a:t>patients were being tested for the presence breast cancer).</a:t>
            </a:r>
          </a:p>
          <a:p>
            <a:r>
              <a:rPr lang="en-US" dirty="0"/>
              <a:t>Out of those </a:t>
            </a:r>
            <a:r>
              <a:rPr lang="en-US" dirty="0" smtClean="0"/>
              <a:t>228 </a:t>
            </a:r>
            <a:r>
              <a:rPr lang="en-US" dirty="0"/>
              <a:t>cases, the classifier predicted "yes" </a:t>
            </a:r>
            <a:r>
              <a:rPr lang="en-US" dirty="0" smtClean="0"/>
              <a:t>80 </a:t>
            </a:r>
            <a:r>
              <a:rPr lang="en-US" dirty="0"/>
              <a:t>times, and "no" </a:t>
            </a:r>
            <a:r>
              <a:rPr lang="en-US" dirty="0" smtClean="0"/>
              <a:t>148 </a:t>
            </a:r>
            <a:r>
              <a:rPr lang="en-US" dirty="0"/>
              <a:t>times.</a:t>
            </a:r>
          </a:p>
          <a:p>
            <a:r>
              <a:rPr lang="en-US" dirty="0"/>
              <a:t>In reality, </a:t>
            </a:r>
            <a:r>
              <a:rPr lang="en-US" dirty="0" smtClean="0"/>
              <a:t>80 </a:t>
            </a:r>
            <a:r>
              <a:rPr lang="en-US" dirty="0"/>
              <a:t>patients in the sample have the disease, and </a:t>
            </a:r>
            <a:r>
              <a:rPr lang="en-US" dirty="0" smtClean="0"/>
              <a:t>148 </a:t>
            </a:r>
            <a:r>
              <a:rPr lang="en-US" dirty="0"/>
              <a:t>patients do not.</a:t>
            </a:r>
          </a:p>
          <a:p>
            <a:endParaRPr lang="en-US" dirty="0"/>
          </a:p>
        </p:txBody>
      </p:sp>
      <p:sp>
        <p:nvSpPr>
          <p:cNvPr id="15" name="Rectangle 3"/>
          <p:cNvSpPr>
            <a:spLocks noChangeArrowheads="1"/>
          </p:cNvSpPr>
          <p:nvPr/>
        </p:nvSpPr>
        <p:spPr bwMode="auto">
          <a:xfrm>
            <a:off x="304800" y="3949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stretch>
            <a:fillRect/>
          </a:stretch>
        </p:blipFill>
        <p:spPr>
          <a:xfrm>
            <a:off x="509587" y="3573779"/>
            <a:ext cx="5373053" cy="2621281"/>
          </a:xfrm>
          <a:prstGeom prst="rect">
            <a:avLst/>
          </a:prstGeom>
        </p:spPr>
      </p:pic>
      <p:pic>
        <p:nvPicPr>
          <p:cNvPr id="9" name="Picture 8"/>
          <p:cNvPicPr>
            <a:picLocks noChangeAspect="1"/>
          </p:cNvPicPr>
          <p:nvPr/>
        </p:nvPicPr>
        <p:blipFill>
          <a:blip r:embed="rId4"/>
          <a:stretch>
            <a:fillRect/>
          </a:stretch>
        </p:blipFill>
        <p:spPr>
          <a:xfrm>
            <a:off x="857105" y="1137285"/>
            <a:ext cx="5520835" cy="2215516"/>
          </a:xfrm>
          <a:prstGeom prst="rect">
            <a:avLst/>
          </a:prstGeom>
        </p:spPr>
      </p:pic>
    </p:spTree>
    <p:extLst>
      <p:ext uri="{BB962C8B-B14F-4D97-AF65-F5344CB8AC3E}">
        <p14:creationId xmlns:p14="http://schemas.microsoft.com/office/powerpoint/2010/main" val="657863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816196" y="6514"/>
            <a:ext cx="3257550" cy="981075"/>
          </a:xfrm>
          <a:prstGeom prst="rect">
            <a:avLst/>
          </a:prstGeom>
        </p:spPr>
      </p:pic>
      <p:sp>
        <p:nvSpPr>
          <p:cNvPr id="2" name="Title 1"/>
          <p:cNvSpPr>
            <a:spLocks noGrp="1"/>
          </p:cNvSpPr>
          <p:nvPr>
            <p:ph type="title"/>
          </p:nvPr>
        </p:nvSpPr>
        <p:spPr>
          <a:xfrm>
            <a:off x="708660" y="142403"/>
            <a:ext cx="10515600" cy="1325563"/>
          </a:xfrm>
        </p:spPr>
        <p:txBody>
          <a:bodyPr/>
          <a:lstStyle/>
          <a:p>
            <a:r>
              <a:rPr lang="en-US" dirty="0" smtClean="0">
                <a:latin typeface="Times New Roman" panose="02020603050405020304" pitchFamily="18" charset="0"/>
                <a:cs typeface="Times New Roman" panose="02020603050405020304" pitchFamily="18" charset="0"/>
              </a:rPr>
              <a:t>Model Evaluation: Random Forest</a:t>
            </a:r>
            <a:endParaRPr lang="en-US" dirty="0">
              <a:latin typeface="Times New Roman" panose="02020603050405020304" pitchFamily="18" charset="0"/>
              <a:cs typeface="Times New Roman" panose="02020603050405020304" pitchFamily="18" charset="0"/>
            </a:endParaRP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326224217"/>
              </p:ext>
            </p:extLst>
          </p:nvPr>
        </p:nvGraphicFramePr>
        <p:xfrm>
          <a:off x="6991205" y="1268474"/>
          <a:ext cx="4507377" cy="2136854"/>
        </p:xfrm>
        <a:graphic>
          <a:graphicData uri="http://schemas.openxmlformats.org/drawingml/2006/table">
            <a:tbl>
              <a:tblPr>
                <a:tableStyleId>{5C22544A-7EE6-4342-B048-85BDC9FD1C3A}</a:tableStyleId>
              </a:tblPr>
              <a:tblGrid>
                <a:gridCol w="1523181">
                  <a:extLst>
                    <a:ext uri="{9D8B030D-6E8A-4147-A177-3AD203B41FA5}">
                      <a16:colId xmlns:a16="http://schemas.microsoft.com/office/drawing/2014/main" val="3810057581"/>
                    </a:ext>
                  </a:extLst>
                </a:gridCol>
                <a:gridCol w="746049">
                  <a:extLst>
                    <a:ext uri="{9D8B030D-6E8A-4147-A177-3AD203B41FA5}">
                      <a16:colId xmlns:a16="http://schemas.microsoft.com/office/drawing/2014/main" val="738033436"/>
                    </a:ext>
                  </a:extLst>
                </a:gridCol>
                <a:gridCol w="746049">
                  <a:extLst>
                    <a:ext uri="{9D8B030D-6E8A-4147-A177-3AD203B41FA5}">
                      <a16:colId xmlns:a16="http://schemas.microsoft.com/office/drawing/2014/main" val="1019069636"/>
                    </a:ext>
                  </a:extLst>
                </a:gridCol>
                <a:gridCol w="746049">
                  <a:extLst>
                    <a:ext uri="{9D8B030D-6E8A-4147-A177-3AD203B41FA5}">
                      <a16:colId xmlns:a16="http://schemas.microsoft.com/office/drawing/2014/main" val="600891883"/>
                    </a:ext>
                  </a:extLst>
                </a:gridCol>
                <a:gridCol w="746049">
                  <a:extLst>
                    <a:ext uri="{9D8B030D-6E8A-4147-A177-3AD203B41FA5}">
                      <a16:colId xmlns:a16="http://schemas.microsoft.com/office/drawing/2014/main" val="3295493766"/>
                    </a:ext>
                  </a:extLst>
                </a:gridCol>
              </a:tblGrid>
              <a:tr h="471532">
                <a:tc>
                  <a:txBody>
                    <a:bodyPr/>
                    <a:lstStyle/>
                    <a:p>
                      <a:pPr algn="l" fontAlgn="b"/>
                      <a:r>
                        <a:rPr lang="en-US" sz="1400" u="none" strike="noStrike" dirty="0">
                          <a:effectLst/>
                          <a:latin typeface="+mn-lt"/>
                        </a:rPr>
                        <a:t>Classification Report: </a:t>
                      </a:r>
                      <a:endParaRPr lang="en-US" sz="1400" b="0" i="0" u="none" strike="noStrike" dirty="0">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 </a:t>
                      </a:r>
                      <a:endParaRPr lang="en-US" sz="1400" b="0" i="0" u="none" strike="noStrike">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 </a:t>
                      </a:r>
                      <a:endParaRPr lang="en-US" sz="1400" b="0" i="0" u="none" strike="noStrike">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 </a:t>
                      </a:r>
                      <a:endParaRPr lang="en-US" sz="1400" b="0" i="0" u="none" strike="noStrike">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 </a:t>
                      </a:r>
                      <a:endParaRPr lang="en-US" sz="1400" b="0" i="0" u="none" strike="noStrike">
                        <a:solidFill>
                          <a:srgbClr val="000000"/>
                        </a:solidFill>
                        <a:effectLst/>
                        <a:latin typeface="+mn-lt"/>
                      </a:endParaRPr>
                    </a:p>
                  </a:txBody>
                  <a:tcPr marL="5308" marR="5308" marT="5308" marB="0" anchor="b"/>
                </a:tc>
                <a:extLst>
                  <a:ext uri="{0D108BD9-81ED-4DB2-BD59-A6C34878D82A}">
                    <a16:rowId xmlns:a16="http://schemas.microsoft.com/office/drawing/2014/main" val="229553422"/>
                  </a:ext>
                </a:extLst>
              </a:tr>
              <a:tr h="241109">
                <a:tc>
                  <a:txBody>
                    <a:bodyPr/>
                    <a:lstStyle/>
                    <a:p>
                      <a:pPr algn="l" fontAlgn="b"/>
                      <a:r>
                        <a:rPr lang="en-US" sz="1400" u="none" strike="noStrike" dirty="0">
                          <a:effectLst/>
                          <a:latin typeface="+mn-lt"/>
                        </a:rPr>
                        <a:t> </a:t>
                      </a:r>
                      <a:endParaRPr lang="en-US" sz="1400" b="0" i="0" u="none" strike="noStrike" dirty="0">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precision</a:t>
                      </a:r>
                      <a:endParaRPr lang="en-US" sz="1400" b="0" i="0" u="none" strike="noStrike">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recall</a:t>
                      </a:r>
                      <a:endParaRPr lang="en-US" sz="1400" b="0" i="0" u="none" strike="noStrike">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f1-score</a:t>
                      </a:r>
                      <a:endParaRPr lang="en-US" sz="1400" b="0" i="0" u="none" strike="noStrike">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 support</a:t>
                      </a:r>
                      <a:endParaRPr lang="en-US" sz="1400" b="0" i="0" u="none" strike="noStrike">
                        <a:solidFill>
                          <a:srgbClr val="000000"/>
                        </a:solidFill>
                        <a:effectLst/>
                        <a:latin typeface="+mn-lt"/>
                      </a:endParaRPr>
                    </a:p>
                  </a:txBody>
                  <a:tcPr marL="5308" marR="5308" marT="5308" marB="0" anchor="b"/>
                </a:tc>
                <a:extLst>
                  <a:ext uri="{0D108BD9-81ED-4DB2-BD59-A6C34878D82A}">
                    <a16:rowId xmlns:a16="http://schemas.microsoft.com/office/drawing/2014/main" val="3571400809"/>
                  </a:ext>
                </a:extLst>
              </a:tr>
              <a:tr h="241109">
                <a:tc>
                  <a:txBody>
                    <a:bodyPr/>
                    <a:lstStyle/>
                    <a:p>
                      <a:pPr algn="r" fontAlgn="b"/>
                      <a:r>
                        <a:rPr lang="en-US" sz="1400" u="none" strike="noStrike" dirty="0">
                          <a:effectLst/>
                          <a:latin typeface="+mn-lt"/>
                        </a:rPr>
                        <a:t>0</a:t>
                      </a:r>
                      <a:endParaRPr lang="en-US" sz="1400" b="0" i="0" u="none" strike="noStrike" dirty="0">
                        <a:solidFill>
                          <a:srgbClr val="000000"/>
                        </a:solidFill>
                        <a:effectLst/>
                        <a:latin typeface="+mn-lt"/>
                      </a:endParaRPr>
                    </a:p>
                  </a:txBody>
                  <a:tcPr marL="5308" marR="5308" marT="5308" marB="0" anchor="b"/>
                </a:tc>
                <a:tc>
                  <a:txBody>
                    <a:bodyPr/>
                    <a:lstStyle/>
                    <a:p>
                      <a:pPr algn="r" fontAlgn="b"/>
                      <a:r>
                        <a:rPr lang="en-US" sz="1400" u="none" strike="noStrike" dirty="0" smtClean="0">
                          <a:effectLst/>
                          <a:latin typeface="+mn-lt"/>
                        </a:rPr>
                        <a:t>0.97</a:t>
                      </a:r>
                      <a:endParaRPr lang="en-US" sz="1400" b="0" i="0" u="none" strike="noStrike" dirty="0">
                        <a:solidFill>
                          <a:srgbClr val="000000"/>
                        </a:solidFill>
                        <a:effectLst/>
                        <a:latin typeface="+mn-lt"/>
                      </a:endParaRPr>
                    </a:p>
                  </a:txBody>
                  <a:tcPr marL="5308" marR="5308" marT="5308" marB="0" anchor="b"/>
                </a:tc>
                <a:tc>
                  <a:txBody>
                    <a:bodyPr/>
                    <a:lstStyle/>
                    <a:p>
                      <a:pPr algn="r" fontAlgn="b"/>
                      <a:r>
                        <a:rPr lang="en-US" sz="1400" u="none" strike="noStrike" dirty="0" smtClean="0">
                          <a:effectLst/>
                          <a:latin typeface="+mn-lt"/>
                        </a:rPr>
                        <a:t>0.99</a:t>
                      </a:r>
                      <a:endParaRPr lang="en-US" sz="1400" b="0" i="0" u="none" strike="noStrike" dirty="0">
                        <a:solidFill>
                          <a:srgbClr val="000000"/>
                        </a:solidFill>
                        <a:effectLst/>
                        <a:latin typeface="+mn-lt"/>
                      </a:endParaRPr>
                    </a:p>
                  </a:txBody>
                  <a:tcPr marL="5308" marR="5308" marT="5308" marB="0" anchor="b"/>
                </a:tc>
                <a:tc>
                  <a:txBody>
                    <a:bodyPr/>
                    <a:lstStyle/>
                    <a:p>
                      <a:pPr algn="r" fontAlgn="b"/>
                      <a:r>
                        <a:rPr lang="en-US" sz="1400" u="none" strike="noStrike" dirty="0" smtClean="0">
                          <a:effectLst/>
                          <a:latin typeface="+mn-lt"/>
                        </a:rPr>
                        <a:t>0.98</a:t>
                      </a:r>
                      <a:endParaRPr lang="en-US" sz="1400" b="0" i="0" u="none" strike="noStrike" dirty="0">
                        <a:solidFill>
                          <a:srgbClr val="000000"/>
                        </a:solidFill>
                        <a:effectLst/>
                        <a:latin typeface="+mn-lt"/>
                      </a:endParaRPr>
                    </a:p>
                  </a:txBody>
                  <a:tcPr marL="5308" marR="5308" marT="5308" marB="0" anchor="b"/>
                </a:tc>
                <a:tc>
                  <a:txBody>
                    <a:bodyPr/>
                    <a:lstStyle/>
                    <a:p>
                      <a:pPr algn="r" fontAlgn="b"/>
                      <a:r>
                        <a:rPr lang="en-US" sz="1400" u="none" strike="noStrike">
                          <a:effectLst/>
                          <a:latin typeface="+mn-lt"/>
                        </a:rPr>
                        <a:t>148</a:t>
                      </a:r>
                      <a:endParaRPr lang="en-US" sz="1400" b="0" i="0" u="none" strike="noStrike">
                        <a:solidFill>
                          <a:srgbClr val="000000"/>
                        </a:solidFill>
                        <a:effectLst/>
                        <a:latin typeface="+mn-lt"/>
                      </a:endParaRPr>
                    </a:p>
                  </a:txBody>
                  <a:tcPr marL="5308" marR="5308" marT="5308" marB="0" anchor="b"/>
                </a:tc>
                <a:extLst>
                  <a:ext uri="{0D108BD9-81ED-4DB2-BD59-A6C34878D82A}">
                    <a16:rowId xmlns:a16="http://schemas.microsoft.com/office/drawing/2014/main" val="3457111389"/>
                  </a:ext>
                </a:extLst>
              </a:tr>
              <a:tr h="166141">
                <a:tc>
                  <a:txBody>
                    <a:bodyPr/>
                    <a:lstStyle/>
                    <a:p>
                      <a:pPr algn="r" fontAlgn="b"/>
                      <a:r>
                        <a:rPr lang="en-US" sz="1400" u="none" strike="noStrike" dirty="0">
                          <a:effectLst/>
                          <a:latin typeface="+mn-lt"/>
                        </a:rPr>
                        <a:t>1</a:t>
                      </a:r>
                      <a:endParaRPr lang="en-US" sz="1400" b="0" i="0" u="none" strike="noStrike" dirty="0">
                        <a:solidFill>
                          <a:srgbClr val="000000"/>
                        </a:solidFill>
                        <a:effectLst/>
                        <a:latin typeface="+mn-lt"/>
                      </a:endParaRPr>
                    </a:p>
                  </a:txBody>
                  <a:tcPr marL="5308" marR="5308" marT="5308"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0.97</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5308" marR="5308" marT="5308"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0.94</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5308" marR="5308" marT="5308"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0.96</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5308" marR="5308" marT="5308" marB="0" anchor="b"/>
                </a:tc>
                <a:tc>
                  <a:txBody>
                    <a:bodyPr/>
                    <a:lstStyle/>
                    <a:p>
                      <a:pPr algn="r" fontAlgn="b"/>
                      <a:r>
                        <a:rPr lang="en-US" sz="1400" u="none" strike="noStrike" dirty="0">
                          <a:effectLst/>
                          <a:latin typeface="+mn-lt"/>
                        </a:rPr>
                        <a:t>80</a:t>
                      </a:r>
                      <a:endParaRPr lang="en-US" sz="1400" b="0" i="0" u="none" strike="noStrike" dirty="0">
                        <a:solidFill>
                          <a:srgbClr val="000000"/>
                        </a:solidFill>
                        <a:effectLst/>
                        <a:latin typeface="+mn-lt"/>
                      </a:endParaRPr>
                    </a:p>
                  </a:txBody>
                  <a:tcPr marL="5308" marR="5308" marT="5308" marB="0" anchor="b"/>
                </a:tc>
                <a:extLst>
                  <a:ext uri="{0D108BD9-81ED-4DB2-BD59-A6C34878D82A}">
                    <a16:rowId xmlns:a16="http://schemas.microsoft.com/office/drawing/2014/main" val="549306687"/>
                  </a:ext>
                </a:extLst>
              </a:tr>
              <a:tr h="241109">
                <a:tc>
                  <a:txBody>
                    <a:bodyPr/>
                    <a:lstStyle/>
                    <a:p>
                      <a:pPr algn="l" fontAlgn="b"/>
                      <a:r>
                        <a:rPr lang="en-US" sz="1400" u="none" strike="noStrike" dirty="0">
                          <a:effectLst/>
                          <a:latin typeface="+mn-lt"/>
                        </a:rPr>
                        <a:t> </a:t>
                      </a:r>
                      <a:endParaRPr lang="en-US" sz="1400" b="0" i="0" u="none" strike="noStrike" dirty="0">
                        <a:solidFill>
                          <a:srgbClr val="000000"/>
                        </a:solidFill>
                        <a:effectLst/>
                        <a:latin typeface="+mn-lt"/>
                      </a:endParaRPr>
                    </a:p>
                  </a:txBody>
                  <a:tcPr marL="5308" marR="5308" marT="5308" marB="0" anchor="b"/>
                </a:tc>
                <a:tc>
                  <a:txBody>
                    <a:bodyPr/>
                    <a:lstStyle/>
                    <a:p>
                      <a:pPr algn="l" fontAlgn="b"/>
                      <a:r>
                        <a:rPr lang="en-US" sz="1400" u="none" strike="noStrike" dirty="0">
                          <a:effectLst/>
                          <a:latin typeface="+mn-lt"/>
                        </a:rPr>
                        <a:t> </a:t>
                      </a:r>
                      <a:endParaRPr lang="en-US" sz="1400" b="0" i="0" u="none" strike="noStrike" dirty="0">
                        <a:solidFill>
                          <a:srgbClr val="000000"/>
                        </a:solidFill>
                        <a:effectLst/>
                        <a:latin typeface="+mn-lt"/>
                      </a:endParaRPr>
                    </a:p>
                  </a:txBody>
                  <a:tcPr marL="5308" marR="5308" marT="5308" marB="0" anchor="b"/>
                </a:tc>
                <a:tc>
                  <a:txBody>
                    <a:bodyPr/>
                    <a:lstStyle/>
                    <a:p>
                      <a:pPr algn="l" fontAlgn="b"/>
                      <a:r>
                        <a:rPr lang="en-US" sz="1400" u="none" strike="noStrike" dirty="0">
                          <a:effectLst/>
                          <a:latin typeface="+mn-lt"/>
                        </a:rPr>
                        <a:t> </a:t>
                      </a:r>
                      <a:endParaRPr lang="en-US" sz="1400" b="0" i="0" u="none" strike="noStrike" dirty="0">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 </a:t>
                      </a:r>
                      <a:endParaRPr lang="en-US" sz="1400" b="0" i="0" u="none" strike="noStrike">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 </a:t>
                      </a:r>
                      <a:endParaRPr lang="en-US" sz="1400" b="0" i="0" u="none" strike="noStrike">
                        <a:solidFill>
                          <a:srgbClr val="000000"/>
                        </a:solidFill>
                        <a:effectLst/>
                        <a:latin typeface="+mn-lt"/>
                      </a:endParaRPr>
                    </a:p>
                  </a:txBody>
                  <a:tcPr marL="5308" marR="5308" marT="5308" marB="0" anchor="b"/>
                </a:tc>
                <a:extLst>
                  <a:ext uri="{0D108BD9-81ED-4DB2-BD59-A6C34878D82A}">
                    <a16:rowId xmlns:a16="http://schemas.microsoft.com/office/drawing/2014/main" val="2117561394"/>
                  </a:ext>
                </a:extLst>
              </a:tr>
              <a:tr h="241109">
                <a:tc>
                  <a:txBody>
                    <a:bodyPr/>
                    <a:lstStyle/>
                    <a:p>
                      <a:pPr algn="l" fontAlgn="b"/>
                      <a:r>
                        <a:rPr lang="en-US" sz="1400" u="none" strike="noStrike">
                          <a:effectLst/>
                          <a:latin typeface="+mn-lt"/>
                        </a:rPr>
                        <a:t>    accuracy                         </a:t>
                      </a:r>
                      <a:endParaRPr lang="en-US" sz="1400" b="0" i="0" u="none" strike="noStrike">
                        <a:solidFill>
                          <a:srgbClr val="000000"/>
                        </a:solidFill>
                        <a:effectLst/>
                        <a:latin typeface="+mn-lt"/>
                      </a:endParaRPr>
                    </a:p>
                  </a:txBody>
                  <a:tcPr marL="5308" marR="5308" marT="5308" marB="0" anchor="b"/>
                </a:tc>
                <a:tc>
                  <a:txBody>
                    <a:bodyPr/>
                    <a:lstStyle/>
                    <a:p>
                      <a:pPr algn="l" fontAlgn="b"/>
                      <a:r>
                        <a:rPr lang="en-US" sz="1400" u="none" strike="noStrike" dirty="0">
                          <a:effectLst/>
                          <a:latin typeface="+mn-lt"/>
                        </a:rPr>
                        <a:t> </a:t>
                      </a:r>
                      <a:endParaRPr lang="en-US" sz="1400" b="0" i="0" u="none" strike="noStrike" dirty="0">
                        <a:solidFill>
                          <a:srgbClr val="000000"/>
                        </a:solidFill>
                        <a:effectLst/>
                        <a:latin typeface="+mn-lt"/>
                      </a:endParaRPr>
                    </a:p>
                  </a:txBody>
                  <a:tcPr marL="5308" marR="5308" marT="5308" marB="0" anchor="b"/>
                </a:tc>
                <a:tc>
                  <a:txBody>
                    <a:bodyPr/>
                    <a:lstStyle/>
                    <a:p>
                      <a:pPr algn="l" fontAlgn="b"/>
                      <a:r>
                        <a:rPr lang="en-US" sz="1400" u="none" strike="noStrike" dirty="0">
                          <a:effectLst/>
                          <a:latin typeface="+mn-lt"/>
                        </a:rPr>
                        <a:t> </a:t>
                      </a:r>
                      <a:endParaRPr lang="en-US" sz="1400" b="0" i="0" u="none" strike="noStrike" dirty="0">
                        <a:solidFill>
                          <a:srgbClr val="000000"/>
                        </a:solidFill>
                        <a:effectLst/>
                        <a:latin typeface="+mn-lt"/>
                      </a:endParaRPr>
                    </a:p>
                  </a:txBody>
                  <a:tcPr marL="5308" marR="5308" marT="5308"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t>0.97</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marL="5308" marR="5308" marT="5308" marB="0" anchor="b"/>
                </a:tc>
                <a:tc>
                  <a:txBody>
                    <a:bodyPr/>
                    <a:lstStyle/>
                    <a:p>
                      <a:pPr algn="r" fontAlgn="b"/>
                      <a:r>
                        <a:rPr lang="en-US" sz="1400" u="none" strike="noStrike" dirty="0">
                          <a:effectLst/>
                          <a:latin typeface="+mn-lt"/>
                        </a:rPr>
                        <a:t>228</a:t>
                      </a:r>
                      <a:endParaRPr lang="en-US" sz="1400" b="0" i="0" u="none" strike="noStrike" dirty="0">
                        <a:solidFill>
                          <a:srgbClr val="000000"/>
                        </a:solidFill>
                        <a:effectLst/>
                        <a:latin typeface="+mn-lt"/>
                      </a:endParaRPr>
                    </a:p>
                  </a:txBody>
                  <a:tcPr marL="5308" marR="5308" marT="5308" marB="0" anchor="b"/>
                </a:tc>
                <a:extLst>
                  <a:ext uri="{0D108BD9-81ED-4DB2-BD59-A6C34878D82A}">
                    <a16:rowId xmlns:a16="http://schemas.microsoft.com/office/drawing/2014/main" val="3525737263"/>
                  </a:ext>
                </a:extLst>
              </a:tr>
              <a:tr h="241109">
                <a:tc>
                  <a:txBody>
                    <a:bodyPr/>
                    <a:lstStyle/>
                    <a:p>
                      <a:pPr algn="l" fontAlgn="b"/>
                      <a:r>
                        <a:rPr lang="en-US" sz="1400" u="none" strike="noStrike">
                          <a:effectLst/>
                          <a:latin typeface="+mn-lt"/>
                        </a:rPr>
                        <a:t>   macro avg     </a:t>
                      </a:r>
                      <a:endParaRPr lang="en-US" sz="1400" b="0" i="0" u="none" strike="noStrike">
                        <a:solidFill>
                          <a:srgbClr val="000000"/>
                        </a:solidFill>
                        <a:effectLst/>
                        <a:latin typeface="+mn-lt"/>
                      </a:endParaRPr>
                    </a:p>
                  </a:txBody>
                  <a:tcPr marL="5308" marR="5308" marT="5308"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0.97</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5308" marR="5308" marT="5308"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0.96</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5308" marR="5308" marT="5308"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t>0.97</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marL="5308" marR="5308" marT="5308" marB="0" anchor="b"/>
                </a:tc>
                <a:tc>
                  <a:txBody>
                    <a:bodyPr/>
                    <a:lstStyle/>
                    <a:p>
                      <a:pPr algn="r" fontAlgn="b"/>
                      <a:r>
                        <a:rPr lang="en-US" sz="1400" u="none" strike="noStrike" dirty="0">
                          <a:effectLst/>
                          <a:latin typeface="+mn-lt"/>
                        </a:rPr>
                        <a:t>228</a:t>
                      </a:r>
                      <a:endParaRPr lang="en-US" sz="1400" b="0" i="0" u="none" strike="noStrike" dirty="0">
                        <a:solidFill>
                          <a:srgbClr val="000000"/>
                        </a:solidFill>
                        <a:effectLst/>
                        <a:latin typeface="+mn-lt"/>
                      </a:endParaRPr>
                    </a:p>
                  </a:txBody>
                  <a:tcPr marL="5308" marR="5308" marT="5308" marB="0" anchor="b"/>
                </a:tc>
                <a:extLst>
                  <a:ext uri="{0D108BD9-81ED-4DB2-BD59-A6C34878D82A}">
                    <a16:rowId xmlns:a16="http://schemas.microsoft.com/office/drawing/2014/main" val="3781672783"/>
                  </a:ext>
                </a:extLst>
              </a:tr>
              <a:tr h="241109">
                <a:tc>
                  <a:txBody>
                    <a:bodyPr/>
                    <a:lstStyle/>
                    <a:p>
                      <a:pPr algn="l" fontAlgn="b"/>
                      <a:r>
                        <a:rPr lang="en-US" sz="1400" u="none" strike="noStrike">
                          <a:effectLst/>
                          <a:latin typeface="+mn-lt"/>
                        </a:rPr>
                        <a:t>weighted avg       </a:t>
                      </a:r>
                      <a:endParaRPr lang="en-US" sz="1400" b="0" i="0" u="none" strike="noStrike">
                        <a:solidFill>
                          <a:srgbClr val="000000"/>
                        </a:solidFill>
                        <a:effectLst/>
                        <a:latin typeface="+mn-lt"/>
                      </a:endParaRPr>
                    </a:p>
                  </a:txBody>
                  <a:tcPr marL="5308" marR="5308" marT="5308"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0.97</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5308" marR="5308" marT="5308"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0.97</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5308" marR="5308" marT="5308"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0.97</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marL="5308" marR="5308" marT="5308" marB="0" anchor="b"/>
                </a:tc>
                <a:tc>
                  <a:txBody>
                    <a:bodyPr/>
                    <a:lstStyle/>
                    <a:p>
                      <a:pPr algn="r" fontAlgn="b"/>
                      <a:r>
                        <a:rPr lang="en-US" sz="1400" u="none" strike="noStrike" dirty="0">
                          <a:effectLst/>
                          <a:latin typeface="+mn-lt"/>
                        </a:rPr>
                        <a:t>228</a:t>
                      </a:r>
                      <a:endParaRPr lang="en-US" sz="1400" b="0" i="0" u="none" strike="noStrike" dirty="0">
                        <a:solidFill>
                          <a:srgbClr val="000000"/>
                        </a:solidFill>
                        <a:effectLst/>
                        <a:latin typeface="+mn-lt"/>
                      </a:endParaRPr>
                    </a:p>
                  </a:txBody>
                  <a:tcPr marL="5308" marR="5308" marT="5308" marB="0" anchor="b"/>
                </a:tc>
                <a:extLst>
                  <a:ext uri="{0D108BD9-81ED-4DB2-BD59-A6C34878D82A}">
                    <a16:rowId xmlns:a16="http://schemas.microsoft.com/office/drawing/2014/main" val="4120539489"/>
                  </a:ext>
                </a:extLst>
              </a:tr>
            </a:tbl>
          </a:graphicData>
        </a:graphic>
      </p:graphicFrame>
      <p:sp>
        <p:nvSpPr>
          <p:cNvPr id="5" name="Date Placeholder 4"/>
          <p:cNvSpPr>
            <a:spLocks noGrp="1"/>
          </p:cNvSpPr>
          <p:nvPr>
            <p:ph type="dt" sz="half" idx="10"/>
          </p:nvPr>
        </p:nvSpPr>
        <p:spPr/>
        <p:txBody>
          <a:bodyPr/>
          <a:lstStyle/>
          <a:p>
            <a:fld id="{740F7A50-58E8-4092-8E79-C87FCC6345C0}" type="datetime1">
              <a:rPr lang="en-US" smtClean="0"/>
              <a:t>10/30/2021</a:t>
            </a:fld>
            <a:endParaRPr lang="en-US"/>
          </a:p>
        </p:txBody>
      </p:sp>
      <p:sp>
        <p:nvSpPr>
          <p:cNvPr id="6" name="Footer Placeholder 5"/>
          <p:cNvSpPr>
            <a:spLocks noGrp="1"/>
          </p:cNvSpPr>
          <p:nvPr>
            <p:ph type="ftr" sz="quarter" idx="11"/>
          </p:nvPr>
        </p:nvSpPr>
        <p:spPr/>
        <p:txBody>
          <a:bodyPr/>
          <a:lstStyle/>
          <a:p>
            <a:r>
              <a:rPr lang="en-US" dirty="0"/>
              <a:t>Project Presentation</a:t>
            </a:r>
            <a:endParaRPr lang="en-US" dirty="0"/>
          </a:p>
        </p:txBody>
      </p:sp>
      <p:sp>
        <p:nvSpPr>
          <p:cNvPr id="7" name="Slide Number Placeholder 6"/>
          <p:cNvSpPr>
            <a:spLocks noGrp="1"/>
          </p:cNvSpPr>
          <p:nvPr>
            <p:ph type="sldNum" sz="quarter" idx="12"/>
          </p:nvPr>
        </p:nvSpPr>
        <p:spPr/>
        <p:txBody>
          <a:bodyPr/>
          <a:lstStyle/>
          <a:p>
            <a:fld id="{5029810E-6DCB-4372-BDA2-3A2B678320C2}" type="slidenum">
              <a:rPr lang="en-US" smtClean="0"/>
              <a:t>13</a:t>
            </a:fld>
            <a:endParaRPr lang="en-US"/>
          </a:p>
        </p:txBody>
      </p:sp>
      <p:sp>
        <p:nvSpPr>
          <p:cNvPr id="12" name="Rectangle 11"/>
          <p:cNvSpPr/>
          <p:nvPr/>
        </p:nvSpPr>
        <p:spPr>
          <a:xfrm>
            <a:off x="6210300" y="3700413"/>
            <a:ext cx="5871067" cy="2585323"/>
          </a:xfrm>
          <a:prstGeom prst="rect">
            <a:avLst/>
          </a:prstGeom>
        </p:spPr>
        <p:txBody>
          <a:bodyPr wrap="square">
            <a:spAutoFit/>
          </a:bodyPr>
          <a:lstStyle/>
          <a:p>
            <a:r>
              <a:rPr lang="en-US" dirty="0"/>
              <a:t>There are two possible predicted classes: "1" and "0". Malignant = 1 (indicates </a:t>
            </a:r>
            <a:r>
              <a:rPr lang="en-US" dirty="0" smtClean="0"/>
              <a:t>presence </a:t>
            </a:r>
            <a:r>
              <a:rPr lang="en-US" dirty="0"/>
              <a:t>of cancer cells) and Benign = 0 (indicates </a:t>
            </a:r>
            <a:r>
              <a:rPr lang="en-US" dirty="0" smtClean="0"/>
              <a:t>absence).</a:t>
            </a:r>
            <a:endParaRPr lang="en-US" dirty="0"/>
          </a:p>
          <a:p>
            <a:r>
              <a:rPr lang="en-US" dirty="0"/>
              <a:t>The classifier made a total of 228 predictions (</a:t>
            </a:r>
            <a:r>
              <a:rPr lang="en-US" dirty="0" err="1"/>
              <a:t>i.e</a:t>
            </a:r>
            <a:r>
              <a:rPr lang="en-US" dirty="0"/>
              <a:t> 228 patients were being tested for the presence breast cancer).</a:t>
            </a:r>
          </a:p>
          <a:p>
            <a:r>
              <a:rPr lang="en-US" dirty="0"/>
              <a:t>Out of those 228 cases, the classifier predicted "yes" </a:t>
            </a:r>
            <a:r>
              <a:rPr lang="en-US" dirty="0" smtClean="0"/>
              <a:t>77 </a:t>
            </a:r>
            <a:r>
              <a:rPr lang="en-US" dirty="0"/>
              <a:t>times, and "no" </a:t>
            </a:r>
            <a:r>
              <a:rPr lang="en-US" dirty="0" smtClean="0"/>
              <a:t>151 </a:t>
            </a:r>
            <a:r>
              <a:rPr lang="en-US" dirty="0"/>
              <a:t>times.</a:t>
            </a:r>
          </a:p>
          <a:p>
            <a:r>
              <a:rPr lang="en-US" dirty="0"/>
              <a:t>In reality, 80 patients in the sample have the disease, and 148 patients do not</a:t>
            </a:r>
            <a:r>
              <a:rPr lang="en-US" dirty="0" smtClean="0"/>
              <a:t>.</a:t>
            </a:r>
            <a:endParaRPr lang="en-US" dirty="0"/>
          </a:p>
        </p:txBody>
      </p:sp>
      <p:sp>
        <p:nvSpPr>
          <p:cNvPr id="15" name="Rectangle 3"/>
          <p:cNvSpPr>
            <a:spLocks noChangeArrowheads="1"/>
          </p:cNvSpPr>
          <p:nvPr/>
        </p:nvSpPr>
        <p:spPr bwMode="auto">
          <a:xfrm>
            <a:off x="304800" y="3949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rotWithShape="1">
          <a:blip r:embed="rId3"/>
          <a:srcRect r="9059"/>
          <a:stretch/>
        </p:blipFill>
        <p:spPr>
          <a:xfrm>
            <a:off x="910590" y="3671095"/>
            <a:ext cx="4972050" cy="2366961"/>
          </a:xfrm>
          <a:prstGeom prst="rect">
            <a:avLst/>
          </a:prstGeom>
        </p:spPr>
      </p:pic>
      <p:pic>
        <p:nvPicPr>
          <p:cNvPr id="10" name="Picture 9"/>
          <p:cNvPicPr>
            <a:picLocks noChangeAspect="1"/>
          </p:cNvPicPr>
          <p:nvPr/>
        </p:nvPicPr>
        <p:blipFill>
          <a:blip r:embed="rId4"/>
          <a:stretch>
            <a:fillRect/>
          </a:stretch>
        </p:blipFill>
        <p:spPr>
          <a:xfrm>
            <a:off x="910590" y="1268475"/>
            <a:ext cx="5886450" cy="2136854"/>
          </a:xfrm>
          <a:prstGeom prst="rect">
            <a:avLst/>
          </a:prstGeom>
        </p:spPr>
      </p:pic>
    </p:spTree>
    <p:extLst>
      <p:ext uri="{BB962C8B-B14F-4D97-AF65-F5344CB8AC3E}">
        <p14:creationId xmlns:p14="http://schemas.microsoft.com/office/powerpoint/2010/main" val="3259193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816196" y="6514"/>
            <a:ext cx="3257550" cy="981075"/>
          </a:xfrm>
          <a:prstGeom prst="rect">
            <a:avLst/>
          </a:prstGeom>
        </p:spPr>
      </p:pic>
      <p:sp>
        <p:nvSpPr>
          <p:cNvPr id="2" name="Title 1"/>
          <p:cNvSpPr>
            <a:spLocks noGrp="1"/>
          </p:cNvSpPr>
          <p:nvPr>
            <p:ph type="title"/>
          </p:nvPr>
        </p:nvSpPr>
        <p:spPr>
          <a:xfrm>
            <a:off x="708660" y="142403"/>
            <a:ext cx="10515600" cy="1325563"/>
          </a:xfrm>
        </p:spPr>
        <p:txBody>
          <a:bodyPr/>
          <a:lstStyle/>
          <a:p>
            <a:r>
              <a:rPr lang="en-US" dirty="0" smtClean="0">
                <a:latin typeface="Times New Roman" panose="02020603050405020304" pitchFamily="18" charset="0"/>
                <a:cs typeface="Times New Roman" panose="02020603050405020304" pitchFamily="18" charset="0"/>
              </a:rPr>
              <a:t>Model Evaluation: KNN</a:t>
            </a:r>
            <a:endParaRPr lang="en-US" dirty="0">
              <a:latin typeface="Times New Roman" panose="02020603050405020304" pitchFamily="18" charset="0"/>
              <a:cs typeface="Times New Roman" panose="02020603050405020304" pitchFamily="18" charset="0"/>
            </a:endParaRP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4273598968"/>
              </p:ext>
            </p:extLst>
          </p:nvPr>
        </p:nvGraphicFramePr>
        <p:xfrm>
          <a:off x="6991205" y="1268474"/>
          <a:ext cx="4507377" cy="2136854"/>
        </p:xfrm>
        <a:graphic>
          <a:graphicData uri="http://schemas.openxmlformats.org/drawingml/2006/table">
            <a:tbl>
              <a:tblPr>
                <a:tableStyleId>{5C22544A-7EE6-4342-B048-85BDC9FD1C3A}</a:tableStyleId>
              </a:tblPr>
              <a:tblGrid>
                <a:gridCol w="1523181">
                  <a:extLst>
                    <a:ext uri="{9D8B030D-6E8A-4147-A177-3AD203B41FA5}">
                      <a16:colId xmlns:a16="http://schemas.microsoft.com/office/drawing/2014/main" val="3810057581"/>
                    </a:ext>
                  </a:extLst>
                </a:gridCol>
                <a:gridCol w="746049">
                  <a:extLst>
                    <a:ext uri="{9D8B030D-6E8A-4147-A177-3AD203B41FA5}">
                      <a16:colId xmlns:a16="http://schemas.microsoft.com/office/drawing/2014/main" val="738033436"/>
                    </a:ext>
                  </a:extLst>
                </a:gridCol>
                <a:gridCol w="746049">
                  <a:extLst>
                    <a:ext uri="{9D8B030D-6E8A-4147-A177-3AD203B41FA5}">
                      <a16:colId xmlns:a16="http://schemas.microsoft.com/office/drawing/2014/main" val="1019069636"/>
                    </a:ext>
                  </a:extLst>
                </a:gridCol>
                <a:gridCol w="746049">
                  <a:extLst>
                    <a:ext uri="{9D8B030D-6E8A-4147-A177-3AD203B41FA5}">
                      <a16:colId xmlns:a16="http://schemas.microsoft.com/office/drawing/2014/main" val="600891883"/>
                    </a:ext>
                  </a:extLst>
                </a:gridCol>
                <a:gridCol w="746049">
                  <a:extLst>
                    <a:ext uri="{9D8B030D-6E8A-4147-A177-3AD203B41FA5}">
                      <a16:colId xmlns:a16="http://schemas.microsoft.com/office/drawing/2014/main" val="3295493766"/>
                    </a:ext>
                  </a:extLst>
                </a:gridCol>
              </a:tblGrid>
              <a:tr h="471532">
                <a:tc>
                  <a:txBody>
                    <a:bodyPr/>
                    <a:lstStyle/>
                    <a:p>
                      <a:pPr algn="l" fontAlgn="b"/>
                      <a:r>
                        <a:rPr lang="en-US" sz="1400" u="none" strike="noStrike" dirty="0">
                          <a:effectLst/>
                          <a:latin typeface="+mn-lt"/>
                        </a:rPr>
                        <a:t>Classification Report: </a:t>
                      </a:r>
                      <a:endParaRPr lang="en-US" sz="1400" b="0" i="0" u="none" strike="noStrike" dirty="0">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 </a:t>
                      </a:r>
                      <a:endParaRPr lang="en-US" sz="1400" b="0" i="0" u="none" strike="noStrike">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 </a:t>
                      </a:r>
                      <a:endParaRPr lang="en-US" sz="1400" b="0" i="0" u="none" strike="noStrike">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 </a:t>
                      </a:r>
                      <a:endParaRPr lang="en-US" sz="1400" b="0" i="0" u="none" strike="noStrike">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 </a:t>
                      </a:r>
                      <a:endParaRPr lang="en-US" sz="1400" b="0" i="0" u="none" strike="noStrike">
                        <a:solidFill>
                          <a:srgbClr val="000000"/>
                        </a:solidFill>
                        <a:effectLst/>
                        <a:latin typeface="+mn-lt"/>
                      </a:endParaRPr>
                    </a:p>
                  </a:txBody>
                  <a:tcPr marL="5308" marR="5308" marT="5308" marB="0" anchor="b"/>
                </a:tc>
                <a:extLst>
                  <a:ext uri="{0D108BD9-81ED-4DB2-BD59-A6C34878D82A}">
                    <a16:rowId xmlns:a16="http://schemas.microsoft.com/office/drawing/2014/main" val="229553422"/>
                  </a:ext>
                </a:extLst>
              </a:tr>
              <a:tr h="241109">
                <a:tc>
                  <a:txBody>
                    <a:bodyPr/>
                    <a:lstStyle/>
                    <a:p>
                      <a:pPr algn="l" fontAlgn="b"/>
                      <a:r>
                        <a:rPr lang="en-US" sz="1400" u="none" strike="noStrike" dirty="0">
                          <a:effectLst/>
                          <a:latin typeface="+mn-lt"/>
                        </a:rPr>
                        <a:t> </a:t>
                      </a:r>
                      <a:endParaRPr lang="en-US" sz="1400" b="0" i="0" u="none" strike="noStrike" dirty="0">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precision</a:t>
                      </a:r>
                      <a:endParaRPr lang="en-US" sz="1400" b="0" i="0" u="none" strike="noStrike">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recall</a:t>
                      </a:r>
                      <a:endParaRPr lang="en-US" sz="1400" b="0" i="0" u="none" strike="noStrike">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f1-score</a:t>
                      </a:r>
                      <a:endParaRPr lang="en-US" sz="1400" b="0" i="0" u="none" strike="noStrike">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 support</a:t>
                      </a:r>
                      <a:endParaRPr lang="en-US" sz="1400" b="0" i="0" u="none" strike="noStrike">
                        <a:solidFill>
                          <a:srgbClr val="000000"/>
                        </a:solidFill>
                        <a:effectLst/>
                        <a:latin typeface="+mn-lt"/>
                      </a:endParaRPr>
                    </a:p>
                  </a:txBody>
                  <a:tcPr marL="5308" marR="5308" marT="5308" marB="0" anchor="b"/>
                </a:tc>
                <a:extLst>
                  <a:ext uri="{0D108BD9-81ED-4DB2-BD59-A6C34878D82A}">
                    <a16:rowId xmlns:a16="http://schemas.microsoft.com/office/drawing/2014/main" val="3571400809"/>
                  </a:ext>
                </a:extLst>
              </a:tr>
              <a:tr h="241109">
                <a:tc>
                  <a:txBody>
                    <a:bodyPr/>
                    <a:lstStyle/>
                    <a:p>
                      <a:pPr algn="r" fontAlgn="b"/>
                      <a:r>
                        <a:rPr lang="en-US" sz="1400" u="none" strike="noStrike" dirty="0">
                          <a:effectLst/>
                          <a:latin typeface="+mn-lt"/>
                        </a:rPr>
                        <a:t>0</a:t>
                      </a:r>
                      <a:endParaRPr lang="en-US" sz="1400" b="0" i="0" u="none" strike="noStrike" dirty="0">
                        <a:solidFill>
                          <a:srgbClr val="000000"/>
                        </a:solidFill>
                        <a:effectLst/>
                        <a:latin typeface="+mn-lt"/>
                      </a:endParaRPr>
                    </a:p>
                  </a:txBody>
                  <a:tcPr marL="5308" marR="5308" marT="5308" marB="0" anchor="b"/>
                </a:tc>
                <a:tc>
                  <a:txBody>
                    <a:bodyPr/>
                    <a:lstStyle/>
                    <a:p>
                      <a:pPr algn="r" fontAlgn="b"/>
                      <a:r>
                        <a:rPr lang="en-US" sz="1400" u="none" strike="noStrike" dirty="0" smtClean="0">
                          <a:effectLst/>
                          <a:latin typeface="+mn-lt"/>
                        </a:rPr>
                        <a:t>0.99</a:t>
                      </a:r>
                      <a:endParaRPr lang="en-US" sz="1400" b="0" i="0" u="none" strike="noStrike" dirty="0">
                        <a:solidFill>
                          <a:srgbClr val="000000"/>
                        </a:solidFill>
                        <a:effectLst/>
                        <a:latin typeface="+mn-lt"/>
                      </a:endParaRPr>
                    </a:p>
                  </a:txBody>
                  <a:tcPr marL="5308" marR="5308" marT="5308" marB="0" anchor="b"/>
                </a:tc>
                <a:tc>
                  <a:txBody>
                    <a:bodyPr/>
                    <a:lstStyle/>
                    <a:p>
                      <a:pPr algn="r" fontAlgn="b"/>
                      <a:r>
                        <a:rPr lang="en-US" sz="1400" u="none" strike="noStrike" dirty="0" smtClean="0">
                          <a:effectLst/>
                          <a:latin typeface="+mn-lt"/>
                        </a:rPr>
                        <a:t>0.98</a:t>
                      </a:r>
                      <a:endParaRPr lang="en-US" sz="1400" b="0" i="0" u="none" strike="noStrike" dirty="0">
                        <a:solidFill>
                          <a:srgbClr val="000000"/>
                        </a:solidFill>
                        <a:effectLst/>
                        <a:latin typeface="+mn-lt"/>
                      </a:endParaRPr>
                    </a:p>
                  </a:txBody>
                  <a:tcPr marL="5308" marR="5308" marT="5308" marB="0" anchor="b"/>
                </a:tc>
                <a:tc>
                  <a:txBody>
                    <a:bodyPr/>
                    <a:lstStyle/>
                    <a:p>
                      <a:pPr algn="r" fontAlgn="b"/>
                      <a:r>
                        <a:rPr lang="en-US" sz="1400" u="none" strike="noStrike" dirty="0" smtClean="0">
                          <a:effectLst/>
                          <a:latin typeface="+mn-lt"/>
                        </a:rPr>
                        <a:t>0.98</a:t>
                      </a:r>
                      <a:endParaRPr lang="en-US" sz="1400" b="0" i="0" u="none" strike="noStrike" dirty="0">
                        <a:solidFill>
                          <a:srgbClr val="000000"/>
                        </a:solidFill>
                        <a:effectLst/>
                        <a:latin typeface="+mn-lt"/>
                      </a:endParaRPr>
                    </a:p>
                  </a:txBody>
                  <a:tcPr marL="5308" marR="5308" marT="5308" marB="0" anchor="b"/>
                </a:tc>
                <a:tc>
                  <a:txBody>
                    <a:bodyPr/>
                    <a:lstStyle/>
                    <a:p>
                      <a:pPr algn="r" fontAlgn="b"/>
                      <a:r>
                        <a:rPr lang="en-US" sz="1400" u="none" strike="noStrike">
                          <a:effectLst/>
                          <a:latin typeface="+mn-lt"/>
                        </a:rPr>
                        <a:t>148</a:t>
                      </a:r>
                      <a:endParaRPr lang="en-US" sz="1400" b="0" i="0" u="none" strike="noStrike">
                        <a:solidFill>
                          <a:srgbClr val="000000"/>
                        </a:solidFill>
                        <a:effectLst/>
                        <a:latin typeface="+mn-lt"/>
                      </a:endParaRPr>
                    </a:p>
                  </a:txBody>
                  <a:tcPr marL="5308" marR="5308" marT="5308" marB="0" anchor="b"/>
                </a:tc>
                <a:extLst>
                  <a:ext uri="{0D108BD9-81ED-4DB2-BD59-A6C34878D82A}">
                    <a16:rowId xmlns:a16="http://schemas.microsoft.com/office/drawing/2014/main" val="3457111389"/>
                  </a:ext>
                </a:extLst>
              </a:tr>
              <a:tr h="166141">
                <a:tc>
                  <a:txBody>
                    <a:bodyPr/>
                    <a:lstStyle/>
                    <a:p>
                      <a:pPr algn="r" fontAlgn="b"/>
                      <a:r>
                        <a:rPr lang="en-US" sz="1400" u="none" strike="noStrike" dirty="0">
                          <a:effectLst/>
                          <a:latin typeface="+mn-lt"/>
                        </a:rPr>
                        <a:t>1</a:t>
                      </a:r>
                      <a:endParaRPr lang="en-US" sz="1400" b="0" i="0" u="none" strike="noStrike" dirty="0">
                        <a:solidFill>
                          <a:srgbClr val="000000"/>
                        </a:solidFill>
                        <a:effectLst/>
                        <a:latin typeface="+mn-lt"/>
                      </a:endParaRPr>
                    </a:p>
                  </a:txBody>
                  <a:tcPr marL="5308" marR="5308" marT="5308"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0.96</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5308" marR="5308" marT="5308"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0.97</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5308" marR="5308" marT="5308"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0.97</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5308" marR="5308" marT="5308" marB="0" anchor="b"/>
                </a:tc>
                <a:tc>
                  <a:txBody>
                    <a:bodyPr/>
                    <a:lstStyle/>
                    <a:p>
                      <a:pPr algn="r" fontAlgn="b"/>
                      <a:r>
                        <a:rPr lang="en-US" sz="1400" u="none" strike="noStrike" dirty="0">
                          <a:effectLst/>
                          <a:latin typeface="+mn-lt"/>
                        </a:rPr>
                        <a:t>80</a:t>
                      </a:r>
                      <a:endParaRPr lang="en-US" sz="1400" b="0" i="0" u="none" strike="noStrike" dirty="0">
                        <a:solidFill>
                          <a:srgbClr val="000000"/>
                        </a:solidFill>
                        <a:effectLst/>
                        <a:latin typeface="+mn-lt"/>
                      </a:endParaRPr>
                    </a:p>
                  </a:txBody>
                  <a:tcPr marL="5308" marR="5308" marT="5308" marB="0" anchor="b"/>
                </a:tc>
                <a:extLst>
                  <a:ext uri="{0D108BD9-81ED-4DB2-BD59-A6C34878D82A}">
                    <a16:rowId xmlns:a16="http://schemas.microsoft.com/office/drawing/2014/main" val="549306687"/>
                  </a:ext>
                </a:extLst>
              </a:tr>
              <a:tr h="241109">
                <a:tc>
                  <a:txBody>
                    <a:bodyPr/>
                    <a:lstStyle/>
                    <a:p>
                      <a:pPr algn="l" fontAlgn="b"/>
                      <a:r>
                        <a:rPr lang="en-US" sz="1400" u="none" strike="noStrike" dirty="0">
                          <a:effectLst/>
                          <a:latin typeface="+mn-lt"/>
                        </a:rPr>
                        <a:t> </a:t>
                      </a:r>
                      <a:endParaRPr lang="en-US" sz="1400" b="0" i="0" u="none" strike="noStrike" dirty="0">
                        <a:solidFill>
                          <a:srgbClr val="000000"/>
                        </a:solidFill>
                        <a:effectLst/>
                        <a:latin typeface="+mn-lt"/>
                      </a:endParaRPr>
                    </a:p>
                  </a:txBody>
                  <a:tcPr marL="5308" marR="5308" marT="5308" marB="0" anchor="b"/>
                </a:tc>
                <a:tc>
                  <a:txBody>
                    <a:bodyPr/>
                    <a:lstStyle/>
                    <a:p>
                      <a:pPr algn="l" fontAlgn="b"/>
                      <a:r>
                        <a:rPr lang="en-US" sz="1400" u="none" strike="noStrike" dirty="0">
                          <a:effectLst/>
                          <a:latin typeface="+mn-lt"/>
                        </a:rPr>
                        <a:t> </a:t>
                      </a:r>
                      <a:endParaRPr lang="en-US" sz="1400" b="0" i="0" u="none" strike="noStrike" dirty="0">
                        <a:solidFill>
                          <a:srgbClr val="000000"/>
                        </a:solidFill>
                        <a:effectLst/>
                        <a:latin typeface="+mn-lt"/>
                      </a:endParaRPr>
                    </a:p>
                  </a:txBody>
                  <a:tcPr marL="5308" marR="5308" marT="5308" marB="0" anchor="b"/>
                </a:tc>
                <a:tc>
                  <a:txBody>
                    <a:bodyPr/>
                    <a:lstStyle/>
                    <a:p>
                      <a:pPr algn="l" fontAlgn="b"/>
                      <a:r>
                        <a:rPr lang="en-US" sz="1400" u="none" strike="noStrike" dirty="0">
                          <a:effectLst/>
                          <a:latin typeface="+mn-lt"/>
                        </a:rPr>
                        <a:t> </a:t>
                      </a:r>
                      <a:endParaRPr lang="en-US" sz="1400" b="0" i="0" u="none" strike="noStrike" dirty="0">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 </a:t>
                      </a:r>
                      <a:endParaRPr lang="en-US" sz="1400" b="0" i="0" u="none" strike="noStrike">
                        <a:solidFill>
                          <a:srgbClr val="000000"/>
                        </a:solidFill>
                        <a:effectLst/>
                        <a:latin typeface="+mn-lt"/>
                      </a:endParaRPr>
                    </a:p>
                  </a:txBody>
                  <a:tcPr marL="5308" marR="5308" marT="5308" marB="0" anchor="b"/>
                </a:tc>
                <a:tc>
                  <a:txBody>
                    <a:bodyPr/>
                    <a:lstStyle/>
                    <a:p>
                      <a:pPr algn="l" fontAlgn="b"/>
                      <a:r>
                        <a:rPr lang="en-US" sz="1400" u="none" strike="noStrike">
                          <a:effectLst/>
                          <a:latin typeface="+mn-lt"/>
                        </a:rPr>
                        <a:t> </a:t>
                      </a:r>
                      <a:endParaRPr lang="en-US" sz="1400" b="0" i="0" u="none" strike="noStrike">
                        <a:solidFill>
                          <a:srgbClr val="000000"/>
                        </a:solidFill>
                        <a:effectLst/>
                        <a:latin typeface="+mn-lt"/>
                      </a:endParaRPr>
                    </a:p>
                  </a:txBody>
                  <a:tcPr marL="5308" marR="5308" marT="5308" marB="0" anchor="b"/>
                </a:tc>
                <a:extLst>
                  <a:ext uri="{0D108BD9-81ED-4DB2-BD59-A6C34878D82A}">
                    <a16:rowId xmlns:a16="http://schemas.microsoft.com/office/drawing/2014/main" val="2117561394"/>
                  </a:ext>
                </a:extLst>
              </a:tr>
              <a:tr h="241109">
                <a:tc>
                  <a:txBody>
                    <a:bodyPr/>
                    <a:lstStyle/>
                    <a:p>
                      <a:pPr algn="l" fontAlgn="b"/>
                      <a:r>
                        <a:rPr lang="en-US" sz="1400" u="none" strike="noStrike">
                          <a:effectLst/>
                          <a:latin typeface="+mn-lt"/>
                        </a:rPr>
                        <a:t>    accuracy                         </a:t>
                      </a:r>
                      <a:endParaRPr lang="en-US" sz="1400" b="0" i="0" u="none" strike="noStrike">
                        <a:solidFill>
                          <a:srgbClr val="000000"/>
                        </a:solidFill>
                        <a:effectLst/>
                        <a:latin typeface="+mn-lt"/>
                      </a:endParaRPr>
                    </a:p>
                  </a:txBody>
                  <a:tcPr marL="5308" marR="5308" marT="5308" marB="0" anchor="b"/>
                </a:tc>
                <a:tc>
                  <a:txBody>
                    <a:bodyPr/>
                    <a:lstStyle/>
                    <a:p>
                      <a:pPr algn="l" fontAlgn="b"/>
                      <a:r>
                        <a:rPr lang="en-US" sz="1400" u="none" strike="noStrike" dirty="0">
                          <a:effectLst/>
                          <a:latin typeface="+mn-lt"/>
                        </a:rPr>
                        <a:t> </a:t>
                      </a:r>
                      <a:endParaRPr lang="en-US" sz="1400" b="0" i="0" u="none" strike="noStrike" dirty="0">
                        <a:solidFill>
                          <a:srgbClr val="000000"/>
                        </a:solidFill>
                        <a:effectLst/>
                        <a:latin typeface="+mn-lt"/>
                      </a:endParaRPr>
                    </a:p>
                  </a:txBody>
                  <a:tcPr marL="5308" marR="5308" marT="5308" marB="0" anchor="b"/>
                </a:tc>
                <a:tc>
                  <a:txBody>
                    <a:bodyPr/>
                    <a:lstStyle/>
                    <a:p>
                      <a:pPr algn="l" fontAlgn="b"/>
                      <a:r>
                        <a:rPr lang="en-US" sz="1400" u="none" strike="noStrike" dirty="0">
                          <a:effectLst/>
                          <a:latin typeface="+mn-lt"/>
                        </a:rPr>
                        <a:t> </a:t>
                      </a:r>
                      <a:endParaRPr lang="en-US" sz="1400" b="0" i="0" u="none" strike="noStrike" dirty="0">
                        <a:solidFill>
                          <a:srgbClr val="000000"/>
                        </a:solidFill>
                        <a:effectLst/>
                        <a:latin typeface="+mn-lt"/>
                      </a:endParaRPr>
                    </a:p>
                  </a:txBody>
                  <a:tcPr marL="5308" marR="5308" marT="5308" marB="0" anchor="b"/>
                </a:tc>
                <a:tc>
                  <a:txBody>
                    <a:bodyPr/>
                    <a:lstStyle/>
                    <a:p>
                      <a:pPr algn="r" fontAlgn="b"/>
                      <a:r>
                        <a:rPr lang="en-US" sz="1400" u="none" strike="noStrike" dirty="0" smtClean="0">
                          <a:effectLst/>
                          <a:latin typeface="+mn-lt"/>
                        </a:rPr>
                        <a:t>0.98</a:t>
                      </a:r>
                      <a:endParaRPr lang="en-US" sz="1400" b="0" i="0" u="none" strike="noStrike" dirty="0">
                        <a:solidFill>
                          <a:srgbClr val="000000"/>
                        </a:solidFill>
                        <a:effectLst/>
                        <a:latin typeface="+mn-lt"/>
                      </a:endParaRPr>
                    </a:p>
                  </a:txBody>
                  <a:tcPr marL="5308" marR="5308" marT="5308" marB="0" anchor="b"/>
                </a:tc>
                <a:tc>
                  <a:txBody>
                    <a:bodyPr/>
                    <a:lstStyle/>
                    <a:p>
                      <a:pPr algn="r" fontAlgn="b"/>
                      <a:r>
                        <a:rPr lang="en-US" sz="1400" u="none" strike="noStrike" dirty="0">
                          <a:effectLst/>
                          <a:latin typeface="+mn-lt"/>
                        </a:rPr>
                        <a:t>228</a:t>
                      </a:r>
                      <a:endParaRPr lang="en-US" sz="1400" b="0" i="0" u="none" strike="noStrike" dirty="0">
                        <a:solidFill>
                          <a:srgbClr val="000000"/>
                        </a:solidFill>
                        <a:effectLst/>
                        <a:latin typeface="+mn-lt"/>
                      </a:endParaRPr>
                    </a:p>
                  </a:txBody>
                  <a:tcPr marL="5308" marR="5308" marT="5308" marB="0" anchor="b"/>
                </a:tc>
                <a:extLst>
                  <a:ext uri="{0D108BD9-81ED-4DB2-BD59-A6C34878D82A}">
                    <a16:rowId xmlns:a16="http://schemas.microsoft.com/office/drawing/2014/main" val="3525737263"/>
                  </a:ext>
                </a:extLst>
              </a:tr>
              <a:tr h="241109">
                <a:tc>
                  <a:txBody>
                    <a:bodyPr/>
                    <a:lstStyle/>
                    <a:p>
                      <a:pPr algn="l" fontAlgn="b"/>
                      <a:r>
                        <a:rPr lang="en-US" sz="1400" u="none" strike="noStrike">
                          <a:effectLst/>
                          <a:latin typeface="+mn-lt"/>
                        </a:rPr>
                        <a:t>   macro avg     </a:t>
                      </a:r>
                      <a:endParaRPr lang="en-US" sz="1400" b="0" i="0" u="none" strike="noStrike">
                        <a:solidFill>
                          <a:srgbClr val="000000"/>
                        </a:solidFill>
                        <a:effectLst/>
                        <a:latin typeface="+mn-lt"/>
                      </a:endParaRPr>
                    </a:p>
                  </a:txBody>
                  <a:tcPr marL="5308" marR="5308" marT="5308"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0.97</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5308" marR="5308" marT="5308"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t>0.98</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marL="5308" marR="5308" marT="5308"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t>0.98</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marL="5308" marR="5308" marT="5308" marB="0" anchor="b"/>
                </a:tc>
                <a:tc>
                  <a:txBody>
                    <a:bodyPr/>
                    <a:lstStyle/>
                    <a:p>
                      <a:pPr algn="r" fontAlgn="b"/>
                      <a:r>
                        <a:rPr lang="en-US" sz="1400" u="none" strike="noStrike" dirty="0">
                          <a:effectLst/>
                          <a:latin typeface="+mn-lt"/>
                        </a:rPr>
                        <a:t>228</a:t>
                      </a:r>
                      <a:endParaRPr lang="en-US" sz="1400" b="0" i="0" u="none" strike="noStrike" dirty="0">
                        <a:solidFill>
                          <a:srgbClr val="000000"/>
                        </a:solidFill>
                        <a:effectLst/>
                        <a:latin typeface="+mn-lt"/>
                      </a:endParaRPr>
                    </a:p>
                  </a:txBody>
                  <a:tcPr marL="5308" marR="5308" marT="5308" marB="0" anchor="b"/>
                </a:tc>
                <a:extLst>
                  <a:ext uri="{0D108BD9-81ED-4DB2-BD59-A6C34878D82A}">
                    <a16:rowId xmlns:a16="http://schemas.microsoft.com/office/drawing/2014/main" val="3781672783"/>
                  </a:ext>
                </a:extLst>
              </a:tr>
              <a:tr h="241109">
                <a:tc>
                  <a:txBody>
                    <a:bodyPr/>
                    <a:lstStyle/>
                    <a:p>
                      <a:pPr algn="l" fontAlgn="b"/>
                      <a:r>
                        <a:rPr lang="en-US" sz="1400" u="none" strike="noStrike">
                          <a:effectLst/>
                          <a:latin typeface="+mn-lt"/>
                        </a:rPr>
                        <a:t>weighted avg       </a:t>
                      </a:r>
                      <a:endParaRPr lang="en-US" sz="1400" b="0" i="0" u="none" strike="noStrike">
                        <a:solidFill>
                          <a:srgbClr val="000000"/>
                        </a:solidFill>
                        <a:effectLst/>
                        <a:latin typeface="+mn-lt"/>
                      </a:endParaRPr>
                    </a:p>
                  </a:txBody>
                  <a:tcPr marL="5308" marR="5308" marT="5308" marB="0" anchor="b"/>
                </a:tc>
                <a:tc>
                  <a:txBody>
                    <a:bodyPr/>
                    <a:lstStyle/>
                    <a:p>
                      <a:pPr algn="r" fontAlgn="b"/>
                      <a:r>
                        <a:rPr lang="en-US" sz="1400" u="none" strike="noStrike" dirty="0" smtClean="0">
                          <a:effectLst/>
                          <a:latin typeface="+mn-lt"/>
                        </a:rPr>
                        <a:t>0.98</a:t>
                      </a:r>
                      <a:endParaRPr lang="en-US" sz="1400" b="0" i="0" u="none" strike="noStrike" dirty="0">
                        <a:solidFill>
                          <a:srgbClr val="000000"/>
                        </a:solidFill>
                        <a:effectLst/>
                        <a:latin typeface="+mn-lt"/>
                      </a:endParaRPr>
                    </a:p>
                  </a:txBody>
                  <a:tcPr marL="5308" marR="5308" marT="5308"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t>0.98</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marL="5308" marR="5308" marT="5308"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0.98</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marL="5308" marR="5308" marT="5308" marB="0" anchor="b"/>
                </a:tc>
                <a:tc>
                  <a:txBody>
                    <a:bodyPr/>
                    <a:lstStyle/>
                    <a:p>
                      <a:pPr algn="r" fontAlgn="b"/>
                      <a:r>
                        <a:rPr lang="en-US" sz="1400" u="none" strike="noStrike" dirty="0">
                          <a:effectLst/>
                          <a:latin typeface="+mn-lt"/>
                        </a:rPr>
                        <a:t>228</a:t>
                      </a:r>
                      <a:endParaRPr lang="en-US" sz="1400" b="0" i="0" u="none" strike="noStrike" dirty="0">
                        <a:solidFill>
                          <a:srgbClr val="000000"/>
                        </a:solidFill>
                        <a:effectLst/>
                        <a:latin typeface="+mn-lt"/>
                      </a:endParaRPr>
                    </a:p>
                  </a:txBody>
                  <a:tcPr marL="5308" marR="5308" marT="5308" marB="0" anchor="b"/>
                </a:tc>
                <a:extLst>
                  <a:ext uri="{0D108BD9-81ED-4DB2-BD59-A6C34878D82A}">
                    <a16:rowId xmlns:a16="http://schemas.microsoft.com/office/drawing/2014/main" val="4120539489"/>
                  </a:ext>
                </a:extLst>
              </a:tr>
            </a:tbl>
          </a:graphicData>
        </a:graphic>
      </p:graphicFrame>
      <p:sp>
        <p:nvSpPr>
          <p:cNvPr id="5" name="Date Placeholder 4"/>
          <p:cNvSpPr>
            <a:spLocks noGrp="1"/>
          </p:cNvSpPr>
          <p:nvPr>
            <p:ph type="dt" sz="half" idx="10"/>
          </p:nvPr>
        </p:nvSpPr>
        <p:spPr/>
        <p:txBody>
          <a:bodyPr/>
          <a:lstStyle/>
          <a:p>
            <a:fld id="{740F7A50-58E8-4092-8E79-C87FCC6345C0}" type="datetime1">
              <a:rPr lang="en-US" smtClean="0"/>
              <a:t>10/30/2021</a:t>
            </a:fld>
            <a:endParaRPr lang="en-US"/>
          </a:p>
        </p:txBody>
      </p:sp>
      <p:sp>
        <p:nvSpPr>
          <p:cNvPr id="6" name="Footer Placeholder 5"/>
          <p:cNvSpPr>
            <a:spLocks noGrp="1"/>
          </p:cNvSpPr>
          <p:nvPr>
            <p:ph type="ftr" sz="quarter" idx="11"/>
          </p:nvPr>
        </p:nvSpPr>
        <p:spPr/>
        <p:txBody>
          <a:bodyPr/>
          <a:lstStyle/>
          <a:p>
            <a:r>
              <a:rPr lang="en-US" dirty="0"/>
              <a:t>Project Presentation</a:t>
            </a:r>
            <a:endParaRPr lang="en-US" dirty="0"/>
          </a:p>
        </p:txBody>
      </p:sp>
      <p:sp>
        <p:nvSpPr>
          <p:cNvPr id="7" name="Slide Number Placeholder 6"/>
          <p:cNvSpPr>
            <a:spLocks noGrp="1"/>
          </p:cNvSpPr>
          <p:nvPr>
            <p:ph type="sldNum" sz="quarter" idx="12"/>
          </p:nvPr>
        </p:nvSpPr>
        <p:spPr/>
        <p:txBody>
          <a:bodyPr/>
          <a:lstStyle/>
          <a:p>
            <a:fld id="{5029810E-6DCB-4372-BDA2-3A2B678320C2}" type="slidenum">
              <a:rPr lang="en-US" smtClean="0"/>
              <a:t>14</a:t>
            </a:fld>
            <a:endParaRPr lang="en-US"/>
          </a:p>
        </p:txBody>
      </p:sp>
      <p:sp>
        <p:nvSpPr>
          <p:cNvPr id="12" name="Rectangle 11"/>
          <p:cNvSpPr/>
          <p:nvPr/>
        </p:nvSpPr>
        <p:spPr>
          <a:xfrm>
            <a:off x="6210300" y="3700413"/>
            <a:ext cx="5871067" cy="2585323"/>
          </a:xfrm>
          <a:prstGeom prst="rect">
            <a:avLst/>
          </a:prstGeom>
        </p:spPr>
        <p:txBody>
          <a:bodyPr wrap="square">
            <a:spAutoFit/>
          </a:bodyPr>
          <a:lstStyle/>
          <a:p>
            <a:r>
              <a:rPr lang="en-US" dirty="0"/>
              <a:t>There are two possible predicted classes: "1" and "0". Malignant = 1 (indicates </a:t>
            </a:r>
            <a:r>
              <a:rPr lang="en-US" dirty="0" smtClean="0"/>
              <a:t>presence </a:t>
            </a:r>
            <a:r>
              <a:rPr lang="en-US" dirty="0"/>
              <a:t>of cancer cells) and Benign = 0 (indicates </a:t>
            </a:r>
            <a:r>
              <a:rPr lang="en-US" dirty="0" smtClean="0"/>
              <a:t>absence).</a:t>
            </a:r>
            <a:endParaRPr lang="en-US" dirty="0"/>
          </a:p>
          <a:p>
            <a:r>
              <a:rPr lang="en-US" dirty="0"/>
              <a:t>The classifier made a total of 228 predictions (</a:t>
            </a:r>
            <a:r>
              <a:rPr lang="en-US" dirty="0" err="1"/>
              <a:t>i.e</a:t>
            </a:r>
            <a:r>
              <a:rPr lang="en-US" dirty="0"/>
              <a:t> 228 patients were being tested for the presence breast cancer).</a:t>
            </a:r>
          </a:p>
          <a:p>
            <a:r>
              <a:rPr lang="en-US" dirty="0"/>
              <a:t>Out of those 228 cases, the classifier predicted "yes" </a:t>
            </a:r>
            <a:r>
              <a:rPr lang="en-US" dirty="0" smtClean="0"/>
              <a:t>81 </a:t>
            </a:r>
            <a:r>
              <a:rPr lang="en-US" dirty="0"/>
              <a:t>times, and "no" </a:t>
            </a:r>
            <a:r>
              <a:rPr lang="en-US" dirty="0" smtClean="0"/>
              <a:t>147 </a:t>
            </a:r>
            <a:r>
              <a:rPr lang="en-US" dirty="0"/>
              <a:t>times.</a:t>
            </a:r>
          </a:p>
          <a:p>
            <a:r>
              <a:rPr lang="en-US" dirty="0" smtClean="0"/>
              <a:t>** 80 </a:t>
            </a:r>
            <a:r>
              <a:rPr lang="en-US" dirty="0"/>
              <a:t>patients in the sample have the disease, and 148 patients do not</a:t>
            </a:r>
            <a:r>
              <a:rPr lang="en-US" dirty="0" smtClean="0"/>
              <a:t>.</a:t>
            </a:r>
            <a:endParaRPr lang="en-US" dirty="0"/>
          </a:p>
        </p:txBody>
      </p:sp>
      <p:sp>
        <p:nvSpPr>
          <p:cNvPr id="15" name="Rectangle 3"/>
          <p:cNvSpPr>
            <a:spLocks noChangeArrowheads="1"/>
          </p:cNvSpPr>
          <p:nvPr/>
        </p:nvSpPr>
        <p:spPr bwMode="auto">
          <a:xfrm>
            <a:off x="304800" y="3949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3"/>
          <a:stretch>
            <a:fillRect/>
          </a:stretch>
        </p:blipFill>
        <p:spPr>
          <a:xfrm>
            <a:off x="910590" y="1268475"/>
            <a:ext cx="5886450" cy="2136854"/>
          </a:xfrm>
          <a:prstGeom prst="rect">
            <a:avLst/>
          </a:prstGeom>
        </p:spPr>
      </p:pic>
      <p:pic>
        <p:nvPicPr>
          <p:cNvPr id="3" name="Picture 2"/>
          <p:cNvPicPr>
            <a:picLocks noChangeAspect="1"/>
          </p:cNvPicPr>
          <p:nvPr/>
        </p:nvPicPr>
        <p:blipFill>
          <a:blip r:embed="rId4"/>
          <a:stretch>
            <a:fillRect/>
          </a:stretch>
        </p:blipFill>
        <p:spPr>
          <a:xfrm>
            <a:off x="771525" y="3627120"/>
            <a:ext cx="4705350" cy="2432925"/>
          </a:xfrm>
          <a:prstGeom prst="rect">
            <a:avLst/>
          </a:prstGeom>
        </p:spPr>
      </p:pic>
    </p:spTree>
    <p:extLst>
      <p:ext uri="{BB962C8B-B14F-4D97-AF65-F5344CB8AC3E}">
        <p14:creationId xmlns:p14="http://schemas.microsoft.com/office/powerpoint/2010/main" val="756433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816196" y="6514"/>
            <a:ext cx="3257550" cy="981075"/>
          </a:xfrm>
          <a:prstGeom prst="rect">
            <a:avLst/>
          </a:prstGeom>
        </p:spPr>
      </p:pic>
      <p:sp>
        <p:nvSpPr>
          <p:cNvPr id="2" name="Title 1"/>
          <p:cNvSpPr>
            <a:spLocks noGrp="1"/>
          </p:cNvSpPr>
          <p:nvPr>
            <p:ph type="title"/>
          </p:nvPr>
        </p:nvSpPr>
        <p:spPr>
          <a:xfrm>
            <a:off x="708660" y="142403"/>
            <a:ext cx="10515600" cy="1325563"/>
          </a:xfrm>
        </p:spPr>
        <p:txBody>
          <a:bodyPr/>
          <a:lstStyle/>
          <a:p>
            <a:r>
              <a:rPr lang="en-US" dirty="0" smtClean="0">
                <a:latin typeface="Times New Roman" panose="02020603050405020304" pitchFamily="18" charset="0"/>
                <a:cs typeface="Times New Roman" panose="02020603050405020304" pitchFamily="18" charset="0"/>
              </a:rPr>
              <a:t>Model Comparison</a:t>
            </a:r>
            <a:endParaRPr lang="en-US"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740F7A50-58E8-4092-8E79-C87FCC6345C0}" type="datetime1">
              <a:rPr lang="en-US" smtClean="0"/>
              <a:t>10/30/2021</a:t>
            </a:fld>
            <a:endParaRPr lang="en-US"/>
          </a:p>
        </p:txBody>
      </p:sp>
      <p:sp>
        <p:nvSpPr>
          <p:cNvPr id="6" name="Footer Placeholder 5"/>
          <p:cNvSpPr>
            <a:spLocks noGrp="1"/>
          </p:cNvSpPr>
          <p:nvPr>
            <p:ph type="ftr" sz="quarter" idx="11"/>
          </p:nvPr>
        </p:nvSpPr>
        <p:spPr/>
        <p:txBody>
          <a:bodyPr/>
          <a:lstStyle/>
          <a:p>
            <a:r>
              <a:rPr lang="en-US" dirty="0"/>
              <a:t>Project Presentation</a:t>
            </a:r>
            <a:endParaRPr lang="en-US" dirty="0"/>
          </a:p>
        </p:txBody>
      </p:sp>
      <p:sp>
        <p:nvSpPr>
          <p:cNvPr id="7" name="Slide Number Placeholder 6"/>
          <p:cNvSpPr>
            <a:spLocks noGrp="1"/>
          </p:cNvSpPr>
          <p:nvPr>
            <p:ph type="sldNum" sz="quarter" idx="12"/>
          </p:nvPr>
        </p:nvSpPr>
        <p:spPr/>
        <p:txBody>
          <a:bodyPr/>
          <a:lstStyle/>
          <a:p>
            <a:fld id="{5029810E-6DCB-4372-BDA2-3A2B678320C2}" type="slidenum">
              <a:rPr lang="en-US" smtClean="0"/>
              <a:t>15</a:t>
            </a:fld>
            <a:endParaRPr lang="en-US"/>
          </a:p>
        </p:txBody>
      </p:sp>
      <p:sp>
        <p:nvSpPr>
          <p:cNvPr id="12" name="Rectangle 11"/>
          <p:cNvSpPr/>
          <p:nvPr/>
        </p:nvSpPr>
        <p:spPr>
          <a:xfrm>
            <a:off x="5966460" y="2974242"/>
            <a:ext cx="5871067" cy="2308324"/>
          </a:xfrm>
          <a:prstGeom prst="rect">
            <a:avLst/>
          </a:prstGeom>
        </p:spPr>
        <p:txBody>
          <a:bodyPr wrap="square">
            <a:spAutoFit/>
          </a:bodyPr>
          <a:lstStyle/>
          <a:p>
            <a:r>
              <a:rPr lang="en-US" dirty="0"/>
              <a:t>In comparison between logistic regression, </a:t>
            </a:r>
            <a:r>
              <a:rPr lang="en-US" dirty="0" smtClean="0"/>
              <a:t>Random </a:t>
            </a:r>
            <a:r>
              <a:rPr lang="en-US" dirty="0"/>
              <a:t>F</a:t>
            </a:r>
            <a:r>
              <a:rPr lang="en-US" dirty="0" smtClean="0"/>
              <a:t>orest, KNN </a:t>
            </a:r>
            <a:r>
              <a:rPr lang="en-US" dirty="0"/>
              <a:t>and SVM, the logistic </a:t>
            </a:r>
            <a:r>
              <a:rPr lang="en-US" dirty="0" smtClean="0"/>
              <a:t>regression model </a:t>
            </a:r>
            <a:r>
              <a:rPr lang="en-US" dirty="0"/>
              <a:t>was more accurate in predicting breast cancer’s class. </a:t>
            </a:r>
            <a:r>
              <a:rPr lang="en-US" dirty="0" smtClean="0"/>
              <a:t>It </a:t>
            </a:r>
            <a:r>
              <a:rPr lang="en-US" dirty="0"/>
              <a:t>seems that for classification of breast cancer’s class, logistic regression method is appropriate to be used. The Logistic regression, correctly classifies patients with and without breast cancer 96% of the times. Its AUC of 99% indicates a great ability to distinguish between a benign lump and a malignant tumor</a:t>
            </a:r>
            <a:endParaRPr lang="en-US" dirty="0"/>
          </a:p>
        </p:txBody>
      </p:sp>
      <p:sp>
        <p:nvSpPr>
          <p:cNvPr id="15" name="Rectangle 3"/>
          <p:cNvSpPr>
            <a:spLocks noChangeArrowheads="1"/>
          </p:cNvSpPr>
          <p:nvPr/>
        </p:nvSpPr>
        <p:spPr bwMode="auto">
          <a:xfrm>
            <a:off x="304800" y="3949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683588691"/>
              </p:ext>
            </p:extLst>
          </p:nvPr>
        </p:nvGraphicFramePr>
        <p:xfrm>
          <a:off x="5829301" y="1615766"/>
          <a:ext cx="5364479" cy="925984"/>
        </p:xfrm>
        <a:graphic>
          <a:graphicData uri="http://schemas.openxmlformats.org/drawingml/2006/table">
            <a:tbl>
              <a:tblPr>
                <a:tableStyleId>{5C22544A-7EE6-4342-B048-85BDC9FD1C3A}</a:tableStyleId>
              </a:tblPr>
              <a:tblGrid>
                <a:gridCol w="1217595">
                  <a:extLst>
                    <a:ext uri="{9D8B030D-6E8A-4147-A177-3AD203B41FA5}">
                      <a16:colId xmlns:a16="http://schemas.microsoft.com/office/drawing/2014/main" val="2318284031"/>
                    </a:ext>
                  </a:extLst>
                </a:gridCol>
                <a:gridCol w="441158">
                  <a:extLst>
                    <a:ext uri="{9D8B030D-6E8A-4147-A177-3AD203B41FA5}">
                      <a16:colId xmlns:a16="http://schemas.microsoft.com/office/drawing/2014/main" val="907624409"/>
                    </a:ext>
                  </a:extLst>
                </a:gridCol>
                <a:gridCol w="1570522">
                  <a:extLst>
                    <a:ext uri="{9D8B030D-6E8A-4147-A177-3AD203B41FA5}">
                      <a16:colId xmlns:a16="http://schemas.microsoft.com/office/drawing/2014/main" val="3332797487"/>
                    </a:ext>
                  </a:extLst>
                </a:gridCol>
                <a:gridCol w="1288181">
                  <a:extLst>
                    <a:ext uri="{9D8B030D-6E8A-4147-A177-3AD203B41FA5}">
                      <a16:colId xmlns:a16="http://schemas.microsoft.com/office/drawing/2014/main" val="223359908"/>
                    </a:ext>
                  </a:extLst>
                </a:gridCol>
                <a:gridCol w="847023">
                  <a:extLst>
                    <a:ext uri="{9D8B030D-6E8A-4147-A177-3AD203B41FA5}">
                      <a16:colId xmlns:a16="http://schemas.microsoft.com/office/drawing/2014/main" val="33677983"/>
                    </a:ext>
                  </a:extLst>
                </a:gridCol>
              </a:tblGrid>
              <a:tr h="231496">
                <a:tc>
                  <a:txBody>
                    <a:bodyPr/>
                    <a:lstStyle/>
                    <a:p>
                      <a:pPr algn="l" fontAlgn="b"/>
                      <a:r>
                        <a:rPr lang="en-US" sz="1400" u="none" strike="noStrike" dirty="0">
                          <a:effectLst/>
                        </a:rPr>
                        <a:t>Model</a:t>
                      </a:r>
                      <a:endParaRPr lang="en-US"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dirty="0">
                          <a:effectLst/>
                        </a:rPr>
                        <a:t>SVM</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a:effectLst/>
                        </a:rPr>
                        <a:t>Logistic Regression</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a:effectLst/>
                        </a:rPr>
                        <a:t>Random Forest</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a:effectLst/>
                        </a:rPr>
                        <a:t>KNN</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10058876"/>
                  </a:ext>
                </a:extLst>
              </a:tr>
              <a:tr h="231496">
                <a:tc>
                  <a:txBody>
                    <a:bodyPr/>
                    <a:lstStyle/>
                    <a:p>
                      <a:pPr algn="l" fontAlgn="b"/>
                      <a:r>
                        <a:rPr lang="en-US" sz="1400" u="none" strike="noStrike">
                          <a:effectLst/>
                        </a:rPr>
                        <a:t>Prediction Yes</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dirty="0">
                          <a:effectLst/>
                        </a:rPr>
                        <a:t>82</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dirty="0">
                          <a:effectLst/>
                        </a:rPr>
                        <a:t>80</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77</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81</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94332928"/>
                  </a:ext>
                </a:extLst>
              </a:tr>
              <a:tr h="231496">
                <a:tc>
                  <a:txBody>
                    <a:bodyPr/>
                    <a:lstStyle/>
                    <a:p>
                      <a:pPr algn="l" fontAlgn="b"/>
                      <a:r>
                        <a:rPr lang="en-US" sz="1400" u="none" strike="noStrike">
                          <a:effectLst/>
                        </a:rPr>
                        <a:t>Prediction -No</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146</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dirty="0">
                          <a:effectLst/>
                        </a:rPr>
                        <a:t>148</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151</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147</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02873713"/>
                  </a:ext>
                </a:extLst>
              </a:tr>
              <a:tr h="231496">
                <a:tc>
                  <a:txBody>
                    <a:bodyPr/>
                    <a:lstStyle/>
                    <a:p>
                      <a:pPr algn="l" fontAlgn="b"/>
                      <a:r>
                        <a:rPr lang="en-US" sz="1400" u="none" strike="noStrike" dirty="0">
                          <a:effectLst/>
                        </a:rPr>
                        <a:t>Accuracy</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97%</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dirty="0">
                          <a:effectLst/>
                        </a:rPr>
                        <a:t>98%</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dirty="0">
                          <a:effectLst/>
                        </a:rPr>
                        <a:t>97%</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dirty="0">
                          <a:effectLst/>
                        </a:rPr>
                        <a:t>98%</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00542355"/>
                  </a:ext>
                </a:extLst>
              </a:tr>
            </a:tbl>
          </a:graphicData>
        </a:graphic>
      </p:graphicFrame>
      <p:pic>
        <p:nvPicPr>
          <p:cNvPr id="16" name="Content Placeholder 15"/>
          <p:cNvPicPr>
            <a:picLocks noGrp="1" noChangeAspect="1"/>
          </p:cNvPicPr>
          <p:nvPr>
            <p:ph idx="1"/>
          </p:nvPr>
        </p:nvPicPr>
        <p:blipFill>
          <a:blip r:embed="rId3"/>
          <a:stretch>
            <a:fillRect/>
          </a:stretch>
        </p:blipFill>
        <p:spPr>
          <a:xfrm>
            <a:off x="838200" y="1615766"/>
            <a:ext cx="4724400" cy="3784441"/>
          </a:xfrm>
          <a:prstGeom prst="rect">
            <a:avLst/>
          </a:prstGeom>
        </p:spPr>
      </p:pic>
    </p:spTree>
    <p:extLst>
      <p:ext uri="{BB962C8B-B14F-4D97-AF65-F5344CB8AC3E}">
        <p14:creationId xmlns:p14="http://schemas.microsoft.com/office/powerpoint/2010/main" val="13427938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816196" y="6514"/>
            <a:ext cx="3257550" cy="981075"/>
          </a:xfrm>
          <a:prstGeom prst="rect">
            <a:avLst/>
          </a:prstGeom>
        </p:spPr>
      </p:pic>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46200"/>
            <a:ext cx="8971471" cy="4907951"/>
          </a:xfrm>
        </p:spPr>
        <p:txBody>
          <a:bodyPr>
            <a:noAutofit/>
          </a:bodyPr>
          <a:lstStyle/>
          <a:p>
            <a:pPr marL="0" indent="0">
              <a:lnSpc>
                <a:spcPct val="120000"/>
              </a:lnSpc>
              <a:buNone/>
            </a:pPr>
            <a:r>
              <a:rPr lang="en-IN" dirty="0"/>
              <a:t>Breast cancer cannot be prevented</a:t>
            </a:r>
            <a:r>
              <a:rPr lang="en-IN" dirty="0" smtClean="0"/>
              <a:t>. </a:t>
            </a:r>
            <a:r>
              <a:rPr lang="en-IN" dirty="0"/>
              <a:t>However, the deaths due to breast cancer can be reduced. </a:t>
            </a:r>
            <a:r>
              <a:rPr lang="en-IN" dirty="0" smtClean="0"/>
              <a:t>And the reduction is achieved if and only if  </a:t>
            </a:r>
            <a:r>
              <a:rPr lang="en-IN" b="1" dirty="0"/>
              <a:t>'being aware'</a:t>
            </a:r>
            <a:r>
              <a:rPr lang="en-IN" dirty="0"/>
              <a:t> of symptoms of breast cancer and </a:t>
            </a:r>
            <a:r>
              <a:rPr lang="en-IN" dirty="0" smtClean="0"/>
              <a:t>get treated on time. </a:t>
            </a:r>
            <a:r>
              <a:rPr lang="en-IN" dirty="0"/>
              <a:t>A stitch in time saves nine. </a:t>
            </a:r>
            <a:endParaRPr lang="en-US" altLang="zh-TW" dirty="0">
              <a:ea typeface="新細明體" pitchFamily="18" charset="-120"/>
            </a:endParaRPr>
          </a:p>
          <a:p>
            <a:pPr marL="0" indent="0" algn="ctr">
              <a:buNone/>
            </a:pPr>
            <a:endParaRPr lang="en-US" sz="1200" dirty="0" smtClean="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740F7A50-58E8-4092-8E79-C87FCC6345C0}" type="datetime1">
              <a:rPr lang="en-US" smtClean="0"/>
              <a:t>10/30/2021</a:t>
            </a:fld>
            <a:endParaRPr lang="en-US"/>
          </a:p>
        </p:txBody>
      </p:sp>
      <p:sp>
        <p:nvSpPr>
          <p:cNvPr id="6" name="Footer Placeholder 5"/>
          <p:cNvSpPr>
            <a:spLocks noGrp="1"/>
          </p:cNvSpPr>
          <p:nvPr>
            <p:ph type="ftr" sz="quarter" idx="11"/>
          </p:nvPr>
        </p:nvSpPr>
        <p:spPr/>
        <p:txBody>
          <a:bodyPr/>
          <a:lstStyle/>
          <a:p>
            <a:r>
              <a:rPr lang="en-US" dirty="0"/>
              <a:t>Project Presentation</a:t>
            </a:r>
            <a:endParaRPr lang="en-US" dirty="0"/>
          </a:p>
        </p:txBody>
      </p:sp>
      <p:sp>
        <p:nvSpPr>
          <p:cNvPr id="7" name="Slide Number Placeholder 6"/>
          <p:cNvSpPr>
            <a:spLocks noGrp="1"/>
          </p:cNvSpPr>
          <p:nvPr>
            <p:ph type="sldNum" sz="quarter" idx="12"/>
          </p:nvPr>
        </p:nvSpPr>
        <p:spPr/>
        <p:txBody>
          <a:bodyPr/>
          <a:lstStyle/>
          <a:p>
            <a:fld id="{5029810E-6DCB-4372-BDA2-3A2B678320C2}" type="slidenum">
              <a:rPr lang="en-US" smtClean="0"/>
              <a:t>16</a:t>
            </a:fld>
            <a:endParaRPr lang="en-US"/>
          </a:p>
        </p:txBody>
      </p:sp>
    </p:spTree>
    <p:extLst>
      <p:ext uri="{BB962C8B-B14F-4D97-AF65-F5344CB8AC3E}">
        <p14:creationId xmlns:p14="http://schemas.microsoft.com/office/powerpoint/2010/main" val="28312803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816196" y="6514"/>
            <a:ext cx="3257550" cy="981075"/>
          </a:xfrm>
          <a:prstGeom prst="rect">
            <a:avLst/>
          </a:prstGeom>
        </p:spPr>
      </p:pic>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46200"/>
            <a:ext cx="8971471" cy="4907951"/>
          </a:xfrm>
        </p:spPr>
        <p:txBody>
          <a:bodyPr>
            <a:noAutofit/>
          </a:bodyPr>
          <a:lstStyle/>
          <a:p>
            <a:r>
              <a:rPr lang="en-US" dirty="0"/>
              <a:t>Bakr, M. A. H. A., Al-Attar, H. M., </a:t>
            </a:r>
            <a:r>
              <a:rPr lang="en-US" dirty="0" err="1"/>
              <a:t>Mahra</a:t>
            </a:r>
            <a:r>
              <a:rPr lang="en-US" dirty="0"/>
              <a:t>, N. K., &amp; Abu-</a:t>
            </a:r>
            <a:r>
              <a:rPr lang="en-US" dirty="0" err="1"/>
              <a:t>Naser</a:t>
            </a:r>
            <a:r>
              <a:rPr lang="en-US" dirty="0"/>
              <a:t>, S. S. (2020). Breast Cancer Prediction using JNN. </a:t>
            </a:r>
            <a:r>
              <a:rPr lang="en-US" i="1" dirty="0"/>
              <a:t>International Journal of Academic Information Systems Research (IJAISR)</a:t>
            </a:r>
            <a:r>
              <a:rPr lang="en-US" dirty="0"/>
              <a:t>, </a:t>
            </a:r>
            <a:r>
              <a:rPr lang="en-US" i="1" dirty="0"/>
              <a:t>4</a:t>
            </a:r>
            <a:r>
              <a:rPr lang="en-US" dirty="0"/>
              <a:t>(10</a:t>
            </a:r>
            <a:r>
              <a:rPr lang="en-US" dirty="0" smtClean="0"/>
              <a:t>).</a:t>
            </a:r>
            <a:endParaRPr lang="en-US" sz="1200" dirty="0" smtClean="0">
              <a:latin typeface="Times New Roman" panose="02020603050405020304" pitchFamily="18" charset="0"/>
              <a:cs typeface="Times New Roman" panose="02020603050405020304" pitchFamily="18" charset="0"/>
            </a:endParaRPr>
          </a:p>
          <a:p>
            <a:pPr marL="0" indent="0" algn="ctr">
              <a:buNone/>
            </a:pPr>
            <a:endParaRPr lang="en-US" sz="1200" dirty="0">
              <a:latin typeface="Times New Roman" panose="02020603050405020304" pitchFamily="18" charset="0"/>
              <a:cs typeface="Times New Roman" panose="02020603050405020304" pitchFamily="18" charset="0"/>
            </a:endParaRPr>
          </a:p>
          <a:p>
            <a:r>
              <a:rPr lang="en-US" b="1" dirty="0"/>
              <a:t>Dataset:</a:t>
            </a:r>
            <a:endParaRPr lang="en-US" dirty="0"/>
          </a:p>
          <a:p>
            <a:pPr marL="0" indent="0">
              <a:buNone/>
            </a:pPr>
            <a:r>
              <a:rPr lang="en-US" u="sng" dirty="0">
                <a:hlinkClick r:id="rId3"/>
              </a:rPr>
              <a:t>http://archive.ics.uci.edu/ml/datasets/breast+cancer+wisconsin+%28diagnostic%29</a:t>
            </a:r>
            <a:endParaRPr lang="en-US" dirty="0"/>
          </a:p>
          <a:p>
            <a:pPr marL="0" indent="0">
              <a:buNone/>
            </a:pPr>
            <a:r>
              <a:rPr lang="en-US" dirty="0"/>
              <a:t> </a:t>
            </a:r>
            <a:r>
              <a:rPr lang="en-US" dirty="0" err="1"/>
              <a:t>Dua</a:t>
            </a:r>
            <a:r>
              <a:rPr lang="en-US" dirty="0"/>
              <a:t>, D. and Graff, C. (2019). UCI Machine Learning Repository [http://archive.ics.uci.edu/ml]. Irvine, CA: University of California, School of Information and Computer Science. </a:t>
            </a:r>
          </a:p>
          <a:p>
            <a:pPr marL="0" indent="0" algn="ctr">
              <a:buNone/>
            </a:pPr>
            <a:endParaRPr lang="en-US" sz="1200" dirty="0" smtClean="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740F7A50-58E8-4092-8E79-C87FCC6345C0}" type="datetime1">
              <a:rPr lang="en-US" smtClean="0"/>
              <a:t>10/30/2021</a:t>
            </a:fld>
            <a:endParaRPr lang="en-US"/>
          </a:p>
        </p:txBody>
      </p:sp>
      <p:sp>
        <p:nvSpPr>
          <p:cNvPr id="6" name="Footer Placeholder 5"/>
          <p:cNvSpPr>
            <a:spLocks noGrp="1"/>
          </p:cNvSpPr>
          <p:nvPr>
            <p:ph type="ftr" sz="quarter" idx="11"/>
          </p:nvPr>
        </p:nvSpPr>
        <p:spPr/>
        <p:txBody>
          <a:bodyPr/>
          <a:lstStyle/>
          <a:p>
            <a:r>
              <a:rPr lang="en-US" dirty="0"/>
              <a:t>Project Presentation</a:t>
            </a:r>
            <a:endParaRPr lang="en-US" dirty="0"/>
          </a:p>
        </p:txBody>
      </p:sp>
      <p:sp>
        <p:nvSpPr>
          <p:cNvPr id="7" name="Slide Number Placeholder 6"/>
          <p:cNvSpPr>
            <a:spLocks noGrp="1"/>
          </p:cNvSpPr>
          <p:nvPr>
            <p:ph type="sldNum" sz="quarter" idx="12"/>
          </p:nvPr>
        </p:nvSpPr>
        <p:spPr/>
        <p:txBody>
          <a:bodyPr/>
          <a:lstStyle/>
          <a:p>
            <a:fld id="{5029810E-6DCB-4372-BDA2-3A2B678320C2}" type="slidenum">
              <a:rPr lang="en-US" smtClean="0"/>
              <a:t>17</a:t>
            </a:fld>
            <a:endParaRPr lang="en-US"/>
          </a:p>
        </p:txBody>
      </p:sp>
    </p:spTree>
    <p:extLst>
      <p:ext uri="{BB962C8B-B14F-4D97-AF65-F5344CB8AC3E}">
        <p14:creationId xmlns:p14="http://schemas.microsoft.com/office/powerpoint/2010/main" val="2758279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816196" y="6514"/>
            <a:ext cx="3257550" cy="981075"/>
          </a:xfrm>
          <a:prstGeom prst="rect">
            <a:avLst/>
          </a:prstGeom>
        </p:spPr>
      </p:pic>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Table of Contents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sz="2500" dirty="0" smtClean="0">
                <a:latin typeface="Times New Roman" panose="02020603050405020304" pitchFamily="18" charset="0"/>
                <a:cs typeface="Times New Roman" panose="02020603050405020304" pitchFamily="18" charset="0"/>
              </a:rPr>
              <a:t>Topic</a:t>
            </a:r>
          </a:p>
          <a:p>
            <a:pPr>
              <a:buFont typeface="Wingdings" panose="05000000000000000000" pitchFamily="2" charset="2"/>
              <a:buChar char="Ø"/>
            </a:pPr>
            <a:r>
              <a:rPr lang="en-US" sz="2500" dirty="0" smtClean="0">
                <a:latin typeface="Times New Roman" panose="02020603050405020304" pitchFamily="18" charset="0"/>
                <a:cs typeface="Times New Roman" panose="02020603050405020304" pitchFamily="18" charset="0"/>
              </a:rPr>
              <a:t>Problem Understanding</a:t>
            </a:r>
          </a:p>
          <a:p>
            <a:pPr>
              <a:buFont typeface="Wingdings" panose="05000000000000000000" pitchFamily="2" charset="2"/>
              <a:buChar char="Ø"/>
            </a:pPr>
            <a:r>
              <a:rPr lang="en-US" sz="2500" dirty="0" smtClean="0">
                <a:latin typeface="Times New Roman" panose="02020603050405020304" pitchFamily="18" charset="0"/>
                <a:cs typeface="Times New Roman" panose="02020603050405020304" pitchFamily="18" charset="0"/>
              </a:rPr>
              <a:t>Tumor Classification</a:t>
            </a:r>
            <a:endParaRPr lang="en-US" sz="2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500" dirty="0" smtClean="0">
                <a:latin typeface="Times New Roman" panose="02020603050405020304" pitchFamily="18" charset="0"/>
                <a:cs typeface="Times New Roman" panose="02020603050405020304" pitchFamily="18" charset="0"/>
              </a:rPr>
              <a:t>Machine Learning Approach</a:t>
            </a:r>
          </a:p>
          <a:p>
            <a:pPr>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Background and History</a:t>
            </a:r>
          </a:p>
          <a:p>
            <a:pPr>
              <a:buFont typeface="Wingdings" panose="05000000000000000000" pitchFamily="2" charset="2"/>
              <a:buChar char="Ø"/>
            </a:pPr>
            <a:r>
              <a:rPr lang="en-US" sz="2500" dirty="0" smtClean="0">
                <a:latin typeface="Times New Roman" panose="02020603050405020304" pitchFamily="18" charset="0"/>
                <a:cs typeface="Times New Roman" panose="02020603050405020304" pitchFamily="18" charset="0"/>
              </a:rPr>
              <a:t>Preliminary Analysis</a:t>
            </a:r>
            <a:endParaRPr lang="en-US" sz="25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500" dirty="0" smtClean="0">
                <a:latin typeface="Times New Roman" panose="02020603050405020304" pitchFamily="18" charset="0"/>
                <a:cs typeface="Times New Roman" panose="02020603050405020304" pitchFamily="18" charset="0"/>
              </a:rPr>
              <a:t>Model Evaluation</a:t>
            </a:r>
            <a:endParaRPr lang="en-US" sz="2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500" dirty="0" smtClean="0">
                <a:latin typeface="Times New Roman" panose="02020603050405020304" pitchFamily="18" charset="0"/>
                <a:cs typeface="Times New Roman" panose="02020603050405020304" pitchFamily="18" charset="0"/>
              </a:rPr>
              <a:t>Model Compression</a:t>
            </a:r>
            <a:endParaRPr lang="en-US" sz="2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500" dirty="0" smtClean="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IN" sz="2500" dirty="0" smtClean="0">
                <a:latin typeface="Times New Roman" panose="02020603050405020304" pitchFamily="18" charset="0"/>
                <a:cs typeface="Times New Roman" panose="02020603050405020304" pitchFamily="18" charset="0"/>
              </a:rPr>
              <a:t>References</a:t>
            </a:r>
            <a:endParaRPr lang="en-US" sz="2500"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232C3C9F-4A83-4F47-B598-CD3FF5E25D21}" type="datetime1">
              <a:rPr lang="en-US" smtClean="0"/>
              <a:t>10/30/2021</a:t>
            </a:fld>
            <a:endParaRPr lang="en-US"/>
          </a:p>
        </p:txBody>
      </p:sp>
      <p:sp>
        <p:nvSpPr>
          <p:cNvPr id="6" name="Footer Placeholder 5"/>
          <p:cNvSpPr>
            <a:spLocks noGrp="1"/>
          </p:cNvSpPr>
          <p:nvPr>
            <p:ph type="ftr" sz="quarter" idx="11"/>
          </p:nvPr>
        </p:nvSpPr>
        <p:spPr/>
        <p:txBody>
          <a:bodyPr/>
          <a:lstStyle/>
          <a:p>
            <a:r>
              <a:rPr lang="en-US" dirty="0"/>
              <a:t>Project Presentation</a:t>
            </a:r>
            <a:endParaRPr lang="en-US" dirty="0"/>
          </a:p>
        </p:txBody>
      </p:sp>
      <p:sp>
        <p:nvSpPr>
          <p:cNvPr id="7" name="Slide Number Placeholder 6"/>
          <p:cNvSpPr>
            <a:spLocks noGrp="1"/>
          </p:cNvSpPr>
          <p:nvPr>
            <p:ph type="sldNum" sz="quarter" idx="12"/>
          </p:nvPr>
        </p:nvSpPr>
        <p:spPr/>
        <p:txBody>
          <a:bodyPr/>
          <a:lstStyle/>
          <a:p>
            <a:fld id="{5029810E-6DCB-4372-BDA2-3A2B678320C2}" type="slidenum">
              <a:rPr lang="en-US" smtClean="0"/>
              <a:t>2</a:t>
            </a:fld>
            <a:endParaRPr lang="en-US"/>
          </a:p>
        </p:txBody>
      </p:sp>
    </p:spTree>
    <p:extLst>
      <p:ext uri="{BB962C8B-B14F-4D97-AF65-F5344CB8AC3E}">
        <p14:creationId xmlns:p14="http://schemas.microsoft.com/office/powerpoint/2010/main" val="41000959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816196" y="6514"/>
            <a:ext cx="3257550" cy="981075"/>
          </a:xfrm>
          <a:prstGeom prst="rect">
            <a:avLst/>
          </a:prstGeom>
        </p:spPr>
      </p:pic>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Topic</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10264" y="2325957"/>
            <a:ext cx="8971471" cy="1875107"/>
          </a:xfrm>
        </p:spPr>
        <p:txBody>
          <a:bodyPr>
            <a:normAutofit/>
          </a:bodyPr>
          <a:lstStyle/>
          <a:p>
            <a:pPr marL="0" indent="0" algn="ctr">
              <a:buNone/>
            </a:pPr>
            <a:endParaRPr lang="en-US" dirty="0" smtClean="0">
              <a:latin typeface="Times New Roman" panose="02020603050405020304" pitchFamily="18" charset="0"/>
              <a:cs typeface="Times New Roman" panose="02020603050405020304" pitchFamily="18" charset="0"/>
            </a:endParaRPr>
          </a:p>
          <a:p>
            <a:pPr marL="0" indent="0" algn="ctr">
              <a:buNone/>
            </a:pPr>
            <a:endParaRPr lang="en-US" dirty="0" smtClean="0">
              <a:latin typeface="Times New Roman" panose="02020603050405020304" pitchFamily="18" charset="0"/>
              <a:cs typeface="Times New Roman" panose="02020603050405020304" pitchFamily="18" charset="0"/>
            </a:endParaRPr>
          </a:p>
          <a:p>
            <a:pPr marL="0" indent="0" algn="ctr">
              <a:buNone/>
            </a:pPr>
            <a:r>
              <a:rPr lang="en-IN" b="1" dirty="0"/>
              <a:t>BREAST CANCER PREDICTION</a:t>
            </a:r>
            <a:endParaRPr lang="en-US"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B1C0C4AE-CC7D-4F4E-A9C7-6D1C69B5AE5D}" type="datetime1">
              <a:rPr lang="en-US" smtClean="0"/>
              <a:t>10/30/2021</a:t>
            </a:fld>
            <a:endParaRPr lang="en-US"/>
          </a:p>
        </p:txBody>
      </p:sp>
      <p:sp>
        <p:nvSpPr>
          <p:cNvPr id="6" name="Footer Placeholder 5"/>
          <p:cNvSpPr>
            <a:spLocks noGrp="1"/>
          </p:cNvSpPr>
          <p:nvPr>
            <p:ph type="ftr" sz="quarter" idx="11"/>
          </p:nvPr>
        </p:nvSpPr>
        <p:spPr/>
        <p:txBody>
          <a:bodyPr/>
          <a:lstStyle/>
          <a:p>
            <a:r>
              <a:rPr lang="en-US" dirty="0"/>
              <a:t>Project Presentation</a:t>
            </a:r>
            <a:endParaRPr lang="en-US" dirty="0"/>
          </a:p>
        </p:txBody>
      </p:sp>
      <p:sp>
        <p:nvSpPr>
          <p:cNvPr id="7" name="Slide Number Placeholder 6"/>
          <p:cNvSpPr>
            <a:spLocks noGrp="1"/>
          </p:cNvSpPr>
          <p:nvPr>
            <p:ph type="sldNum" sz="quarter" idx="12"/>
          </p:nvPr>
        </p:nvSpPr>
        <p:spPr/>
        <p:txBody>
          <a:bodyPr/>
          <a:lstStyle/>
          <a:p>
            <a:fld id="{5029810E-6DCB-4372-BDA2-3A2B678320C2}" type="slidenum">
              <a:rPr lang="en-US" smtClean="0"/>
              <a:t>3</a:t>
            </a:fld>
            <a:endParaRPr lang="en-US"/>
          </a:p>
        </p:txBody>
      </p:sp>
    </p:spTree>
    <p:extLst>
      <p:ext uri="{BB962C8B-B14F-4D97-AF65-F5344CB8AC3E}">
        <p14:creationId xmlns:p14="http://schemas.microsoft.com/office/powerpoint/2010/main" val="115278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816196" y="6514"/>
            <a:ext cx="3257550" cy="981075"/>
          </a:xfrm>
          <a:prstGeom prst="rect">
            <a:avLst/>
          </a:prstGeom>
        </p:spPr>
      </p:pic>
      <p:sp>
        <p:nvSpPr>
          <p:cNvPr id="2" name="Title 1"/>
          <p:cNvSpPr>
            <a:spLocks noGrp="1"/>
          </p:cNvSpPr>
          <p:nvPr>
            <p:ph type="title"/>
          </p:nvPr>
        </p:nvSpPr>
        <p:spPr/>
        <p:txBody>
          <a:bodyPr/>
          <a:lstStyle/>
          <a:p>
            <a:r>
              <a:rPr lang="en-IN" b="1" dirty="0" smtClean="0"/>
              <a:t>Problem Understanding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10264" y="1604513"/>
            <a:ext cx="8971471" cy="4697227"/>
          </a:xfrm>
        </p:spPr>
        <p:txBody>
          <a:bodyPr>
            <a:normAutofit fontScale="77500" lnSpcReduction="20000"/>
          </a:bodyPr>
          <a:lstStyle/>
          <a:p>
            <a:pPr marL="0" indent="0" algn="ctr">
              <a:buNone/>
            </a:pPr>
            <a:endParaRPr lang="en-US" dirty="0" smtClean="0">
              <a:latin typeface="Times New Roman" panose="02020603050405020304" pitchFamily="18" charset="0"/>
              <a:cs typeface="Times New Roman" panose="02020603050405020304" pitchFamily="18" charset="0"/>
            </a:endParaRPr>
          </a:p>
          <a:p>
            <a:pPr>
              <a:lnSpc>
                <a:spcPct val="170000"/>
              </a:lnSpc>
            </a:pPr>
            <a:r>
              <a:rPr lang="en-IN" dirty="0">
                <a:latin typeface="Times New Roman" panose="02020603050405020304" pitchFamily="18" charset="0"/>
                <a:cs typeface="Times New Roman" panose="02020603050405020304" pitchFamily="18" charset="0"/>
              </a:rPr>
              <a:t>Breast cancer, the most common cancer among women worldwide accounting for 25 percent of all cancer cases and affected 2.1 million people in 2015. Early diagnosis significantly increases the chances of survival.</a:t>
            </a:r>
            <a:endParaRPr lang="en-US" dirty="0">
              <a:latin typeface="Times New Roman" panose="02020603050405020304" pitchFamily="18" charset="0"/>
              <a:cs typeface="Times New Roman" panose="02020603050405020304" pitchFamily="18" charset="0"/>
            </a:endParaRPr>
          </a:p>
          <a:p>
            <a:pPr>
              <a:lnSpc>
                <a:spcPct val="170000"/>
              </a:lnSpc>
            </a:pPr>
            <a:r>
              <a:rPr lang="en-IN" dirty="0">
                <a:latin typeface="Times New Roman" panose="02020603050405020304" pitchFamily="18" charset="0"/>
                <a:cs typeface="Times New Roman" panose="02020603050405020304" pitchFamily="18" charset="0"/>
              </a:rPr>
              <a:t>The key challenge in cancer detection is how to classify tumours into malignant or benign. Machine learning techniques can dramatically improve the accuracy of diagnosis. Research indicates that most experienced physicians can diagnose cancer with 79 percent accuracy while 91 percent correct diagnosis is achieved using machine learning techniques</a:t>
            </a:r>
            <a:endParaRPr lang="en-US" altLang="zh-TW"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740F7A50-58E8-4092-8E79-C87FCC6345C0}" type="datetime1">
              <a:rPr lang="en-US" smtClean="0"/>
              <a:t>10/30/2021</a:t>
            </a:fld>
            <a:endParaRPr lang="en-US"/>
          </a:p>
        </p:txBody>
      </p:sp>
      <p:sp>
        <p:nvSpPr>
          <p:cNvPr id="6" name="Footer Placeholder 5"/>
          <p:cNvSpPr>
            <a:spLocks noGrp="1"/>
          </p:cNvSpPr>
          <p:nvPr>
            <p:ph type="ftr" sz="quarter" idx="11"/>
          </p:nvPr>
        </p:nvSpPr>
        <p:spPr/>
        <p:txBody>
          <a:bodyPr/>
          <a:lstStyle/>
          <a:p>
            <a:r>
              <a:rPr lang="en-US" dirty="0"/>
              <a:t>Project Presentation</a:t>
            </a:r>
            <a:endParaRPr lang="en-US" dirty="0"/>
          </a:p>
        </p:txBody>
      </p:sp>
      <p:sp>
        <p:nvSpPr>
          <p:cNvPr id="7" name="Slide Number Placeholder 6"/>
          <p:cNvSpPr>
            <a:spLocks noGrp="1"/>
          </p:cNvSpPr>
          <p:nvPr>
            <p:ph type="sldNum" sz="quarter" idx="12"/>
          </p:nvPr>
        </p:nvSpPr>
        <p:spPr/>
        <p:txBody>
          <a:bodyPr/>
          <a:lstStyle/>
          <a:p>
            <a:fld id="{5029810E-6DCB-4372-BDA2-3A2B678320C2}" type="slidenum">
              <a:rPr lang="en-US" smtClean="0"/>
              <a:t>4</a:t>
            </a:fld>
            <a:endParaRPr lang="en-US"/>
          </a:p>
        </p:txBody>
      </p:sp>
    </p:spTree>
    <p:extLst>
      <p:ext uri="{BB962C8B-B14F-4D97-AF65-F5344CB8AC3E}">
        <p14:creationId xmlns:p14="http://schemas.microsoft.com/office/powerpoint/2010/main" val="2200986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816196" y="6514"/>
            <a:ext cx="3257550" cy="981075"/>
          </a:xfrm>
          <a:prstGeom prst="rect">
            <a:avLst/>
          </a:prstGeom>
        </p:spPr>
      </p:pic>
      <p:sp>
        <p:nvSpPr>
          <p:cNvPr id="2" name="Title 1"/>
          <p:cNvSpPr>
            <a:spLocks noGrp="1"/>
          </p:cNvSpPr>
          <p:nvPr>
            <p:ph type="title"/>
          </p:nvPr>
        </p:nvSpPr>
        <p:spPr/>
        <p:txBody>
          <a:bodyPr/>
          <a:lstStyle/>
          <a:p>
            <a:r>
              <a:rPr lang="en-IN" b="1" dirty="0" smtClean="0"/>
              <a:t>Tumour Classification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72638"/>
            <a:ext cx="7080849" cy="3709359"/>
          </a:xfrm>
        </p:spPr>
        <p:txBody>
          <a:bodyPr>
            <a:normAutofit/>
          </a:bodyPr>
          <a:lstStyle/>
          <a:p>
            <a:pPr marL="0" indent="0" algn="ctr">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740F7A50-58E8-4092-8E79-C87FCC6345C0}" type="datetime1">
              <a:rPr lang="en-US" smtClean="0"/>
              <a:t>10/30/2021</a:t>
            </a:fld>
            <a:endParaRPr lang="en-US"/>
          </a:p>
        </p:txBody>
      </p:sp>
      <p:sp>
        <p:nvSpPr>
          <p:cNvPr id="6" name="Footer Placeholder 5"/>
          <p:cNvSpPr>
            <a:spLocks noGrp="1"/>
          </p:cNvSpPr>
          <p:nvPr>
            <p:ph type="ftr" sz="quarter" idx="11"/>
          </p:nvPr>
        </p:nvSpPr>
        <p:spPr/>
        <p:txBody>
          <a:bodyPr/>
          <a:lstStyle/>
          <a:p>
            <a:r>
              <a:rPr lang="en-US" dirty="0"/>
              <a:t>Project Presentation</a:t>
            </a:r>
            <a:endParaRPr lang="en-US" dirty="0"/>
          </a:p>
        </p:txBody>
      </p:sp>
      <p:sp>
        <p:nvSpPr>
          <p:cNvPr id="7" name="Slide Number Placeholder 6"/>
          <p:cNvSpPr>
            <a:spLocks noGrp="1"/>
          </p:cNvSpPr>
          <p:nvPr>
            <p:ph type="sldNum" sz="quarter" idx="12"/>
          </p:nvPr>
        </p:nvSpPr>
        <p:spPr/>
        <p:txBody>
          <a:bodyPr/>
          <a:lstStyle/>
          <a:p>
            <a:fld id="{5029810E-6DCB-4372-BDA2-3A2B678320C2}" type="slidenum">
              <a:rPr lang="en-US" smtClean="0"/>
              <a:t>5</a:t>
            </a:fld>
            <a:endParaRPr lang="en-US"/>
          </a:p>
        </p:txBody>
      </p:sp>
      <p:sp>
        <p:nvSpPr>
          <p:cNvPr id="10" name="Content Placeholder 2"/>
          <p:cNvSpPr txBox="1">
            <a:spLocks/>
          </p:cNvSpPr>
          <p:nvPr/>
        </p:nvSpPr>
        <p:spPr>
          <a:xfrm>
            <a:off x="746760" y="1467353"/>
            <a:ext cx="7054035" cy="469722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dirty="0" smtClean="0">
              <a:latin typeface="Times New Roman" panose="02020603050405020304" pitchFamily="18" charset="0"/>
              <a:cs typeface="Times New Roman" panose="02020603050405020304" pitchFamily="18" charset="0"/>
            </a:endParaRPr>
          </a:p>
          <a:p>
            <a:pPr>
              <a:lnSpc>
                <a:spcPct val="170000"/>
              </a:lnSpc>
            </a:pPr>
            <a:r>
              <a:rPr lang="en-IN" dirty="0">
                <a:latin typeface="Times New Roman" panose="02020603050405020304" pitchFamily="18" charset="0"/>
                <a:cs typeface="Times New Roman" panose="02020603050405020304" pitchFamily="18" charset="0"/>
              </a:rPr>
              <a:t>In this case study our task is to classify tumours into malignant or benign tumours using features obtained from several cell </a:t>
            </a:r>
            <a:r>
              <a:rPr lang="en-IN" dirty="0" smtClean="0">
                <a:latin typeface="Times New Roman" panose="02020603050405020304" pitchFamily="18" charset="0"/>
                <a:cs typeface="Times New Roman" panose="02020603050405020304" pitchFamily="18" charset="0"/>
              </a:rPr>
              <a:t>images</a:t>
            </a:r>
          </a:p>
          <a:p>
            <a:pPr>
              <a:lnSpc>
                <a:spcPct val="170000"/>
              </a:lnSpc>
            </a:pPr>
            <a:r>
              <a:rPr lang="en-IN" dirty="0">
                <a:latin typeface="Times New Roman" panose="02020603050405020304" pitchFamily="18" charset="0"/>
                <a:cs typeface="Times New Roman" panose="02020603050405020304" pitchFamily="18" charset="0"/>
              </a:rPr>
              <a:t>T</a:t>
            </a:r>
            <a:r>
              <a:rPr lang="en-IN" dirty="0" smtClean="0">
                <a:latin typeface="Times New Roman" panose="02020603050405020304" pitchFamily="18" charset="0"/>
                <a:cs typeface="Times New Roman" panose="02020603050405020304" pitchFamily="18" charset="0"/>
              </a:rPr>
              <a:t>he </a:t>
            </a:r>
            <a:r>
              <a:rPr lang="en-IN" dirty="0">
                <a:latin typeface="Times New Roman" panose="02020603050405020304" pitchFamily="18" charset="0"/>
                <a:cs typeface="Times New Roman" panose="02020603050405020304" pitchFamily="18" charset="0"/>
              </a:rPr>
              <a:t>first step in the cancer diagnosis process is to do what we call it fine needle aspirate or FNA process which is simply extracting some of the cells out of the tumour. And at that stage we do not know if that tumour is malignant or benign</a:t>
            </a:r>
            <a:endParaRPr lang="en-US" dirty="0" smtClean="0">
              <a:latin typeface="Times New Roman" panose="02020603050405020304" pitchFamily="18" charset="0"/>
              <a:cs typeface="Times New Roman" panose="02020603050405020304" pitchFamily="18" charset="0"/>
            </a:endParaRPr>
          </a:p>
        </p:txBody>
      </p:sp>
      <p:pic>
        <p:nvPicPr>
          <p:cNvPr id="11" name="Picture 10" descr="Diagram&#10;&#10;Description automatically generated"/>
          <p:cNvPicPr/>
          <p:nvPr/>
        </p:nvPicPr>
        <p:blipFill>
          <a:blip r:embed="rId3" cstate="print">
            <a:extLst>
              <a:ext uri="{28A0092B-C50C-407E-A947-70E740481C1C}">
                <a14:useLocalDpi xmlns:a14="http://schemas.microsoft.com/office/drawing/2010/main" val="0"/>
              </a:ext>
            </a:extLst>
          </a:blip>
          <a:stretch>
            <a:fillRect/>
          </a:stretch>
        </p:blipFill>
        <p:spPr>
          <a:xfrm>
            <a:off x="7800795" y="1467352"/>
            <a:ext cx="4272951" cy="4697227"/>
          </a:xfrm>
          <a:prstGeom prst="rect">
            <a:avLst/>
          </a:prstGeom>
        </p:spPr>
      </p:pic>
    </p:spTree>
    <p:extLst>
      <p:ext uri="{BB962C8B-B14F-4D97-AF65-F5344CB8AC3E}">
        <p14:creationId xmlns:p14="http://schemas.microsoft.com/office/powerpoint/2010/main" val="4112295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816196" y="6514"/>
            <a:ext cx="3257550" cy="981075"/>
          </a:xfrm>
          <a:prstGeom prst="rect">
            <a:avLst/>
          </a:prstGeom>
        </p:spPr>
      </p:pic>
      <p:sp>
        <p:nvSpPr>
          <p:cNvPr id="2" name="Title 1"/>
          <p:cNvSpPr>
            <a:spLocks noGrp="1"/>
          </p:cNvSpPr>
          <p:nvPr>
            <p:ph type="title"/>
          </p:nvPr>
        </p:nvSpPr>
        <p:spPr/>
        <p:txBody>
          <a:bodyPr>
            <a:normAutofit/>
          </a:bodyPr>
          <a:lstStyle/>
          <a:p>
            <a:r>
              <a:rPr lang="en-US" b="1" dirty="0"/>
              <a:t>Background and History</a:t>
            </a:r>
          </a:p>
        </p:txBody>
      </p:sp>
      <p:sp>
        <p:nvSpPr>
          <p:cNvPr id="3" name="Content Placeholder 2"/>
          <p:cNvSpPr>
            <a:spLocks noGrp="1"/>
          </p:cNvSpPr>
          <p:nvPr>
            <p:ph idx="1"/>
          </p:nvPr>
        </p:nvSpPr>
        <p:spPr>
          <a:xfrm>
            <a:off x="838200" y="1552755"/>
            <a:ext cx="10767060" cy="2898475"/>
          </a:xfrm>
        </p:spPr>
        <p:txBody>
          <a:bodyPr>
            <a:noAutofit/>
          </a:bodyPr>
          <a:lstStyle/>
          <a:p>
            <a:pPr>
              <a:lnSpc>
                <a:spcPct val="150000"/>
              </a:lnSpc>
            </a:pPr>
            <a:r>
              <a:rPr lang="en-US" sz="2200" dirty="0" smtClean="0">
                <a:latin typeface="Times New Roman" panose="02020603050405020304" pitchFamily="18" charset="0"/>
                <a:cs typeface="Times New Roman" panose="02020603050405020304" pitchFamily="18" charset="0"/>
              </a:rPr>
              <a:t>Machine </a:t>
            </a:r>
            <a:r>
              <a:rPr lang="en-US" sz="2200" dirty="0">
                <a:latin typeface="Times New Roman" panose="02020603050405020304" pitchFamily="18" charset="0"/>
                <a:cs typeface="Times New Roman" panose="02020603050405020304" pitchFamily="18" charset="0"/>
              </a:rPr>
              <a:t>learning may now be included in the armory of a predictive analyst, which may help them perform better at their jobs. Machine learning includes predictive analytics as one of its components. Machine learning algorithms may be capable of reliably detecting the development of breast cancer soon (Bakr et al.,2020). </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smtClean="0">
                <a:latin typeface="Times New Roman" panose="02020603050405020304" pitchFamily="18" charset="0"/>
                <a:cs typeface="Times New Roman" panose="02020603050405020304" pitchFamily="18" charset="0"/>
              </a:rPr>
              <a:t>When </a:t>
            </a:r>
            <a:r>
              <a:rPr lang="en-US" sz="2200" dirty="0">
                <a:latin typeface="Times New Roman" panose="02020603050405020304" pitchFamily="18" charset="0"/>
                <a:cs typeface="Times New Roman" panose="02020603050405020304" pitchFamily="18" charset="0"/>
              </a:rPr>
              <a:t>medical practitioners have a more accurate prediction of their patients' breast cancer survival, they can make more informed treatment planning decisions, avoid unnecessary therapy and thus lower economic costs, more effectively enroll and exclude patients from randomized trials, and develop palliative care and hospice.</a:t>
            </a:r>
          </a:p>
        </p:txBody>
      </p:sp>
      <p:sp>
        <p:nvSpPr>
          <p:cNvPr id="5" name="Date Placeholder 4"/>
          <p:cNvSpPr>
            <a:spLocks noGrp="1"/>
          </p:cNvSpPr>
          <p:nvPr>
            <p:ph type="dt" sz="half" idx="10"/>
          </p:nvPr>
        </p:nvSpPr>
        <p:spPr/>
        <p:txBody>
          <a:bodyPr/>
          <a:lstStyle/>
          <a:p>
            <a:fld id="{740F7A50-58E8-4092-8E79-C87FCC6345C0}" type="datetime1">
              <a:rPr lang="en-US" smtClean="0"/>
              <a:t>10/30/2021</a:t>
            </a:fld>
            <a:endParaRPr lang="en-US"/>
          </a:p>
        </p:txBody>
      </p:sp>
      <p:sp>
        <p:nvSpPr>
          <p:cNvPr id="6" name="Footer Placeholder 5"/>
          <p:cNvSpPr>
            <a:spLocks noGrp="1"/>
          </p:cNvSpPr>
          <p:nvPr>
            <p:ph type="ftr" sz="quarter" idx="11"/>
          </p:nvPr>
        </p:nvSpPr>
        <p:spPr/>
        <p:txBody>
          <a:bodyPr/>
          <a:lstStyle/>
          <a:p>
            <a:r>
              <a:rPr lang="en-US" dirty="0"/>
              <a:t>Project Presentation</a:t>
            </a:r>
            <a:endParaRPr lang="en-US" dirty="0"/>
          </a:p>
        </p:txBody>
      </p:sp>
      <p:sp>
        <p:nvSpPr>
          <p:cNvPr id="7" name="Slide Number Placeholder 6"/>
          <p:cNvSpPr>
            <a:spLocks noGrp="1"/>
          </p:cNvSpPr>
          <p:nvPr>
            <p:ph type="sldNum" sz="quarter" idx="12"/>
          </p:nvPr>
        </p:nvSpPr>
        <p:spPr/>
        <p:txBody>
          <a:bodyPr/>
          <a:lstStyle/>
          <a:p>
            <a:fld id="{5029810E-6DCB-4372-BDA2-3A2B678320C2}" type="slidenum">
              <a:rPr lang="en-US" smtClean="0"/>
              <a:t>6</a:t>
            </a:fld>
            <a:endParaRPr lang="en-US"/>
          </a:p>
        </p:txBody>
      </p:sp>
    </p:spTree>
    <p:extLst>
      <p:ext uri="{BB962C8B-B14F-4D97-AF65-F5344CB8AC3E}">
        <p14:creationId xmlns:p14="http://schemas.microsoft.com/office/powerpoint/2010/main" val="2154169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816196" y="6514"/>
            <a:ext cx="3257550" cy="981075"/>
          </a:xfrm>
          <a:prstGeom prst="rect">
            <a:avLst/>
          </a:prstGeom>
        </p:spPr>
      </p:pic>
      <p:sp>
        <p:nvSpPr>
          <p:cNvPr id="2" name="Title 1"/>
          <p:cNvSpPr>
            <a:spLocks noGrp="1"/>
          </p:cNvSpPr>
          <p:nvPr>
            <p:ph type="title"/>
          </p:nvPr>
        </p:nvSpPr>
        <p:spPr/>
        <p:txBody>
          <a:bodyPr/>
          <a:lstStyle/>
          <a:p>
            <a:r>
              <a:rPr lang="en-US" b="1" dirty="0" smtClean="0"/>
              <a:t>Machine</a:t>
            </a:r>
            <a:r>
              <a:rPr lang="en-US" dirty="0" smtClean="0">
                <a:latin typeface="+mn-lt"/>
                <a:cs typeface="Times New Roman" panose="02020603050405020304" pitchFamily="18" charset="0"/>
              </a:rPr>
              <a:t> </a:t>
            </a:r>
            <a:r>
              <a:rPr lang="en-US" b="1" dirty="0" smtClean="0"/>
              <a:t>Learning Approach</a:t>
            </a:r>
            <a:endParaRPr lang="en-US" b="1" dirty="0"/>
          </a:p>
        </p:txBody>
      </p:sp>
      <p:sp>
        <p:nvSpPr>
          <p:cNvPr id="3" name="Content Placeholder 2"/>
          <p:cNvSpPr>
            <a:spLocks noGrp="1"/>
          </p:cNvSpPr>
          <p:nvPr>
            <p:ph idx="1"/>
          </p:nvPr>
        </p:nvSpPr>
        <p:spPr>
          <a:xfrm>
            <a:off x="838201" y="1371600"/>
            <a:ext cx="7155179" cy="5097780"/>
          </a:xfrm>
        </p:spPr>
        <p:txBody>
          <a:bodyPr>
            <a:normAutofit fontScale="32500" lnSpcReduction="20000"/>
          </a:bodyPr>
          <a:lstStyle/>
          <a:p>
            <a:pPr>
              <a:lnSpc>
                <a:spcPct val="150000"/>
              </a:lnSpc>
            </a:pPr>
            <a:r>
              <a:rPr lang="en-US" sz="4500" dirty="0" smtClean="0">
                <a:latin typeface="Times New Roman" panose="02020603050405020304" pitchFamily="18" charset="0"/>
                <a:cs typeface="Times New Roman" panose="02020603050405020304" pitchFamily="18" charset="0"/>
              </a:rPr>
              <a:t>As a part of this case study; I have considered the dataset that contains the features computed from digitized image of fine needle aspirate of a breast mass.</a:t>
            </a:r>
          </a:p>
          <a:p>
            <a:pPr>
              <a:lnSpc>
                <a:spcPct val="150000"/>
              </a:lnSpc>
            </a:pPr>
            <a:r>
              <a:rPr lang="en-IN" sz="4500" dirty="0" smtClean="0">
                <a:latin typeface="Times New Roman" panose="02020603050405020304" pitchFamily="18" charset="0"/>
                <a:cs typeface="Times New Roman" panose="02020603050405020304" pitchFamily="18" charset="0"/>
              </a:rPr>
              <a:t>When </a:t>
            </a:r>
            <a:r>
              <a:rPr lang="en-IN" sz="4500" dirty="0">
                <a:latin typeface="Times New Roman" panose="02020603050405020304" pitchFamily="18" charset="0"/>
                <a:cs typeface="Times New Roman" panose="02020603050405020304" pitchFamily="18" charset="0"/>
              </a:rPr>
              <a:t>we say features that mean some characteristics out of the image such as radius for example of the cells such as texture, perimeter, area, smoothness and so on. </a:t>
            </a:r>
            <a:endParaRPr lang="en-IN" sz="4500" dirty="0" smtClean="0">
              <a:latin typeface="Times New Roman" panose="02020603050405020304" pitchFamily="18" charset="0"/>
              <a:cs typeface="Times New Roman" panose="02020603050405020304" pitchFamily="18" charset="0"/>
            </a:endParaRPr>
          </a:p>
          <a:p>
            <a:pPr>
              <a:lnSpc>
                <a:spcPct val="150000"/>
              </a:lnSpc>
            </a:pPr>
            <a:r>
              <a:rPr lang="en-IN" sz="4500" dirty="0" smtClean="0">
                <a:latin typeface="Times New Roman" panose="02020603050405020304" pitchFamily="18" charset="0"/>
                <a:cs typeface="Times New Roman" panose="02020603050405020304" pitchFamily="18" charset="0"/>
              </a:rPr>
              <a:t>We will be applying data wrangling and data transformations to </a:t>
            </a:r>
            <a:r>
              <a:rPr lang="en-IN" sz="4500" dirty="0">
                <a:latin typeface="Times New Roman" panose="02020603050405020304" pitchFamily="18" charset="0"/>
                <a:cs typeface="Times New Roman" panose="02020603050405020304" pitchFamily="18" charset="0"/>
              </a:rPr>
              <a:t>feed all these features into our machine learning </a:t>
            </a:r>
            <a:r>
              <a:rPr lang="en-IN" sz="4500" dirty="0" smtClean="0">
                <a:latin typeface="Times New Roman" panose="02020603050405020304" pitchFamily="18" charset="0"/>
                <a:cs typeface="Times New Roman" panose="02020603050405020304" pitchFamily="18" charset="0"/>
              </a:rPr>
              <a:t>model. And the model will learn the data and predicts the occurrences of cancer.</a:t>
            </a:r>
          </a:p>
          <a:p>
            <a:pPr>
              <a:lnSpc>
                <a:spcPct val="170000"/>
              </a:lnSpc>
            </a:pPr>
            <a:r>
              <a:rPr lang="en-GB" sz="4500" dirty="0">
                <a:latin typeface="Times New Roman" panose="02020603050405020304" pitchFamily="18" charset="0"/>
                <a:cs typeface="Times New Roman" panose="02020603050405020304" pitchFamily="18" charset="0"/>
              </a:rPr>
              <a:t>The dataset: Publicly available (created by </a:t>
            </a:r>
            <a:r>
              <a:rPr lang="en-GB" sz="4500" dirty="0" err="1">
                <a:latin typeface="Times New Roman" panose="02020603050405020304" pitchFamily="18" charset="0"/>
                <a:cs typeface="Times New Roman" panose="02020603050405020304" pitchFamily="18" charset="0"/>
              </a:rPr>
              <a:t>Dr.</a:t>
            </a:r>
            <a:r>
              <a:rPr lang="en-GB" sz="4500" dirty="0">
                <a:latin typeface="Times New Roman" panose="02020603050405020304" pitchFamily="18" charset="0"/>
                <a:cs typeface="Times New Roman" panose="02020603050405020304" pitchFamily="18" charset="0"/>
              </a:rPr>
              <a:t> William H. </a:t>
            </a:r>
            <a:r>
              <a:rPr lang="en-GB" sz="4500" dirty="0" err="1">
                <a:latin typeface="Times New Roman" panose="02020603050405020304" pitchFamily="18" charset="0"/>
                <a:cs typeface="Times New Roman" panose="02020603050405020304" pitchFamily="18" charset="0"/>
              </a:rPr>
              <a:t>Wolberg</a:t>
            </a:r>
            <a:r>
              <a:rPr lang="en-GB" sz="4500" dirty="0">
                <a:latin typeface="Times New Roman" panose="02020603050405020304" pitchFamily="18" charset="0"/>
                <a:cs typeface="Times New Roman" panose="02020603050405020304" pitchFamily="18" charset="0"/>
              </a:rPr>
              <a:t>, physician at the University Of Wisconsin Hospital at Madison, Wisconsin, USA (</a:t>
            </a:r>
            <a:r>
              <a:rPr lang="en-GB" sz="4500" dirty="0" err="1">
                <a:latin typeface="Times New Roman" panose="02020603050405020304" pitchFamily="18" charset="0"/>
                <a:cs typeface="Times New Roman" panose="02020603050405020304" pitchFamily="18" charset="0"/>
              </a:rPr>
              <a:t>Wolberg</a:t>
            </a:r>
            <a:r>
              <a:rPr lang="en-GB" sz="4500" dirty="0">
                <a:latin typeface="Times New Roman" panose="02020603050405020304" pitchFamily="18" charset="0"/>
                <a:cs typeface="Times New Roman" panose="02020603050405020304" pitchFamily="18" charset="0"/>
              </a:rPr>
              <a:t> and </a:t>
            </a:r>
            <a:r>
              <a:rPr lang="en-GB" sz="4500" dirty="0" err="1">
                <a:latin typeface="Times New Roman" panose="02020603050405020304" pitchFamily="18" charset="0"/>
                <a:cs typeface="Times New Roman" panose="02020603050405020304" pitchFamily="18" charset="0"/>
              </a:rPr>
              <a:t>Mangasarian</a:t>
            </a:r>
            <a:r>
              <a:rPr lang="en-GB" sz="4500" dirty="0">
                <a:latin typeface="Times New Roman" panose="02020603050405020304" pitchFamily="18" charset="0"/>
                <a:cs typeface="Times New Roman" panose="02020603050405020304" pitchFamily="18" charset="0"/>
              </a:rPr>
              <a:t> 1990).  It consists of</a:t>
            </a:r>
          </a:p>
          <a:p>
            <a:pPr lvl="1">
              <a:buFont typeface="Wingdings" panose="05000000000000000000" pitchFamily="2" charset="2"/>
              <a:buChar char="ü"/>
            </a:pPr>
            <a:r>
              <a:rPr lang="en-GB" sz="4500" dirty="0">
                <a:latin typeface="Times New Roman" panose="02020603050405020304" pitchFamily="18" charset="0"/>
                <a:cs typeface="Times New Roman" panose="02020603050405020304" pitchFamily="18" charset="0"/>
              </a:rPr>
              <a:t> 699 instances (Benign: 458 Malignant: 241) a</a:t>
            </a:r>
          </a:p>
          <a:p>
            <a:pPr lvl="1">
              <a:buFont typeface="Wingdings" panose="05000000000000000000" pitchFamily="2" charset="2"/>
              <a:buChar char="ü"/>
            </a:pPr>
            <a:endParaRPr lang="en-GB" sz="45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GB" sz="4500" dirty="0">
                <a:latin typeface="Times New Roman" panose="02020603050405020304" pitchFamily="18" charset="0"/>
                <a:cs typeface="Times New Roman" panose="02020603050405020304" pitchFamily="18" charset="0"/>
              </a:rPr>
              <a:t>2 classes (65.5% malignant and 34.5% benign)</a:t>
            </a:r>
          </a:p>
          <a:p>
            <a:pPr lvl="1">
              <a:buFont typeface="Wingdings" panose="05000000000000000000" pitchFamily="2" charset="2"/>
              <a:buChar char="ü"/>
            </a:pPr>
            <a:endParaRPr lang="en-GB" sz="45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GB" sz="4500" dirty="0">
                <a:latin typeface="Times New Roman" panose="02020603050405020304" pitchFamily="18" charset="0"/>
                <a:cs typeface="Times New Roman" panose="02020603050405020304" pitchFamily="18" charset="0"/>
              </a:rPr>
              <a:t>11 integer-valued attributes.</a:t>
            </a:r>
            <a:endParaRPr lang="en-NZ" sz="4500" dirty="0">
              <a:latin typeface="Times New Roman" panose="02020603050405020304" pitchFamily="18" charset="0"/>
              <a:cs typeface="Times New Roman" panose="02020603050405020304" pitchFamily="18" charset="0"/>
            </a:endParaRPr>
          </a:p>
          <a:p>
            <a:pPr>
              <a:lnSpc>
                <a:spcPct val="150000"/>
              </a:lnSpc>
            </a:pPr>
            <a:endParaRPr lang="en-IN" sz="2200" dirty="0" smtClean="0">
              <a:latin typeface="Times New Roman" panose="02020603050405020304" pitchFamily="18" charset="0"/>
              <a:cs typeface="Times New Roman" panose="02020603050405020304" pitchFamily="18" charset="0"/>
            </a:endParaRPr>
          </a:p>
          <a:p>
            <a:pPr marL="0" indent="0">
              <a:lnSpc>
                <a:spcPct val="150000"/>
              </a:lnSpc>
              <a:buNone/>
            </a:pPr>
            <a:endParaRPr lang="en-IN" sz="2200" dirty="0" smtClean="0">
              <a:latin typeface="Times New Roman" panose="02020603050405020304" pitchFamily="18" charset="0"/>
              <a:cs typeface="Times New Roman" panose="02020603050405020304" pitchFamily="18" charset="0"/>
            </a:endParaRPr>
          </a:p>
          <a:p>
            <a:pPr>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740F7A50-58E8-4092-8E79-C87FCC6345C0}" type="datetime1">
              <a:rPr lang="en-US" smtClean="0"/>
              <a:t>10/30/2021</a:t>
            </a:fld>
            <a:endParaRPr lang="en-US"/>
          </a:p>
        </p:txBody>
      </p:sp>
      <p:sp>
        <p:nvSpPr>
          <p:cNvPr id="6" name="Footer Placeholder 5"/>
          <p:cNvSpPr>
            <a:spLocks noGrp="1"/>
          </p:cNvSpPr>
          <p:nvPr>
            <p:ph type="ftr" sz="quarter" idx="11"/>
          </p:nvPr>
        </p:nvSpPr>
        <p:spPr/>
        <p:txBody>
          <a:bodyPr/>
          <a:lstStyle/>
          <a:p>
            <a:r>
              <a:rPr lang="en-US" dirty="0"/>
              <a:t>Project Presentation</a:t>
            </a:r>
            <a:endParaRPr lang="en-US" dirty="0"/>
          </a:p>
        </p:txBody>
      </p:sp>
      <p:sp>
        <p:nvSpPr>
          <p:cNvPr id="7" name="Slide Number Placeholder 6"/>
          <p:cNvSpPr>
            <a:spLocks noGrp="1"/>
          </p:cNvSpPr>
          <p:nvPr>
            <p:ph type="sldNum" sz="quarter" idx="12"/>
          </p:nvPr>
        </p:nvSpPr>
        <p:spPr/>
        <p:txBody>
          <a:bodyPr/>
          <a:lstStyle/>
          <a:p>
            <a:fld id="{5029810E-6DCB-4372-BDA2-3A2B678320C2}" type="slidenum">
              <a:rPr lang="en-US" smtClean="0"/>
              <a:t>7</a:t>
            </a:fld>
            <a:endParaRPr lang="en-US"/>
          </a:p>
        </p:txBody>
      </p:sp>
      <p:pic>
        <p:nvPicPr>
          <p:cNvPr id="8" name="Picture 7"/>
          <p:cNvPicPr/>
          <p:nvPr/>
        </p:nvPicPr>
        <p:blipFill>
          <a:blip r:embed="rId3"/>
          <a:stretch>
            <a:fillRect/>
          </a:stretch>
        </p:blipFill>
        <p:spPr>
          <a:xfrm>
            <a:off x="8067675" y="1615440"/>
            <a:ext cx="4124325" cy="4343400"/>
          </a:xfrm>
          <a:prstGeom prst="rect">
            <a:avLst/>
          </a:prstGeom>
        </p:spPr>
      </p:pic>
    </p:spTree>
    <p:extLst>
      <p:ext uri="{BB962C8B-B14F-4D97-AF65-F5344CB8AC3E}">
        <p14:creationId xmlns:p14="http://schemas.microsoft.com/office/powerpoint/2010/main" val="297647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816196" y="6514"/>
            <a:ext cx="3257550" cy="981075"/>
          </a:xfrm>
          <a:prstGeom prst="rect">
            <a:avLst/>
          </a:prstGeom>
        </p:spPr>
      </p:pic>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Preliminary Analysis</a:t>
            </a:r>
            <a:endParaRPr lang="en-US"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740F7A50-58E8-4092-8E79-C87FCC6345C0}" type="datetime1">
              <a:rPr lang="en-US" smtClean="0"/>
              <a:t>10/30/2021</a:t>
            </a:fld>
            <a:endParaRPr lang="en-US"/>
          </a:p>
        </p:txBody>
      </p:sp>
      <p:sp>
        <p:nvSpPr>
          <p:cNvPr id="6" name="Footer Placeholder 5"/>
          <p:cNvSpPr>
            <a:spLocks noGrp="1"/>
          </p:cNvSpPr>
          <p:nvPr>
            <p:ph type="ftr" sz="quarter" idx="11"/>
          </p:nvPr>
        </p:nvSpPr>
        <p:spPr/>
        <p:txBody>
          <a:bodyPr/>
          <a:lstStyle/>
          <a:p>
            <a:r>
              <a:rPr lang="en-US" dirty="0"/>
              <a:t>Project Presentation</a:t>
            </a:r>
            <a:endParaRPr lang="en-US" dirty="0"/>
          </a:p>
        </p:txBody>
      </p:sp>
      <p:sp>
        <p:nvSpPr>
          <p:cNvPr id="7" name="Slide Number Placeholder 6"/>
          <p:cNvSpPr>
            <a:spLocks noGrp="1"/>
          </p:cNvSpPr>
          <p:nvPr>
            <p:ph type="sldNum" sz="quarter" idx="12"/>
          </p:nvPr>
        </p:nvSpPr>
        <p:spPr/>
        <p:txBody>
          <a:bodyPr/>
          <a:lstStyle/>
          <a:p>
            <a:fld id="{5029810E-6DCB-4372-BDA2-3A2B678320C2}" type="slidenum">
              <a:rPr lang="en-US" smtClean="0"/>
              <a:t>8</a:t>
            </a:fld>
            <a:endParaRPr lang="en-US"/>
          </a:p>
        </p:txBody>
      </p:sp>
      <p:sp>
        <p:nvSpPr>
          <p:cNvPr id="10" name="Content Placeholder 2"/>
          <p:cNvSpPr txBox="1">
            <a:spLocks/>
          </p:cNvSpPr>
          <p:nvPr/>
        </p:nvSpPr>
        <p:spPr>
          <a:xfrm>
            <a:off x="533400" y="1363980"/>
            <a:ext cx="5349240" cy="4739640"/>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pPr>
            <a:r>
              <a:rPr lang="en-US" sz="5600" dirty="0">
                <a:latin typeface="Times New Roman" panose="02020603050405020304" pitchFamily="18" charset="0"/>
                <a:cs typeface="Times New Roman" panose="02020603050405020304" pitchFamily="18" charset="0"/>
              </a:rPr>
              <a:t>The </a:t>
            </a:r>
            <a:r>
              <a:rPr lang="en-US" sz="5600" dirty="0" smtClean="0">
                <a:latin typeface="Times New Roman" panose="02020603050405020304" pitchFamily="18" charset="0"/>
                <a:cs typeface="Times New Roman" panose="02020603050405020304" pitchFamily="18" charset="0"/>
              </a:rPr>
              <a:t>figure at right </a:t>
            </a:r>
            <a:r>
              <a:rPr lang="en-US" sz="5600" dirty="0">
                <a:latin typeface="Times New Roman" panose="02020603050405020304" pitchFamily="18" charset="0"/>
                <a:cs typeface="Times New Roman" panose="02020603050405020304" pitchFamily="18" charset="0"/>
              </a:rPr>
              <a:t>represents </a:t>
            </a:r>
            <a:r>
              <a:rPr lang="en-US" sz="5600" b="1" u="sng" dirty="0" smtClean="0">
                <a:latin typeface="Times New Roman" panose="02020603050405020304" pitchFamily="18" charset="0"/>
                <a:cs typeface="Times New Roman" panose="02020603050405020304" pitchFamily="18" charset="0"/>
              </a:rPr>
              <a:t>all features </a:t>
            </a:r>
            <a:r>
              <a:rPr lang="en-US" sz="5600" dirty="0" smtClean="0">
                <a:latin typeface="Times New Roman" panose="02020603050405020304" pitchFamily="18" charset="0"/>
                <a:cs typeface="Times New Roman" panose="02020603050405020304" pitchFamily="18" charset="0"/>
              </a:rPr>
              <a:t>from </a:t>
            </a:r>
            <a:r>
              <a:rPr lang="en-US" sz="5600" dirty="0">
                <a:latin typeface="Times New Roman" panose="02020603050405020304" pitchFamily="18" charset="0"/>
                <a:cs typeface="Times New Roman" panose="02020603050405020304" pitchFamily="18" charset="0"/>
              </a:rPr>
              <a:t>our data and </a:t>
            </a:r>
            <a:r>
              <a:rPr lang="en-US" sz="5600" dirty="0" smtClean="0">
                <a:latin typeface="Times New Roman" panose="02020603050405020304" pitchFamily="18" charset="0"/>
                <a:cs typeface="Times New Roman" panose="02020603050405020304" pitchFamily="18" charset="0"/>
              </a:rPr>
              <a:t>its relationship.</a:t>
            </a:r>
            <a:endParaRPr lang="en-US" sz="5600" dirty="0">
              <a:latin typeface="Times New Roman" panose="02020603050405020304" pitchFamily="18" charset="0"/>
              <a:cs typeface="Times New Roman" panose="02020603050405020304" pitchFamily="18" charset="0"/>
            </a:endParaRPr>
          </a:p>
          <a:p>
            <a:pPr>
              <a:lnSpc>
                <a:spcPct val="170000"/>
              </a:lnSpc>
            </a:pPr>
            <a:r>
              <a:rPr lang="en-US" sz="5600" dirty="0" smtClean="0">
                <a:latin typeface="Times New Roman" panose="02020603050405020304" pitchFamily="18" charset="0"/>
                <a:cs typeface="Times New Roman" panose="02020603050405020304" pitchFamily="18" charset="0"/>
              </a:rPr>
              <a:t>Categorized ‘0</a:t>
            </a: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for </a:t>
            </a:r>
            <a:r>
              <a:rPr lang="en-US" sz="5600" dirty="0">
                <a:latin typeface="Times New Roman" panose="02020603050405020304" pitchFamily="18" charset="0"/>
                <a:cs typeface="Times New Roman" panose="02020603050405020304" pitchFamily="18" charset="0"/>
              </a:rPr>
              <a:t>Benign </a:t>
            </a:r>
            <a:r>
              <a:rPr lang="en-US" sz="5600" dirty="0" err="1">
                <a:latin typeface="Times New Roman" panose="02020603050405020304" pitchFamily="18" charset="0"/>
                <a:cs typeface="Times New Roman" panose="02020603050405020304" pitchFamily="18" charset="0"/>
              </a:rPr>
              <a:t>tumour</a:t>
            </a: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and ’1</a:t>
            </a:r>
            <a:r>
              <a:rPr lang="en-US" sz="5600" dirty="0">
                <a:latin typeface="Times New Roman" panose="02020603050405020304" pitchFamily="18" charset="0"/>
                <a:cs typeface="Times New Roman" panose="02020603050405020304" pitchFamily="18" charset="0"/>
              </a:rPr>
              <a:t>’ is for malignant </a:t>
            </a:r>
            <a:r>
              <a:rPr lang="en-US" sz="5600" dirty="0" err="1">
                <a:latin typeface="Times New Roman" panose="02020603050405020304" pitchFamily="18" charset="0"/>
                <a:cs typeface="Times New Roman" panose="02020603050405020304" pitchFamily="18" charset="0"/>
              </a:rPr>
              <a:t>tumour</a:t>
            </a:r>
            <a:r>
              <a:rPr lang="en-US" sz="5600" dirty="0">
                <a:latin typeface="Times New Roman" panose="02020603050405020304" pitchFamily="18" charset="0"/>
                <a:cs typeface="Times New Roman" panose="02020603050405020304" pitchFamily="18" charset="0"/>
              </a:rPr>
              <a:t>.</a:t>
            </a:r>
          </a:p>
          <a:p>
            <a:pPr marL="0" indent="0">
              <a:lnSpc>
                <a:spcPct val="170000"/>
              </a:lnSpc>
              <a:buNone/>
            </a:pPr>
            <a:r>
              <a:rPr lang="en-IN" sz="5600" b="1" dirty="0" smtClean="0">
                <a:latin typeface="Times New Roman" panose="02020603050405020304" pitchFamily="18" charset="0"/>
                <a:cs typeface="Times New Roman" panose="02020603050405020304" pitchFamily="18" charset="0"/>
              </a:rPr>
              <a:t>Observations:</a:t>
            </a:r>
          </a:p>
          <a:p>
            <a:pPr>
              <a:lnSpc>
                <a:spcPct val="170000"/>
              </a:lnSpc>
            </a:pPr>
            <a:r>
              <a:rPr lang="en-IN" sz="5600" dirty="0" smtClean="0">
                <a:latin typeface="Times New Roman" panose="02020603050405020304" pitchFamily="18" charset="0"/>
                <a:cs typeface="Times New Roman" panose="02020603050405020304" pitchFamily="18" charset="0"/>
              </a:rPr>
              <a:t>One </a:t>
            </a:r>
            <a:r>
              <a:rPr lang="en-IN" sz="5600" dirty="0">
                <a:latin typeface="Times New Roman" panose="02020603050405020304" pitchFamily="18" charset="0"/>
                <a:cs typeface="Times New Roman" panose="02020603050405020304" pitchFamily="18" charset="0"/>
              </a:rPr>
              <a:t>of the many observations to see is that mean radius and mean perimeter have a linear relationship.</a:t>
            </a:r>
          </a:p>
          <a:p>
            <a:pPr>
              <a:lnSpc>
                <a:spcPct val="170000"/>
              </a:lnSpc>
            </a:pPr>
            <a:r>
              <a:rPr lang="en-IN" sz="5600" dirty="0">
                <a:latin typeface="Times New Roman" panose="02020603050405020304" pitchFamily="18" charset="0"/>
                <a:cs typeface="Times New Roman" panose="02020603050405020304" pitchFamily="18" charset="0"/>
              </a:rPr>
              <a:t>Whenever the mean area increases </a:t>
            </a:r>
            <a:r>
              <a:rPr lang="en-IN" sz="5600" dirty="0" smtClean="0">
                <a:latin typeface="Times New Roman" panose="02020603050405020304" pitchFamily="18" charset="0"/>
                <a:cs typeface="Times New Roman" panose="02020603050405020304" pitchFamily="18" charset="0"/>
              </a:rPr>
              <a:t>w.r.t </a:t>
            </a:r>
            <a:r>
              <a:rPr lang="en-IN" sz="5600" dirty="0">
                <a:latin typeface="Times New Roman" panose="02020603050405020304" pitchFamily="18" charset="0"/>
                <a:cs typeface="Times New Roman" panose="02020603050405020304" pitchFamily="18" charset="0"/>
              </a:rPr>
              <a:t>mean radius, the chances of a benign cell increases. This </a:t>
            </a:r>
            <a:r>
              <a:rPr lang="en-IN" sz="5600" dirty="0" smtClean="0">
                <a:latin typeface="Times New Roman" panose="02020603050405020304" pitchFamily="18" charset="0"/>
                <a:cs typeface="Times New Roman" panose="02020603050405020304" pitchFamily="18" charset="0"/>
              </a:rPr>
              <a:t>resembles </a:t>
            </a:r>
            <a:r>
              <a:rPr lang="en-IN" sz="5600" dirty="0">
                <a:latin typeface="Times New Roman" panose="02020603050405020304" pitchFamily="18" charset="0"/>
                <a:cs typeface="Times New Roman" panose="02020603050405020304" pitchFamily="18" charset="0"/>
              </a:rPr>
              <a:t>that the patient can be safe.</a:t>
            </a:r>
          </a:p>
          <a:p>
            <a:pPr>
              <a:lnSpc>
                <a:spcPct val="170000"/>
              </a:lnSpc>
            </a:pPr>
            <a:r>
              <a:rPr lang="en-IN" sz="5600" dirty="0">
                <a:latin typeface="Times New Roman" panose="02020603050405020304" pitchFamily="18" charset="0"/>
                <a:cs typeface="Times New Roman" panose="02020603050405020304" pitchFamily="18" charset="0"/>
              </a:rPr>
              <a:t>When the mean smoothness is at the middle, the mean area decides if the cell is benign or malignant. The higher the area, more are the chances of a benign tumour</a:t>
            </a:r>
            <a:r>
              <a:rPr lang="en-IN" sz="5600" dirty="0" smtClean="0">
                <a:latin typeface="Times New Roman" panose="02020603050405020304" pitchFamily="18" charset="0"/>
                <a:cs typeface="Times New Roman" panose="02020603050405020304" pitchFamily="18" charset="0"/>
              </a:rPr>
              <a:t>.</a:t>
            </a:r>
          </a:p>
          <a:p>
            <a:pPr marL="0" indent="0">
              <a:lnSpc>
                <a:spcPct val="150000"/>
              </a:lnSpc>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a:p>
            <a:pPr>
              <a:lnSpc>
                <a:spcPct val="150000"/>
              </a:lnSpc>
            </a:pPr>
            <a:endParaRPr lang="en-US" sz="2200"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stretch>
            <a:fillRect/>
          </a:stretch>
        </p:blipFill>
        <p:spPr>
          <a:xfrm>
            <a:off x="5966460" y="870585"/>
            <a:ext cx="6225540" cy="5598795"/>
          </a:xfrm>
          <a:prstGeom prst="rect">
            <a:avLst/>
          </a:prstGeom>
        </p:spPr>
      </p:pic>
    </p:spTree>
    <p:extLst>
      <p:ext uri="{BB962C8B-B14F-4D97-AF65-F5344CB8AC3E}">
        <p14:creationId xmlns:p14="http://schemas.microsoft.com/office/powerpoint/2010/main" val="21407468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816196" y="6514"/>
            <a:ext cx="3257550" cy="981075"/>
          </a:xfrm>
          <a:prstGeom prst="rect">
            <a:avLst/>
          </a:prstGeom>
        </p:spPr>
      </p:pic>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Contd.. Feature Visualizations</a:t>
            </a:r>
            <a:endParaRPr lang="en-US"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3"/>
          <a:stretch>
            <a:fillRect/>
          </a:stretch>
        </p:blipFill>
        <p:spPr>
          <a:xfrm>
            <a:off x="489745" y="1556385"/>
            <a:ext cx="5430996" cy="4686300"/>
          </a:xfrm>
          <a:prstGeom prst="rect">
            <a:avLst/>
          </a:prstGeom>
        </p:spPr>
      </p:pic>
      <p:sp>
        <p:nvSpPr>
          <p:cNvPr id="5" name="Date Placeholder 4"/>
          <p:cNvSpPr>
            <a:spLocks noGrp="1"/>
          </p:cNvSpPr>
          <p:nvPr>
            <p:ph type="dt" sz="half" idx="10"/>
          </p:nvPr>
        </p:nvSpPr>
        <p:spPr/>
        <p:txBody>
          <a:bodyPr/>
          <a:lstStyle/>
          <a:p>
            <a:fld id="{740F7A50-58E8-4092-8E79-C87FCC6345C0}" type="datetime1">
              <a:rPr lang="en-US" smtClean="0"/>
              <a:t>10/30/2021</a:t>
            </a:fld>
            <a:endParaRPr lang="en-US"/>
          </a:p>
        </p:txBody>
      </p:sp>
      <p:sp>
        <p:nvSpPr>
          <p:cNvPr id="6" name="Footer Placeholder 5"/>
          <p:cNvSpPr>
            <a:spLocks noGrp="1"/>
          </p:cNvSpPr>
          <p:nvPr>
            <p:ph type="ftr" sz="quarter" idx="11"/>
          </p:nvPr>
        </p:nvSpPr>
        <p:spPr/>
        <p:txBody>
          <a:bodyPr/>
          <a:lstStyle/>
          <a:p>
            <a:r>
              <a:rPr lang="en-US" dirty="0"/>
              <a:t>Project Presentation</a:t>
            </a:r>
            <a:endParaRPr lang="en-US" dirty="0"/>
          </a:p>
        </p:txBody>
      </p:sp>
      <p:sp>
        <p:nvSpPr>
          <p:cNvPr id="7" name="Slide Number Placeholder 6"/>
          <p:cNvSpPr>
            <a:spLocks noGrp="1"/>
          </p:cNvSpPr>
          <p:nvPr>
            <p:ph type="sldNum" sz="quarter" idx="12"/>
          </p:nvPr>
        </p:nvSpPr>
        <p:spPr/>
        <p:txBody>
          <a:bodyPr/>
          <a:lstStyle/>
          <a:p>
            <a:fld id="{5029810E-6DCB-4372-BDA2-3A2B678320C2}" type="slidenum">
              <a:rPr lang="en-US" smtClean="0"/>
              <a:t>9</a:t>
            </a:fld>
            <a:endParaRPr lang="en-US"/>
          </a:p>
        </p:txBody>
      </p:sp>
      <p:pic>
        <p:nvPicPr>
          <p:cNvPr id="9" name="Picture 8"/>
          <p:cNvPicPr>
            <a:picLocks noChangeAspect="1"/>
          </p:cNvPicPr>
          <p:nvPr/>
        </p:nvPicPr>
        <p:blipFill>
          <a:blip r:embed="rId4"/>
          <a:stretch>
            <a:fillRect/>
          </a:stretch>
        </p:blipFill>
        <p:spPr>
          <a:xfrm>
            <a:off x="6033063" y="1690688"/>
            <a:ext cx="5566266" cy="4138611"/>
          </a:xfrm>
          <a:prstGeom prst="rect">
            <a:avLst/>
          </a:prstGeom>
        </p:spPr>
      </p:pic>
    </p:spTree>
    <p:extLst>
      <p:ext uri="{BB962C8B-B14F-4D97-AF65-F5344CB8AC3E}">
        <p14:creationId xmlns:p14="http://schemas.microsoft.com/office/powerpoint/2010/main" val="617472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1450</Words>
  <Application>Microsoft Office PowerPoint</Application>
  <PresentationFormat>Widescreen</PresentationFormat>
  <Paragraphs>312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新細明體</vt:lpstr>
      <vt:lpstr>Times New Roman</vt:lpstr>
      <vt:lpstr>Wingdings</vt:lpstr>
      <vt:lpstr>Office Theme</vt:lpstr>
      <vt:lpstr> </vt:lpstr>
      <vt:lpstr>Table of Contents</vt:lpstr>
      <vt:lpstr>Topic</vt:lpstr>
      <vt:lpstr>Problem Understanding</vt:lpstr>
      <vt:lpstr>Tumour Classification</vt:lpstr>
      <vt:lpstr>Background and History</vt:lpstr>
      <vt:lpstr>Machine Learning Approach</vt:lpstr>
      <vt:lpstr>Preliminary Analysis</vt:lpstr>
      <vt:lpstr>Contd.. Feature Visualizations</vt:lpstr>
      <vt:lpstr>Contd.. Principal Component Analysis(PCA)</vt:lpstr>
      <vt:lpstr>Model Evaluation: SVM</vt:lpstr>
      <vt:lpstr>Model Evaluation: Logistic Regression</vt:lpstr>
      <vt:lpstr>Model Evaluation: Random Forest</vt:lpstr>
      <vt:lpstr>Model Evaluation: KNN</vt:lpstr>
      <vt:lpstr>Model Comparison</vt:lpstr>
      <vt:lpstr> Conclusion</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Aditya Sumbaraju</dc:creator>
  <cp:lastModifiedBy>Aditya Sumbaraju</cp:lastModifiedBy>
  <cp:revision>37</cp:revision>
  <dcterms:created xsi:type="dcterms:W3CDTF">2020-11-21T22:17:25Z</dcterms:created>
  <dcterms:modified xsi:type="dcterms:W3CDTF">2021-10-31T00:06:18Z</dcterms:modified>
</cp:coreProperties>
</file>