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12A6-BD59-4A73-A92F-3296DCF3A8B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E86E-3992-4873-A2DA-0FEC03C8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3262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15992" y="3571876"/>
            <a:ext cx="5319048" cy="1399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Sumbaraju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DSC530 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Shankar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Parajulee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2414801"/>
            <a:ext cx="4937759" cy="326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46" y="197014"/>
            <a:ext cx="3257550" cy="981075"/>
          </a:xfrm>
          <a:prstGeom prst="rect">
            <a:avLst/>
          </a:prstGeom>
        </p:spPr>
      </p:pic>
      <p:sp>
        <p:nvSpPr>
          <p:cNvPr id="14" name="Content Placeholder 7"/>
          <p:cNvSpPr>
            <a:spLocks noGrp="1"/>
          </p:cNvSpPr>
          <p:nvPr>
            <p:ph sz="half" idx="2"/>
          </p:nvPr>
        </p:nvSpPr>
        <p:spPr>
          <a:xfrm>
            <a:off x="1188720" y="457445"/>
            <a:ext cx="4937760" cy="460211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530 Final Project Presentation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E87-B301-4CFE-A8F8-5DCAEEF2E907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 9.3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Density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056" y="1681162"/>
            <a:ext cx="5429250" cy="4238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Analytical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8971471" cy="490795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443846"/>
            <a:ext cx="5819775" cy="4229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68196" y="2686590"/>
            <a:ext cx="5239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distribution is approximately </a:t>
            </a:r>
            <a:r>
              <a:rPr lang="en-US" dirty="0" smtClean="0"/>
              <a:t>lognormal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emissions are within half an order of magnitude of each </a:t>
            </a: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46" y="1868412"/>
            <a:ext cx="58769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p-value was found to be very close to 0, </a:t>
            </a:r>
            <a:r>
              <a:rPr lang="en-US" dirty="0" smtClean="0"/>
              <a:t>hence it is significant that that </a:t>
            </a:r>
            <a:r>
              <a:rPr lang="en-US" dirty="0"/>
              <a:t>there is a statistically </a:t>
            </a:r>
            <a:r>
              <a:rPr lang="en-US" dirty="0" smtClean="0"/>
              <a:t>different </a:t>
            </a:r>
            <a:r>
              <a:rPr lang="en-US" dirty="0"/>
              <a:t>between the fuel consumptions of gas </a:t>
            </a:r>
            <a:r>
              <a:rPr lang="en-US" dirty="0" smtClean="0"/>
              <a:t>and high end </a:t>
            </a:r>
            <a:r>
              <a:rPr lang="en-US" dirty="0"/>
              <a:t>premium gas cars.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difference </a:t>
            </a:r>
            <a:r>
              <a:rPr lang="en-US" dirty="0"/>
              <a:t>in means between the fuel consumption of gas and premium gas cars is tested. </a:t>
            </a:r>
          </a:p>
          <a:p>
            <a:r>
              <a:rPr lang="en-US" dirty="0" smtClean="0"/>
              <a:t>This </a:t>
            </a:r>
            <a:r>
              <a:rPr lang="en-US" dirty="0"/>
              <a:t>confirms the difference seen in the earlier PMF slide.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099"/>
            <a:ext cx="5048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3" y="1612062"/>
            <a:ext cx="5495925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85" y="1490662"/>
            <a:ext cx="5210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Statistical </a:t>
            </a:r>
            <a:r>
              <a:rPr lang="en-US" sz="2400" dirty="0" smtClean="0"/>
              <a:t>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Dataset Variables (Chapter 1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Histograms (Chapter 2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Bar charts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Probability Mass Function (Chapter 3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Cumulative Density Function (Chapter 4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Analytical Distribution (Chapter 5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Scatter Plots (Chapter 7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Hypothesis Test (Chapter 9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Regression Analysis (Chapter 10-11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Boxplots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3C9F-4A83-4F47-B598-CD3FF5E25D21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 12.2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64" y="2325957"/>
            <a:ext cx="8971471" cy="1875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/>
              <a:t>       Factors </a:t>
            </a:r>
            <a:r>
              <a:rPr lang="en-US" b="1" dirty="0"/>
              <a:t>in increasing a vehicle’s emissions - EDA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C4AE-CC7D-4F4E-A9C7-6D1C69B5AE5D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64" y="1604513"/>
            <a:ext cx="8971471" cy="370935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What </a:t>
            </a:r>
            <a:r>
              <a:rPr lang="en-US" b="1" dirty="0" smtClean="0"/>
              <a:t>vehicle mechanical demographics affects an increase in CO2 </a:t>
            </a:r>
            <a:r>
              <a:rPr lang="en-US" b="1" dirty="0"/>
              <a:t>emissions?</a:t>
            </a:r>
          </a:p>
          <a:p>
            <a:pPr lvl="1"/>
            <a:r>
              <a:rPr lang="en-US" dirty="0" smtClean="0"/>
              <a:t>Vehicle mobility using gasoline and unleaded gas accounts </a:t>
            </a:r>
            <a:r>
              <a:rPr lang="en-US" dirty="0"/>
              <a:t>for about </a:t>
            </a:r>
            <a:r>
              <a:rPr lang="en-US" dirty="0" smtClean="0"/>
              <a:t>significant percentage of </a:t>
            </a:r>
            <a:r>
              <a:rPr lang="en-US" dirty="0"/>
              <a:t>greenhouse gas emissions depending on the country. </a:t>
            </a:r>
            <a:endParaRPr lang="en-US" dirty="0" smtClean="0"/>
          </a:p>
          <a:p>
            <a:pPr lvl="1"/>
            <a:r>
              <a:rPr lang="en-US" dirty="0" smtClean="0"/>
              <a:t>I would be considering below three questions to start EDA:</a:t>
            </a:r>
            <a:endParaRPr lang="en-US" dirty="0"/>
          </a:p>
          <a:p>
            <a:pPr lvl="2"/>
            <a:r>
              <a:rPr lang="en-US" dirty="0" smtClean="0">
                <a:latin typeface="Open Sans"/>
              </a:rPr>
              <a:t>Premium cars get </a:t>
            </a:r>
            <a:r>
              <a:rPr lang="en-US" dirty="0">
                <a:latin typeface="Open Sans"/>
              </a:rPr>
              <a:t>better fuel economy compared to cars using base unleaded gasoline?</a:t>
            </a:r>
          </a:p>
          <a:p>
            <a:pPr lvl="2"/>
            <a:r>
              <a:rPr lang="en-US" dirty="0" smtClean="0">
                <a:latin typeface="Open Sans"/>
              </a:rPr>
              <a:t>Does the  cylinder engines </a:t>
            </a:r>
            <a:r>
              <a:rPr lang="en-US" dirty="0" err="1" smtClean="0">
                <a:latin typeface="Open Sans"/>
              </a:rPr>
              <a:t>varients</a:t>
            </a:r>
            <a:r>
              <a:rPr lang="en-US" dirty="0" smtClean="0">
                <a:latin typeface="Open Sans"/>
              </a:rPr>
              <a:t> carry </a:t>
            </a:r>
            <a:r>
              <a:rPr lang="en-US" dirty="0">
                <a:latin typeface="Open Sans"/>
              </a:rPr>
              <a:t>a </a:t>
            </a:r>
            <a:r>
              <a:rPr lang="en-US" dirty="0" smtClean="0">
                <a:latin typeface="Open Sans"/>
              </a:rPr>
              <a:t>continuous </a:t>
            </a:r>
            <a:r>
              <a:rPr lang="en-US" dirty="0">
                <a:latin typeface="Open Sans"/>
              </a:rPr>
              <a:t>variable transmission?</a:t>
            </a:r>
          </a:p>
          <a:p>
            <a:pPr lvl="2"/>
            <a:r>
              <a:rPr lang="en-US" dirty="0" smtClean="0">
                <a:latin typeface="Open Sans"/>
              </a:rPr>
              <a:t>Does Automobile manufacturers are ranked first to pollute the environment?</a:t>
            </a:r>
            <a:r>
              <a:rPr lang="en-US" dirty="0">
                <a:latin typeface="Open Sans"/>
              </a:rPr>
              <a:t> </a:t>
            </a:r>
            <a:endParaRPr lang="en-US" dirty="0" smtClean="0">
              <a:latin typeface="Open Sans"/>
            </a:endParaRPr>
          </a:p>
          <a:p>
            <a:pPr marL="914400" lvl="2" indent="0">
              <a:buNone/>
            </a:pPr>
            <a:r>
              <a:rPr lang="en-US" dirty="0" smtClean="0">
                <a:latin typeface="Open Sans"/>
              </a:rPr>
              <a:t>To address these questions I would be using the Co2 Emission data available in </a:t>
            </a:r>
            <a:r>
              <a:rPr lang="en-US" dirty="0" err="1" smtClean="0">
                <a:latin typeface="Open Sans"/>
              </a:rPr>
              <a:t>kaggle</a:t>
            </a:r>
            <a:r>
              <a:rPr lang="en-US" dirty="0" smtClean="0">
                <a:latin typeface="Open Sans"/>
              </a:rPr>
              <a:t>.</a:t>
            </a:r>
            <a:endParaRPr lang="en-US" dirty="0">
              <a:latin typeface="Open Sans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</a:t>
            </a:r>
            <a:r>
              <a:rPr lang="en-US" b="1" dirty="0" smtClean="0"/>
              <a:t>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513"/>
            <a:ext cx="7080849" cy="3709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639" y="1492369"/>
            <a:ext cx="1122404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Make</a:t>
            </a:r>
            <a:r>
              <a:rPr lang="en-US" sz="1600" dirty="0">
                <a:latin typeface="Calibri" panose="020F0502020204030204" pitchFamily="34" charset="0"/>
              </a:rPr>
              <a:t>: The manufacturer of each car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6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Calibri" panose="020F0502020204030204" pitchFamily="34" charset="0"/>
              </a:rPr>
              <a:t>Vehicle </a:t>
            </a:r>
            <a:r>
              <a:rPr lang="en-US" sz="1600" b="1" dirty="0">
                <a:latin typeface="Calibri" panose="020F0502020204030204" pitchFamily="34" charset="0"/>
              </a:rPr>
              <a:t>Class</a:t>
            </a:r>
            <a:r>
              <a:rPr lang="en-US" sz="1600" dirty="0">
                <a:latin typeface="Calibri" panose="020F0502020204030204" pitchFamily="34" charset="0"/>
              </a:rPr>
              <a:t>: The overall shape of the vehicle, such as sedan, SUV, station wagon, etc. This variable factors in weight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Engine Size</a:t>
            </a:r>
            <a:r>
              <a:rPr lang="en-US" sz="1600" dirty="0">
                <a:latin typeface="Calibri" panose="020F0502020204030204" pitchFamily="34" charset="0"/>
              </a:rPr>
              <a:t>: The displacement of the engine, or the volume swept by all the pistons, measured in liters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Cylinders: </a:t>
            </a:r>
            <a:r>
              <a:rPr lang="en-US" sz="1600" dirty="0">
                <a:latin typeface="Calibri" panose="020F0502020204030204" pitchFamily="34" charset="0"/>
              </a:rPr>
              <a:t>The number of pistons within the engine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Transmission: </a:t>
            </a:r>
            <a:r>
              <a:rPr lang="en-US" sz="1600" dirty="0">
                <a:latin typeface="Calibri" panose="020F0502020204030204" pitchFamily="34" charset="0"/>
              </a:rPr>
              <a:t>The mechanism used to transfer engine power to the wheels. Five transmission types currently exist: Automatic (A), Manual (M), Automated Manual (AM), Automatic Hybrid (AS), and Continuously Variable (AV</a:t>
            </a:r>
            <a:r>
              <a:rPr lang="en-US" sz="1600" dirty="0" smtClean="0">
                <a:latin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16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Combined Fuel Consumption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An estimate of the real-world fuel economy from the car. </a:t>
            </a:r>
            <a:r>
              <a:rPr lang="en-US" sz="1600" dirty="0">
                <a:latin typeface="Calibri" panose="020F0502020204030204" pitchFamily="34" charset="0"/>
              </a:rPr>
              <a:t>The mass of carbon dioxide emitted by each vehicle, measured as grams CO</a:t>
            </a:r>
            <a:r>
              <a:rPr lang="en-US" sz="1600" baseline="-25000" dirty="0">
                <a:latin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</a:rPr>
              <a:t> per Miles traveled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Fuel Type: </a:t>
            </a:r>
            <a:r>
              <a:rPr lang="en-US" sz="1600" dirty="0">
                <a:latin typeface="Calibri" panose="020F0502020204030204" pitchFamily="34" charset="0"/>
              </a:rPr>
              <a:t>The fuel used to power the engine. Five fuels currently exist: gasoline (X), premium gasoline (Z), diesel (D), natural gas (N), and ethanol (E</a:t>
            </a:r>
            <a:r>
              <a:rPr lang="en-US" sz="1600" dirty="0" smtClean="0">
                <a:latin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City Fuel Consumption</a:t>
            </a:r>
            <a:r>
              <a:rPr lang="en-US" sz="1600" dirty="0">
                <a:latin typeface="Calibri" panose="020F0502020204030204" pitchFamily="34" charset="0"/>
              </a:rPr>
              <a:t>: The estimated fuel consumed using city driving habits, measured in </a:t>
            </a:r>
            <a:r>
              <a:rPr lang="en-US" sz="1600" dirty="0" smtClean="0">
                <a:latin typeface="Calibri" panose="020F0502020204030204" pitchFamily="34" charset="0"/>
              </a:rPr>
              <a:t>Gallons </a:t>
            </a:r>
            <a:r>
              <a:rPr lang="en-US" sz="1600" dirty="0">
                <a:latin typeface="Calibri" panose="020F0502020204030204" pitchFamily="34" charset="0"/>
              </a:rPr>
              <a:t>per 100 </a:t>
            </a:r>
            <a:r>
              <a:rPr lang="en-US" sz="1600" dirty="0" smtClean="0">
                <a:latin typeface="Calibri" panose="020F0502020204030204" pitchFamily="34" charset="0"/>
              </a:rPr>
              <a:t>Miles.</a:t>
            </a:r>
            <a:endParaRPr lang="en-US" sz="16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</a:rPr>
              <a:t>Highway Fuel Consumption: The estimated fuel consumed using highway driving habits, measured in </a:t>
            </a:r>
            <a:r>
              <a:rPr lang="en-US" sz="1600" dirty="0" smtClean="0">
                <a:latin typeface="Calibri" panose="020F0502020204030204" pitchFamily="34" charset="0"/>
              </a:rPr>
              <a:t>Gallons </a:t>
            </a:r>
            <a:r>
              <a:rPr lang="en-US" sz="1600" dirty="0">
                <a:latin typeface="Calibri" panose="020F0502020204030204" pitchFamily="34" charset="0"/>
              </a:rPr>
              <a:t>per 100 </a:t>
            </a:r>
            <a:r>
              <a:rPr lang="en-US" sz="1600" dirty="0" smtClean="0">
                <a:latin typeface="Calibri" panose="020F0502020204030204" pitchFamily="34" charset="0"/>
              </a:rPr>
              <a:t>Miles.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208"/>
          </a:xfrm>
        </p:spPr>
        <p:txBody>
          <a:bodyPr/>
          <a:lstStyle/>
          <a:p>
            <a:r>
              <a:rPr lang="en-US" dirty="0"/>
              <a:t>Histograms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62" y="987590"/>
            <a:ext cx="11613312" cy="5577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86" y="1245064"/>
            <a:ext cx="3771793" cy="2699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1" y="3871008"/>
            <a:ext cx="4624225" cy="2509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404" y="3933753"/>
            <a:ext cx="3206259" cy="2446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807" y="1345524"/>
            <a:ext cx="3494311" cy="3409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041" y="1607817"/>
            <a:ext cx="1524359" cy="838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1582" y="4138885"/>
            <a:ext cx="2237837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9316" y="4307799"/>
            <a:ext cx="1622576" cy="895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9558" y="4966105"/>
            <a:ext cx="2790825" cy="923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027" y="1173192"/>
            <a:ext cx="4678860" cy="26037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8636" y="1446946"/>
            <a:ext cx="236784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explanation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1552755"/>
            <a:ext cx="11795185" cy="4675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Engine Displacement</a:t>
            </a:r>
            <a:r>
              <a:rPr lang="en-US" sz="2400" dirty="0" smtClean="0"/>
              <a:t>: </a:t>
            </a:r>
            <a:r>
              <a:rPr lang="en-US" sz="2400" dirty="0"/>
              <a:t>The average number of cylinders may be near 6, but 4-cylinder engines are the most common due to their fuel economy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City Fuel Economy: </a:t>
            </a:r>
            <a:r>
              <a:rPr lang="en-US" sz="2400" dirty="0"/>
              <a:t>For all three fuel consumption distributions, the higher values come from larger </a:t>
            </a:r>
            <a:r>
              <a:rPr lang="en-US" sz="2400" dirty="0" smtClean="0"/>
              <a:t>capacity engines</a:t>
            </a:r>
            <a:r>
              <a:rPr lang="en-US" sz="2400" dirty="0"/>
              <a:t>, while the small values come from </a:t>
            </a:r>
            <a:r>
              <a:rPr lang="en-US" sz="2400" dirty="0" smtClean="0"/>
              <a:t>small capacity engines </a:t>
            </a:r>
            <a:r>
              <a:rPr lang="en-US" sz="2400" dirty="0"/>
              <a:t>and hybrid vehicles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Highway </a:t>
            </a:r>
            <a:r>
              <a:rPr lang="en-US" sz="2400" b="1" dirty="0"/>
              <a:t>Fuel </a:t>
            </a:r>
            <a:r>
              <a:rPr lang="en-US" sz="2400" b="1" dirty="0" smtClean="0"/>
              <a:t>Economy: </a:t>
            </a:r>
            <a:r>
              <a:rPr lang="en-US" sz="2400" dirty="0" smtClean="0"/>
              <a:t>Due to steady speeds on highways the stats are pretty significant across vehicles. Mean 9.0; Mode 7.8; skew 1.07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55" y="1441690"/>
            <a:ext cx="5248275" cy="42862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9" y="1610683"/>
            <a:ext cx="5467350" cy="2383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1982" y="3994031"/>
            <a:ext cx="3219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Transmission</a:t>
            </a:r>
          </a:p>
          <a:p>
            <a:pPr fontAlgn="base"/>
            <a:r>
              <a:rPr lang="en-US" dirty="0"/>
              <a:t>A = Automatic</a:t>
            </a:r>
            <a:br>
              <a:rPr lang="en-US" dirty="0"/>
            </a:br>
            <a:r>
              <a:rPr lang="en-US" dirty="0"/>
              <a:t>AM = Automated manual</a:t>
            </a:r>
            <a:br>
              <a:rPr lang="en-US" dirty="0"/>
            </a:br>
            <a:r>
              <a:rPr lang="en-US" dirty="0"/>
              <a:t>AS = Automatic with select shift</a:t>
            </a:r>
            <a:br>
              <a:rPr lang="en-US" dirty="0"/>
            </a:br>
            <a:r>
              <a:rPr lang="en-US" dirty="0"/>
              <a:t>AV = Continuously variable</a:t>
            </a:r>
            <a:br>
              <a:rPr lang="en-US" dirty="0"/>
            </a:br>
            <a:r>
              <a:rPr lang="en-US" dirty="0"/>
              <a:t>M = Manual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7106" y="4223200"/>
            <a:ext cx="2192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with select shift are more infrequency when compared to Manual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6514"/>
            <a:ext cx="3257550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331" y="1390650"/>
            <a:ext cx="5038725" cy="48196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7A50-58E8-4092-8E79-C87FCC6345C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810E-6DCB-4372-BDA2-3A2B678320C2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96" y="2137569"/>
            <a:ext cx="3800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新細明體</vt:lpstr>
      <vt:lpstr>Times New Roman</vt:lpstr>
      <vt:lpstr>Wingdings</vt:lpstr>
      <vt:lpstr>Office Theme</vt:lpstr>
      <vt:lpstr> </vt:lpstr>
      <vt:lpstr>Table of Contents</vt:lpstr>
      <vt:lpstr>Topic</vt:lpstr>
      <vt:lpstr>Statistical Question</vt:lpstr>
      <vt:lpstr>Dataset Variables</vt:lpstr>
      <vt:lpstr>Histograms</vt:lpstr>
      <vt:lpstr>Histograms explanation</vt:lpstr>
      <vt:lpstr>Barcharts</vt:lpstr>
      <vt:lpstr>Probability Mass Function</vt:lpstr>
      <vt:lpstr>Cumulative Density Function</vt:lpstr>
      <vt:lpstr> Analytical Distribution</vt:lpstr>
      <vt:lpstr>Scatter plots</vt:lpstr>
      <vt:lpstr>Hypothesis Test</vt:lpstr>
      <vt:lpstr>Regression Analysis</vt:lpstr>
      <vt:lpstr>Box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Aditya Sumbaraju</dc:creator>
  <cp:lastModifiedBy>Aditya Sumbaraju</cp:lastModifiedBy>
  <cp:revision>23</cp:revision>
  <dcterms:created xsi:type="dcterms:W3CDTF">2020-11-21T22:17:25Z</dcterms:created>
  <dcterms:modified xsi:type="dcterms:W3CDTF">2021-06-06T04:34:06Z</dcterms:modified>
</cp:coreProperties>
</file>