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65" d="100"/>
          <a:sy n="165" d="100"/>
        </p:scale>
        <p:origin x="-2467" y="-5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dityasunnysinha/Stega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434038" y="4058588"/>
            <a:ext cx="7980183" cy="1938992"/>
          </a:xfrm>
          <a:prstGeom prst="rect">
            <a:avLst/>
          </a:prstGeom>
          <a:noFill/>
        </p:spPr>
        <p:txBody>
          <a:bodyPr wrap="square" lIns="91440" tIns="45720" rIns="91440" bIns="45720" rtlCol="0" anchor="t">
            <a:spAutoFit/>
          </a:bodyPr>
          <a:lstStyle/>
          <a:p>
            <a:r>
              <a:rPr lang="en-US" sz="2000" b="1" dirty="0">
                <a:solidFill>
                  <a:schemeClr val="bg1"/>
                </a:solidFill>
                <a:latin typeface="Arial"/>
                <a:cs typeface="Arial"/>
              </a:rPr>
              <a:t>Presented By: ADITYA SINHA</a:t>
            </a:r>
            <a:endParaRPr lang="en-US" sz="2000" b="1" dirty="0">
              <a:solidFill>
                <a:schemeClr val="bg1"/>
              </a:solidFill>
              <a:latin typeface="Arial" pitchFamily="34" charset="0"/>
              <a:cs typeface="Arial" pitchFamily="34" charset="0"/>
            </a:endParaRPr>
          </a:p>
          <a:p>
            <a:r>
              <a:rPr lang="en-US" sz="2000" b="1" dirty="0">
                <a:solidFill>
                  <a:schemeClr val="bg1"/>
                </a:solidFill>
                <a:latin typeface="Arial"/>
                <a:cs typeface="Arial"/>
              </a:rPr>
              <a:t>Student Name : ADITYA SINHA</a:t>
            </a:r>
          </a:p>
          <a:p>
            <a:r>
              <a:rPr lang="en-US" sz="2000" b="1" dirty="0">
                <a:solidFill>
                  <a:schemeClr val="bg1"/>
                </a:solidFill>
                <a:latin typeface="Arial"/>
                <a:cs typeface="Arial"/>
              </a:rPr>
              <a:t>College Name : SHRI SHANKARACHARYA GROUP OF INSTITUTIONS,BHILAI</a:t>
            </a:r>
          </a:p>
          <a:p>
            <a:r>
              <a:rPr lang="en-US" sz="2000" b="1" dirty="0">
                <a:solidFill>
                  <a:schemeClr val="bg1"/>
                </a:solidFill>
                <a:latin typeface="Arial"/>
                <a:cs typeface="Arial"/>
              </a:rPr>
              <a:t>Department : Computer Science &amp;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56CFDB45-48AD-0C3B-D352-B1C8DC66AD34}"/>
              </a:ext>
            </a:extLst>
          </p:cNvPr>
          <p:cNvSpPr>
            <a:spLocks noGrp="1" noChangeArrowheads="1"/>
          </p:cNvSpPr>
          <p:nvPr>
            <p:ph idx="1"/>
          </p:nvPr>
        </p:nvSpPr>
        <p:spPr bwMode="auto">
          <a:xfrm>
            <a:off x="535670" y="906869"/>
            <a:ext cx="11543738" cy="5511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50000"/>
              </a:lnSpc>
              <a:spcBef>
                <a:spcPct val="0"/>
              </a:spcBef>
              <a:spcAft>
                <a:spcPct val="0"/>
              </a:spcAft>
              <a:buSzTx/>
              <a:buFont typeface="Wingdings" panose="05000000000000000000" pitchFamily="2" charset="2"/>
              <a:buChar char="v"/>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300000"/>
              </a:lnSpc>
              <a:spcBef>
                <a:spcPct val="0"/>
              </a:spcBef>
              <a:spcAft>
                <a:spcPct val="0"/>
              </a:spcAft>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Advanced Security: Combine robust encryption methods with steganography for heightened protection. </a:t>
            </a:r>
          </a:p>
          <a:p>
            <a:pPr marR="0" lvl="0" algn="l" defTabSz="914400" rtl="0" eaLnBrk="0" fontAlgn="base" latinLnBrk="0" hangingPunct="0">
              <a:lnSpc>
                <a:spcPct val="300000"/>
              </a:lnSpc>
              <a:spcBef>
                <a:spcPct val="0"/>
              </a:spcBef>
              <a:spcAft>
                <a:spcPct val="0"/>
              </a:spcAft>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Versatile File Support: Enable message embedding in audio, video, and document formats. </a:t>
            </a:r>
          </a:p>
          <a:p>
            <a:pPr marR="0" lvl="0" algn="l" defTabSz="914400" rtl="0" eaLnBrk="0" fontAlgn="base" latinLnBrk="0" hangingPunct="0">
              <a:lnSpc>
                <a:spcPct val="300000"/>
              </a:lnSpc>
              <a:spcBef>
                <a:spcPct val="0"/>
              </a:spcBef>
              <a:spcAft>
                <a:spcPct val="0"/>
              </a:spcAft>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AI-Powered Stealth: Utilize artificial intelligence to enhance message concealment and evade detection. </a:t>
            </a:r>
          </a:p>
          <a:p>
            <a:pPr marR="0" lvl="0" algn="l" defTabSz="914400" rtl="0" eaLnBrk="0" fontAlgn="base" latinLnBrk="0" hangingPunct="0">
              <a:lnSpc>
                <a:spcPct val="300000"/>
              </a:lnSpc>
              <a:spcBef>
                <a:spcPct val="0"/>
              </a:spcBef>
              <a:spcAft>
                <a:spcPct val="0"/>
              </a:spcAft>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Seamless Accessibility: Develop a cloud-based or mobile application for secure and convenient usage. </a:t>
            </a:r>
          </a:p>
          <a:p>
            <a:pPr marR="0" lvl="0" algn="l" defTabSz="914400" rtl="0" eaLnBrk="0" fontAlgn="base" latinLnBrk="0" hangingPunct="0">
              <a:lnSpc>
                <a:spcPct val="300000"/>
              </a:lnSpc>
              <a:spcBef>
                <a:spcPct val="0"/>
              </a:spcBef>
              <a:spcAft>
                <a:spcPct val="0"/>
              </a:spcAft>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Optimized Storage: Improve algorithms to accommodate larger messages while maintaining image integrity. </a:t>
            </a:r>
          </a:p>
          <a:p>
            <a:pPr marR="0" lvl="0" algn="l" defTabSz="914400" rtl="0" eaLnBrk="0" fontAlgn="base" latinLnBrk="0" hangingPunct="0">
              <a:lnSpc>
                <a:spcPct val="250000"/>
              </a:lnSpc>
              <a:spcBef>
                <a:spcPct val="0"/>
              </a:spcBef>
              <a:spcAft>
                <a:spcPct val="0"/>
              </a:spcAft>
              <a:buSzTx/>
              <a:buFont typeface="Wingdings" panose="05000000000000000000" pitchFamily="2" charset="2"/>
              <a:buChar char="v"/>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chor="ctr">
            <a:normAutofit/>
          </a:bodyPr>
          <a:lstStyle/>
          <a:p>
            <a:pPr algn="ctr"/>
            <a:r>
              <a:rPr lang="en-US" sz="4000" b="1" dirty="0">
                <a:solidFill>
                  <a:schemeClr val="tx2">
                    <a:lumMod val="50000"/>
                  </a:schemeClr>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Wingdings" panose="05000000000000000000" pitchFamily="2" charset="2"/>
              <a:buChar char="v"/>
            </a:pPr>
            <a:r>
              <a:rPr lang="en-US" sz="2000" b="1" dirty="0">
                <a:latin typeface="Arial"/>
                <a:ea typeface="+mn-lt"/>
                <a:cs typeface="Arial"/>
              </a:rPr>
              <a:t>Problem Statement </a:t>
            </a:r>
          </a:p>
          <a:p>
            <a:pPr>
              <a:buFont typeface="Wingdings" panose="05000000000000000000" pitchFamily="2" charset="2"/>
              <a:buChar char="v"/>
            </a:pPr>
            <a:r>
              <a:rPr lang="en-US" sz="2000" b="1" dirty="0">
                <a:latin typeface="Arial"/>
                <a:ea typeface="+mn-lt"/>
                <a:cs typeface="Arial"/>
              </a:rPr>
              <a:t>Technology used</a:t>
            </a:r>
            <a:endParaRPr lang="en-US" dirty="0">
              <a:latin typeface="Arial"/>
              <a:cs typeface="Arial"/>
            </a:endParaRPr>
          </a:p>
          <a:p>
            <a:pPr>
              <a:buFont typeface="Wingdings" panose="05000000000000000000" pitchFamily="2" charset="2"/>
              <a:buChar char="v"/>
            </a:pPr>
            <a:r>
              <a:rPr lang="en-US" sz="2000" b="1" dirty="0">
                <a:latin typeface="Arial"/>
                <a:ea typeface="+mn-lt"/>
                <a:cs typeface="+mn-lt"/>
              </a:rPr>
              <a:t>Wow factor </a:t>
            </a:r>
            <a:endParaRPr lang="en-US" sz="2000" dirty="0">
              <a:latin typeface="Arial"/>
              <a:ea typeface="+mn-lt"/>
              <a:cs typeface="+mn-lt"/>
            </a:endParaRPr>
          </a:p>
          <a:p>
            <a:pPr>
              <a:buFont typeface="Wingdings" panose="05000000000000000000" pitchFamily="2" charset="2"/>
              <a:buChar char="v"/>
            </a:pPr>
            <a:r>
              <a:rPr lang="en-US" sz="2000" b="1" dirty="0">
                <a:latin typeface="Arial"/>
                <a:ea typeface="+mn-lt"/>
                <a:cs typeface="+mn-lt"/>
              </a:rPr>
              <a:t>End users</a:t>
            </a:r>
          </a:p>
          <a:p>
            <a:pPr>
              <a:buFont typeface="Wingdings" panose="05000000000000000000" pitchFamily="2" charset="2"/>
              <a:buChar char="v"/>
            </a:pPr>
            <a:r>
              <a:rPr lang="en-US" sz="2000" b="1" dirty="0">
                <a:latin typeface="Arial"/>
                <a:ea typeface="+mn-lt"/>
                <a:cs typeface="+mn-lt"/>
              </a:rPr>
              <a:t>Result</a:t>
            </a:r>
          </a:p>
          <a:p>
            <a:pPr>
              <a:buFont typeface="Wingdings" panose="05000000000000000000" pitchFamily="2" charset="2"/>
              <a:buChar char="v"/>
            </a:pPr>
            <a:r>
              <a:rPr lang="en-US" sz="2000" b="1" dirty="0">
                <a:latin typeface="Arial"/>
                <a:ea typeface="+mn-lt"/>
                <a:cs typeface="+mn-lt"/>
              </a:rPr>
              <a:t>Conclusion</a:t>
            </a:r>
          </a:p>
          <a:p>
            <a:pPr>
              <a:buFont typeface="Wingdings" panose="05000000000000000000" pitchFamily="2" charset="2"/>
              <a:buChar char="v"/>
            </a:pPr>
            <a:r>
              <a:rPr lang="en-US" sz="2000" b="1" dirty="0">
                <a:latin typeface="Arial"/>
                <a:ea typeface="+mn-lt"/>
                <a:cs typeface="+mn-lt"/>
              </a:rPr>
              <a:t>Git-hub Link</a:t>
            </a:r>
          </a:p>
          <a:p>
            <a:pPr>
              <a:buFont typeface="Wingdings" panose="05000000000000000000" pitchFamily="2" charset="2"/>
              <a:buChar char="v"/>
            </a:pPr>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DC90E2CB-9628-90A6-FBED-C7DC83BB2E91}"/>
              </a:ext>
            </a:extLst>
          </p:cNvPr>
          <p:cNvSpPr>
            <a:spLocks noChangeArrowheads="1"/>
          </p:cNvSpPr>
          <p:nvPr/>
        </p:nvSpPr>
        <p:spPr bwMode="auto">
          <a:xfrm>
            <a:off x="581192" y="1937941"/>
            <a:ext cx="1085342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encryption methods, while effective, make data protection evident, often signaling the presence of sensitive information and increasing the likelihood of interception or unauthorized scrutiny. In contrast, this project leverages image steganography, a technique that embeds secret messages within digital images using Least Significant Bit (LSB) encoding. By subtly modifying pixel values without visibly altering the image, the hidden message remains undetectable to the human eye and standard image analysis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method provides an added layer of security by allowing information to be transmitted inconspicuously, ensuring that confidential data does not stand out as an obvious target for cyber threats. Unlike traditional encryption, which can raise suspicion, steganography blends the message seamlessly into ordinary media, making it an ideal solution for secure and discreet communication. Whether used for cybersecurity applications, private correspondence, or protecting sensitive corporate data, this approach enhances data security while maintaining a low profile, reducing the risk of detection or interception.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79C17F4F-641E-5D09-1176-86371F910C71}"/>
              </a:ext>
            </a:extLst>
          </p:cNvPr>
          <p:cNvSpPr>
            <a:spLocks noChangeArrowheads="1"/>
          </p:cNvSpPr>
          <p:nvPr/>
        </p:nvSpPr>
        <p:spPr bwMode="auto">
          <a:xfrm>
            <a:off x="581192" y="1411750"/>
            <a:ext cx="675178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Programming Language: Python </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v"/>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v"/>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v"/>
              <a:tabLst/>
            </a:pPr>
            <a:r>
              <a:rPr lang="en-US" altLang="en-US" dirty="0">
                <a:latin typeface="Arial" panose="020B0604020202020204" pitchFamily="34" charset="0"/>
              </a:rPr>
              <a:t>Code Editor: Visual Studio Code</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Libraries Used: OpenCV (cv2) for image processing, OS</a:t>
            </a:r>
          </a:p>
          <a:p>
            <a:pPr marR="0" lvl="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    module for file management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Steganography Technique: Least Significant Bit (LSB) encoding for embedding messages </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v"/>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v"/>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Supported Platform: Windows </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v"/>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v"/>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Output: PNG image containing securely hidden text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Arial"/>
                <a:ea typeface="+mj-lt"/>
                <a:cs typeface="Arial"/>
              </a:rPr>
              <a:t>Wow</a:t>
            </a:r>
            <a:r>
              <a:rPr lang="en-US" sz="3200" b="1" dirty="0">
                <a:solidFill>
                  <a:schemeClr val="accent1"/>
                </a:solidFill>
                <a:latin typeface="Arial"/>
                <a:ea typeface="+mj-lt"/>
                <a:cs typeface="Arial"/>
              </a:rPr>
              <a:t> </a:t>
            </a:r>
            <a:r>
              <a:rPr lang="en-US" sz="4000" b="1" dirty="0">
                <a:solidFill>
                  <a:schemeClr val="accent1"/>
                </a:solidFill>
                <a:latin typeface="Arial"/>
                <a:ea typeface="+mj-lt"/>
                <a:cs typeface="Arial"/>
              </a:rPr>
              <a:t>factors</a:t>
            </a:r>
            <a:endParaRPr lang="en-US" sz="40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06826"/>
            <a:ext cx="11029615" cy="4673324"/>
          </a:xfrm>
        </p:spPr>
        <p:txBody>
          <a:bodyPr>
            <a:normAutofit/>
          </a:bodyPr>
          <a:lstStyle/>
          <a:p>
            <a:pPr>
              <a:buFont typeface="Wingdings" panose="05000000000000000000" pitchFamily="2" charset="2"/>
              <a:buChar char="v"/>
            </a:pPr>
            <a:r>
              <a:rPr lang="en-IN" sz="1800" dirty="0">
                <a:solidFill>
                  <a:srgbClr val="0F0F0F"/>
                </a:solidFill>
                <a:latin typeface="Arial" panose="020B0604020202020204" pitchFamily="34" charset="0"/>
                <a:ea typeface="+mn-lt"/>
                <a:cs typeface="Arial" panose="020B0604020202020204" pitchFamily="34" charset="0"/>
              </a:rPr>
              <a:t>Invisible Encryption: Hides messages within images without altering their visible appearance.</a:t>
            </a:r>
            <a:endParaRPr lang="en-US" sz="1800" dirty="0">
              <a:latin typeface="Arial" panose="020B0604020202020204" pitchFamily="34" charset="0"/>
              <a:ea typeface="+mn-lt"/>
              <a:cs typeface="Arial" panose="020B0604020202020204" pitchFamily="34" charset="0"/>
            </a:endParaRPr>
          </a:p>
          <a:p>
            <a:pPr>
              <a:buFont typeface="Wingdings" panose="05000000000000000000" pitchFamily="2" charset="2"/>
              <a:buChar char="v"/>
            </a:pPr>
            <a:endParaRPr lang="en-IN" sz="18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IN" sz="1800" dirty="0">
                <a:solidFill>
                  <a:srgbClr val="0F0F0F"/>
                </a:solidFill>
                <a:latin typeface="Arial" panose="020B0604020202020204" pitchFamily="34" charset="0"/>
                <a:ea typeface="+mn-lt"/>
                <a:cs typeface="Arial" panose="020B0604020202020204" pitchFamily="34" charset="0"/>
              </a:rPr>
              <a:t>Dual Security: Uses both steganography and password protection for enhanced security.</a:t>
            </a:r>
            <a:endParaRPr lang="en-IN" sz="1800" dirty="0">
              <a:latin typeface="Arial" panose="020B0604020202020204" pitchFamily="34" charset="0"/>
              <a:ea typeface="+mn-lt"/>
              <a:cs typeface="Arial" panose="020B0604020202020204" pitchFamily="34" charset="0"/>
            </a:endParaRPr>
          </a:p>
          <a:p>
            <a:pPr>
              <a:buFont typeface="Wingdings" panose="05000000000000000000" pitchFamily="2" charset="2"/>
              <a:buChar char="v"/>
            </a:pPr>
            <a:endParaRPr lang="en-IN" sz="18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IN" sz="1800" dirty="0">
                <a:solidFill>
                  <a:srgbClr val="0F0F0F"/>
                </a:solidFill>
                <a:latin typeface="Arial" panose="020B0604020202020204" pitchFamily="34" charset="0"/>
                <a:ea typeface="+mn-lt"/>
                <a:cs typeface="Arial" panose="020B0604020202020204" pitchFamily="34" charset="0"/>
              </a:rPr>
              <a:t>Lightweight &amp; Fast: Minimal processing time with no need for large encryption keys.</a:t>
            </a:r>
            <a:endParaRPr lang="en-IN" sz="1800" dirty="0">
              <a:latin typeface="Arial" panose="020B0604020202020204" pitchFamily="34" charset="0"/>
              <a:ea typeface="+mn-lt"/>
              <a:cs typeface="Arial" panose="020B0604020202020204" pitchFamily="34" charset="0"/>
            </a:endParaRPr>
          </a:p>
          <a:p>
            <a:pPr>
              <a:buFont typeface="Wingdings" panose="05000000000000000000" pitchFamily="2" charset="2"/>
              <a:buChar char="v"/>
            </a:pPr>
            <a:endParaRPr lang="en-IN" sz="18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IN" sz="1800" dirty="0">
                <a:solidFill>
                  <a:srgbClr val="0F0F0F"/>
                </a:solidFill>
                <a:latin typeface="Arial" panose="020B0604020202020204" pitchFamily="34" charset="0"/>
                <a:ea typeface="+mn-lt"/>
                <a:cs typeface="Arial" panose="020B0604020202020204" pitchFamily="34" charset="0"/>
              </a:rPr>
              <a:t>Easy &amp; Accessible: Works on any standard image, making secret communication effortless.</a:t>
            </a:r>
            <a:endParaRPr lang="en-IN" sz="1800" dirty="0">
              <a:latin typeface="Arial" panose="020B0604020202020204" pitchFamily="34" charset="0"/>
              <a:ea typeface="+mn-lt"/>
              <a:cs typeface="Arial" panose="020B0604020202020204" pitchFamily="34" charset="0"/>
            </a:endParaRPr>
          </a:p>
          <a:p>
            <a:pPr>
              <a:buFont typeface="Wingdings" panose="05000000000000000000" pitchFamily="2" charset="2"/>
              <a:buChar char="v"/>
            </a:pPr>
            <a:endParaRPr lang="en-IN" sz="18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IN" sz="1800" dirty="0">
                <a:solidFill>
                  <a:srgbClr val="0F0F0F"/>
                </a:solidFill>
                <a:latin typeface="Arial" panose="020B0604020202020204" pitchFamily="34" charset="0"/>
                <a:ea typeface="+mn-lt"/>
                <a:cs typeface="Arial" panose="020B0604020202020204" pitchFamily="34" charset="0"/>
              </a:rPr>
              <a:t>No Suspicion: Unlike traditional encryption, it doesn’t attract attention or look suspicious.</a:t>
            </a:r>
            <a:endParaRPr lang="en-IN" sz="1800" dirty="0">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End users</a:t>
            </a:r>
          </a:p>
        </p:txBody>
      </p:sp>
      <p:sp>
        <p:nvSpPr>
          <p:cNvPr id="4" name="Rectangle 1">
            <a:extLst>
              <a:ext uri="{FF2B5EF4-FFF2-40B4-BE49-F238E27FC236}">
                <a16:creationId xmlns:a16="http://schemas.microsoft.com/office/drawing/2014/main" id="{9AD67103-9351-2FE7-56D7-01D70E3FDEAE}"/>
              </a:ext>
            </a:extLst>
          </p:cNvPr>
          <p:cNvSpPr>
            <a:spLocks noGrp="1" noChangeArrowheads="1"/>
          </p:cNvSpPr>
          <p:nvPr>
            <p:ph idx="1"/>
          </p:nvPr>
        </p:nvSpPr>
        <p:spPr bwMode="auto">
          <a:xfrm>
            <a:off x="581025" y="1768895"/>
            <a:ext cx="1065041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Cybersecurity Experts – Ensuring secure and confidential communication channels. </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endParaRPr lang="en-US" altLang="en-US" sz="1800"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Journalists &amp; Activists – Safeguarding sensitive information while avoiding surveillance. </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endParaRPr lang="en-US" altLang="en-US" sz="1800"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Government &amp; Defense Agencies – Facilitating covert operations and secure intelligence exchange.</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Sz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Businesses &amp; Enterprises – Protecting trade secrets and confidential corporate data. </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endParaRPr lang="en-US" altLang="en-US" sz="1800"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Arial" panose="020B0604020202020204" pitchFamily="34" charset="0"/>
              </a:rPr>
              <a:t>Everyday Users – Offering a private and reliable method for discreet message sharing. </a:t>
            </a:r>
          </a:p>
          <a:p>
            <a:pPr marR="0" lvl="0" algn="l" defTabSz="914400" rtl="0" eaLnBrk="0" fontAlgn="base" latinLnBrk="0" hangingPunct="0">
              <a:lnSpc>
                <a:spcPct val="100000"/>
              </a:lnSpc>
              <a:spcBef>
                <a:spcPct val="0"/>
              </a:spcBef>
              <a:spcAft>
                <a:spcPct val="0"/>
              </a:spcAft>
              <a:buSzTx/>
              <a:buFont typeface="Wingdings" panose="05000000000000000000" pitchFamily="2" charset="2"/>
              <a:buChar char="v"/>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6" name="Picture 15">
            <a:extLst>
              <a:ext uri="{FF2B5EF4-FFF2-40B4-BE49-F238E27FC236}">
                <a16:creationId xmlns:a16="http://schemas.microsoft.com/office/drawing/2014/main" id="{F5D6A2CF-E1A9-3D29-B1BE-09AA4637E61D}"/>
              </a:ext>
            </a:extLst>
          </p:cNvPr>
          <p:cNvPicPr>
            <a:picLocks noChangeAspect="1"/>
          </p:cNvPicPr>
          <p:nvPr/>
        </p:nvPicPr>
        <p:blipFill>
          <a:blip r:embed="rId2"/>
          <a:stretch>
            <a:fillRect/>
          </a:stretch>
        </p:blipFill>
        <p:spPr>
          <a:xfrm>
            <a:off x="179754" y="1295672"/>
            <a:ext cx="5658338" cy="2892320"/>
          </a:xfrm>
          <a:prstGeom prst="rect">
            <a:avLst/>
          </a:prstGeom>
        </p:spPr>
      </p:pic>
      <p:pic>
        <p:nvPicPr>
          <p:cNvPr id="18" name="Picture 17">
            <a:extLst>
              <a:ext uri="{FF2B5EF4-FFF2-40B4-BE49-F238E27FC236}">
                <a16:creationId xmlns:a16="http://schemas.microsoft.com/office/drawing/2014/main" id="{92DF1822-814F-DA22-9AEB-94132903904F}"/>
              </a:ext>
            </a:extLst>
          </p:cNvPr>
          <p:cNvPicPr>
            <a:picLocks noChangeAspect="1"/>
          </p:cNvPicPr>
          <p:nvPr/>
        </p:nvPicPr>
        <p:blipFill>
          <a:blip r:embed="rId3"/>
          <a:stretch>
            <a:fillRect/>
          </a:stretch>
        </p:blipFill>
        <p:spPr>
          <a:xfrm>
            <a:off x="6039784" y="1295672"/>
            <a:ext cx="5571024" cy="2892320"/>
          </a:xfrm>
          <a:prstGeom prst="rect">
            <a:avLst/>
          </a:prstGeom>
        </p:spPr>
      </p:pic>
      <p:pic>
        <p:nvPicPr>
          <p:cNvPr id="20" name="Picture 19">
            <a:extLst>
              <a:ext uri="{FF2B5EF4-FFF2-40B4-BE49-F238E27FC236}">
                <a16:creationId xmlns:a16="http://schemas.microsoft.com/office/drawing/2014/main" id="{DBC35FEE-AB7E-2544-FD24-F7613C6FB064}"/>
              </a:ext>
            </a:extLst>
          </p:cNvPr>
          <p:cNvPicPr>
            <a:picLocks noChangeAspect="1"/>
          </p:cNvPicPr>
          <p:nvPr/>
        </p:nvPicPr>
        <p:blipFill>
          <a:blip r:embed="rId4"/>
          <a:stretch>
            <a:fillRect/>
          </a:stretch>
        </p:blipFill>
        <p:spPr>
          <a:xfrm>
            <a:off x="2878460" y="4251212"/>
            <a:ext cx="6322647" cy="244147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8" name="Rectangle 4">
            <a:extLst>
              <a:ext uri="{FF2B5EF4-FFF2-40B4-BE49-F238E27FC236}">
                <a16:creationId xmlns:a16="http://schemas.microsoft.com/office/drawing/2014/main" id="{E58EF2CA-45D5-3903-656D-8B077F48B976}"/>
              </a:ext>
            </a:extLst>
          </p:cNvPr>
          <p:cNvSpPr>
            <a:spLocks noChangeArrowheads="1"/>
          </p:cNvSpPr>
          <p:nvPr/>
        </p:nvSpPr>
        <p:spPr bwMode="auto">
          <a:xfrm>
            <a:off x="581192" y="1777213"/>
            <a:ext cx="1096426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today's digital landscape, where data security is paramount, this project introduces a sophisticated yet subtle method for secure communication. Utilizing image steganography with Least Significant Bit (LSB) encoding, it seamlessly embeds messages within images while preserving their original appearance. Unlike conventional encryption techniques, this approach keeps sensitive information concealed in plain sight, minimizing the likelihood of detection or interception.</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Moreover, the integration of password protection adds an extra layer of security, ensuring that only authorized individuals can access the hidden message. This technique is invaluable for cybersecurity professionals, journalists, businesses, and anyone seeking a reliable, discreet, and highly effective means of transmitting confidential information.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4" name="TextBox 3">
            <a:extLst>
              <a:ext uri="{FF2B5EF4-FFF2-40B4-BE49-F238E27FC236}">
                <a16:creationId xmlns:a16="http://schemas.microsoft.com/office/drawing/2014/main" id="{6022F804-F65A-24D8-A91B-388BF9CE607D}"/>
              </a:ext>
            </a:extLst>
          </p:cNvPr>
          <p:cNvSpPr txBox="1"/>
          <p:nvPr/>
        </p:nvSpPr>
        <p:spPr>
          <a:xfrm>
            <a:off x="581192" y="2642747"/>
            <a:ext cx="107082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2"/>
              </a:rPr>
              <a:t>https://github.com/adityasunnysinha/Steganography</a:t>
            </a:r>
            <a:endParaRPr lang="en-US"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351</TotalTime>
  <Words>635</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ADITYA SINHA</cp:lastModifiedBy>
  <cp:revision>176</cp:revision>
  <dcterms:created xsi:type="dcterms:W3CDTF">2021-05-26T16:50:10Z</dcterms:created>
  <dcterms:modified xsi:type="dcterms:W3CDTF">2025-02-24T19:10:01Z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