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2"/>
  </p:notesMasterIdLst>
  <p:sldIdLst>
    <p:sldId id="277" r:id="rId2"/>
    <p:sldId id="258" r:id="rId3"/>
    <p:sldId id="257" r:id="rId4"/>
    <p:sldId id="278" r:id="rId5"/>
    <p:sldId id="259" r:id="rId6"/>
    <p:sldId id="262" r:id="rId7"/>
    <p:sldId id="266" r:id="rId8"/>
    <p:sldId id="281" r:id="rId9"/>
    <p:sldId id="280" r:id="rId10"/>
    <p:sldId id="279" r:id="rId11"/>
    <p:sldId id="283" r:id="rId12"/>
    <p:sldId id="292" r:id="rId13"/>
    <p:sldId id="293" r:id="rId14"/>
    <p:sldId id="286" r:id="rId15"/>
    <p:sldId id="288" r:id="rId16"/>
    <p:sldId id="282" r:id="rId17"/>
    <p:sldId id="285" r:id="rId18"/>
    <p:sldId id="287" r:id="rId19"/>
    <p:sldId id="284" r:id="rId20"/>
    <p:sldId id="276" r:id="rId21"/>
  </p:sldIdLst>
  <p:sldSz cx="9144000" cy="5143500" type="screen16x9"/>
  <p:notesSz cx="6858000" cy="9144000"/>
  <p:embeddedFontLst>
    <p:embeddedFont>
      <p:font typeface="Montserrat" panose="020B0604020202020204" charset="0"/>
      <p:regular r:id="rId23"/>
      <p:bold r:id="rId24"/>
      <p:italic r:id="rId25"/>
      <p:boldItalic r:id="rId26"/>
    </p:embeddedFont>
    <p:embeddedFont>
      <p:font typeface="La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37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90472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f87997393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f87997393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535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f87997393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f87997393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982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f87997393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f87997393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422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f87997393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f87997393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469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f87997393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f87997393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705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f87997393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f87997393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815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f87997393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f87997393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0561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f87997393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f87997393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405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f87997393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f87997393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716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f8799739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f8799739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39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f87997393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f87997393_0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974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87997393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f87997393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744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f87997393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f87997393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516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f87997393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f87997393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891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f87997393_0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f87997393_0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69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f87997393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f87997393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031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f87997393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f87997393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350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f87997393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f87997393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901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9" name="Google Shape;19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" name="Google Shape;39;p3">
            <a:hlinkClick r:id="rId2" action="ppaction://hlinksldjump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>
            <a:hlinkClick r:id="rId2" action="ppaction://hlinksldjump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>
            <a:hlinkClick r:id="rId2" action="ppaction://hlinksldjump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>
            <a:hlinkClick r:id="rId2" action="ppaction://hlinksldjump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45" name="Google Shape;45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>
            <a:hlinkClick r:id="rId2" action="ppaction://hlinksldjump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>
            <a:hlinkClick r:id="rId2" action="ppaction://hlinksldjump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>
            <a:hlinkClick r:id="rId2" action="ppaction://hlinksldjump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>
            <a:hlinkClick r:id="rId2" action="ppaction://hlinksldjump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71" name="Google Shape;71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>
            <a:hlinkClick r:id="rId2" action="ppaction://hlinksldjump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">
            <a:hlinkClick r:id="rId2" action="ppaction://hlinksldjump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>
            <a:hlinkClick r:id="rId2" action="ppaction://hlinksldjump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8">
            <a:hlinkClick r:id="rId2" action="ppaction://hlinksldjump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8" name="Google Shape;108;p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8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>
            <a:hlinkClick r:id="rId2" action="ppaction://hlinksldjump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0">
            <a:hlinkClick r:id="rId2" action="ppaction://hlinksldjump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">
            <a:hlinkClick r:id="rId2" action="ppaction://hlinksldjump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0">
            <a:hlinkClick r:id="rId2" action="ppaction://hlinksldjump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10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0" name="Google Shape;130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3" name="Google Shape;133;p10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>
            <a:hlinkClick r:id="rId2" action="ppaction://hlinksldjump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1">
            <a:hlinkClick r:id="rId2" action="ppaction://hlinksldjump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1">
            <a:hlinkClick r:id="rId2" action="ppaction://hlinksldjump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1">
            <a:hlinkClick r:id="rId2" action="ppaction://hlinksldjump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1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41" name="Google Shape;141;p1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1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1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59;p11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>
            <a:hlinkClick r:id="rId2" action="ppaction://hlinksldjump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2">
            <a:hlinkClick r:id="rId2" action="ppaction://hlinksldjump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">
            <a:hlinkClick r:id="rId2" action="ppaction://hlinksldjump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">
            <a:hlinkClick r:id="rId2" action="ppaction://hlinksldjump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1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7" name="Google Shape;167;p1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12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12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71" name="Google Shape;171;p12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3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75" name="Google Shape;175;p13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9" name="Google Shape;179;p13">
            <a:hlinkClick r:id="rId2" action="ppaction://hlinksldjump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3">
            <a:hlinkClick r:id="rId2" action="ppaction://hlinksldjump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>
            <a:hlinkClick r:id="rId2" action="ppaction://hlinksldjump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>
            <a:hlinkClick r:id="rId2" action="ppaction://hlinksldjump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85" name="Google Shape;185;p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4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04" name="Google Shape;204;p14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6" name="Google Shape;206;p14">
            <a:hlinkClick r:id="rId2" action="ppaction://hlinksldjump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4">
            <a:hlinkClick r:id="rId2" action="ppaction://hlinksldjump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">
            <a:hlinkClick r:id="rId2" action="ppaction://hlinksldjump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4">
            <a:hlinkClick r:id="rId2" action="ppaction://hlinksldjump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6" y="188843"/>
            <a:ext cx="4547152" cy="4760844"/>
          </a:xfrm>
          <a:prstGeom prst="rect">
            <a:avLst/>
          </a:prstGeom>
        </p:spPr>
      </p:pic>
      <p:sp>
        <p:nvSpPr>
          <p:cNvPr id="14" name="Google Shape;228;p17"/>
          <p:cNvSpPr txBox="1">
            <a:spLocks/>
          </p:cNvSpPr>
          <p:nvPr/>
        </p:nvSpPr>
        <p:spPr>
          <a:xfrm>
            <a:off x="4726058" y="844826"/>
            <a:ext cx="4283765" cy="82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Humanoid Robots</a:t>
            </a:r>
            <a:endParaRPr lang="en-GB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228;p17"/>
          <p:cNvSpPr txBox="1">
            <a:spLocks/>
          </p:cNvSpPr>
          <p:nvPr/>
        </p:nvSpPr>
        <p:spPr>
          <a:xfrm>
            <a:off x="5913783" y="2569265"/>
            <a:ext cx="3096040" cy="82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Aditya Surana</a:t>
            </a:r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48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body" idx="2"/>
          </p:nvPr>
        </p:nvSpPr>
        <p:spPr>
          <a:xfrm>
            <a:off x="979445" y="229956"/>
            <a:ext cx="7825719" cy="46501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Servo Motor: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 motor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an electrical device which can push or rotate an object with great precision.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rotate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some specific angles or distance, then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 motor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used for transmitting instructions from ARDUINO to                                                               move the parts of the body by some degree.</a:t>
            </a:r>
          </a:p>
          <a:p>
            <a:pPr marL="0" indent="0">
              <a:buNone/>
            </a:pPr>
            <a:endParaRPr lang="en-U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60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Sensors: </a:t>
            </a:r>
            <a:r>
              <a:rPr lang="en-IN" sz="1600" dirty="0"/>
              <a:t>a </a:t>
            </a:r>
            <a:r>
              <a:rPr lang="en-IN" sz="1600" b="1" dirty="0"/>
              <a:t>sensor</a:t>
            </a:r>
            <a:r>
              <a:rPr lang="en-IN" sz="1600" dirty="0"/>
              <a:t> is a device, module, or subsystem </a:t>
            </a:r>
            <a:r>
              <a:rPr lang="en-IN" sz="1600" dirty="0" smtClean="0"/>
              <a:t>                                                          whose </a:t>
            </a:r>
            <a:r>
              <a:rPr lang="en-IN" sz="1600" dirty="0"/>
              <a:t>purpose is to detect events or changes in </a:t>
            </a:r>
            <a:r>
              <a:rPr lang="en-IN" sz="1600" dirty="0" smtClean="0"/>
              <a:t>its                                                                                    </a:t>
            </a:r>
            <a:r>
              <a:rPr lang="en-IN" sz="1600" dirty="0"/>
              <a:t>environment and send the information to other </a:t>
            </a:r>
            <a:r>
              <a:rPr lang="en-IN" sz="1600" dirty="0" smtClean="0"/>
              <a:t>                                                                                  electronics</a:t>
            </a:r>
            <a:r>
              <a:rPr lang="en-IN" sz="1600" dirty="0"/>
              <a:t>, frequently a </a:t>
            </a:r>
            <a:r>
              <a:rPr lang="en-IN" sz="1600" dirty="0" smtClean="0"/>
              <a:t>computer processor.</a:t>
            </a:r>
          </a:p>
          <a:p>
            <a:pPr marL="0" indent="0">
              <a:buNone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help in detecting whether an object is coming in its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 or any other change occurs in environment.</a:t>
            </a:r>
          </a:p>
          <a:p>
            <a:pPr marL="0" indent="0">
              <a:buNone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</a:t>
            </a:r>
            <a:endParaRPr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Google Shape;501;p27"/>
          <p:cNvSpPr/>
          <p:nvPr/>
        </p:nvSpPr>
        <p:spPr>
          <a:xfrm flipH="1">
            <a:off x="6079436" y="3398094"/>
            <a:ext cx="570300" cy="950700"/>
          </a:xfrm>
          <a:prstGeom prst="rtTriangle">
            <a:avLst/>
          </a:prstGeom>
          <a:solidFill>
            <a:srgbClr val="000000">
              <a:alpha val="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 descr="C:\Users\AJAY\Desktop\ROBOTICS\Servo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791" y="1085878"/>
            <a:ext cx="1784047" cy="1540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664" y="3073344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855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4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4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body" idx="2"/>
          </p:nvPr>
        </p:nvSpPr>
        <p:spPr>
          <a:xfrm>
            <a:off x="1068898" y="218661"/>
            <a:ext cx="7598023" cy="4532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Jumper Wires: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Jumper wires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simply 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have connector pins at each end, allowing them to be used to connect two points to each other without soldering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used to transmit signals from one device to another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resemble “nerves” in the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umanoid Robot.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600"/>
              </a:spcAft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Camera: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for face recognition, human                                                                   tracking and for many other purposes.</a:t>
            </a:r>
          </a:p>
          <a:p>
            <a:pPr marL="285750" indent="-285750">
              <a:spcAft>
                <a:spcPts val="1600"/>
              </a:spcAft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Microphone: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used to convert sound signal into electrical signal and make Humanoid Robot hear surrounding noise.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Logitech HD Webcam for both camera and microphone.</a:t>
            </a:r>
          </a:p>
          <a:p>
            <a:pPr marL="285750" indent="-285750">
              <a:spcAft>
                <a:spcPts val="1600"/>
              </a:spcAft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Speaker: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convert electrical signal into sound signal and help Humanoid Robot to speak. Can you JBL GO speaker.                                         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Google Shape;501;p27"/>
          <p:cNvSpPr/>
          <p:nvPr/>
        </p:nvSpPr>
        <p:spPr>
          <a:xfrm flipH="1">
            <a:off x="6079436" y="3398094"/>
            <a:ext cx="570300" cy="950700"/>
          </a:xfrm>
          <a:prstGeom prst="rtTriangle">
            <a:avLst/>
          </a:prstGeom>
          <a:solidFill>
            <a:srgbClr val="000000">
              <a:alpha val="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 descr="C:\Users\AJAY\Desktop\ROBOTICS\jumper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069" y="992796"/>
            <a:ext cx="2226365" cy="1303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483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7"/>
          <p:cNvSpPr txBox="1">
            <a:spLocks noGrp="1"/>
          </p:cNvSpPr>
          <p:nvPr>
            <p:ph type="title"/>
          </p:nvPr>
        </p:nvSpPr>
        <p:spPr>
          <a:xfrm>
            <a:off x="139148" y="149087"/>
            <a:ext cx="8845825" cy="4790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Gyani2.0 Body Structure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Google Shape;501;p27"/>
          <p:cNvSpPr/>
          <p:nvPr/>
        </p:nvSpPr>
        <p:spPr>
          <a:xfrm flipH="1">
            <a:off x="6079436" y="3398094"/>
            <a:ext cx="570300" cy="950700"/>
          </a:xfrm>
          <a:prstGeom prst="rtTriangle">
            <a:avLst/>
          </a:prstGeom>
          <a:solidFill>
            <a:srgbClr val="000000">
              <a:alpha val="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48" y="1570382"/>
            <a:ext cx="2172264" cy="29519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0686" y="1649897"/>
            <a:ext cx="1083365" cy="52322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Oled Displays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997" y="3136484"/>
            <a:ext cx="1232451" cy="523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Camera with Microphone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22" y="762013"/>
            <a:ext cx="2970908" cy="41053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05242" y="1342120"/>
            <a:ext cx="1272208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Servo Motors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628633" y="1757618"/>
            <a:ext cx="1236356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Touch Sensor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36839" y="4244160"/>
            <a:ext cx="1377215" cy="3077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Lidar Sensors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760" y="1126729"/>
            <a:ext cx="2507197" cy="337595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08046" y="2000802"/>
            <a:ext cx="769233" cy="523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Omni Wheels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91875" y="2892455"/>
            <a:ext cx="893098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Bearings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821199" y="4029861"/>
            <a:ext cx="975006" cy="49244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Regular Wheels</a:t>
            </a: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96712" y="1419064"/>
            <a:ext cx="1018488" cy="4924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DC Motors</a:t>
            </a:r>
            <a:endParaRPr lang="en-IN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2753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082351" y="513183"/>
            <a:ext cx="7242649" cy="4320073"/>
          </a:xfrm>
        </p:spPr>
        <p:txBody>
          <a:bodyPr/>
          <a:lstStyle/>
          <a:p>
            <a:r>
              <a:rPr lang="en-US" dirty="0" smtClean="0"/>
              <a:t>Gyani 2.0  movements can be controlled both manually and automatically.</a:t>
            </a:r>
          </a:p>
          <a:p>
            <a:pPr marL="146050" indent="0">
              <a:buNone/>
            </a:pPr>
            <a:r>
              <a:rPr lang="en-US" dirty="0"/>
              <a:t> </a:t>
            </a:r>
            <a:r>
              <a:rPr lang="en-US" dirty="0" smtClean="0"/>
              <a:t>       By manually we mean using </a:t>
            </a:r>
            <a:r>
              <a:rPr lang="en-US" sz="1400" b="1" i="1" dirty="0" smtClean="0"/>
              <a:t>Bluetooth.</a:t>
            </a:r>
          </a:p>
          <a:p>
            <a:pPr marL="146050" indent="0">
              <a:buNone/>
            </a:pPr>
            <a:endParaRPr lang="en-US" sz="1400" b="1" i="1" dirty="0"/>
          </a:p>
          <a:p>
            <a:pPr marL="146050" indent="0">
              <a:buNone/>
            </a:pPr>
            <a:r>
              <a:rPr lang="en-US" sz="1400" dirty="0" smtClean="0"/>
              <a:t>Bluetooth Module was also used in controlling Gyani2.0 movements( using Bluetooth)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7" y="1724121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80" y="1724121"/>
            <a:ext cx="6131950" cy="278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85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621" y="353993"/>
            <a:ext cx="7419118" cy="1285963"/>
          </a:xfrm>
        </p:spPr>
        <p:txBody>
          <a:bodyPr/>
          <a:lstStyle/>
          <a:p>
            <a:r>
              <a:rPr lang="en-US" dirty="0" smtClean="0"/>
              <a:t>Work Done On </a:t>
            </a:r>
            <a:r>
              <a:rPr lang="en-US" dirty="0"/>
              <a:t>Gyani2.0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(</a:t>
            </a:r>
            <a:r>
              <a:rPr lang="en-US" dirty="0"/>
              <a:t>Software </a:t>
            </a:r>
            <a:r>
              <a:rPr lang="en-US" dirty="0" smtClean="0"/>
              <a:t>Approach)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94" y="1997766"/>
            <a:ext cx="7617901" cy="2723322"/>
          </a:xfrm>
        </p:spPr>
        <p:txBody>
          <a:bodyPr/>
          <a:lstStyle/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Firstly we installed all the packages, libraries like cv2, face_recognition, dialogflow, etc.  on our raspberry pi.</a:t>
            </a:r>
          </a:p>
          <a:p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algn="ctr">
              <a:buNone/>
            </a:pPr>
            <a:r>
              <a:rPr lang="en-US" sz="1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PLEASE ONCE GO THROUGH ‘mindmapperz_maincode.py’ BEFORE MOVING FORWARD (it is self explanatory).</a:t>
            </a:r>
          </a:p>
          <a:p>
            <a:pPr marL="14605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57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"/>
          <p:cNvSpPr/>
          <p:nvPr/>
        </p:nvSpPr>
        <p:spPr>
          <a:xfrm flipH="1">
            <a:off x="6079436" y="3398094"/>
            <a:ext cx="570300" cy="950700"/>
          </a:xfrm>
          <a:prstGeom prst="rtTriangle">
            <a:avLst/>
          </a:prstGeom>
          <a:solidFill>
            <a:srgbClr val="000000">
              <a:alpha val="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83" y="2148388"/>
            <a:ext cx="8113496" cy="23281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1174" y="824948"/>
            <a:ext cx="72377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Google’s Speech To Text Converter: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convert speech into text. </a:t>
            </a:r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be converting our query(in speech format i.e. sound) to text.</a:t>
            </a:r>
          </a:p>
          <a:p>
            <a:pPr marL="146050" indent="0">
              <a:buNone/>
            </a:pPr>
            <a:endParaRPr lang="en-IN" sz="1600" dirty="0"/>
          </a:p>
          <a:p>
            <a:r>
              <a:rPr lang="en-IN" sz="1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this text will be sent to dialogflow as described in ‘mindmapperz_maincode.py’.</a:t>
            </a:r>
          </a:p>
          <a:p>
            <a:endParaRPr lang="en-IN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37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body" idx="2"/>
          </p:nvPr>
        </p:nvSpPr>
        <p:spPr>
          <a:xfrm>
            <a:off x="1068897" y="665922"/>
            <a:ext cx="7826623" cy="4164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Dialogflow: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Google’s apiai to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end-to-end, build-once deploy-everywhere development suite for creating conversational interfaces for websites, mobile applications, popular messaging platforms, and IoT devices</a:t>
            </a:r>
            <a:r>
              <a:rPr lang="en-I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Aft>
                <a:spcPts val="1600"/>
              </a:spcAft>
              <a:buNone/>
            </a:pPr>
            <a:endParaRPr lang="en-IN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I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Google Shape;501;p27"/>
          <p:cNvSpPr/>
          <p:nvPr/>
        </p:nvSpPr>
        <p:spPr>
          <a:xfrm flipH="1">
            <a:off x="6079436" y="3398094"/>
            <a:ext cx="570300" cy="950700"/>
          </a:xfrm>
          <a:prstGeom prst="rtTriangle">
            <a:avLst/>
          </a:prstGeom>
          <a:solidFill>
            <a:srgbClr val="000000">
              <a:alpha val="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657" y="1979424"/>
            <a:ext cx="5114566" cy="23619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07346" y="4510956"/>
            <a:ext cx="32699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bg1"/>
                </a:solidFill>
              </a:rPr>
              <a:t>Working of Dialogflow</a:t>
            </a:r>
            <a:endParaRPr lang="en-IN" sz="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48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7"/>
          <p:cNvSpPr txBox="1">
            <a:spLocks noGrp="1"/>
          </p:cNvSpPr>
          <p:nvPr>
            <p:ph type="title"/>
          </p:nvPr>
        </p:nvSpPr>
        <p:spPr>
          <a:xfrm>
            <a:off x="894517" y="2118255"/>
            <a:ext cx="7488692" cy="776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 to Speaker: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saving the audio file on Raspberry Pi,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 this file using any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audio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for example VLC media player, etc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b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470;p27"/>
          <p:cNvSpPr txBox="1">
            <a:spLocks/>
          </p:cNvSpPr>
          <p:nvPr/>
        </p:nvSpPr>
        <p:spPr>
          <a:xfrm>
            <a:off x="1063929" y="1089193"/>
            <a:ext cx="7488692" cy="8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spcAft>
                <a:spcPts val="1600"/>
              </a:spcAft>
            </a:pPr>
            <a:r>
              <a:rPr lang="en-IN" sz="17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Dialogflow will take that text (text came after converting speech into text) as query, after processing an appropriate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comes in the form of audio and we 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save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to our 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(Raspberry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7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29" y="3233103"/>
            <a:ext cx="7149869" cy="108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"/>
          <p:cNvSpPr/>
          <p:nvPr/>
        </p:nvSpPr>
        <p:spPr>
          <a:xfrm flipH="1">
            <a:off x="6079436" y="3398094"/>
            <a:ext cx="570300" cy="950700"/>
          </a:xfrm>
          <a:prstGeom prst="rtTriangle">
            <a:avLst/>
          </a:prstGeom>
          <a:solidFill>
            <a:srgbClr val="000000">
              <a:alpha val="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4" y="2089157"/>
            <a:ext cx="8080514" cy="2259637"/>
          </a:xfrm>
          <a:prstGeom prst="rect">
            <a:avLst/>
          </a:prstGeom>
        </p:spPr>
      </p:pic>
      <p:sp>
        <p:nvSpPr>
          <p:cNvPr id="8" name="Google Shape;472;p27"/>
          <p:cNvSpPr txBox="1">
            <a:spLocks noGrp="1"/>
          </p:cNvSpPr>
          <p:nvPr>
            <p:ph type="body" idx="2"/>
          </p:nvPr>
        </p:nvSpPr>
        <p:spPr>
          <a:xfrm>
            <a:off x="1172819" y="936645"/>
            <a:ext cx="7613373" cy="1530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if there are some actions defined in dialogflow, then it will return actions and that actions will be encoded from raspberry pi and sent through serial communication to Arduino.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83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7"/>
          <p:cNvSpPr txBox="1">
            <a:spLocks noGrp="1"/>
          </p:cNvSpPr>
          <p:nvPr>
            <p:ph type="title"/>
          </p:nvPr>
        </p:nvSpPr>
        <p:spPr>
          <a:xfrm>
            <a:off x="1277621" y="363932"/>
            <a:ext cx="7488692" cy="908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flow of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Gyani2.0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Google Shape;501;p27"/>
          <p:cNvSpPr/>
          <p:nvPr/>
        </p:nvSpPr>
        <p:spPr>
          <a:xfrm flipH="1">
            <a:off x="6079436" y="3398094"/>
            <a:ext cx="570300" cy="950700"/>
          </a:xfrm>
          <a:prstGeom prst="rtTriangle">
            <a:avLst/>
          </a:prstGeom>
          <a:solidFill>
            <a:srgbClr val="000000">
              <a:alpha val="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12" y="1157516"/>
            <a:ext cx="6241776" cy="334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58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"/>
          <p:cNvSpPr txBox="1">
            <a:spLocks noGrp="1"/>
          </p:cNvSpPr>
          <p:nvPr>
            <p:ph type="title"/>
          </p:nvPr>
        </p:nvSpPr>
        <p:spPr>
          <a:xfrm>
            <a:off x="830361" y="34788"/>
            <a:ext cx="7038900" cy="798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Google Shape;249;p19"/>
          <p:cNvSpPr txBox="1">
            <a:spLocks noGrp="1"/>
          </p:cNvSpPr>
          <p:nvPr>
            <p:ph type="body" idx="1"/>
          </p:nvPr>
        </p:nvSpPr>
        <p:spPr>
          <a:xfrm>
            <a:off x="1396028" y="788988"/>
            <a:ext cx="6942902" cy="4170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indent="-285750"/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Robot ?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Humanoid Robot ?</a:t>
            </a:r>
          </a:p>
          <a:p>
            <a:pPr marL="274320" indent="-285750">
              <a:lnSpc>
                <a:spcPct val="100000"/>
              </a:lnSpc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Humanoid Robots 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85750">
              <a:lnSpc>
                <a:spcPct val="100000"/>
              </a:lnSpc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Previously developed Humanoid Robots</a:t>
            </a:r>
          </a:p>
          <a:p>
            <a:pPr marL="274320" indent="-285750">
              <a:lnSpc>
                <a:spcPct val="100000"/>
              </a:lnSpc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85750">
              <a:lnSpc>
                <a:spcPct val="100000"/>
              </a:lnSpc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of Humanoid Robots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85750">
              <a:lnSpc>
                <a:spcPct val="10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in Gyani2.0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85750">
              <a:lnSpc>
                <a:spcPct val="100000"/>
              </a:lnSpc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85750">
              <a:lnSpc>
                <a:spcPct val="100000"/>
              </a:lnSpc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on Gyani2.0 (Software Approach)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85750">
              <a:lnSpc>
                <a:spcPct val="100000"/>
              </a:lnSpc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85750">
              <a:lnSpc>
                <a:spcPct val="100000"/>
              </a:lnSpc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Flow of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Gyani2.0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85750">
              <a:lnSpc>
                <a:spcPct val="100000"/>
              </a:lnSpc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039" y="318052"/>
            <a:ext cx="2952286" cy="26280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2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2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7"/>
          <p:cNvSpPr txBox="1">
            <a:spLocks noGrp="1"/>
          </p:cNvSpPr>
          <p:nvPr>
            <p:ph type="title"/>
          </p:nvPr>
        </p:nvSpPr>
        <p:spPr>
          <a:xfrm>
            <a:off x="645300" y="1833775"/>
            <a:ext cx="30633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grpSp>
        <p:nvGrpSpPr>
          <p:cNvPr id="703" name="Google Shape;703;p37"/>
          <p:cNvGrpSpPr/>
          <p:nvPr/>
        </p:nvGrpSpPr>
        <p:grpSpPr>
          <a:xfrm>
            <a:off x="4066820" y="1553491"/>
            <a:ext cx="3159984" cy="2439109"/>
            <a:chOff x="3553042" y="1657806"/>
            <a:chExt cx="3461100" cy="2671532"/>
          </a:xfrm>
        </p:grpSpPr>
        <p:sp>
          <p:nvSpPr>
            <p:cNvPr id="704" name="Google Shape;704;p37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name="adj" fmla="val 25000"/>
              </a:avLst>
            </a:pr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name="adj" fmla="val 96745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name="adj" fmla="val 98558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name="adj" fmla="val 1882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name="adj" fmla="val 1764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2" name="Google Shape;712;p37" descr="offset_comp_342327_edited.jpg"/>
          <p:cNvPicPr preferRelativeResize="0"/>
          <p:nvPr/>
        </p:nvPicPr>
        <p:blipFill rotWithShape="1">
          <a:blip r:embed="rId3">
            <a:alphaModFix/>
          </a:blip>
          <a:srcRect l="45356" t="50734" r="19582" b="26215"/>
          <a:stretch/>
        </p:blipFill>
        <p:spPr>
          <a:xfrm>
            <a:off x="4115130" y="1605638"/>
            <a:ext cx="3063300" cy="17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37"/>
          <p:cNvSpPr/>
          <p:nvPr/>
        </p:nvSpPr>
        <p:spPr>
          <a:xfrm flipH="1">
            <a:off x="4114917" y="1606596"/>
            <a:ext cx="3063300" cy="1743300"/>
          </a:xfrm>
          <a:prstGeom prst="rtTriangle">
            <a:avLst/>
          </a:prstGeom>
          <a:solidFill>
            <a:srgbClr val="000000">
              <a:alpha val="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4" name="Google Shape;714;p37"/>
          <p:cNvGrpSpPr/>
          <p:nvPr/>
        </p:nvGrpSpPr>
        <p:grpSpPr>
          <a:xfrm>
            <a:off x="6762480" y="2546254"/>
            <a:ext cx="1024386" cy="1522884"/>
            <a:chOff x="6505573" y="2745170"/>
            <a:chExt cx="1122000" cy="1668000"/>
          </a:xfrm>
        </p:grpSpPr>
        <p:sp>
          <p:nvSpPr>
            <p:cNvPr id="715" name="Google Shape;715;p37"/>
            <p:cNvSpPr/>
            <p:nvPr/>
          </p:nvSpPr>
          <p:spPr>
            <a:xfrm>
              <a:off x="6517841" y="2745170"/>
              <a:ext cx="1109700" cy="1668000"/>
            </a:xfrm>
            <a:prstGeom prst="roundRect">
              <a:avLst>
                <a:gd name="adj" fmla="val 5402"/>
              </a:avLst>
            </a:prstGeom>
            <a:solidFill>
              <a:srgbClr val="1B212C"/>
            </a:solidFill>
            <a:ln>
              <a:noFill/>
            </a:ln>
            <a:effectLst>
              <a:outerShdw blurRad="387350" dist="38100" dir="8100000" sx="107000" sy="107000" algn="tr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 rot="-5400000">
              <a:off x="6238873" y="3024453"/>
              <a:ext cx="1655400" cy="1122000"/>
            </a:xfrm>
            <a:prstGeom prst="roundRect">
              <a:avLst>
                <a:gd name="adj" fmla="val 4551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 rot="-5400000">
              <a:off x="6238873" y="3012061"/>
              <a:ext cx="1655400" cy="1122000"/>
            </a:xfrm>
            <a:prstGeom prst="roundRect">
              <a:avLst>
                <a:gd name="adj" fmla="val 4551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6954127" y="4329594"/>
              <a:ext cx="224700" cy="315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9" name="Google Shape;719;p37" descr="offset_comp_342327_edited.jpg"/>
          <p:cNvPicPr preferRelativeResize="0"/>
          <p:nvPr/>
        </p:nvPicPr>
        <p:blipFill rotWithShape="1">
          <a:blip r:embed="rId3">
            <a:alphaModFix/>
          </a:blip>
          <a:srcRect l="53168" t="53058" r="26238" b="16020"/>
          <a:stretch/>
        </p:blipFill>
        <p:spPr>
          <a:xfrm>
            <a:off x="6762097" y="2613771"/>
            <a:ext cx="1024200" cy="13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37"/>
          <p:cNvSpPr/>
          <p:nvPr/>
        </p:nvSpPr>
        <p:spPr>
          <a:xfrm flipH="1">
            <a:off x="6762011" y="2613990"/>
            <a:ext cx="1024200" cy="1333200"/>
          </a:xfrm>
          <a:prstGeom prst="rtTriangle">
            <a:avLst/>
          </a:prstGeom>
          <a:solidFill>
            <a:srgbClr val="000000">
              <a:alpha val="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37"/>
          <p:cNvGrpSpPr/>
          <p:nvPr/>
        </p:nvGrpSpPr>
        <p:grpSpPr>
          <a:xfrm>
            <a:off x="6405845" y="3121897"/>
            <a:ext cx="520684" cy="1036470"/>
            <a:chOff x="9543736" y="4486132"/>
            <a:chExt cx="570300" cy="1135235"/>
          </a:xfrm>
        </p:grpSpPr>
        <p:sp>
          <p:nvSpPr>
            <p:cNvPr id="722" name="Google Shape;722;p37"/>
            <p:cNvSpPr/>
            <p:nvPr/>
          </p:nvSpPr>
          <p:spPr>
            <a:xfrm>
              <a:off x="9543736" y="4487212"/>
              <a:ext cx="570300" cy="1132800"/>
            </a:xfrm>
            <a:prstGeom prst="roundRect">
              <a:avLst>
                <a:gd name="adj" fmla="val 5402"/>
              </a:avLst>
            </a:prstGeom>
            <a:solidFill>
              <a:srgbClr val="1B212C"/>
            </a:solidFill>
            <a:ln>
              <a:noFill/>
            </a:ln>
            <a:effectLst>
              <a:outerShdw blurRad="387350" dist="38100" dir="8100000" sx="107000" sy="107000" algn="tr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 rot="-5400000">
              <a:off x="9265568" y="4772968"/>
              <a:ext cx="1126800" cy="570000"/>
            </a:xfrm>
            <a:prstGeom prst="roundRect">
              <a:avLst>
                <a:gd name="adj" fmla="val 4551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 rot="-5400000">
              <a:off x="9265568" y="4764532"/>
              <a:ext cx="1126800" cy="570000"/>
            </a:xfrm>
            <a:prstGeom prst="roundRect">
              <a:avLst>
                <a:gd name="adj" fmla="val 4551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9736876" y="5519757"/>
              <a:ext cx="186300" cy="303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26" name="Google Shape;726;p37" descr="offset_comp_342327_edited.jpg"/>
          <p:cNvPicPr preferRelativeResize="0"/>
          <p:nvPr/>
        </p:nvPicPr>
        <p:blipFill rotWithShape="1">
          <a:blip r:embed="rId3">
            <a:alphaModFix/>
          </a:blip>
          <a:srcRect l="41330" t="42211" r="47980" b="36733"/>
          <a:stretch/>
        </p:blipFill>
        <p:spPr>
          <a:xfrm>
            <a:off x="6405412" y="3121559"/>
            <a:ext cx="520500" cy="888900"/>
          </a:xfrm>
          <a:prstGeom prst="round2SameRect">
            <a:avLst>
              <a:gd name="adj1" fmla="val 4129"/>
              <a:gd name="adj2" fmla="val 0"/>
            </a:avLst>
          </a:prstGeom>
          <a:noFill/>
          <a:ln>
            <a:noFill/>
          </a:ln>
        </p:spPr>
      </p:pic>
      <p:sp>
        <p:nvSpPr>
          <p:cNvPr id="727" name="Google Shape;727;p37"/>
          <p:cNvSpPr/>
          <p:nvPr/>
        </p:nvSpPr>
        <p:spPr>
          <a:xfrm flipH="1">
            <a:off x="6405284" y="3142709"/>
            <a:ext cx="520500" cy="867900"/>
          </a:xfrm>
          <a:prstGeom prst="rtTriangle">
            <a:avLst/>
          </a:prstGeom>
          <a:solidFill>
            <a:srgbClr val="000000">
              <a:alpha val="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8" name="Google Shape;728;p37"/>
          <p:cNvGrpSpPr/>
          <p:nvPr/>
        </p:nvGrpSpPr>
        <p:grpSpPr>
          <a:xfrm>
            <a:off x="7564804" y="3443361"/>
            <a:ext cx="455496" cy="692277"/>
            <a:chOff x="7384375" y="3728000"/>
            <a:chExt cx="498900" cy="758244"/>
          </a:xfrm>
        </p:grpSpPr>
        <p:sp>
          <p:nvSpPr>
            <p:cNvPr id="729" name="Google Shape;729;p37"/>
            <p:cNvSpPr/>
            <p:nvPr/>
          </p:nvSpPr>
          <p:spPr>
            <a:xfrm rot="10800000">
              <a:off x="7475552" y="4233644"/>
              <a:ext cx="316500" cy="252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 rot="5400000">
              <a:off x="7506587" y="4276887"/>
              <a:ext cx="140700" cy="201900"/>
            </a:xfrm>
            <a:prstGeom prst="triangle">
              <a:avLst>
                <a:gd name="adj" fmla="val 27359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7475548" y="3728000"/>
              <a:ext cx="316500" cy="252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7384375" y="3860325"/>
              <a:ext cx="498900" cy="498900"/>
            </a:xfrm>
            <a:prstGeom prst="ellipse">
              <a:avLst/>
            </a:prstGeom>
            <a:solidFill>
              <a:srgbClr val="1B212C"/>
            </a:solidFill>
            <a:ln>
              <a:noFill/>
            </a:ln>
            <a:effectLst>
              <a:outerShdw blurRad="387350" dist="38100" dir="8100000" sx="107000" sy="107000" algn="tr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37"/>
          <p:cNvGrpSpPr/>
          <p:nvPr/>
        </p:nvGrpSpPr>
        <p:grpSpPr>
          <a:xfrm>
            <a:off x="7564836" y="3561758"/>
            <a:ext cx="478081" cy="462776"/>
            <a:chOff x="7384385" y="3857442"/>
            <a:chExt cx="523637" cy="506874"/>
          </a:xfrm>
        </p:grpSpPr>
        <p:sp>
          <p:nvSpPr>
            <p:cNvPr id="734" name="Google Shape;734;p37"/>
            <p:cNvSpPr/>
            <p:nvPr/>
          </p:nvSpPr>
          <p:spPr>
            <a:xfrm>
              <a:off x="7384385" y="3865416"/>
              <a:ext cx="498900" cy="4989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5" name="Google Shape;735;p37"/>
            <p:cNvGrpSpPr/>
            <p:nvPr/>
          </p:nvGrpSpPr>
          <p:grpSpPr>
            <a:xfrm>
              <a:off x="7384385" y="3857442"/>
              <a:ext cx="523637" cy="498900"/>
              <a:chOff x="7384385" y="3857442"/>
              <a:chExt cx="523637" cy="498900"/>
            </a:xfrm>
          </p:grpSpPr>
          <p:sp>
            <p:nvSpPr>
              <p:cNvPr id="736" name="Google Shape;736;p37"/>
              <p:cNvSpPr/>
              <p:nvPr/>
            </p:nvSpPr>
            <p:spPr>
              <a:xfrm>
                <a:off x="7384385" y="3857442"/>
                <a:ext cx="498900" cy="498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7"/>
              <p:cNvSpPr/>
              <p:nvPr/>
            </p:nvSpPr>
            <p:spPr>
              <a:xfrm>
                <a:off x="7856422" y="4081138"/>
                <a:ext cx="51600" cy="51600"/>
              </a:xfrm>
              <a:prstGeom prst="flowChartDelay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38" name="Google Shape;738;p37" descr="offset_comp_342327_edited.jpg"/>
          <p:cNvPicPr preferRelativeResize="0"/>
          <p:nvPr/>
        </p:nvPicPr>
        <p:blipFill rotWithShape="1">
          <a:blip r:embed="rId3">
            <a:alphaModFix/>
          </a:blip>
          <a:srcRect l="48584" t="47335" r="37425" b="36557"/>
          <a:stretch/>
        </p:blipFill>
        <p:spPr>
          <a:xfrm>
            <a:off x="7591905" y="3590541"/>
            <a:ext cx="400500" cy="399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739" name="Google Shape;739;p37"/>
          <p:cNvGrpSpPr/>
          <p:nvPr/>
        </p:nvGrpSpPr>
        <p:grpSpPr>
          <a:xfrm>
            <a:off x="8110843" y="3443361"/>
            <a:ext cx="435785" cy="692277"/>
            <a:chOff x="7982421" y="3727763"/>
            <a:chExt cx="477311" cy="758244"/>
          </a:xfrm>
        </p:grpSpPr>
        <p:sp>
          <p:nvSpPr>
            <p:cNvPr id="740" name="Google Shape;740;p37"/>
            <p:cNvSpPr/>
            <p:nvPr/>
          </p:nvSpPr>
          <p:spPr>
            <a:xfrm>
              <a:off x="8054507" y="3728825"/>
              <a:ext cx="316500" cy="756600"/>
            </a:xfrm>
            <a:prstGeom prst="roundRect">
              <a:avLst>
                <a:gd name="adj" fmla="val 15418"/>
              </a:avLst>
            </a:prstGeom>
            <a:solidFill>
              <a:srgbClr val="1B212C"/>
            </a:solidFill>
            <a:ln>
              <a:noFill/>
            </a:ln>
            <a:effectLst>
              <a:outerShdw blurRad="387350" dist="38100" dir="8100000" sx="107000" sy="107000" algn="tr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 rot="10800000">
              <a:off x="8054264" y="4233407"/>
              <a:ext cx="316500" cy="252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 rot="5400000">
              <a:off x="8085300" y="4276650"/>
              <a:ext cx="140700" cy="201900"/>
            </a:xfrm>
            <a:prstGeom prst="triangle">
              <a:avLst>
                <a:gd name="adj" fmla="val 27359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8054261" y="3727763"/>
              <a:ext cx="316500" cy="252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7991115" y="3866003"/>
              <a:ext cx="434400" cy="486900"/>
            </a:xfrm>
            <a:prstGeom prst="roundRect">
              <a:avLst>
                <a:gd name="adj" fmla="val 12273"/>
              </a:avLst>
            </a:prstGeom>
            <a:solidFill>
              <a:srgbClr val="1B212C"/>
            </a:solidFill>
            <a:ln>
              <a:noFill/>
            </a:ln>
            <a:effectLst>
              <a:outerShdw blurRad="387350" dist="38100" dir="8100000" sx="107000" sy="107000" algn="tr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7982425" y="3884047"/>
              <a:ext cx="451800" cy="499800"/>
            </a:xfrm>
            <a:prstGeom prst="roundRect">
              <a:avLst>
                <a:gd name="adj" fmla="val 10240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8408132" y="4081081"/>
              <a:ext cx="51600" cy="51600"/>
            </a:xfrm>
            <a:prstGeom prst="flowChartDelay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7982421" y="3863888"/>
              <a:ext cx="451800" cy="513900"/>
            </a:xfrm>
            <a:prstGeom prst="roundRect">
              <a:avLst>
                <a:gd name="adj" fmla="val 1024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48" name="Google Shape;748;p37" descr="offset_comp_342327_edited.jpg"/>
          <p:cNvPicPr preferRelativeResize="0"/>
          <p:nvPr/>
        </p:nvPicPr>
        <p:blipFill rotWithShape="1">
          <a:blip r:embed="rId3">
            <a:alphaModFix/>
          </a:blip>
          <a:srcRect l="49668" t="55915" r="37351" b="27092"/>
          <a:stretch/>
        </p:blipFill>
        <p:spPr>
          <a:xfrm>
            <a:off x="8127235" y="3586562"/>
            <a:ext cx="379200" cy="429900"/>
          </a:xfrm>
          <a:prstGeom prst="roundRect">
            <a:avLst>
              <a:gd name="adj" fmla="val 7794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28;p17"/>
          <p:cNvSpPr txBox="1">
            <a:spLocks/>
          </p:cNvSpPr>
          <p:nvPr/>
        </p:nvSpPr>
        <p:spPr>
          <a:xfrm>
            <a:off x="1102062" y="178904"/>
            <a:ext cx="4483729" cy="79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Robot ?</a:t>
            </a:r>
            <a:endParaRPr lang="en-GB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Google Shape;256;p20"/>
          <p:cNvSpPr txBox="1">
            <a:spLocks/>
          </p:cNvSpPr>
          <p:nvPr/>
        </p:nvSpPr>
        <p:spPr>
          <a:xfrm>
            <a:off x="0" y="1140607"/>
            <a:ext cx="6109747" cy="2063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sz="18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machine that can automatically do tasks normally controlled by humans and mostly is used to perform repetitive tasks on an assembly l</a:t>
            </a:r>
            <a:r>
              <a:rPr lang="en-GB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ine.</a:t>
            </a: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Robots can be made from a variety of materials including metals and plastics. Most robots are composed of 3 main parts: Controller (Brain), Mechanical Parts and Sensors.</a:t>
            </a:r>
            <a:endParaRPr lang="en-GB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240" y="3203619"/>
            <a:ext cx="2828925" cy="1619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747" y="2534478"/>
            <a:ext cx="2689212" cy="22053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254" y="248571"/>
            <a:ext cx="2434508" cy="17840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1580240" y="276458"/>
            <a:ext cx="4778014" cy="878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Humanoid Robot ?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body" idx="1"/>
          </p:nvPr>
        </p:nvSpPr>
        <p:spPr>
          <a:xfrm>
            <a:off x="1000236" y="941240"/>
            <a:ext cx="6241774" cy="1703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humanoid robot is a robot with its overall appearance based on that of human body.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for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purposes, such as interacting with human tools and environments, for experimental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purposes, etc.</a:t>
            </a:r>
            <a:endParaRPr sz="1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147" y="2694809"/>
            <a:ext cx="2266950" cy="20385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316" y="1657997"/>
            <a:ext cx="2024476" cy="30332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44" y="2464905"/>
            <a:ext cx="1660234" cy="241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41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864738" y="367205"/>
            <a:ext cx="5043665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Humanoid Robots ?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body" idx="1"/>
          </p:nvPr>
        </p:nvSpPr>
        <p:spPr>
          <a:xfrm>
            <a:off x="864738" y="1350419"/>
            <a:ext cx="5682365" cy="3647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Humans wanted a machine to rely on, because robots never                    get tired and help the human by different tasks all the time.</a:t>
            </a:r>
          </a:p>
          <a:p>
            <a:pPr marL="285750" indent="-285750"/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Humanoid Robots can be used with the children, they can be used to teach the children or read to them, 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help children with autism immensely, They can assist the sick &amp; elderly.</a:t>
            </a:r>
          </a:p>
          <a:p>
            <a:pPr marL="285750" indent="-285750"/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600"/>
              </a:spcAft>
            </a:pPr>
            <a:r>
              <a:rPr lang="en-I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can be used in dirty or dangerous jobs, they 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I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suitable for 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I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procedurally-based vocations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such as </a:t>
            </a:r>
            <a:r>
              <a:rPr lang="en-I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reception-desk administrators etc..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600"/>
              </a:spcAft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600"/>
              </a:spcAft>
            </a:pPr>
            <a:endParaRPr lang="en-IN" sz="1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600"/>
              </a:spcAft>
            </a:pPr>
            <a:endParaRPr sz="1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585" y="2392495"/>
            <a:ext cx="2553452" cy="22739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585" y="298090"/>
            <a:ext cx="2433838" cy="14977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/>
          <p:cNvSpPr txBox="1">
            <a:spLocks noGrp="1"/>
          </p:cNvSpPr>
          <p:nvPr>
            <p:ph type="title"/>
          </p:nvPr>
        </p:nvSpPr>
        <p:spPr>
          <a:xfrm>
            <a:off x="1242391" y="146286"/>
            <a:ext cx="56097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Previously Developed Humanoids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Google Shape;283;p23"/>
          <p:cNvSpPr txBox="1">
            <a:spLocks noGrp="1"/>
          </p:cNvSpPr>
          <p:nvPr>
            <p:ph type="body" idx="1"/>
          </p:nvPr>
        </p:nvSpPr>
        <p:spPr>
          <a:xfrm>
            <a:off x="1053546" y="834238"/>
            <a:ext cx="6311347" cy="4082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2000,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Honda developed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sz="1600" b="1" dirty="0" smtClean="0">
                <a:latin typeface="Lato" panose="020B0604020202020204" charset="0"/>
                <a:cs typeface="Times New Roman" panose="02020603050405020304" pitchFamily="18" charset="0"/>
              </a:rPr>
              <a:t>Asimo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a multi-functional mobile assistant that could help people with poor mobility.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recognize objects, gestures, sounds, and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faces, allowing it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interact with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humans.</a:t>
            </a:r>
          </a:p>
          <a:p>
            <a:pPr marL="285750" indent="-285750">
              <a:spcAft>
                <a:spcPts val="1600"/>
              </a:spcAft>
            </a:pPr>
            <a:r>
              <a:rPr lang="en-IN" sz="1600" b="1" dirty="0"/>
              <a:t>“Nao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an autonomous, programmable humanoid robot developed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in by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SoftBank Robotics for research and education purposes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sz="1600" b="1" dirty="0" smtClean="0"/>
              <a:t>Pepper”</a:t>
            </a:r>
            <a:r>
              <a:rPr lang="en-IN" sz="1600" dirty="0"/>
              <a:t> 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semi-humanoid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                                                                                                       manufactured by SoftBank Robotics                                           designed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                                                  emotions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 introduced in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conference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5 June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091" y="2589024"/>
            <a:ext cx="1983353" cy="2001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686" y="224831"/>
            <a:ext cx="1520163" cy="20373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784" y="2848227"/>
            <a:ext cx="2007798" cy="20688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7"/>
          <p:cNvSpPr txBox="1">
            <a:spLocks noGrp="1"/>
          </p:cNvSpPr>
          <p:nvPr>
            <p:ph type="title"/>
          </p:nvPr>
        </p:nvSpPr>
        <p:spPr>
          <a:xfrm>
            <a:off x="1277621" y="363932"/>
            <a:ext cx="7038900" cy="908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of Humanoid Robots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2" name="Google Shape;472;p27"/>
          <p:cNvSpPr txBox="1">
            <a:spLocks noGrp="1"/>
          </p:cNvSpPr>
          <p:nvPr>
            <p:ph type="body" idx="2"/>
          </p:nvPr>
        </p:nvSpPr>
        <p:spPr>
          <a:xfrm>
            <a:off x="1068899" y="1172817"/>
            <a:ext cx="7038900" cy="3578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tech companies are in a constant race to change the way robotics are implemented in people’s everyday lives – which will lead us to a really </a:t>
            </a:r>
            <a:r>
              <a:rPr lang="en-I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exciting future.</a:t>
            </a: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600"/>
              </a:spcAft>
            </a:pPr>
            <a:r>
              <a:rPr lang="en-I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Robots will take our jobs!” is perhaps </a:t>
            </a:r>
            <a:r>
              <a:rPr lang="en-I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                                                              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 </a:t>
            </a:r>
            <a:r>
              <a:rPr lang="en-I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fear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surrounding robotics </a:t>
            </a:r>
            <a:r>
              <a:rPr lang="en-I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development.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near future, </a:t>
            </a:r>
            <a:r>
              <a:rPr lang="en-I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                                                                                            artificial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will most </a:t>
            </a:r>
            <a:r>
              <a:rPr lang="en-I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likely                                                                     replace </a:t>
            </a:r>
            <a:r>
              <a:rPr lang="en-IN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not </a:t>
            </a:r>
            <a:r>
              <a:rPr lang="en-I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jobs. The good news                                                                                     is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I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also create new markets </a:t>
            </a:r>
            <a:r>
              <a:rPr lang="en-I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and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jobs.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Google Shape;501;p27"/>
          <p:cNvSpPr/>
          <p:nvPr/>
        </p:nvSpPr>
        <p:spPr>
          <a:xfrm flipH="1">
            <a:off x="6079436" y="3398094"/>
            <a:ext cx="570300" cy="950700"/>
          </a:xfrm>
          <a:prstGeom prst="rtTriangle">
            <a:avLst/>
          </a:prstGeom>
          <a:solidFill>
            <a:srgbClr val="000000">
              <a:alpha val="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071" y="2102550"/>
            <a:ext cx="4015409" cy="22462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7"/>
          <p:cNvSpPr txBox="1">
            <a:spLocks noGrp="1"/>
          </p:cNvSpPr>
          <p:nvPr>
            <p:ph type="title"/>
          </p:nvPr>
        </p:nvSpPr>
        <p:spPr>
          <a:xfrm>
            <a:off x="1277621" y="185028"/>
            <a:ext cx="7038900" cy="908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in Gyani2.0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2" name="Google Shape;472;p27"/>
          <p:cNvSpPr txBox="1">
            <a:spLocks noGrp="1"/>
          </p:cNvSpPr>
          <p:nvPr>
            <p:ph type="body" idx="2"/>
          </p:nvPr>
        </p:nvSpPr>
        <p:spPr>
          <a:xfrm>
            <a:off x="1007919" y="872837"/>
            <a:ext cx="7897994" cy="3994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low cost, 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credit-card sized computer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plugs into a computer monitor or TV, and uses a standard keyboard and mouse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used as “</a:t>
            </a:r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Brain of  the Humanoid Robot”. 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contain all scripts for processing, will help in sending and receiving signal through ARDUINO and other devices.</a:t>
            </a:r>
          </a:p>
          <a:p>
            <a:pPr marL="0" indent="0">
              <a:buNone/>
            </a:pPr>
            <a:endParaRPr lang="en-I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1.5GHz quad-core 64-bit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1GB, 2GB, or 4GB of LPDDR4 SDRAM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Full-throughput Gigabit Ethernet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Dual-band 802.11ac wireless networking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5.0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 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 3.0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two USB 2.0 ports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 monitor support, at resolutions up to 4K</a:t>
            </a:r>
          </a:p>
        </p:txBody>
      </p:sp>
      <p:sp>
        <p:nvSpPr>
          <p:cNvPr id="501" name="Google Shape;501;p27"/>
          <p:cNvSpPr/>
          <p:nvPr/>
        </p:nvSpPr>
        <p:spPr>
          <a:xfrm flipH="1">
            <a:off x="6079436" y="3398094"/>
            <a:ext cx="570300" cy="950700"/>
          </a:xfrm>
          <a:prstGeom prst="rtTriangle">
            <a:avLst/>
          </a:prstGeom>
          <a:solidFill>
            <a:srgbClr val="000000">
              <a:alpha val="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46" y="2630799"/>
            <a:ext cx="3336327" cy="21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5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body" idx="2"/>
          </p:nvPr>
        </p:nvSpPr>
        <p:spPr>
          <a:xfrm>
            <a:off x="1068899" y="176645"/>
            <a:ext cx="7513992" cy="45742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ARDUINO: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boards are able to read inputs - light on a sensor, a finger on a button, or a Twitter message - and turn it into an output -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activating a motor, turning on an LED, publishing something online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It will be used to receive signals from Raspberry Pi, then process it and send the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(giving instructions to move at some degree)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Servo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Motor.</a:t>
            </a: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Microcontroller: ATmega328.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Voltage: 5V.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Voltage (recommended): 7-12V.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Voltage (limits): 6-20V.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I/O Pins: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Input Pins: 6.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Current per I/O Pin: 40 mA.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Current for 3.3V Pin: 50 mA.</a:t>
            </a:r>
          </a:p>
          <a:p>
            <a:pPr marL="0" indent="0">
              <a:spcAft>
                <a:spcPts val="1600"/>
              </a:spcAft>
              <a:buNone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Google Shape;501;p27"/>
          <p:cNvSpPr/>
          <p:nvPr/>
        </p:nvSpPr>
        <p:spPr>
          <a:xfrm flipH="1">
            <a:off x="6079436" y="3398094"/>
            <a:ext cx="570300" cy="950700"/>
          </a:xfrm>
          <a:prstGeom prst="rtTriangle">
            <a:avLst/>
          </a:prstGeom>
          <a:solidFill>
            <a:srgbClr val="000000">
              <a:alpha val="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895" y="2131730"/>
            <a:ext cx="3990110" cy="25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5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591</Words>
  <Application>Microsoft Office PowerPoint</Application>
  <PresentationFormat>On-screen Show (16:9)</PresentationFormat>
  <Paragraphs>104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Montserrat</vt:lpstr>
      <vt:lpstr>Times New Roman</vt:lpstr>
      <vt:lpstr>Arial</vt:lpstr>
      <vt:lpstr>Wingdings</vt:lpstr>
      <vt:lpstr>Lato</vt:lpstr>
      <vt:lpstr>Focus</vt:lpstr>
      <vt:lpstr>PowerPoint Presentation</vt:lpstr>
      <vt:lpstr>Overview</vt:lpstr>
      <vt:lpstr>PowerPoint Presentation</vt:lpstr>
      <vt:lpstr>What is a Humanoid Robot ?</vt:lpstr>
      <vt:lpstr>Why Humanoid Robots ?</vt:lpstr>
      <vt:lpstr>Previously Developed Humanoids</vt:lpstr>
      <vt:lpstr>Future of Humanoid Robots</vt:lpstr>
      <vt:lpstr>Hardware Used in Gyani2.0</vt:lpstr>
      <vt:lpstr>PowerPoint Presentation</vt:lpstr>
      <vt:lpstr>PowerPoint Presentation</vt:lpstr>
      <vt:lpstr>PowerPoint Presentation</vt:lpstr>
      <vt:lpstr>                   Gyani2.0 Body Structure</vt:lpstr>
      <vt:lpstr>PowerPoint Presentation</vt:lpstr>
      <vt:lpstr>Work Done On Gyani2.0                   (Software Approach)</vt:lpstr>
      <vt:lpstr>PowerPoint Presentation</vt:lpstr>
      <vt:lpstr>PowerPoint Presentation</vt:lpstr>
      <vt:lpstr>Raspberry Pi to Speaker: After saving the audio file on Raspberry Pi, we can play this file using any audio player for example VLC media player, etc..  </vt:lpstr>
      <vt:lpstr>PowerPoint Presentation</vt:lpstr>
      <vt:lpstr>Process flow of Gyani2.0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Humanoid Robots</dc:title>
  <cp:lastModifiedBy>ADITYA SURANA</cp:lastModifiedBy>
  <cp:revision>80</cp:revision>
  <dcterms:modified xsi:type="dcterms:W3CDTF">2019-07-14T06:40:22Z</dcterms:modified>
</cp:coreProperties>
</file>