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840" r:id="rId1"/>
  </p:sldMasterIdLst>
  <p:notesMasterIdLst>
    <p:notesMasterId r:id="rId31"/>
  </p:notesMasterIdLst>
  <p:sldIdLst>
    <p:sldId id="256" r:id="rId2"/>
    <p:sldId id="288" r:id="rId3"/>
    <p:sldId id="289" r:id="rId4"/>
    <p:sldId id="290" r:id="rId5"/>
    <p:sldId id="259" r:id="rId6"/>
    <p:sldId id="260" r:id="rId7"/>
    <p:sldId id="261" r:id="rId8"/>
    <p:sldId id="306" r:id="rId9"/>
    <p:sldId id="307" r:id="rId10"/>
    <p:sldId id="308" r:id="rId11"/>
    <p:sldId id="309" r:id="rId12"/>
    <p:sldId id="310" r:id="rId13"/>
    <p:sldId id="311" r:id="rId14"/>
    <p:sldId id="291" r:id="rId15"/>
    <p:sldId id="275" r:id="rId16"/>
    <p:sldId id="292" r:id="rId17"/>
    <p:sldId id="304" r:id="rId18"/>
    <p:sldId id="305" r:id="rId19"/>
    <p:sldId id="293" r:id="rId20"/>
    <p:sldId id="299" r:id="rId21"/>
    <p:sldId id="300" r:id="rId22"/>
    <p:sldId id="301" r:id="rId23"/>
    <p:sldId id="302" r:id="rId24"/>
    <p:sldId id="303" r:id="rId25"/>
    <p:sldId id="294" r:id="rId26"/>
    <p:sldId id="295" r:id="rId27"/>
    <p:sldId id="297" r:id="rId28"/>
    <p:sldId id="312" r:id="rId29"/>
    <p:sldId id="298"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p:cViewPr varScale="1">
        <p:scale>
          <a:sx n="86" d="100"/>
          <a:sy n="86" d="100"/>
        </p:scale>
        <p:origin x="137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BA7210-0E4D-470B-8C1F-8FC55F1CD2D3}" type="datetimeFigureOut">
              <a:rPr lang="en-US" smtClean="0"/>
              <a:pPr/>
              <a:t>6/2/2021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062D83-0C68-411C-A9C4-F04511A3D09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02D23767-FCD9-4EDB-9E2F-C6A7B8AEDE9F}" type="datetime1">
              <a:rPr lang="en-US" smtClean="0"/>
              <a:pPr/>
              <a:t>6/2/2021</a:t>
            </a:fld>
            <a:endParaRPr lang="en-US" dirty="0"/>
          </a:p>
        </p:txBody>
      </p:sp>
      <p:sp>
        <p:nvSpPr>
          <p:cNvPr id="5" name="Footer Placeholder 4"/>
          <p:cNvSpPr>
            <a:spLocks noGrp="1"/>
          </p:cNvSpPr>
          <p:nvPr>
            <p:ph type="ftr" sz="quarter" idx="11"/>
          </p:nvPr>
        </p:nvSpPr>
        <p:spPr>
          <a:xfrm>
            <a:off x="1900237" y="5410202"/>
            <a:ext cx="3843665" cy="365125"/>
          </a:xfrm>
        </p:spPr>
        <p:txBody>
          <a:bodyPr/>
          <a:lstStyle/>
          <a:p>
            <a:endParaRPr lang="en-US" dirty="0"/>
          </a:p>
        </p:txBody>
      </p:sp>
      <p:sp>
        <p:nvSpPr>
          <p:cNvPr id="6" name="Slide Number Placeholder 5"/>
          <p:cNvSpPr>
            <a:spLocks noGrp="1"/>
          </p:cNvSpPr>
          <p:nvPr>
            <p:ph type="sldNum" sz="quarter" idx="12"/>
          </p:nvPr>
        </p:nvSpPr>
        <p:spPr>
          <a:xfrm>
            <a:off x="7915603" y="5410200"/>
            <a:ext cx="578317" cy="365125"/>
          </a:xfrm>
        </p:spPr>
        <p:txBody>
          <a:bodyPr/>
          <a:lstStyle/>
          <a:p>
            <a:fld id="{3D4C7723-0AE8-4320-A8AA-BD0707A23B93}" type="slidenum">
              <a:rPr lang="en-US" smtClean="0"/>
              <a:pPr/>
              <a:t>‹#›</a:t>
            </a:fld>
            <a:endParaRPr lang="en-US" dirty="0"/>
          </a:p>
        </p:txBody>
      </p:sp>
    </p:spTree>
    <p:extLst>
      <p:ext uri="{BB962C8B-B14F-4D97-AF65-F5344CB8AC3E}">
        <p14:creationId xmlns:p14="http://schemas.microsoft.com/office/powerpoint/2010/main" val="1799774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0F54CB-2238-4D12-977F-FF103789BADF}" type="datetime1">
              <a:rPr lang="en-US" smtClean="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4C7723-0AE8-4320-A8AA-BD0707A23B93}" type="slidenum">
              <a:rPr lang="en-US" smtClean="0"/>
              <a:pPr/>
              <a:t>‹#›</a:t>
            </a:fld>
            <a:endParaRPr lang="en-US" dirty="0"/>
          </a:p>
        </p:txBody>
      </p:sp>
    </p:spTree>
    <p:extLst>
      <p:ext uri="{BB962C8B-B14F-4D97-AF65-F5344CB8AC3E}">
        <p14:creationId xmlns:p14="http://schemas.microsoft.com/office/powerpoint/2010/main" val="134858049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0F54CB-2238-4D12-977F-FF103789BADF}" type="datetime1">
              <a:rPr lang="en-US" smtClean="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4C7723-0AE8-4320-A8AA-BD0707A23B93}" type="slidenum">
              <a:rPr lang="en-US" smtClean="0"/>
              <a:pPr/>
              <a:t>‹#›</a:t>
            </a:fld>
            <a:endParaRPr lang="en-US" dirty="0"/>
          </a:p>
        </p:txBody>
      </p:sp>
    </p:spTree>
    <p:extLst>
      <p:ext uri="{BB962C8B-B14F-4D97-AF65-F5344CB8AC3E}">
        <p14:creationId xmlns:p14="http://schemas.microsoft.com/office/powerpoint/2010/main" val="29711382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0F54CB-2238-4D12-977F-FF103789BADF}" type="datetime1">
              <a:rPr lang="en-US" smtClean="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4C7723-0AE8-4320-A8AA-BD0707A23B93}" type="slidenum">
              <a:rPr lang="en-US" smtClean="0"/>
              <a:pPr/>
              <a:t>‹#›</a:t>
            </a:fld>
            <a:endParaRPr lang="en-US" dirty="0"/>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240362187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0F54CB-2238-4D12-977F-FF103789BADF}" type="datetime1">
              <a:rPr lang="en-US" smtClean="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4C7723-0AE8-4320-A8AA-BD0707A23B93}" type="slidenum">
              <a:rPr lang="en-US" smtClean="0"/>
              <a:pPr/>
              <a:t>‹#›</a:t>
            </a:fld>
            <a:endParaRPr lang="en-US" dirty="0"/>
          </a:p>
        </p:txBody>
      </p:sp>
    </p:spTree>
    <p:extLst>
      <p:ext uri="{BB962C8B-B14F-4D97-AF65-F5344CB8AC3E}">
        <p14:creationId xmlns:p14="http://schemas.microsoft.com/office/powerpoint/2010/main" val="205592429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40F54CB-2238-4D12-977F-FF103789BADF}" type="datetime1">
              <a:rPr lang="en-US" smtClean="0"/>
              <a:pPr/>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D4C7723-0AE8-4320-A8AA-BD0707A23B93}" type="slidenum">
              <a:rPr lang="en-US" smtClean="0"/>
              <a:pPr/>
              <a:t>‹#›</a:t>
            </a:fld>
            <a:endParaRPr lang="en-US" dirty="0"/>
          </a:p>
        </p:txBody>
      </p:sp>
    </p:spTree>
    <p:extLst>
      <p:ext uri="{BB962C8B-B14F-4D97-AF65-F5344CB8AC3E}">
        <p14:creationId xmlns:p14="http://schemas.microsoft.com/office/powerpoint/2010/main" val="334224082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40F54CB-2238-4D12-977F-FF103789BADF}" type="datetime1">
              <a:rPr lang="en-US" smtClean="0"/>
              <a:pPr/>
              <a:t>6/2/2021</a:t>
            </a:fld>
            <a:endParaRPr lang="en-US" dirty="0"/>
          </a:p>
        </p:txBody>
      </p:sp>
      <p:sp>
        <p:nvSpPr>
          <p:cNvPr id="4" name="Footer Placeholder 3"/>
          <p:cNvSpPr>
            <a:spLocks noGrp="1"/>
          </p:cNvSpPr>
          <p:nvPr>
            <p:ph type="ftr" sz="quarter" idx="11"/>
          </p:nvPr>
        </p:nvSpPr>
        <p:spPr/>
        <p:txBody>
          <a:bodyPr/>
          <a:lstStyle>
            <a:lvl1pPr>
              <a:defRPr cap="all" baseline="0"/>
            </a:lvl1pPr>
          </a:lstStyle>
          <a:p>
            <a:endParaRPr lang="en-US" dirty="0"/>
          </a:p>
        </p:txBody>
      </p:sp>
      <p:sp>
        <p:nvSpPr>
          <p:cNvPr id="5" name="Slide Number Placeholder 4"/>
          <p:cNvSpPr>
            <a:spLocks noGrp="1"/>
          </p:cNvSpPr>
          <p:nvPr>
            <p:ph type="sldNum" sz="quarter" idx="12"/>
          </p:nvPr>
        </p:nvSpPr>
        <p:spPr/>
        <p:txBody>
          <a:bodyPr/>
          <a:lstStyle/>
          <a:p>
            <a:fld id="{3D4C7723-0AE8-4320-A8AA-BD0707A23B93}" type="slidenum">
              <a:rPr lang="en-US" smtClean="0"/>
              <a:pPr/>
              <a:t>‹#›</a:t>
            </a:fld>
            <a:endParaRPr lang="en-US" dirty="0"/>
          </a:p>
        </p:txBody>
      </p:sp>
    </p:spTree>
    <p:extLst>
      <p:ext uri="{BB962C8B-B14F-4D97-AF65-F5344CB8AC3E}">
        <p14:creationId xmlns:p14="http://schemas.microsoft.com/office/powerpoint/2010/main" val="124816711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F6048E-AD96-4467-BA75-46679C871D2D}" type="datetime1">
              <a:rPr lang="en-US" smtClean="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4C7723-0AE8-4320-A8AA-BD0707A23B93}" type="slidenum">
              <a:rPr lang="en-US" smtClean="0"/>
              <a:pPr/>
              <a:t>‹#›</a:t>
            </a:fld>
            <a:endParaRPr lang="en-US" dirty="0"/>
          </a:p>
        </p:txBody>
      </p:sp>
    </p:spTree>
    <p:extLst>
      <p:ext uri="{BB962C8B-B14F-4D97-AF65-F5344CB8AC3E}">
        <p14:creationId xmlns:p14="http://schemas.microsoft.com/office/powerpoint/2010/main" val="1657359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90E3B9-5E6E-421E-B0D8-E06923B7EE00}" type="datetime1">
              <a:rPr lang="en-US" smtClean="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4C7723-0AE8-4320-A8AA-BD0707A23B93}" type="slidenum">
              <a:rPr lang="en-US" smtClean="0"/>
              <a:pPr/>
              <a:t>‹#›</a:t>
            </a:fld>
            <a:endParaRPr lang="en-US" dirty="0"/>
          </a:p>
        </p:txBody>
      </p:sp>
    </p:spTree>
    <p:extLst>
      <p:ext uri="{BB962C8B-B14F-4D97-AF65-F5344CB8AC3E}">
        <p14:creationId xmlns:p14="http://schemas.microsoft.com/office/powerpoint/2010/main" val="272786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4FEF58C5-B042-41DD-AE59-E23232F5CEF2}" type="datetime1">
              <a:rPr lang="en-US" smtClean="0"/>
              <a:pPr/>
              <a:t>6/2/2021</a:t>
            </a:fld>
            <a:endParaRPr lang="en-US" dirty="0"/>
          </a:p>
        </p:txBody>
      </p:sp>
      <p:sp>
        <p:nvSpPr>
          <p:cNvPr id="50" name="Footer Placeholder 4"/>
          <p:cNvSpPr>
            <a:spLocks noGrp="1"/>
          </p:cNvSpPr>
          <p:nvPr>
            <p:ph type="ftr" sz="quarter" idx="11"/>
          </p:nvPr>
        </p:nvSpPr>
        <p:spPr>
          <a:xfrm>
            <a:off x="856059" y="5883276"/>
            <a:ext cx="4679482" cy="365125"/>
          </a:xfrm>
        </p:spPr>
        <p:txBody>
          <a:bodyPr/>
          <a:lstStyle/>
          <a:p>
            <a:endParaRPr lang="en-US" dirty="0"/>
          </a:p>
        </p:txBody>
      </p:sp>
      <p:sp>
        <p:nvSpPr>
          <p:cNvPr id="51" name="Slide Number Placeholder 5"/>
          <p:cNvSpPr>
            <a:spLocks noGrp="1"/>
          </p:cNvSpPr>
          <p:nvPr>
            <p:ph type="sldNum" sz="quarter" idx="12"/>
          </p:nvPr>
        </p:nvSpPr>
        <p:spPr>
          <a:xfrm>
            <a:off x="7707241" y="5883275"/>
            <a:ext cx="578317" cy="365125"/>
          </a:xfrm>
        </p:spPr>
        <p:txBody>
          <a:bodyPr/>
          <a:lstStyle/>
          <a:p>
            <a:fld id="{3D4C7723-0AE8-4320-A8AA-BD0707A23B93}" type="slidenum">
              <a:rPr lang="en-US" smtClean="0"/>
              <a:pPr/>
              <a:t>‹#›</a:t>
            </a:fld>
            <a:endParaRPr lang="en-US" dirty="0"/>
          </a:p>
        </p:txBody>
      </p:sp>
    </p:spTree>
    <p:extLst>
      <p:ext uri="{BB962C8B-B14F-4D97-AF65-F5344CB8AC3E}">
        <p14:creationId xmlns:p14="http://schemas.microsoft.com/office/powerpoint/2010/main" val="2709680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A32B23-C12C-4F98-BA4A-0A172F63FE4D}" type="datetime1">
              <a:rPr lang="en-US" smtClean="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4C7723-0AE8-4320-A8AA-BD0707A23B93}" type="slidenum">
              <a:rPr lang="en-US" smtClean="0"/>
              <a:pPr/>
              <a:t>‹#›</a:t>
            </a:fld>
            <a:endParaRPr lang="en-US" dirty="0"/>
          </a:p>
        </p:txBody>
      </p:sp>
    </p:spTree>
    <p:extLst>
      <p:ext uri="{BB962C8B-B14F-4D97-AF65-F5344CB8AC3E}">
        <p14:creationId xmlns:p14="http://schemas.microsoft.com/office/powerpoint/2010/main" val="1458492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F40BBC-6D4E-46DA-B9DC-11C850115D88}" type="datetime1">
              <a:rPr lang="en-US" smtClean="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4C7723-0AE8-4320-A8AA-BD0707A23B93}" type="slidenum">
              <a:rPr lang="en-US" smtClean="0"/>
              <a:pPr/>
              <a:t>‹#›</a:t>
            </a:fld>
            <a:endParaRPr lang="en-US" dirty="0"/>
          </a:p>
        </p:txBody>
      </p:sp>
    </p:spTree>
    <p:extLst>
      <p:ext uri="{BB962C8B-B14F-4D97-AF65-F5344CB8AC3E}">
        <p14:creationId xmlns:p14="http://schemas.microsoft.com/office/powerpoint/2010/main" val="750055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FA1FB2-14B0-418F-8340-CCE77F2A2FD4}" type="datetime1">
              <a:rPr lang="en-US" smtClean="0"/>
              <a:pPr/>
              <a:t>6/2/2021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D4C7723-0AE8-4320-A8AA-BD0707A23B93}" type="slidenum">
              <a:rPr lang="en-US" smtClean="0"/>
              <a:pPr/>
              <a:t>‹#›</a:t>
            </a:fld>
            <a:endParaRPr lang="en-US" dirty="0"/>
          </a:p>
        </p:txBody>
      </p:sp>
    </p:spTree>
    <p:extLst>
      <p:ext uri="{BB962C8B-B14F-4D97-AF65-F5344CB8AC3E}">
        <p14:creationId xmlns:p14="http://schemas.microsoft.com/office/powerpoint/2010/main" val="3505986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73B47C-1D90-4AA3-BC4F-820D657A19B0}" type="datetime1">
              <a:rPr lang="en-US" smtClean="0"/>
              <a:pPr/>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D4C7723-0AE8-4320-A8AA-BD0707A23B93}" type="slidenum">
              <a:rPr lang="en-US" smtClean="0"/>
              <a:pPr/>
              <a:t>‹#›</a:t>
            </a:fld>
            <a:endParaRPr lang="en-US" dirty="0"/>
          </a:p>
        </p:txBody>
      </p:sp>
    </p:spTree>
    <p:extLst>
      <p:ext uri="{BB962C8B-B14F-4D97-AF65-F5344CB8AC3E}">
        <p14:creationId xmlns:p14="http://schemas.microsoft.com/office/powerpoint/2010/main" val="312479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7C650A-9EE4-40EF-8441-7D3218CEF47B}" type="datetime1">
              <a:rPr lang="en-US" smtClean="0"/>
              <a:pPr/>
              <a:t>6/2/2021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D4C7723-0AE8-4320-A8AA-BD0707A23B93}" type="slidenum">
              <a:rPr lang="en-US" smtClean="0"/>
              <a:pPr/>
              <a:t>‹#›</a:t>
            </a:fld>
            <a:endParaRPr lang="en-US" dirty="0"/>
          </a:p>
        </p:txBody>
      </p:sp>
    </p:spTree>
    <p:extLst>
      <p:ext uri="{BB962C8B-B14F-4D97-AF65-F5344CB8AC3E}">
        <p14:creationId xmlns:p14="http://schemas.microsoft.com/office/powerpoint/2010/main" val="2104838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3B2011-D8E6-4E0E-B4EE-82EA7E619F3C}" type="datetime1">
              <a:rPr lang="en-US" smtClean="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4C7723-0AE8-4320-A8AA-BD0707A23B93}" type="slidenum">
              <a:rPr lang="en-US" smtClean="0"/>
              <a:pPr/>
              <a:t>‹#›</a:t>
            </a:fld>
            <a:endParaRPr lang="en-US" dirty="0"/>
          </a:p>
        </p:txBody>
      </p:sp>
    </p:spTree>
    <p:extLst>
      <p:ext uri="{BB962C8B-B14F-4D97-AF65-F5344CB8AC3E}">
        <p14:creationId xmlns:p14="http://schemas.microsoft.com/office/powerpoint/2010/main" val="1753885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BDEA8-434A-489A-8682-410A38F05A8B}" type="datetime1">
              <a:rPr lang="en-US" smtClean="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4C7723-0AE8-4320-A8AA-BD0707A23B93}" type="slidenum">
              <a:rPr lang="en-US" smtClean="0"/>
              <a:pPr/>
              <a:t>‹#›</a:t>
            </a:fld>
            <a:endParaRPr lang="en-US" dirty="0"/>
          </a:p>
        </p:txBody>
      </p:sp>
    </p:spTree>
    <p:extLst>
      <p:ext uri="{BB962C8B-B14F-4D97-AF65-F5344CB8AC3E}">
        <p14:creationId xmlns:p14="http://schemas.microsoft.com/office/powerpoint/2010/main" val="1338987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0F54CB-2238-4D12-977F-FF103789BADF}" type="datetime1">
              <a:rPr lang="en-US" smtClean="0"/>
              <a:pPr/>
              <a:t>6/2/2021</a:t>
            </a:fld>
            <a:endParaRPr lang="en-US"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D4C7723-0AE8-4320-A8AA-BD0707A23B93}" type="slidenum">
              <a:rPr lang="en-US" smtClean="0"/>
              <a:pPr/>
              <a:t>‹#›</a:t>
            </a:fld>
            <a:endParaRPr lang="en-US" dirty="0"/>
          </a:p>
        </p:txBody>
      </p:sp>
    </p:spTree>
    <p:extLst>
      <p:ext uri="{BB962C8B-B14F-4D97-AF65-F5344CB8AC3E}">
        <p14:creationId xmlns:p14="http://schemas.microsoft.com/office/powerpoint/2010/main" val="365436657"/>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02" y="1752600"/>
            <a:ext cx="8643998" cy="1367898"/>
          </a:xfrm>
        </p:spPr>
        <p:txBody>
          <a:bodyPr>
            <a:normAutofit fontScale="90000"/>
          </a:bodyPr>
          <a:lstStyle/>
          <a:p>
            <a:pPr algn="ctr"/>
            <a:r>
              <a:rPr lang="en-IN" sz="2400" b="1" dirty="0">
                <a:solidFill>
                  <a:schemeClr val="bg1"/>
                </a:solidFill>
                <a:latin typeface="Times New Roman" panose="02020603050405020304" pitchFamily="18" charset="0"/>
                <a:cs typeface="Times New Roman" panose="02020603050405020304" pitchFamily="18" charset="0"/>
              </a:rPr>
              <a:t>Dept of ISE</a:t>
            </a:r>
            <a:br>
              <a:rPr lang="en-IN" sz="2400" b="1" dirty="0">
                <a:solidFill>
                  <a:schemeClr val="tx1"/>
                </a:solidFill>
              </a:rPr>
            </a:br>
            <a:br>
              <a:rPr lang="en-IN" sz="2400" b="1" dirty="0">
                <a:solidFill>
                  <a:schemeClr val="tx1"/>
                </a:solidFill>
              </a:rPr>
            </a:br>
            <a:r>
              <a:rPr lang="en-US" sz="31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a:t>
            </a:r>
            <a:r>
              <a:rPr lang="en-US" sz="3100" b="1" i="0" u="none" strike="noStrike" cap="none" dirty="0">
                <a:solidFill>
                  <a:schemeClr val="bg1"/>
                </a:solidFill>
                <a:effectLst>
                  <a:outerShdw blurRad="38100" dist="38100" dir="2700000" algn="tl">
                    <a:srgbClr val="000000">
                      <a:alpha val="43137"/>
                    </a:srgbClr>
                  </a:outerShdw>
                </a:effectLst>
                <a:latin typeface="Times New Roman"/>
                <a:ea typeface="Times New Roman"/>
                <a:cs typeface="Times New Roman"/>
                <a:sym typeface="Times New Roman"/>
              </a:rPr>
              <a:t>Forecasting and predicting stock values using Machine </a:t>
            </a:r>
            <a:r>
              <a:rPr lang="en-US" sz="3100" b="1" dirty="0">
                <a:solidFill>
                  <a:schemeClr val="bg1"/>
                </a:solidFill>
                <a:effectLst>
                  <a:outerShdw blurRad="38100" dist="38100" dir="2700000" algn="tl">
                    <a:srgbClr val="000000">
                      <a:alpha val="43137"/>
                    </a:srgbClr>
                  </a:outerShdw>
                </a:effectLst>
                <a:latin typeface="Times New Roman"/>
                <a:ea typeface="Times New Roman"/>
                <a:cs typeface="Times New Roman"/>
                <a:sym typeface="Times New Roman"/>
              </a:rPr>
              <a:t>L</a:t>
            </a:r>
            <a:r>
              <a:rPr lang="en-US" sz="3100" b="1" i="0" u="none" strike="noStrike" cap="none" dirty="0">
                <a:solidFill>
                  <a:schemeClr val="bg1"/>
                </a:solidFill>
                <a:effectLst>
                  <a:outerShdw blurRad="38100" dist="38100" dir="2700000" algn="tl">
                    <a:srgbClr val="000000">
                      <a:alpha val="43137"/>
                    </a:srgbClr>
                  </a:outerShdw>
                </a:effectLst>
                <a:latin typeface="Times New Roman"/>
                <a:ea typeface="Times New Roman"/>
                <a:cs typeface="Times New Roman"/>
                <a:sym typeface="Times New Roman"/>
              </a:rPr>
              <a:t>earning Techniques”</a:t>
            </a:r>
            <a:br>
              <a:rPr lang="en-US" sz="3100" b="1" i="0" u="none" strike="noStrike" cap="none" dirty="0">
                <a:solidFill>
                  <a:schemeClr val="dk1"/>
                </a:solidFill>
                <a:effectLst>
                  <a:outerShdw blurRad="38100" dist="38100" dir="2700000" algn="tl">
                    <a:srgbClr val="000000">
                      <a:alpha val="43137"/>
                    </a:srgbClr>
                  </a:outerShdw>
                </a:effectLst>
                <a:latin typeface="Arial"/>
                <a:ea typeface="Arial"/>
                <a:cs typeface="Arial"/>
                <a:sym typeface="Arial"/>
              </a:rPr>
            </a:br>
            <a:endParaRPr lang="en-US" sz="3100" b="1" dirty="0">
              <a:solidFill>
                <a:schemeClr val="tx1"/>
              </a:solidFill>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707201" y="3021062"/>
            <a:ext cx="8229600" cy="3684537"/>
          </a:xfrm>
        </p:spPr>
        <p:txBody>
          <a:bodyPr>
            <a:normAutofit fontScale="85000" lnSpcReduction="10000"/>
          </a:bodyPr>
          <a:lstStyle/>
          <a:p>
            <a:pPr marL="228600" marR="0" lvl="0" indent="0" algn="ctr" rtl="0">
              <a:lnSpc>
                <a:spcPct val="200000"/>
              </a:lnSpc>
              <a:spcBef>
                <a:spcPts val="0"/>
              </a:spcBef>
              <a:spcAft>
                <a:spcPts val="0"/>
              </a:spcAft>
              <a:buNone/>
            </a:pPr>
            <a:endParaRPr lang="en-IN" sz="18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28600" marR="0" lvl="0" indent="0" algn="ctr" rtl="0">
              <a:lnSpc>
                <a:spcPct val="200000"/>
              </a:lnSpc>
              <a:spcBef>
                <a:spcPts val="0"/>
              </a:spcBef>
              <a:spcAft>
                <a:spcPts val="0"/>
              </a:spcAft>
              <a:buNone/>
            </a:pPr>
            <a:r>
              <a:rPr lang="en-IN" sz="1900" i="0" u="none" strike="noStrike" cap="none" dirty="0">
                <a:solidFill>
                  <a:srgbClr val="000000"/>
                </a:solidFill>
                <a:latin typeface="Arial" panose="020B0604020202020204" pitchFamily="34" charset="0"/>
                <a:ea typeface="Times New Roman"/>
                <a:cs typeface="Arial" panose="020B0604020202020204" pitchFamily="34" charset="0"/>
                <a:sym typeface="Times New Roman"/>
              </a:rPr>
              <a:t>  </a:t>
            </a:r>
            <a:r>
              <a:rPr lang="en-IN" sz="1900" i="0" u="none" strike="noStrike" cap="none" dirty="0">
                <a:latin typeface="Arial" panose="020B0604020202020204" pitchFamily="34" charset="0"/>
                <a:ea typeface="Times New Roman"/>
                <a:cs typeface="Arial" panose="020B0604020202020204" pitchFamily="34" charset="0"/>
                <a:sym typeface="Times New Roman"/>
              </a:rPr>
              <a:t>ADITYA SURANA                   17BTRIS036</a:t>
            </a:r>
            <a:endParaRPr lang="en-IN" sz="1900" dirty="0">
              <a:latin typeface="Arial" panose="020B0604020202020204" pitchFamily="34" charset="0"/>
              <a:ea typeface="Times New Roman"/>
              <a:cs typeface="Arial" panose="020B0604020202020204" pitchFamily="34" charset="0"/>
              <a:sym typeface="Arial"/>
            </a:endParaRPr>
          </a:p>
          <a:p>
            <a:pPr marL="228600" marR="0" lvl="0" indent="0" algn="ctr" rtl="0">
              <a:lnSpc>
                <a:spcPct val="200000"/>
              </a:lnSpc>
              <a:spcBef>
                <a:spcPts val="0"/>
              </a:spcBef>
              <a:spcAft>
                <a:spcPts val="0"/>
              </a:spcAft>
              <a:buNone/>
            </a:pPr>
            <a:r>
              <a:rPr lang="en-IN" sz="1900" i="0" u="none" strike="noStrike" cap="none" dirty="0">
                <a:latin typeface="Arial" panose="020B0604020202020204" pitchFamily="34" charset="0"/>
                <a:ea typeface="Times New Roman"/>
                <a:cs typeface="Arial" panose="020B0604020202020204" pitchFamily="34" charset="0"/>
                <a:sym typeface="Times New Roman"/>
              </a:rPr>
              <a:t>  ANISH SHRESTHA                17BTRIS031</a:t>
            </a:r>
          </a:p>
          <a:p>
            <a:pPr marL="228600" marR="0" lvl="0" indent="0" algn="ctr" rtl="0">
              <a:lnSpc>
                <a:spcPct val="200000"/>
              </a:lnSpc>
              <a:spcBef>
                <a:spcPts val="0"/>
              </a:spcBef>
              <a:spcAft>
                <a:spcPts val="0"/>
              </a:spcAft>
              <a:buNone/>
            </a:pPr>
            <a:r>
              <a:rPr lang="en-IN" sz="1900" i="0" u="none" strike="noStrike" cap="none" dirty="0">
                <a:latin typeface="Arial" panose="020B0604020202020204" pitchFamily="34" charset="0"/>
                <a:ea typeface="Times New Roman"/>
                <a:cs typeface="Arial" panose="020B0604020202020204" pitchFamily="34" charset="0"/>
                <a:sym typeface="Times New Roman"/>
              </a:rPr>
              <a:t> MOHIT KUMAR                       17BTRIS022</a:t>
            </a:r>
          </a:p>
          <a:p>
            <a:pPr marL="228600" marR="0" lvl="0" indent="0" algn="ctr" rtl="0">
              <a:lnSpc>
                <a:spcPct val="200000"/>
              </a:lnSpc>
              <a:spcBef>
                <a:spcPts val="0"/>
              </a:spcBef>
              <a:spcAft>
                <a:spcPts val="0"/>
              </a:spcAft>
              <a:buNone/>
            </a:pPr>
            <a:r>
              <a:rPr lang="en-IN" sz="1900" i="0" u="none" strike="noStrike" cap="none" dirty="0">
                <a:latin typeface="Arial" panose="020B0604020202020204" pitchFamily="34" charset="0"/>
                <a:ea typeface="Times New Roman"/>
                <a:cs typeface="Arial" panose="020B0604020202020204" pitchFamily="34" charset="0"/>
                <a:sym typeface="Times New Roman"/>
              </a:rPr>
              <a:t>PRABIN BISHWAKARMA        17BTRIS025</a:t>
            </a:r>
            <a:endParaRPr lang="en-IN" sz="1900" i="0" u="none" strike="noStrike" cap="none" dirty="0">
              <a:latin typeface="Arial" panose="020B0604020202020204" pitchFamily="34" charset="0"/>
              <a:ea typeface="Arial"/>
              <a:cs typeface="Arial" panose="020B0604020202020204" pitchFamily="34" charset="0"/>
              <a:sym typeface="Arial"/>
            </a:endParaRPr>
          </a:p>
          <a:p>
            <a:pPr marL="0" indent="0" algn="l">
              <a:buNone/>
            </a:pPr>
            <a:endParaRPr lang="en-US" sz="2000" dirty="0">
              <a:solidFill>
                <a:schemeClr val="tx1"/>
              </a:solidFill>
              <a:latin typeface="Arial" panose="020B0604020202020204" pitchFamily="34" charset="0"/>
              <a:cs typeface="Arial" panose="020B0604020202020204" pitchFamily="34" charset="0"/>
            </a:endParaRPr>
          </a:p>
          <a:p>
            <a:pPr marL="0" indent="0" algn="l">
              <a:buNone/>
            </a:pPr>
            <a:r>
              <a:rPr lang="en-US" sz="2000" dirty="0">
                <a:solidFill>
                  <a:schemeClr val="tx1"/>
                </a:solidFill>
                <a:latin typeface="Arial" panose="020B0604020202020204" pitchFamily="34" charset="0"/>
                <a:cs typeface="Arial" panose="020B0604020202020204" pitchFamily="34" charset="0"/>
              </a:rPr>
              <a:t>		Name of the Guide :Prof MATHIYALAGAN R</a:t>
            </a:r>
          </a:p>
          <a:p>
            <a:pPr marL="0" indent="0" algn="l">
              <a:buNone/>
            </a:pPr>
            <a:r>
              <a:rPr lang="en-US" sz="2000" dirty="0">
                <a:solidFill>
                  <a:schemeClr val="tx1"/>
                </a:solidFill>
                <a:latin typeface="Arial" panose="020B0604020202020204" pitchFamily="34" charset="0"/>
                <a:cs typeface="Arial" panose="020B0604020202020204" pitchFamily="34" charset="0"/>
              </a:rPr>
              <a:t>		Designation :Asst Professor</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D4C7723-0AE8-4320-A8AA-BD0707A23B93}" type="slidenum">
              <a:rPr lang="en-US" smtClean="0"/>
              <a:pPr/>
              <a:t>1</a:t>
            </a:fld>
            <a:endParaRPr lang="en-US" dirty="0"/>
          </a:p>
        </p:txBody>
      </p:sp>
      <p:pic>
        <p:nvPicPr>
          <p:cNvPr id="58370" name="Picture 2" descr="Jain University in Tilak Nagar, Bangalore-560069 | Sulekha Bangalore"/>
          <p:cNvPicPr>
            <a:picLocks noChangeAspect="1" noChangeArrowheads="1"/>
          </p:cNvPicPr>
          <p:nvPr/>
        </p:nvPicPr>
        <p:blipFill>
          <a:blip r:embed="rId2" cstate="print"/>
          <a:srcRect/>
          <a:stretch>
            <a:fillRect/>
          </a:stretch>
        </p:blipFill>
        <p:spPr bwMode="auto">
          <a:xfrm>
            <a:off x="1905000" y="457200"/>
            <a:ext cx="5060238" cy="1025978"/>
          </a:xfrm>
          <a:prstGeom prst="rect">
            <a:avLst/>
          </a:prstGeom>
          <a:noFill/>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Table 1"/>
          <p:cNvGraphicFramePr/>
          <p:nvPr>
            <p:extLst>
              <p:ext uri="{D42A27DB-BD31-4B8C-83A1-F6EECF244321}">
                <p14:modId xmlns:p14="http://schemas.microsoft.com/office/powerpoint/2010/main" val="3870083830"/>
              </p:ext>
            </p:extLst>
          </p:nvPr>
        </p:nvGraphicFramePr>
        <p:xfrm>
          <a:off x="-25200" y="-32040"/>
          <a:ext cx="9421560" cy="6890039"/>
        </p:xfrm>
        <a:graphic>
          <a:graphicData uri="http://schemas.openxmlformats.org/drawingml/2006/table">
            <a:tbl>
              <a:tblPr/>
              <a:tblGrid>
                <a:gridCol w="636480">
                  <a:extLst>
                    <a:ext uri="{9D8B030D-6E8A-4147-A177-3AD203B41FA5}">
                      <a16:colId xmlns:a16="http://schemas.microsoft.com/office/drawing/2014/main" val="20000"/>
                    </a:ext>
                  </a:extLst>
                </a:gridCol>
                <a:gridCol w="2054880">
                  <a:extLst>
                    <a:ext uri="{9D8B030D-6E8A-4147-A177-3AD203B41FA5}">
                      <a16:colId xmlns:a16="http://schemas.microsoft.com/office/drawing/2014/main" val="20001"/>
                    </a:ext>
                  </a:extLst>
                </a:gridCol>
                <a:gridCol w="1345680">
                  <a:extLst>
                    <a:ext uri="{9D8B030D-6E8A-4147-A177-3AD203B41FA5}">
                      <a16:colId xmlns:a16="http://schemas.microsoft.com/office/drawing/2014/main" val="20002"/>
                    </a:ext>
                  </a:extLst>
                </a:gridCol>
                <a:gridCol w="1063080">
                  <a:extLst>
                    <a:ext uri="{9D8B030D-6E8A-4147-A177-3AD203B41FA5}">
                      <a16:colId xmlns:a16="http://schemas.microsoft.com/office/drawing/2014/main" val="20003"/>
                    </a:ext>
                  </a:extLst>
                </a:gridCol>
                <a:gridCol w="1368000">
                  <a:extLst>
                    <a:ext uri="{9D8B030D-6E8A-4147-A177-3AD203B41FA5}">
                      <a16:colId xmlns:a16="http://schemas.microsoft.com/office/drawing/2014/main" val="20004"/>
                    </a:ext>
                  </a:extLst>
                </a:gridCol>
                <a:gridCol w="1606320">
                  <a:extLst>
                    <a:ext uri="{9D8B030D-6E8A-4147-A177-3AD203B41FA5}">
                      <a16:colId xmlns:a16="http://schemas.microsoft.com/office/drawing/2014/main" val="20005"/>
                    </a:ext>
                  </a:extLst>
                </a:gridCol>
                <a:gridCol w="1347120">
                  <a:extLst>
                    <a:ext uri="{9D8B030D-6E8A-4147-A177-3AD203B41FA5}">
                      <a16:colId xmlns:a16="http://schemas.microsoft.com/office/drawing/2014/main" val="20006"/>
                    </a:ext>
                  </a:extLst>
                </a:gridCol>
              </a:tblGrid>
              <a:tr h="927686">
                <a:tc>
                  <a:txBody>
                    <a:bodyPr/>
                    <a:lstStyle/>
                    <a:p>
                      <a:pPr>
                        <a:lnSpc>
                          <a:spcPct val="100000"/>
                        </a:lnSpc>
                      </a:pPr>
                      <a:r>
                        <a:rPr lang="en-IN" sz="1200" b="1" strike="noStrike" spc="-1">
                          <a:solidFill>
                            <a:srgbClr val="FFFFFF"/>
                          </a:solidFill>
                          <a:latin typeface="Times New Roman"/>
                        </a:rPr>
                        <a:t>S.No</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Tile </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gn="ctr">
                        <a:lnSpc>
                          <a:spcPct val="100000"/>
                        </a:lnSpc>
                      </a:pPr>
                      <a:r>
                        <a:rPr lang="en-IN" sz="1200" b="1" strike="noStrike" spc="-1">
                          <a:solidFill>
                            <a:srgbClr val="FFFFFF"/>
                          </a:solidFill>
                          <a:latin typeface="Times New Roman"/>
                        </a:rPr>
                        <a:t>Authors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Year of Publication</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Type of Data</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Methodologies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Limitations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000"/>
                  </a:ext>
                </a:extLst>
              </a:tr>
              <a:tr h="2439156">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11.</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Study of machine learning algorithms for stock market prediction</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algn="ct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Ashwini Pathak</a:t>
                      </a:r>
                      <a:endParaRPr lang="en-US"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br>
                        <a:rPr lang="en-US" sz="1800" b="0" i="0" u="none" strike="noStrike" dirty="0">
                          <a:solidFill>
                            <a:srgbClr val="000000"/>
                          </a:solidFill>
                          <a:effectLst/>
                          <a:latin typeface="Times New Roman" panose="02020603050405020304" pitchFamily="18" charset="0"/>
                          <a:cs typeface="Times New Roman" panose="02020603050405020304" pitchFamily="18" charset="0"/>
                        </a:rPr>
                      </a:br>
                      <a:br>
                        <a:rPr lang="en-US" sz="1800" b="0" i="0" u="none" strike="noStrike" dirty="0">
                          <a:solidFill>
                            <a:srgbClr val="000000"/>
                          </a:solidFill>
                          <a:effectLst/>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2020</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Research paper</a:t>
                      </a:r>
                      <a:endParaRPr lang="en-US" dirty="0">
                        <a:effectLst/>
                        <a:latin typeface="Times New Roman" panose="02020603050405020304" pitchFamily="18" charset="0"/>
                        <a:cs typeface="Times New Roman" panose="02020603050405020304" pitchFamily="18" charset="0"/>
                      </a:endParaRPr>
                    </a:p>
                    <a:p>
                      <a:pPr fontAlgn="t"/>
                      <a:br>
                        <a:rPr lang="en-US" dirty="0">
                          <a:effectLst/>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Support vector machine is a supervised learning algorithm which classifies cases by a separator</a:t>
                      </a:r>
                      <a:endParaRPr lang="en-US">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Not suitable for large data sets.</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001"/>
                  </a:ext>
                </a:extLst>
              </a:tr>
              <a:tr h="3523197">
                <a:tc>
                  <a:txBody>
                    <a:bodyPr/>
                    <a:lstStyle/>
                    <a:p>
                      <a:pP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12.</a:t>
                      </a:r>
                      <a:endParaRPr lang="en-US">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Short‐term stock market price trend</a:t>
                      </a:r>
                      <a:endParaRPr lang="en-US">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Prediction using a comprehensive deep</a:t>
                      </a:r>
                      <a:endParaRPr lang="en-US">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learning system</a:t>
                      </a:r>
                      <a:endParaRPr lang="en-US">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algn="ct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Jingyi Shen and</a:t>
                      </a:r>
                      <a:endParaRPr lang="en-US">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 M. Omair Shafiq</a:t>
                      </a:r>
                      <a:endParaRPr lang="en-US">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2020</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Research paper</a:t>
                      </a:r>
                      <a:endParaRPr lang="en-US" dirty="0">
                        <a:effectLst/>
                        <a:latin typeface="Times New Roman" panose="02020603050405020304" pitchFamily="18" charset="0"/>
                        <a:cs typeface="Times New Roman" panose="02020603050405020304" pitchFamily="18" charset="0"/>
                      </a:endParaRPr>
                    </a:p>
                    <a:p>
                      <a:pPr fontAlgn="t"/>
                      <a:br>
                        <a:rPr lang="en-US" dirty="0">
                          <a:effectLst/>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K-means clustering and fuzzy time series</a:t>
                      </a:r>
                      <a:endParaRPr lang="en-US"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br>
                        <a:rPr lang="en-US" sz="1800" b="0" i="0" u="none" strike="noStrike" dirty="0">
                          <a:solidFill>
                            <a:srgbClr val="000000"/>
                          </a:solidFill>
                          <a:effectLst/>
                          <a:latin typeface="Times New Roman" panose="02020603050405020304" pitchFamily="18" charset="0"/>
                          <a:cs typeface="Times New Roman" panose="02020603050405020304" pitchFamily="18" charset="0"/>
                        </a:rPr>
                      </a:br>
                      <a:br>
                        <a:rPr lang="en-US" sz="1800" b="0" i="0" u="none" strike="noStrike" dirty="0">
                          <a:solidFill>
                            <a:srgbClr val="000000"/>
                          </a:solidFill>
                          <a:effectLst/>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Static length of intervals is that the historical data are roughly put into intervals</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15635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Table 1"/>
          <p:cNvGraphicFramePr/>
          <p:nvPr>
            <p:extLst>
              <p:ext uri="{D42A27DB-BD31-4B8C-83A1-F6EECF244321}">
                <p14:modId xmlns:p14="http://schemas.microsoft.com/office/powerpoint/2010/main" val="2960468316"/>
              </p:ext>
            </p:extLst>
          </p:nvPr>
        </p:nvGraphicFramePr>
        <p:xfrm>
          <a:off x="-25200" y="-32040"/>
          <a:ext cx="9421560" cy="6890039"/>
        </p:xfrm>
        <a:graphic>
          <a:graphicData uri="http://schemas.openxmlformats.org/drawingml/2006/table">
            <a:tbl>
              <a:tblPr/>
              <a:tblGrid>
                <a:gridCol w="636480">
                  <a:extLst>
                    <a:ext uri="{9D8B030D-6E8A-4147-A177-3AD203B41FA5}">
                      <a16:colId xmlns:a16="http://schemas.microsoft.com/office/drawing/2014/main" val="20000"/>
                    </a:ext>
                  </a:extLst>
                </a:gridCol>
                <a:gridCol w="2054880">
                  <a:extLst>
                    <a:ext uri="{9D8B030D-6E8A-4147-A177-3AD203B41FA5}">
                      <a16:colId xmlns:a16="http://schemas.microsoft.com/office/drawing/2014/main" val="20001"/>
                    </a:ext>
                  </a:extLst>
                </a:gridCol>
                <a:gridCol w="1345680">
                  <a:extLst>
                    <a:ext uri="{9D8B030D-6E8A-4147-A177-3AD203B41FA5}">
                      <a16:colId xmlns:a16="http://schemas.microsoft.com/office/drawing/2014/main" val="20002"/>
                    </a:ext>
                  </a:extLst>
                </a:gridCol>
                <a:gridCol w="1063080">
                  <a:extLst>
                    <a:ext uri="{9D8B030D-6E8A-4147-A177-3AD203B41FA5}">
                      <a16:colId xmlns:a16="http://schemas.microsoft.com/office/drawing/2014/main" val="20003"/>
                    </a:ext>
                  </a:extLst>
                </a:gridCol>
                <a:gridCol w="1368000">
                  <a:extLst>
                    <a:ext uri="{9D8B030D-6E8A-4147-A177-3AD203B41FA5}">
                      <a16:colId xmlns:a16="http://schemas.microsoft.com/office/drawing/2014/main" val="20004"/>
                    </a:ext>
                  </a:extLst>
                </a:gridCol>
                <a:gridCol w="1606320">
                  <a:extLst>
                    <a:ext uri="{9D8B030D-6E8A-4147-A177-3AD203B41FA5}">
                      <a16:colId xmlns:a16="http://schemas.microsoft.com/office/drawing/2014/main" val="20005"/>
                    </a:ext>
                  </a:extLst>
                </a:gridCol>
                <a:gridCol w="1347120">
                  <a:extLst>
                    <a:ext uri="{9D8B030D-6E8A-4147-A177-3AD203B41FA5}">
                      <a16:colId xmlns:a16="http://schemas.microsoft.com/office/drawing/2014/main" val="20006"/>
                    </a:ext>
                  </a:extLst>
                </a:gridCol>
              </a:tblGrid>
              <a:tr h="927686">
                <a:tc>
                  <a:txBody>
                    <a:bodyPr/>
                    <a:lstStyle/>
                    <a:p>
                      <a:pPr>
                        <a:lnSpc>
                          <a:spcPct val="100000"/>
                        </a:lnSpc>
                      </a:pPr>
                      <a:r>
                        <a:rPr lang="en-IN" sz="1200" b="1" strike="noStrike" spc="-1">
                          <a:solidFill>
                            <a:srgbClr val="FFFFFF"/>
                          </a:solidFill>
                          <a:latin typeface="Times New Roman"/>
                        </a:rPr>
                        <a:t>S.No</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Tile </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gn="ctr">
                        <a:lnSpc>
                          <a:spcPct val="100000"/>
                        </a:lnSpc>
                      </a:pPr>
                      <a:r>
                        <a:rPr lang="en-IN" sz="1200" b="1" strike="noStrike" spc="-1">
                          <a:solidFill>
                            <a:srgbClr val="FFFFFF"/>
                          </a:solidFill>
                          <a:latin typeface="Times New Roman"/>
                        </a:rPr>
                        <a:t>Authors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Year of Publication</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Type of Data</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Methodologies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Limitations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000"/>
                  </a:ext>
                </a:extLst>
              </a:tr>
              <a:tr h="2439156">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13.</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Survey of stock market prediction using machine learning approach </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algn="ct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Ashish Sharma, Dinesh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Bhuriya</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Upendra Singh</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2017</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Conference paper</a:t>
                      </a:r>
                      <a:endParaRPr lang="en-US" dirty="0">
                        <a:effectLst/>
                        <a:latin typeface="Times New Roman" panose="02020603050405020304" pitchFamily="18" charset="0"/>
                        <a:cs typeface="Times New Roman" panose="02020603050405020304" pitchFamily="18" charset="0"/>
                      </a:endParaRPr>
                    </a:p>
                    <a:p>
                      <a:pPr fontAlgn="t"/>
                      <a:br>
                        <a:rPr lang="en-US" dirty="0">
                          <a:effectLst/>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Regression model</a:t>
                      </a:r>
                      <a:endParaRPr lang="en-US">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It assumes that the data is independent</a:t>
                      </a:r>
                      <a:endParaRPr lang="en-US" dirty="0">
                        <a:effectLst/>
                        <a:latin typeface="Times New Roman" panose="02020603050405020304" pitchFamily="18" charset="0"/>
                        <a:cs typeface="Times New Roman" panose="02020603050405020304" pitchFamily="18" charset="0"/>
                      </a:endParaRPr>
                    </a:p>
                    <a:p>
                      <a:pPr fontAlgn="t"/>
                      <a:br>
                        <a:rPr lang="en-US" dirty="0">
                          <a:effectLst/>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001"/>
                  </a:ext>
                </a:extLst>
              </a:tr>
              <a:tr h="3523197">
                <a:tc>
                  <a:txBody>
                    <a:bodyPr/>
                    <a:lstStyle/>
                    <a:p>
                      <a:pP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14.</a:t>
                      </a:r>
                      <a:endParaRPr lang="en-US">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Stock market forecasting using machine learning algorithms </a:t>
                      </a:r>
                      <a:endParaRPr lang="en-US">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algn="ct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Shunrong Shen, Haomiao Jiang, Tongda Zhang </a:t>
                      </a:r>
                      <a:endParaRPr lang="en-US">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2012</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Research paper</a:t>
                      </a:r>
                      <a:endParaRPr lang="en-US" dirty="0">
                        <a:effectLst/>
                        <a:latin typeface="Times New Roman" panose="02020603050405020304" pitchFamily="18" charset="0"/>
                        <a:cs typeface="Times New Roman" panose="02020603050405020304" pitchFamily="18" charset="0"/>
                      </a:endParaRPr>
                    </a:p>
                    <a:p>
                      <a:pPr fontAlgn="t"/>
                      <a:br>
                        <a:rPr lang="en-US" dirty="0">
                          <a:effectLst/>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Support vector machine </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Not suitable for large data sets.</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78439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Table 1"/>
          <p:cNvGraphicFramePr/>
          <p:nvPr>
            <p:extLst>
              <p:ext uri="{D42A27DB-BD31-4B8C-83A1-F6EECF244321}">
                <p14:modId xmlns:p14="http://schemas.microsoft.com/office/powerpoint/2010/main" val="2208718854"/>
              </p:ext>
            </p:extLst>
          </p:nvPr>
        </p:nvGraphicFramePr>
        <p:xfrm>
          <a:off x="-25200" y="-32040"/>
          <a:ext cx="9421560" cy="7544603"/>
        </p:xfrm>
        <a:graphic>
          <a:graphicData uri="http://schemas.openxmlformats.org/drawingml/2006/table">
            <a:tbl>
              <a:tblPr/>
              <a:tblGrid>
                <a:gridCol w="636480">
                  <a:extLst>
                    <a:ext uri="{9D8B030D-6E8A-4147-A177-3AD203B41FA5}">
                      <a16:colId xmlns:a16="http://schemas.microsoft.com/office/drawing/2014/main" val="20000"/>
                    </a:ext>
                  </a:extLst>
                </a:gridCol>
                <a:gridCol w="2054880">
                  <a:extLst>
                    <a:ext uri="{9D8B030D-6E8A-4147-A177-3AD203B41FA5}">
                      <a16:colId xmlns:a16="http://schemas.microsoft.com/office/drawing/2014/main" val="20001"/>
                    </a:ext>
                  </a:extLst>
                </a:gridCol>
                <a:gridCol w="1345680">
                  <a:extLst>
                    <a:ext uri="{9D8B030D-6E8A-4147-A177-3AD203B41FA5}">
                      <a16:colId xmlns:a16="http://schemas.microsoft.com/office/drawing/2014/main" val="20002"/>
                    </a:ext>
                  </a:extLst>
                </a:gridCol>
                <a:gridCol w="1063080">
                  <a:extLst>
                    <a:ext uri="{9D8B030D-6E8A-4147-A177-3AD203B41FA5}">
                      <a16:colId xmlns:a16="http://schemas.microsoft.com/office/drawing/2014/main" val="20003"/>
                    </a:ext>
                  </a:extLst>
                </a:gridCol>
                <a:gridCol w="1368000">
                  <a:extLst>
                    <a:ext uri="{9D8B030D-6E8A-4147-A177-3AD203B41FA5}">
                      <a16:colId xmlns:a16="http://schemas.microsoft.com/office/drawing/2014/main" val="20004"/>
                    </a:ext>
                  </a:extLst>
                </a:gridCol>
                <a:gridCol w="1606320">
                  <a:extLst>
                    <a:ext uri="{9D8B030D-6E8A-4147-A177-3AD203B41FA5}">
                      <a16:colId xmlns:a16="http://schemas.microsoft.com/office/drawing/2014/main" val="20005"/>
                    </a:ext>
                  </a:extLst>
                </a:gridCol>
                <a:gridCol w="1347120">
                  <a:extLst>
                    <a:ext uri="{9D8B030D-6E8A-4147-A177-3AD203B41FA5}">
                      <a16:colId xmlns:a16="http://schemas.microsoft.com/office/drawing/2014/main" val="20006"/>
                    </a:ext>
                  </a:extLst>
                </a:gridCol>
              </a:tblGrid>
              <a:tr h="927686">
                <a:tc>
                  <a:txBody>
                    <a:bodyPr/>
                    <a:lstStyle/>
                    <a:p>
                      <a:pPr>
                        <a:lnSpc>
                          <a:spcPct val="100000"/>
                        </a:lnSpc>
                      </a:pPr>
                      <a:r>
                        <a:rPr lang="en-IN" sz="1200" b="1" strike="noStrike" spc="-1">
                          <a:solidFill>
                            <a:srgbClr val="FFFFFF"/>
                          </a:solidFill>
                          <a:latin typeface="Times New Roman"/>
                        </a:rPr>
                        <a:t>S.No</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Tile </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gn="ctr">
                        <a:lnSpc>
                          <a:spcPct val="100000"/>
                        </a:lnSpc>
                      </a:pPr>
                      <a:r>
                        <a:rPr lang="en-IN" sz="1200" b="1" strike="noStrike" spc="-1">
                          <a:solidFill>
                            <a:srgbClr val="FFFFFF"/>
                          </a:solidFill>
                          <a:latin typeface="Times New Roman"/>
                        </a:rPr>
                        <a:t>Authors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Year of Publication</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Type of Data</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Methodologies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Limitations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000"/>
                  </a:ext>
                </a:extLst>
              </a:tr>
              <a:tr h="2439156">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15.</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Machine learning stock market prediction studies</a:t>
                      </a:r>
                      <a:endParaRPr lang="en-US" dirty="0">
                        <a:effectLst/>
                        <a:latin typeface="Times New Roman" panose="02020603050405020304" pitchFamily="18" charset="0"/>
                        <a:cs typeface="Times New Roman" panose="02020603050405020304" pitchFamily="18" charset="0"/>
                      </a:endParaRPr>
                    </a:p>
                    <a:p>
                      <a:pPr fontAlgn="t"/>
                      <a:br>
                        <a:rPr lang="en-US" dirty="0">
                          <a:effectLst/>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algn="ct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Troy J. Strader, John J.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Rozycki</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Thomas H. Root, Yu-Hsiang (John) Huang </a:t>
                      </a:r>
                      <a:endParaRPr lang="en-US" dirty="0">
                        <a:effectLst/>
                        <a:latin typeface="Times New Roman" panose="02020603050405020304" pitchFamily="18" charset="0"/>
                        <a:cs typeface="Times New Roman" panose="02020603050405020304" pitchFamily="18" charset="0"/>
                      </a:endParaRPr>
                    </a:p>
                    <a:p>
                      <a:pPr fontAlgn="t"/>
                      <a:br>
                        <a:rPr lang="en-US" dirty="0">
                          <a:effectLst/>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2019</a:t>
                      </a:r>
                      <a:endParaRPr lang="en-US" dirty="0">
                        <a:effectLst/>
                        <a:latin typeface="Times New Roman" panose="02020603050405020304" pitchFamily="18" charset="0"/>
                        <a:cs typeface="Times New Roman" panose="02020603050405020304" pitchFamily="18" charset="0"/>
                      </a:endParaRPr>
                    </a:p>
                    <a:p>
                      <a:pPr fontAlgn="t"/>
                      <a:br>
                        <a:rPr lang="en-US" dirty="0">
                          <a:effectLst/>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Journal paper</a:t>
                      </a:r>
                      <a:endParaRPr lang="en-US" dirty="0">
                        <a:effectLst/>
                        <a:latin typeface="Times New Roman" panose="02020603050405020304" pitchFamily="18" charset="0"/>
                        <a:cs typeface="Times New Roman" panose="02020603050405020304" pitchFamily="18" charset="0"/>
                      </a:endParaRPr>
                    </a:p>
                    <a:p>
                      <a:pPr fontAlgn="t"/>
                      <a:br>
                        <a:rPr lang="en-US" dirty="0">
                          <a:effectLst/>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Fuzzy dual-factor time-series for stock index forecasting</a:t>
                      </a:r>
                      <a:endParaRPr lang="en-US" dirty="0">
                        <a:effectLst/>
                        <a:latin typeface="Times New Roman" panose="02020603050405020304" pitchFamily="18" charset="0"/>
                        <a:cs typeface="Times New Roman" panose="02020603050405020304" pitchFamily="18" charset="0"/>
                      </a:endParaRPr>
                    </a:p>
                    <a:p>
                      <a:pPr fontAlgn="t"/>
                      <a:br>
                        <a:rPr lang="en-US" dirty="0">
                          <a:effectLst/>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Static length of intervals is that the historical data are roughly put into intervals</a:t>
                      </a:r>
                      <a:endParaRPr lang="en-US" dirty="0">
                        <a:effectLst/>
                        <a:latin typeface="Times New Roman" panose="02020603050405020304" pitchFamily="18" charset="0"/>
                        <a:cs typeface="Times New Roman" panose="02020603050405020304" pitchFamily="18" charset="0"/>
                      </a:endParaRPr>
                    </a:p>
                    <a:p>
                      <a:pPr fontAlgn="t"/>
                      <a:br>
                        <a:rPr lang="en-US" dirty="0">
                          <a:effectLst/>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001"/>
                  </a:ext>
                </a:extLst>
              </a:tr>
              <a:tr h="3523197">
                <a:tc>
                  <a:txBody>
                    <a:bodyPr/>
                    <a:lstStyle/>
                    <a:p>
                      <a:pP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16.</a:t>
                      </a:r>
                      <a:endParaRPr lang="en-US">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Stock market prediction using data mining</a:t>
                      </a:r>
                      <a:endParaRPr lang="en-US">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techniques</a:t>
                      </a:r>
                      <a:endParaRPr lang="en-US">
                        <a:effectLst/>
                        <a:latin typeface="Times New Roman" panose="02020603050405020304" pitchFamily="18" charset="0"/>
                        <a:cs typeface="Times New Roman" panose="02020603050405020304" pitchFamily="18" charset="0"/>
                      </a:endParaRPr>
                    </a:p>
                    <a:p>
                      <a:pPr fontAlgn="t"/>
                      <a:br>
                        <a:rPr lang="en-US">
                          <a:effectLst/>
                          <a:latin typeface="Times New Roman" panose="02020603050405020304" pitchFamily="18" charset="0"/>
                          <a:cs typeface="Times New Roman" panose="02020603050405020304" pitchFamily="18" charset="0"/>
                        </a:rPr>
                      </a:br>
                      <a:endParaRPr lang="en-US">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algn="ct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Sahaj Singh Maini, </a:t>
                      </a:r>
                      <a:endParaRPr lang="en-US">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Govinda.K</a:t>
                      </a:r>
                      <a:endParaRPr lang="en-US">
                        <a:effectLst/>
                        <a:latin typeface="Times New Roman" panose="02020603050405020304" pitchFamily="18" charset="0"/>
                        <a:cs typeface="Times New Roman" panose="02020603050405020304" pitchFamily="18" charset="0"/>
                      </a:endParaRPr>
                    </a:p>
                    <a:p>
                      <a:pPr fontAlgn="t"/>
                      <a:br>
                        <a:rPr lang="en-US">
                          <a:effectLst/>
                          <a:latin typeface="Times New Roman" panose="02020603050405020304" pitchFamily="18" charset="0"/>
                          <a:cs typeface="Times New Roman" panose="02020603050405020304" pitchFamily="18" charset="0"/>
                        </a:rPr>
                      </a:br>
                      <a:endParaRPr lang="en-US">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2017</a:t>
                      </a:r>
                      <a:endParaRPr lang="en-US">
                        <a:effectLst/>
                        <a:latin typeface="Times New Roman" panose="02020603050405020304" pitchFamily="18" charset="0"/>
                        <a:cs typeface="Times New Roman" panose="02020603050405020304" pitchFamily="18" charset="0"/>
                      </a:endParaRPr>
                    </a:p>
                    <a:p>
                      <a:pPr fontAlgn="t"/>
                      <a:br>
                        <a:rPr lang="en-US">
                          <a:effectLst/>
                          <a:latin typeface="Times New Roman" panose="02020603050405020304" pitchFamily="18" charset="0"/>
                          <a:cs typeface="Times New Roman" panose="02020603050405020304" pitchFamily="18" charset="0"/>
                        </a:rPr>
                      </a:br>
                      <a:endParaRPr lang="en-US">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Conference paper</a:t>
                      </a:r>
                      <a:endParaRPr lang="en-US">
                        <a:effectLst/>
                        <a:latin typeface="Times New Roman" panose="02020603050405020304" pitchFamily="18" charset="0"/>
                        <a:cs typeface="Times New Roman" panose="02020603050405020304" pitchFamily="18" charset="0"/>
                      </a:endParaRPr>
                    </a:p>
                    <a:p>
                      <a:pPr fontAlgn="t"/>
                      <a:br>
                        <a:rPr lang="en-US">
                          <a:effectLst/>
                          <a:latin typeface="Times New Roman" panose="02020603050405020304" pitchFamily="18" charset="0"/>
                          <a:cs typeface="Times New Roman" panose="02020603050405020304" pitchFamily="18" charset="0"/>
                        </a:rPr>
                      </a:br>
                      <a:endParaRPr lang="en-US">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Fuzzy dual-factor time-series for stock index forecasting</a:t>
                      </a:r>
                      <a:endParaRPr lang="en-US"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br>
                        <a:rPr lang="en-US" sz="1800" b="0" i="0" u="none" strike="noStrike" dirty="0">
                          <a:solidFill>
                            <a:srgbClr val="000000"/>
                          </a:solidFill>
                          <a:effectLst/>
                          <a:latin typeface="Times New Roman" panose="02020603050405020304" pitchFamily="18" charset="0"/>
                          <a:cs typeface="Times New Roman" panose="02020603050405020304" pitchFamily="18" charset="0"/>
                        </a:rPr>
                      </a:br>
                      <a:br>
                        <a:rPr lang="en-US" sz="1800" b="0" i="0" u="none" strike="noStrike" dirty="0">
                          <a:solidFill>
                            <a:srgbClr val="000000"/>
                          </a:solidFill>
                          <a:effectLst/>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Static length of intervals is that the historical data are roughly put into intervals</a:t>
                      </a:r>
                      <a:endParaRPr lang="en-US" dirty="0">
                        <a:effectLst/>
                        <a:latin typeface="Times New Roman" panose="02020603050405020304" pitchFamily="18" charset="0"/>
                        <a:cs typeface="Times New Roman" panose="02020603050405020304" pitchFamily="18" charset="0"/>
                      </a:endParaRPr>
                    </a:p>
                    <a:p>
                      <a:pPr fontAlgn="t"/>
                      <a:br>
                        <a:rPr lang="en-US" dirty="0">
                          <a:effectLst/>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35356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Table 1"/>
          <p:cNvGraphicFramePr/>
          <p:nvPr>
            <p:extLst>
              <p:ext uri="{D42A27DB-BD31-4B8C-83A1-F6EECF244321}">
                <p14:modId xmlns:p14="http://schemas.microsoft.com/office/powerpoint/2010/main" val="381130077"/>
              </p:ext>
            </p:extLst>
          </p:nvPr>
        </p:nvGraphicFramePr>
        <p:xfrm>
          <a:off x="-25200" y="-32040"/>
          <a:ext cx="9421560" cy="6995963"/>
        </p:xfrm>
        <a:graphic>
          <a:graphicData uri="http://schemas.openxmlformats.org/drawingml/2006/table">
            <a:tbl>
              <a:tblPr/>
              <a:tblGrid>
                <a:gridCol w="636480">
                  <a:extLst>
                    <a:ext uri="{9D8B030D-6E8A-4147-A177-3AD203B41FA5}">
                      <a16:colId xmlns:a16="http://schemas.microsoft.com/office/drawing/2014/main" val="20000"/>
                    </a:ext>
                  </a:extLst>
                </a:gridCol>
                <a:gridCol w="2054880">
                  <a:extLst>
                    <a:ext uri="{9D8B030D-6E8A-4147-A177-3AD203B41FA5}">
                      <a16:colId xmlns:a16="http://schemas.microsoft.com/office/drawing/2014/main" val="20001"/>
                    </a:ext>
                  </a:extLst>
                </a:gridCol>
                <a:gridCol w="1345680">
                  <a:extLst>
                    <a:ext uri="{9D8B030D-6E8A-4147-A177-3AD203B41FA5}">
                      <a16:colId xmlns:a16="http://schemas.microsoft.com/office/drawing/2014/main" val="20002"/>
                    </a:ext>
                  </a:extLst>
                </a:gridCol>
                <a:gridCol w="1063080">
                  <a:extLst>
                    <a:ext uri="{9D8B030D-6E8A-4147-A177-3AD203B41FA5}">
                      <a16:colId xmlns:a16="http://schemas.microsoft.com/office/drawing/2014/main" val="20003"/>
                    </a:ext>
                  </a:extLst>
                </a:gridCol>
                <a:gridCol w="1368000">
                  <a:extLst>
                    <a:ext uri="{9D8B030D-6E8A-4147-A177-3AD203B41FA5}">
                      <a16:colId xmlns:a16="http://schemas.microsoft.com/office/drawing/2014/main" val="20004"/>
                    </a:ext>
                  </a:extLst>
                </a:gridCol>
                <a:gridCol w="1606320">
                  <a:extLst>
                    <a:ext uri="{9D8B030D-6E8A-4147-A177-3AD203B41FA5}">
                      <a16:colId xmlns:a16="http://schemas.microsoft.com/office/drawing/2014/main" val="20005"/>
                    </a:ext>
                  </a:extLst>
                </a:gridCol>
                <a:gridCol w="1347120">
                  <a:extLst>
                    <a:ext uri="{9D8B030D-6E8A-4147-A177-3AD203B41FA5}">
                      <a16:colId xmlns:a16="http://schemas.microsoft.com/office/drawing/2014/main" val="20006"/>
                    </a:ext>
                  </a:extLst>
                </a:gridCol>
              </a:tblGrid>
              <a:tr h="927686">
                <a:tc>
                  <a:txBody>
                    <a:bodyPr/>
                    <a:lstStyle/>
                    <a:p>
                      <a:pPr>
                        <a:lnSpc>
                          <a:spcPct val="100000"/>
                        </a:lnSpc>
                      </a:pPr>
                      <a:r>
                        <a:rPr lang="en-IN" sz="1200" b="1" strike="noStrike" spc="-1">
                          <a:solidFill>
                            <a:srgbClr val="FFFFFF"/>
                          </a:solidFill>
                          <a:latin typeface="Times New Roman"/>
                        </a:rPr>
                        <a:t>S.No</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Tile </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gn="ctr">
                        <a:lnSpc>
                          <a:spcPct val="100000"/>
                        </a:lnSpc>
                      </a:pPr>
                      <a:r>
                        <a:rPr lang="en-IN" sz="1200" b="1" strike="noStrike" spc="-1">
                          <a:solidFill>
                            <a:srgbClr val="FFFFFF"/>
                          </a:solidFill>
                          <a:latin typeface="Times New Roman"/>
                        </a:rPr>
                        <a:t>Authors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Year of Publication</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Type of Data</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Methodologies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Limitations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000"/>
                  </a:ext>
                </a:extLst>
              </a:tr>
              <a:tr h="2439156">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17.</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Forecasting directional movements of stock prices for intraday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tradingusing</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LSTM and random forests</a:t>
                      </a:r>
                      <a:endParaRPr lang="en-US" dirty="0">
                        <a:effectLst/>
                        <a:latin typeface="Times New Roman" panose="02020603050405020304" pitchFamily="18" charset="0"/>
                        <a:cs typeface="Times New Roman" panose="02020603050405020304" pitchFamily="18" charset="0"/>
                      </a:endParaRPr>
                    </a:p>
                    <a:p>
                      <a:pPr fontAlgn="t"/>
                      <a:br>
                        <a:rPr lang="en-US" dirty="0">
                          <a:effectLst/>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algn="ctr" rtl="0" fontAlgn="t">
                        <a:spcBef>
                          <a:spcPts val="0"/>
                        </a:spcBef>
                        <a:spcAft>
                          <a:spcPts val="0"/>
                        </a:spcAft>
                      </a:pP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Pushpendu</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Ghosha</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Ariel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Neufeldb</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Jajati</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Keshari</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Sahoo</a:t>
                      </a:r>
                      <a:endParaRPr lang="en-US" dirty="0">
                        <a:effectLst/>
                        <a:latin typeface="Times New Roman" panose="02020603050405020304" pitchFamily="18" charset="0"/>
                        <a:cs typeface="Times New Roman" panose="02020603050405020304" pitchFamily="18" charset="0"/>
                      </a:endParaRPr>
                    </a:p>
                    <a:p>
                      <a:pPr fontAlgn="t"/>
                      <a:br>
                        <a:rPr lang="en-US" dirty="0">
                          <a:effectLst/>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fontAlgn="t"/>
                      <a:br>
                        <a:rPr lang="en-US" dirty="0">
                          <a:effectLst/>
                          <a:latin typeface="Times New Roman" panose="02020603050405020304" pitchFamily="18" charset="0"/>
                          <a:cs typeface="Times New Roman" panose="02020603050405020304" pitchFamily="18" charset="0"/>
                        </a:rPr>
                      </a:br>
                      <a:br>
                        <a:rPr lang="en-US" dirty="0">
                          <a:effectLst/>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Research Paper</a:t>
                      </a:r>
                      <a:endParaRPr lang="en-US">
                        <a:effectLst/>
                        <a:latin typeface="Times New Roman" panose="02020603050405020304" pitchFamily="18" charset="0"/>
                        <a:cs typeface="Times New Roman" panose="02020603050405020304" pitchFamily="18" charset="0"/>
                      </a:endParaRPr>
                    </a:p>
                    <a:p>
                      <a:pPr fontAlgn="t"/>
                      <a:br>
                        <a:rPr lang="en-US">
                          <a:effectLst/>
                          <a:latin typeface="Times New Roman" panose="02020603050405020304" pitchFamily="18" charset="0"/>
                          <a:cs typeface="Times New Roman" panose="02020603050405020304" pitchFamily="18" charset="0"/>
                        </a:rPr>
                      </a:br>
                      <a:endParaRPr lang="en-US">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LSTM and random forests</a:t>
                      </a:r>
                      <a:endParaRPr lang="en-US">
                        <a:effectLst/>
                        <a:latin typeface="Times New Roman" panose="02020603050405020304" pitchFamily="18" charset="0"/>
                        <a:cs typeface="Times New Roman" panose="02020603050405020304" pitchFamily="18" charset="0"/>
                      </a:endParaRPr>
                    </a:p>
                    <a:p>
                      <a:pPr fontAlgn="t"/>
                      <a:br>
                        <a:rPr lang="en-US">
                          <a:effectLst/>
                          <a:latin typeface="Times New Roman" panose="02020603050405020304" pitchFamily="18" charset="0"/>
                          <a:cs typeface="Times New Roman" panose="02020603050405020304" pitchFamily="18" charset="0"/>
                        </a:rPr>
                      </a:br>
                      <a:endParaRPr lang="en-US">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Not suitable for large data sets.</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001"/>
                  </a:ext>
                </a:extLst>
              </a:tr>
              <a:tr h="3523197">
                <a:tc>
                  <a:txBody>
                    <a:bodyPr/>
                    <a:lstStyle/>
                    <a:p>
                      <a:pP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18.</a:t>
                      </a:r>
                      <a:endParaRPr lang="en-US">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An Intelligent Model for Stock Market Prediction </a:t>
                      </a:r>
                      <a:endParaRPr lang="en-US">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algn="ct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Ibrahim M. Hamed, Ashraf S. Hussein, Mohamed F. Tolba</a:t>
                      </a:r>
                      <a:endParaRPr lang="en-US">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2012</a:t>
                      </a:r>
                      <a:endParaRPr lang="en-US">
                        <a:effectLst/>
                        <a:latin typeface="Times New Roman" panose="02020603050405020304" pitchFamily="18" charset="0"/>
                        <a:cs typeface="Times New Roman" panose="02020603050405020304" pitchFamily="18" charset="0"/>
                      </a:endParaRPr>
                    </a:p>
                    <a:p>
                      <a:pPr fontAlgn="t"/>
                      <a:br>
                        <a:rPr lang="en-US">
                          <a:effectLst/>
                          <a:latin typeface="Times New Roman" panose="02020603050405020304" pitchFamily="18" charset="0"/>
                          <a:cs typeface="Times New Roman" panose="02020603050405020304" pitchFamily="18" charset="0"/>
                        </a:rPr>
                      </a:br>
                      <a:endParaRPr lang="en-US">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Research Paper</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Linear Regression</a:t>
                      </a:r>
                      <a:br>
                        <a:rPr lang="en-US" sz="1800" b="0" i="0" u="none" strike="noStrike" dirty="0">
                          <a:solidFill>
                            <a:srgbClr val="000000"/>
                          </a:solidFill>
                          <a:effectLst/>
                          <a:latin typeface="Times New Roman" panose="02020603050405020304" pitchFamily="18" charset="0"/>
                          <a:cs typeface="Times New Roman" panose="02020603050405020304" pitchFamily="18" charset="0"/>
                        </a:rPr>
                      </a:br>
                      <a:br>
                        <a:rPr lang="en-US" sz="1800" b="0" i="0" u="none" strike="noStrike" dirty="0">
                          <a:solidFill>
                            <a:srgbClr val="000000"/>
                          </a:solidFill>
                          <a:effectLst/>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It assumes that the data is independent.</a:t>
                      </a:r>
                      <a:endParaRPr lang="en-US" dirty="0">
                        <a:effectLst/>
                        <a:latin typeface="Times New Roman" panose="02020603050405020304" pitchFamily="18" charset="0"/>
                        <a:cs typeface="Times New Roman" panose="02020603050405020304" pitchFamily="18" charset="0"/>
                      </a:endParaRPr>
                    </a:p>
                    <a:p>
                      <a:pPr fontAlgn="t"/>
                      <a:br>
                        <a:rPr lang="en-US" dirty="0">
                          <a:effectLst/>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96106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1AC4-5553-405A-BCD1-DF436A3EC775}"/>
              </a:ext>
            </a:extLst>
          </p:cNvPr>
          <p:cNvSpPr>
            <a:spLocks noGrp="1"/>
          </p:cNvSpPr>
          <p:nvPr>
            <p:ph type="title"/>
          </p:nvPr>
        </p:nvSpPr>
        <p:spPr>
          <a:xfrm>
            <a:off x="838200" y="236092"/>
            <a:ext cx="7467600" cy="994122"/>
          </a:xfrm>
        </p:spPr>
        <p:txBody>
          <a:bodyPr/>
          <a:lstStyle/>
          <a:p>
            <a:pPr algn="ctr"/>
            <a:r>
              <a:rPr lang="en-IN" b="1" dirty="0">
                <a:solidFill>
                  <a:schemeClr val="tx1"/>
                </a:solidFill>
                <a:effectLst>
                  <a:outerShdw blurRad="38100" dist="38100" dir="2700000" algn="tl">
                    <a:srgbClr val="000000">
                      <a:alpha val="43137"/>
                    </a:srgbClr>
                  </a:outerShdw>
                </a:effectLst>
                <a:latin typeface="Algerian" panose="04020705040A02060702" pitchFamily="82" charset="0"/>
              </a:rPr>
              <a:t>PROPOSED SYSTEM</a:t>
            </a:r>
          </a:p>
        </p:txBody>
      </p:sp>
      <p:sp>
        <p:nvSpPr>
          <p:cNvPr id="3" name="Content Placeholder 2">
            <a:extLst>
              <a:ext uri="{FF2B5EF4-FFF2-40B4-BE49-F238E27FC236}">
                <a16:creationId xmlns:a16="http://schemas.microsoft.com/office/drawing/2014/main" id="{C628DAA8-7E25-429D-8251-FD9A3018C429}"/>
              </a:ext>
            </a:extLst>
          </p:cNvPr>
          <p:cNvSpPr>
            <a:spLocks noGrp="1"/>
          </p:cNvSpPr>
          <p:nvPr>
            <p:ph idx="1"/>
          </p:nvPr>
        </p:nvSpPr>
        <p:spPr>
          <a:xfrm>
            <a:off x="1005283" y="1446728"/>
            <a:ext cx="7467600" cy="5026570"/>
          </a:xfrm>
        </p:spPr>
        <p:txBody>
          <a:bodyPr anchor="t">
            <a:noAutofit/>
          </a:bodyPr>
          <a:lstStyle/>
          <a:p>
            <a:pPr marL="0" marR="0" indent="0" algn="just">
              <a:lnSpc>
                <a:spcPct val="150000"/>
              </a:lnSpc>
              <a:spcBef>
                <a:spcPts val="0"/>
              </a:spcBef>
              <a:spcAft>
                <a:spcPts val="600"/>
              </a:spcAft>
              <a:buNone/>
            </a:pPr>
            <a:r>
              <a:rPr lang="en-GB" sz="1800" spc="5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With the consideration of existing systems, we will be developing our project by implementing Long Short term Memory(LSTM) and Linear Regression algorithm and training the machine with </a:t>
            </a:r>
            <a:r>
              <a:rPr lang="en-GB" sz="1800" spc="50" dirty="0">
                <a:solidFill>
                  <a:schemeClr val="bg1"/>
                </a:solidFill>
                <a:latin typeface="Arial" panose="020B0604020202020204" pitchFamily="34" charset="0"/>
                <a:ea typeface="Times New Roman" panose="02020603050405020304" pitchFamily="18" charset="0"/>
                <a:cs typeface="Arial" panose="020B0604020202020204" pitchFamily="34" charset="0"/>
              </a:rPr>
              <a:t>some features and indicators</a:t>
            </a:r>
            <a:r>
              <a:rPr lang="en-GB" sz="1800" spc="5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GB" sz="1800" spc="50" dirty="0">
                <a:solidFill>
                  <a:schemeClr val="bg1"/>
                </a:solidFill>
                <a:latin typeface="Arial" panose="020B0604020202020204" pitchFamily="34" charset="0"/>
                <a:ea typeface="Times New Roman" panose="02020603050405020304" pitchFamily="18" charset="0"/>
                <a:cs typeface="Arial" panose="020B0604020202020204" pitchFamily="34" charset="0"/>
              </a:rPr>
              <a:t>The</a:t>
            </a:r>
            <a:r>
              <a:rPr lang="en-GB" sz="1800" spc="5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system is given a historical data of a particular stock. </a:t>
            </a:r>
            <a:r>
              <a:rPr lang="en-GB" sz="1800" spc="5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Eg.</a:t>
            </a:r>
            <a:r>
              <a:rPr lang="en-GB" sz="1800" spc="5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TESLA, GOOGLE, etc and predict the stock price for the next 15 days. We will first train the data using LSTM and linear regression model and </a:t>
            </a:r>
            <a:r>
              <a:rPr lang="en-GB" sz="1800" spc="50" dirty="0">
                <a:solidFill>
                  <a:schemeClr val="bg1"/>
                </a:solidFill>
                <a:latin typeface="Arial" panose="020B0604020202020204" pitchFamily="34" charset="0"/>
                <a:ea typeface="Times New Roman" panose="02020603050405020304" pitchFamily="18" charset="0"/>
                <a:cs typeface="Arial" panose="020B0604020202020204" pitchFamily="34" charset="0"/>
              </a:rPr>
              <a:t>t</a:t>
            </a:r>
            <a:r>
              <a:rPr lang="en-GB" sz="1800" spc="5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hen show the actual and predicted price as well as the future price of the particular stock.</a:t>
            </a:r>
            <a:endParaRPr lang="en-US" sz="1800" spc="5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Slide Number Placeholder 3">
            <a:extLst>
              <a:ext uri="{FF2B5EF4-FFF2-40B4-BE49-F238E27FC236}">
                <a16:creationId xmlns:a16="http://schemas.microsoft.com/office/drawing/2014/main" id="{4F64A3C9-5A78-4B89-8A8D-C90F509D29E4}"/>
              </a:ext>
            </a:extLst>
          </p:cNvPr>
          <p:cNvSpPr>
            <a:spLocks noGrp="1"/>
          </p:cNvSpPr>
          <p:nvPr>
            <p:ph type="sldNum" sz="quarter" idx="12"/>
          </p:nvPr>
        </p:nvSpPr>
        <p:spPr/>
        <p:txBody>
          <a:bodyPr/>
          <a:lstStyle/>
          <a:p>
            <a:fld id="{3D4C7723-0AE8-4320-A8AA-BD0707A23B93}" type="slidenum">
              <a:rPr lang="en-US" smtClean="0"/>
              <a:pPr/>
              <a:t>14</a:t>
            </a:fld>
            <a:endParaRPr lang="en-US" dirty="0"/>
          </a:p>
        </p:txBody>
      </p:sp>
    </p:spTree>
    <p:extLst>
      <p:ext uri="{BB962C8B-B14F-4D97-AF65-F5344CB8AC3E}">
        <p14:creationId xmlns:p14="http://schemas.microsoft.com/office/powerpoint/2010/main" val="216730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1071540" y="-196559"/>
            <a:ext cx="7769880" cy="159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tabLst>
                <a:tab pos="0" algn="l"/>
              </a:tabLst>
            </a:pPr>
            <a:r>
              <a:rPr lang="en-IN" sz="4000" b="1" strike="noStrike" spc="-1" dirty="0">
                <a:effectLst>
                  <a:outerShdw blurRad="38100" dist="38100" dir="2700000" algn="tl">
                    <a:srgbClr val="000000">
                      <a:alpha val="43137"/>
                    </a:srgbClr>
                  </a:outerShdw>
                </a:effectLst>
                <a:uFillTx/>
                <a:latin typeface="Algerian" panose="04020705040A02060702" pitchFamily="82" charset="0"/>
                <a:ea typeface="Times New Roman"/>
              </a:rPr>
              <a:t>ARCHITECTURE DIAGRAM</a:t>
            </a:r>
            <a:endParaRPr lang="en-IN" sz="4000" b="1" strike="noStrike" spc="-1" dirty="0">
              <a:effectLst>
                <a:outerShdw blurRad="38100" dist="38100" dir="2700000" algn="tl">
                  <a:srgbClr val="000000">
                    <a:alpha val="43137"/>
                  </a:srgbClr>
                </a:outerShdw>
              </a:effectLst>
              <a:latin typeface="Algerian" panose="04020705040A02060702" pitchFamily="82" charset="0"/>
            </a:endParaRPr>
          </a:p>
        </p:txBody>
      </p:sp>
      <p:sp>
        <p:nvSpPr>
          <p:cNvPr id="82" name="CustomShape 2"/>
          <p:cNvSpPr/>
          <p:nvPr/>
        </p:nvSpPr>
        <p:spPr>
          <a:xfrm>
            <a:off x="253080" y="944640"/>
            <a:ext cx="8791920" cy="5913000"/>
          </a:xfrm>
          <a:prstGeom prst="rect">
            <a:avLst/>
          </a:prstGeom>
          <a:noFill/>
          <a:ln>
            <a:noFill/>
          </a:ln>
        </p:spPr>
        <p:style>
          <a:lnRef idx="0">
            <a:scrgbClr r="0" g="0" b="0"/>
          </a:lnRef>
          <a:fillRef idx="0">
            <a:scrgbClr r="0" g="0" b="0"/>
          </a:fillRef>
          <a:effectRef idx="0">
            <a:scrgbClr r="0" g="0" b="0"/>
          </a:effectRef>
          <a:fontRef idx="minor"/>
        </p:style>
      </p:sp>
      <p:sp>
        <p:nvSpPr>
          <p:cNvPr id="83" name="CustomShape 3"/>
          <p:cNvSpPr/>
          <p:nvPr/>
        </p:nvSpPr>
        <p:spPr>
          <a:xfrm>
            <a:off x="692280" y="2520000"/>
            <a:ext cx="1208880" cy="904320"/>
          </a:xfrm>
          <a:prstGeom prst="can">
            <a:avLst>
              <a:gd name="adj" fmla="val 25000"/>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en-IN" sz="1400" b="0" strike="noStrike" spc="-1" dirty="0">
                <a:solidFill>
                  <a:srgbClr val="000000"/>
                </a:solidFill>
                <a:latin typeface="Arial" panose="020B0604020202020204" pitchFamily="34" charset="0"/>
                <a:ea typeface="Arial"/>
                <a:cs typeface="Arial" panose="020B0604020202020204" pitchFamily="34" charset="0"/>
              </a:rPr>
              <a:t>Dataset</a:t>
            </a:r>
            <a:endParaRPr lang="en-IN" sz="1400" b="0" strike="noStrike" spc="-1" dirty="0">
              <a:latin typeface="Arial" panose="020B0604020202020204" pitchFamily="34" charset="0"/>
              <a:cs typeface="Arial" panose="020B0604020202020204" pitchFamily="34" charset="0"/>
            </a:endParaRPr>
          </a:p>
        </p:txBody>
      </p:sp>
      <p:sp>
        <p:nvSpPr>
          <p:cNvPr id="84" name="CustomShape 4"/>
          <p:cNvSpPr/>
          <p:nvPr/>
        </p:nvSpPr>
        <p:spPr>
          <a:xfrm>
            <a:off x="2450520" y="1479960"/>
            <a:ext cx="1624320" cy="3036240"/>
          </a:xfrm>
          <a:prstGeom prst="rect">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sp>
      <p:sp>
        <p:nvSpPr>
          <p:cNvPr id="86" name="CustomShape 6"/>
          <p:cNvSpPr/>
          <p:nvPr/>
        </p:nvSpPr>
        <p:spPr>
          <a:xfrm>
            <a:off x="2614790" y="2422800"/>
            <a:ext cx="1328760" cy="378000"/>
          </a:xfrm>
          <a:prstGeom prst="rect">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IN" sz="1400" b="0" strike="noStrike" spc="-1" dirty="0">
                <a:solidFill>
                  <a:srgbClr val="000000"/>
                </a:solidFill>
                <a:latin typeface="Arial"/>
                <a:ea typeface="Arial"/>
              </a:rPr>
              <a:t>Normalization</a:t>
            </a:r>
            <a:endParaRPr lang="en-IN" sz="1400" b="0" strike="noStrike" spc="-1" dirty="0">
              <a:latin typeface="Arial"/>
            </a:endParaRPr>
          </a:p>
        </p:txBody>
      </p:sp>
      <p:sp>
        <p:nvSpPr>
          <p:cNvPr id="87" name="CustomShape 7"/>
          <p:cNvSpPr/>
          <p:nvPr/>
        </p:nvSpPr>
        <p:spPr>
          <a:xfrm>
            <a:off x="2599560" y="3553920"/>
            <a:ext cx="1328760" cy="378000"/>
          </a:xfrm>
          <a:prstGeom prst="rect">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IN" sz="1400" b="0" strike="noStrike" spc="-1" dirty="0">
                <a:solidFill>
                  <a:srgbClr val="000000"/>
                </a:solidFill>
                <a:latin typeface="Arial"/>
                <a:ea typeface="Arial"/>
              </a:rPr>
              <a:t>Data Split</a:t>
            </a:r>
            <a:endParaRPr lang="en-IN" sz="1400" b="0" strike="noStrike" spc="-1" dirty="0">
              <a:latin typeface="Arial"/>
            </a:endParaRPr>
          </a:p>
        </p:txBody>
      </p:sp>
      <p:sp>
        <p:nvSpPr>
          <p:cNvPr id="90" name="CustomShape 10"/>
          <p:cNvSpPr/>
          <p:nvPr/>
        </p:nvSpPr>
        <p:spPr>
          <a:xfrm>
            <a:off x="4670280" y="1070640"/>
            <a:ext cx="1947240" cy="2482920"/>
          </a:xfrm>
          <a:prstGeom prst="rect">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sp>
      <p:sp>
        <p:nvSpPr>
          <p:cNvPr id="91" name="CustomShape 11"/>
          <p:cNvSpPr/>
          <p:nvPr/>
        </p:nvSpPr>
        <p:spPr>
          <a:xfrm>
            <a:off x="4663440" y="4052160"/>
            <a:ext cx="1947240" cy="2482920"/>
          </a:xfrm>
          <a:prstGeom prst="rect">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sp>
      <p:sp>
        <p:nvSpPr>
          <p:cNvPr id="92" name="CustomShape 12"/>
          <p:cNvSpPr/>
          <p:nvPr/>
        </p:nvSpPr>
        <p:spPr>
          <a:xfrm>
            <a:off x="6941160" y="3932280"/>
            <a:ext cx="1947240" cy="2482920"/>
          </a:xfrm>
          <a:prstGeom prst="rect">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sp>
      <p:sp>
        <p:nvSpPr>
          <p:cNvPr id="93" name="CustomShape 13"/>
          <p:cNvSpPr/>
          <p:nvPr/>
        </p:nvSpPr>
        <p:spPr>
          <a:xfrm>
            <a:off x="4943520" y="1926900"/>
            <a:ext cx="1328760" cy="540360"/>
          </a:xfrm>
          <a:prstGeom prst="rect">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IN" sz="1400" b="0" strike="noStrike" spc="-1" dirty="0">
                <a:solidFill>
                  <a:srgbClr val="000000"/>
                </a:solidFill>
                <a:latin typeface="Arial"/>
                <a:ea typeface="Arial"/>
              </a:rPr>
              <a:t>Build model</a:t>
            </a:r>
            <a:endParaRPr lang="en-IN" sz="1400" b="0" strike="noStrike" spc="-1" dirty="0">
              <a:latin typeface="Arial"/>
            </a:endParaRPr>
          </a:p>
        </p:txBody>
      </p:sp>
      <p:sp>
        <p:nvSpPr>
          <p:cNvPr id="94" name="CustomShape 14"/>
          <p:cNvSpPr/>
          <p:nvPr/>
        </p:nvSpPr>
        <p:spPr>
          <a:xfrm>
            <a:off x="4956480" y="2709000"/>
            <a:ext cx="1328760" cy="507240"/>
          </a:xfrm>
          <a:prstGeom prst="rect">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IN" sz="1400" b="0" strike="noStrike" spc="-1" dirty="0">
                <a:solidFill>
                  <a:srgbClr val="000000"/>
                </a:solidFill>
                <a:latin typeface="Arial"/>
                <a:ea typeface="Arial"/>
              </a:rPr>
              <a:t>Validation</a:t>
            </a:r>
            <a:endParaRPr lang="en-IN" sz="1400" b="0" strike="noStrike" spc="-1" dirty="0">
              <a:latin typeface="Arial"/>
            </a:endParaRPr>
          </a:p>
        </p:txBody>
      </p:sp>
      <p:sp>
        <p:nvSpPr>
          <p:cNvPr id="95" name="CustomShape 15"/>
          <p:cNvSpPr/>
          <p:nvPr/>
        </p:nvSpPr>
        <p:spPr>
          <a:xfrm>
            <a:off x="2704320" y="1615320"/>
            <a:ext cx="1208880" cy="507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IN" sz="1200" b="0" strike="noStrike" spc="-1" dirty="0">
                <a:solidFill>
                  <a:srgbClr val="000000"/>
                </a:solidFill>
                <a:latin typeface="Arial"/>
                <a:ea typeface="Arial"/>
              </a:rPr>
              <a:t>Data processing</a:t>
            </a:r>
            <a:endParaRPr lang="en-IN" sz="1200" b="0" strike="noStrike" spc="-1" dirty="0">
              <a:latin typeface="Arial"/>
            </a:endParaRPr>
          </a:p>
        </p:txBody>
      </p:sp>
      <p:sp>
        <p:nvSpPr>
          <p:cNvPr id="96" name="CustomShape 16"/>
          <p:cNvSpPr/>
          <p:nvPr/>
        </p:nvSpPr>
        <p:spPr>
          <a:xfrm>
            <a:off x="5049000" y="4652280"/>
            <a:ext cx="1328760" cy="507240"/>
          </a:xfrm>
          <a:prstGeom prst="rect">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IN" sz="1400" b="0" strike="noStrike" spc="-1" dirty="0">
                <a:solidFill>
                  <a:srgbClr val="000000"/>
                </a:solidFill>
                <a:latin typeface="Arial"/>
                <a:ea typeface="Arial"/>
              </a:rPr>
              <a:t>Testing</a:t>
            </a:r>
            <a:endParaRPr lang="en-IN" sz="1400" b="0" strike="noStrike" spc="-1" dirty="0">
              <a:latin typeface="Arial"/>
            </a:endParaRPr>
          </a:p>
        </p:txBody>
      </p:sp>
      <p:sp>
        <p:nvSpPr>
          <p:cNvPr id="97" name="CustomShape 17"/>
          <p:cNvSpPr/>
          <p:nvPr/>
        </p:nvSpPr>
        <p:spPr>
          <a:xfrm>
            <a:off x="5049000" y="5542920"/>
            <a:ext cx="1328760" cy="507240"/>
          </a:xfrm>
          <a:prstGeom prst="rect">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IN" sz="1400" b="0" strike="noStrike" spc="-1" dirty="0">
                <a:solidFill>
                  <a:srgbClr val="000000"/>
                </a:solidFill>
                <a:latin typeface="Arial"/>
                <a:ea typeface="Arial"/>
              </a:rPr>
              <a:t>Plot</a:t>
            </a:r>
            <a:endParaRPr lang="en-IN" sz="1400" b="0" strike="noStrike" spc="-1" dirty="0">
              <a:latin typeface="Arial"/>
            </a:endParaRPr>
          </a:p>
        </p:txBody>
      </p:sp>
      <p:sp>
        <p:nvSpPr>
          <p:cNvPr id="98" name="CustomShape 18"/>
          <p:cNvSpPr/>
          <p:nvPr/>
        </p:nvSpPr>
        <p:spPr>
          <a:xfrm>
            <a:off x="7250400" y="4610880"/>
            <a:ext cx="1328760" cy="507240"/>
          </a:xfrm>
          <a:prstGeom prst="rect">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IN" sz="1400" b="0" strike="noStrike" spc="-1" dirty="0">
                <a:solidFill>
                  <a:srgbClr val="000000"/>
                </a:solidFill>
                <a:latin typeface="Arial"/>
                <a:ea typeface="Arial"/>
              </a:rPr>
              <a:t>Prediction</a:t>
            </a:r>
            <a:endParaRPr lang="en-IN" sz="1400" b="0" strike="noStrike" spc="-1" dirty="0">
              <a:latin typeface="Arial"/>
            </a:endParaRPr>
          </a:p>
        </p:txBody>
      </p:sp>
      <p:sp>
        <p:nvSpPr>
          <p:cNvPr id="99" name="CustomShape 19"/>
          <p:cNvSpPr/>
          <p:nvPr/>
        </p:nvSpPr>
        <p:spPr>
          <a:xfrm>
            <a:off x="7250400" y="5542920"/>
            <a:ext cx="1328760" cy="507240"/>
          </a:xfrm>
          <a:prstGeom prst="rect">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IN" sz="1400" b="0" strike="noStrike" spc="-1" dirty="0">
                <a:solidFill>
                  <a:srgbClr val="000000"/>
                </a:solidFill>
                <a:latin typeface="Arial"/>
                <a:ea typeface="Arial"/>
              </a:rPr>
              <a:t>Plot</a:t>
            </a:r>
            <a:endParaRPr lang="en-IN" sz="1400" b="0" strike="noStrike" spc="-1" dirty="0">
              <a:latin typeface="Arial"/>
            </a:endParaRPr>
          </a:p>
        </p:txBody>
      </p:sp>
      <p:sp>
        <p:nvSpPr>
          <p:cNvPr id="100" name="CustomShape 20"/>
          <p:cNvSpPr/>
          <p:nvPr/>
        </p:nvSpPr>
        <p:spPr>
          <a:xfrm>
            <a:off x="5067180" y="1151820"/>
            <a:ext cx="1153440" cy="627479"/>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tabLst>
                <a:tab pos="0" algn="l"/>
              </a:tabLst>
            </a:pPr>
            <a:r>
              <a:rPr lang="en-IN" sz="1100" b="0" strike="noStrike" spc="-1" dirty="0">
                <a:solidFill>
                  <a:srgbClr val="000000"/>
                </a:solidFill>
                <a:latin typeface="Arial"/>
                <a:ea typeface="Arial"/>
              </a:rPr>
              <a:t>LSTM and Linear Regression</a:t>
            </a:r>
            <a:endParaRPr lang="en-IN" sz="1100" b="0" strike="noStrike" spc="-1" dirty="0">
              <a:latin typeface="Arial"/>
            </a:endParaRPr>
          </a:p>
        </p:txBody>
      </p:sp>
      <p:sp>
        <p:nvSpPr>
          <p:cNvPr id="101" name="CustomShape 21"/>
          <p:cNvSpPr/>
          <p:nvPr/>
        </p:nvSpPr>
        <p:spPr>
          <a:xfrm>
            <a:off x="5122800" y="4116600"/>
            <a:ext cx="996480" cy="29520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tabLst>
                <a:tab pos="0" algn="l"/>
              </a:tabLst>
            </a:pPr>
            <a:r>
              <a:rPr lang="en-IN" sz="1000" b="0" strike="noStrike" spc="-1" dirty="0">
                <a:solidFill>
                  <a:srgbClr val="000000"/>
                </a:solidFill>
                <a:latin typeface="Arial"/>
                <a:ea typeface="Arial"/>
              </a:rPr>
              <a:t>Output(test)</a:t>
            </a:r>
            <a:endParaRPr lang="en-IN" sz="1000" b="0" strike="noStrike" spc="-1" dirty="0">
              <a:latin typeface="Arial"/>
            </a:endParaRPr>
          </a:p>
        </p:txBody>
      </p:sp>
      <p:sp>
        <p:nvSpPr>
          <p:cNvPr id="102" name="CustomShape 22"/>
          <p:cNvSpPr/>
          <p:nvPr/>
        </p:nvSpPr>
        <p:spPr>
          <a:xfrm>
            <a:off x="7199640" y="4125960"/>
            <a:ext cx="1379520" cy="2491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tabLst>
                <a:tab pos="0" algn="l"/>
              </a:tabLst>
            </a:pPr>
            <a:r>
              <a:rPr lang="en-IN" sz="1000" b="0" strike="noStrike" spc="-1" dirty="0">
                <a:solidFill>
                  <a:srgbClr val="000000"/>
                </a:solidFill>
                <a:latin typeface="Arial"/>
                <a:ea typeface="Arial"/>
              </a:rPr>
              <a:t>Output (prediction)</a:t>
            </a:r>
            <a:endParaRPr lang="en-IN" sz="1000" b="0" strike="noStrike" spc="-1" dirty="0">
              <a:latin typeface="Arial"/>
            </a:endParaRPr>
          </a:p>
        </p:txBody>
      </p:sp>
      <p:sp>
        <p:nvSpPr>
          <p:cNvPr id="103" name="CustomShape 23"/>
          <p:cNvSpPr/>
          <p:nvPr/>
        </p:nvSpPr>
        <p:spPr>
          <a:xfrm rot="10800000" flipH="1">
            <a:off x="1900800" y="2998440"/>
            <a:ext cx="549000" cy="1044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105" name="CustomShape 25"/>
          <p:cNvSpPr/>
          <p:nvPr/>
        </p:nvSpPr>
        <p:spPr>
          <a:xfrm>
            <a:off x="4075200" y="2998080"/>
            <a:ext cx="587880" cy="229500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106" name="CustomShape 26"/>
          <p:cNvSpPr/>
          <p:nvPr/>
        </p:nvSpPr>
        <p:spPr>
          <a:xfrm>
            <a:off x="3276720" y="4541400"/>
            <a:ext cx="3645720" cy="1744200"/>
          </a:xfrm>
          <a:prstGeom prst="curvedConnector3">
            <a:avLst>
              <a:gd name="adj1" fmla="val 3038"/>
            </a:avLst>
          </a:prstGeom>
          <a:no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107" name="CustomShape 27"/>
          <p:cNvSpPr/>
          <p:nvPr/>
        </p:nvSpPr>
        <p:spPr>
          <a:xfrm flipH="1">
            <a:off x="5620320" y="3562920"/>
            <a:ext cx="45720" cy="55332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108" name="CustomShape 28"/>
          <p:cNvSpPr/>
          <p:nvPr/>
        </p:nvSpPr>
        <p:spPr>
          <a:xfrm>
            <a:off x="5778000" y="3701160"/>
            <a:ext cx="747360" cy="2491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IN" sz="1000" b="0" strike="noStrike" spc="-1" dirty="0">
                <a:latin typeface="Arial"/>
                <a:ea typeface="Arial"/>
              </a:rPr>
              <a:t>testing</a:t>
            </a:r>
            <a:endParaRPr lang="en-IN" sz="1000" b="0" strike="noStrike" spc="-1" dirty="0">
              <a:latin typeface="Arial"/>
            </a:endParaRPr>
          </a:p>
        </p:txBody>
      </p:sp>
      <p:sp>
        <p:nvSpPr>
          <p:cNvPr id="35" name="CustomShape 23">
            <a:extLst>
              <a:ext uri="{FF2B5EF4-FFF2-40B4-BE49-F238E27FC236}">
                <a16:creationId xmlns:a16="http://schemas.microsoft.com/office/drawing/2014/main" id="{91C29811-35F1-4D71-A30F-FB590783C6F6}"/>
              </a:ext>
            </a:extLst>
          </p:cNvPr>
          <p:cNvSpPr/>
          <p:nvPr/>
        </p:nvSpPr>
        <p:spPr>
          <a:xfrm rot="10800000" flipV="1">
            <a:off x="3087627" y="2785620"/>
            <a:ext cx="45719" cy="777300"/>
          </a:xfrm>
          <a:custGeom>
            <a:avLst/>
            <a:gdLst/>
            <a:ahLst/>
            <a:cxnLst/>
            <a:rect l="l" t="t" r="r" b="b"/>
            <a:pathLst>
              <a:path w="21600" h="21600">
                <a:moveTo>
                  <a:pt x="0" y="0"/>
                </a:moveTo>
                <a:lnTo>
                  <a:pt x="21600" y="21600"/>
                </a:lnTo>
              </a:path>
            </a:pathLst>
          </a:custGeom>
          <a:noFill/>
          <a:ln w="9360">
            <a:solidFill>
              <a:schemeClr val="tx1"/>
            </a:solidFill>
            <a:round/>
            <a:tailEnd type="triangle" w="med" len="med"/>
          </a:ln>
        </p:spPr>
        <p:style>
          <a:lnRef idx="0">
            <a:scrgbClr r="0" g="0" b="0"/>
          </a:lnRef>
          <a:fillRef idx="0">
            <a:scrgbClr r="0" g="0" b="0"/>
          </a:fillRef>
          <a:effectRef idx="0">
            <a:scrgbClr r="0" g="0" b="0"/>
          </a:effectRef>
          <a:fontRef idx="minor"/>
        </p:style>
      </p:sp>
      <p:cxnSp>
        <p:nvCxnSpPr>
          <p:cNvPr id="3" name="Straight Arrow Connector 2">
            <a:extLst>
              <a:ext uri="{FF2B5EF4-FFF2-40B4-BE49-F238E27FC236}">
                <a16:creationId xmlns:a16="http://schemas.microsoft.com/office/drawing/2014/main" id="{E155D249-7391-4A26-8A25-EFA884B77F07}"/>
              </a:ext>
            </a:extLst>
          </p:cNvPr>
          <p:cNvCxnSpPr>
            <a:stCxn id="84" idx="3"/>
          </p:cNvCxnSpPr>
          <p:nvPr/>
        </p:nvCxnSpPr>
        <p:spPr>
          <a:xfrm flipV="1">
            <a:off x="4074840" y="2197080"/>
            <a:ext cx="574200" cy="801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1AC4-5553-405A-BCD1-DF436A3EC775}"/>
              </a:ext>
            </a:extLst>
          </p:cNvPr>
          <p:cNvSpPr>
            <a:spLocks noGrp="1"/>
          </p:cNvSpPr>
          <p:nvPr>
            <p:ph type="title"/>
          </p:nvPr>
        </p:nvSpPr>
        <p:spPr>
          <a:xfrm>
            <a:off x="838200" y="228600"/>
            <a:ext cx="7467600" cy="994122"/>
          </a:xfrm>
        </p:spPr>
        <p:txBody>
          <a:bodyPr/>
          <a:lstStyle/>
          <a:p>
            <a:pPr algn="ctr"/>
            <a:r>
              <a:rPr lang="en-US" b="1" dirty="0">
                <a:solidFill>
                  <a:schemeClr val="tx1"/>
                </a:solidFill>
                <a:effectLst>
                  <a:outerShdw blurRad="38100" dist="38100" dir="2700000" algn="tl">
                    <a:srgbClr val="000000">
                      <a:alpha val="43137"/>
                    </a:srgbClr>
                  </a:outerShdw>
                </a:effectLst>
                <a:latin typeface="Algerian" panose="04020705040A02060702" pitchFamily="82" charset="0"/>
              </a:rPr>
              <a:t>IMPLEMENTATION</a:t>
            </a:r>
            <a:endParaRPr lang="en-IN" b="1" dirty="0">
              <a:solidFill>
                <a:schemeClr val="tx1"/>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C628DAA8-7E25-429D-8251-FD9A3018C429}"/>
              </a:ext>
            </a:extLst>
          </p:cNvPr>
          <p:cNvSpPr>
            <a:spLocks noGrp="1"/>
          </p:cNvSpPr>
          <p:nvPr>
            <p:ph idx="1"/>
          </p:nvPr>
        </p:nvSpPr>
        <p:spPr>
          <a:xfrm>
            <a:off x="1005283" y="1446728"/>
            <a:ext cx="7467600" cy="5026570"/>
          </a:xfrm>
        </p:spPr>
        <p:txBody>
          <a:bodyPr anchor="t">
            <a:noAutofit/>
          </a:bodyPr>
          <a:lstStyle/>
          <a:p>
            <a:pPr algn="just">
              <a:lnSpc>
                <a:spcPct val="120000"/>
              </a:lnSpc>
              <a:spcBef>
                <a:spcPts val="1001"/>
              </a:spcBef>
              <a:buFont typeface="Arial" panose="020B0604020202020204" pitchFamily="34" charset="0"/>
              <a:buChar char="•"/>
            </a:pPr>
            <a:r>
              <a:rPr lang="en-IN" sz="2000" b="0" strike="noStrike" spc="-1" dirty="0">
                <a:solidFill>
                  <a:schemeClr val="bg1"/>
                </a:solidFill>
                <a:latin typeface="Arial" panose="020B0604020202020204" pitchFamily="34" charset="0"/>
                <a:cs typeface="Arial" panose="020B0604020202020204" pitchFamily="34" charset="0"/>
              </a:rPr>
              <a:t>We have collected online dataset from yahoo website. We implemented some pre-processing techniques like </a:t>
            </a:r>
            <a:r>
              <a:rPr lang="en-IN" sz="2000" b="0" strike="noStrike" spc="-1" dirty="0" err="1">
                <a:solidFill>
                  <a:schemeClr val="bg1"/>
                </a:solidFill>
                <a:latin typeface="Arial" panose="020B0604020202020204" pitchFamily="34" charset="0"/>
                <a:cs typeface="Arial" panose="020B0604020202020204" pitchFamily="34" charset="0"/>
              </a:rPr>
              <a:t>TimeSeriesGenerator</a:t>
            </a:r>
            <a:r>
              <a:rPr lang="en-IN" sz="2000" b="0" strike="noStrike" spc="-1" dirty="0">
                <a:solidFill>
                  <a:schemeClr val="bg1"/>
                </a:solidFill>
                <a:latin typeface="Arial" panose="020B0604020202020204" pitchFamily="34" charset="0"/>
                <a:cs typeface="Arial" panose="020B0604020202020204" pitchFamily="34" charset="0"/>
              </a:rPr>
              <a:t> and </a:t>
            </a:r>
            <a:r>
              <a:rPr lang="en-IN" sz="2000" b="0" strike="noStrike" spc="-1" dirty="0" err="1">
                <a:solidFill>
                  <a:schemeClr val="bg1"/>
                </a:solidFill>
                <a:latin typeface="Arial" panose="020B0604020202020204" pitchFamily="34" charset="0"/>
                <a:cs typeface="Arial" panose="020B0604020202020204" pitchFamily="34" charset="0"/>
              </a:rPr>
              <a:t>MinMaxScaler</a:t>
            </a:r>
            <a:r>
              <a:rPr lang="en-IN" sz="2000" spc="-1" dirty="0">
                <a:solidFill>
                  <a:schemeClr val="bg1"/>
                </a:solidFill>
                <a:latin typeface="Arial" panose="020B0604020202020204" pitchFamily="34" charset="0"/>
                <a:cs typeface="Arial" panose="020B0604020202020204" pitchFamily="34" charset="0"/>
              </a:rPr>
              <a:t>.</a:t>
            </a:r>
          </a:p>
          <a:p>
            <a:pPr algn="just">
              <a:lnSpc>
                <a:spcPct val="120000"/>
              </a:lnSpc>
              <a:spcBef>
                <a:spcPts val="1001"/>
              </a:spcBef>
              <a:buFont typeface="Arial" panose="020B0604020202020204" pitchFamily="34" charset="0"/>
              <a:buChar char="•"/>
            </a:pPr>
            <a:r>
              <a:rPr lang="en-IN" sz="2000" b="0" strike="noStrike" spc="-1" dirty="0">
                <a:solidFill>
                  <a:schemeClr val="bg1"/>
                </a:solidFill>
                <a:latin typeface="Arial" panose="020B0604020202020204" pitchFamily="34" charset="0"/>
                <a:cs typeface="Arial" panose="020B0604020202020204" pitchFamily="34" charset="0"/>
              </a:rPr>
              <a:t>We implemente</a:t>
            </a:r>
            <a:r>
              <a:rPr lang="en-IN" sz="2000" spc="-1" dirty="0">
                <a:solidFill>
                  <a:schemeClr val="bg1"/>
                </a:solidFill>
                <a:latin typeface="Arial" panose="020B0604020202020204" pitchFamily="34" charset="0"/>
                <a:cs typeface="Arial" panose="020B0604020202020204" pitchFamily="34" charset="0"/>
              </a:rPr>
              <a:t>d some feature reduction technique like drop() to remove the unnecessary features/attributes.</a:t>
            </a:r>
          </a:p>
          <a:p>
            <a:pPr algn="just">
              <a:lnSpc>
                <a:spcPct val="120000"/>
              </a:lnSpc>
              <a:spcBef>
                <a:spcPts val="1001"/>
              </a:spcBef>
              <a:buFont typeface="Arial" panose="020B0604020202020204" pitchFamily="34" charset="0"/>
              <a:buChar char="•"/>
            </a:pPr>
            <a:r>
              <a:rPr lang="en-IN" sz="2000" b="0" strike="noStrike" spc="-1" dirty="0">
                <a:solidFill>
                  <a:schemeClr val="bg1"/>
                </a:solidFill>
                <a:latin typeface="Arial" panose="020B0604020202020204" pitchFamily="34" charset="0"/>
                <a:cs typeface="Arial" panose="020B0604020202020204" pitchFamily="34" charset="0"/>
              </a:rPr>
              <a:t>We split the dataset into training and testing datasets.</a:t>
            </a:r>
          </a:p>
          <a:p>
            <a:pPr algn="just">
              <a:lnSpc>
                <a:spcPct val="120000"/>
              </a:lnSpc>
              <a:spcBef>
                <a:spcPts val="1001"/>
              </a:spcBef>
              <a:buFont typeface="Arial" panose="020B0604020202020204" pitchFamily="34" charset="0"/>
              <a:buChar char="•"/>
            </a:pPr>
            <a:r>
              <a:rPr lang="en-IN" sz="2000" spc="-1" dirty="0">
                <a:solidFill>
                  <a:schemeClr val="bg1"/>
                </a:solidFill>
                <a:latin typeface="Arial" panose="020B0604020202020204" pitchFamily="34" charset="0"/>
                <a:cs typeface="Arial" panose="020B0604020202020204" pitchFamily="34" charset="0"/>
              </a:rPr>
              <a:t>We built the LSTM and Linear Regression model.</a:t>
            </a:r>
            <a:endParaRPr lang="en-IN" sz="2000" b="0" strike="noStrike" spc="-1" dirty="0">
              <a:solidFill>
                <a:schemeClr val="bg1"/>
              </a:solidFill>
              <a:latin typeface="Arial" panose="020B0604020202020204" pitchFamily="34" charset="0"/>
              <a:cs typeface="Arial" panose="020B0604020202020204" pitchFamily="34" charset="0"/>
            </a:endParaRPr>
          </a:p>
          <a:p>
            <a:pPr algn="just">
              <a:lnSpc>
                <a:spcPct val="120000"/>
              </a:lnSpc>
              <a:spcBef>
                <a:spcPts val="1001"/>
              </a:spcBef>
              <a:buFont typeface="Arial" panose="020B0604020202020204" pitchFamily="34" charset="0"/>
              <a:buChar char="•"/>
            </a:pPr>
            <a:r>
              <a:rPr lang="en-IN" sz="2000" spc="-1" dirty="0">
                <a:solidFill>
                  <a:schemeClr val="bg1"/>
                </a:solidFill>
                <a:latin typeface="Arial" panose="020B0604020202020204" pitchFamily="34" charset="0"/>
                <a:cs typeface="Arial" panose="020B0604020202020204" pitchFamily="34" charset="0"/>
              </a:rPr>
              <a:t>We plotted a graph on the basis of Actual Price, Predicted Price and Future Predicted Price.</a:t>
            </a:r>
            <a:endParaRPr lang="en-IN" sz="2000" b="0" strike="noStrike" spc="-1" dirty="0">
              <a:solidFill>
                <a:schemeClr val="bg1"/>
              </a:solidFill>
              <a:latin typeface="Arial" panose="020B0604020202020204" pitchFamily="34" charset="0"/>
              <a:cs typeface="Arial" panose="020B0604020202020204" pitchFamily="34" charset="0"/>
            </a:endParaRPr>
          </a:p>
          <a:p>
            <a:pPr>
              <a:lnSpc>
                <a:spcPct val="120000"/>
              </a:lnSpc>
              <a:spcBef>
                <a:spcPts val="1001"/>
              </a:spcBef>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F64A3C9-5A78-4B89-8A8D-C90F509D29E4}"/>
              </a:ext>
            </a:extLst>
          </p:cNvPr>
          <p:cNvSpPr>
            <a:spLocks noGrp="1"/>
          </p:cNvSpPr>
          <p:nvPr>
            <p:ph type="sldNum" sz="quarter" idx="12"/>
          </p:nvPr>
        </p:nvSpPr>
        <p:spPr/>
        <p:txBody>
          <a:bodyPr/>
          <a:lstStyle/>
          <a:p>
            <a:fld id="{3D4C7723-0AE8-4320-A8AA-BD0707A23B93}" type="slidenum">
              <a:rPr lang="en-US" smtClean="0"/>
              <a:pPr/>
              <a:t>16</a:t>
            </a:fld>
            <a:endParaRPr lang="en-US" dirty="0"/>
          </a:p>
        </p:txBody>
      </p:sp>
    </p:spTree>
    <p:extLst>
      <p:ext uri="{BB962C8B-B14F-4D97-AF65-F5344CB8AC3E}">
        <p14:creationId xmlns:p14="http://schemas.microsoft.com/office/powerpoint/2010/main" val="1130024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8DAA8-7E25-429D-8251-FD9A3018C429}"/>
              </a:ext>
            </a:extLst>
          </p:cNvPr>
          <p:cNvSpPr>
            <a:spLocks noGrp="1"/>
          </p:cNvSpPr>
          <p:nvPr>
            <p:ph idx="1"/>
          </p:nvPr>
        </p:nvSpPr>
        <p:spPr>
          <a:xfrm>
            <a:off x="914400" y="915715"/>
            <a:ext cx="7467600" cy="5026570"/>
          </a:xfrm>
        </p:spPr>
        <p:txBody>
          <a:bodyPr anchor="t">
            <a:noAutofit/>
          </a:bodyPr>
          <a:lstStyle/>
          <a:p>
            <a:pPr marL="0" marR="0" indent="0" algn="just">
              <a:lnSpc>
                <a:spcPct val="150000"/>
              </a:lnSpc>
              <a:spcBef>
                <a:spcPts val="0"/>
              </a:spcBef>
              <a:spcAft>
                <a:spcPts val="600"/>
              </a:spcAft>
              <a:buNone/>
            </a:pPr>
            <a:r>
              <a:rPr lang="en-GB" sz="2000" b="1" spc="5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Long short term memory(LSTM):</a:t>
            </a:r>
            <a:endParaRPr lang="en-US" sz="2000" spc="5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L="0" marR="0" indent="0" algn="just">
              <a:spcBef>
                <a:spcPts val="0"/>
              </a:spcBef>
              <a:spcAft>
                <a:spcPts val="0"/>
              </a:spcAft>
              <a:buNone/>
            </a:pPr>
            <a:r>
              <a:rPr lang="en-US"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LSTM’s are widely used for sequence prediction problems and have proven to be extremely effective. The reason they work so well is because LSTM is able to store past information that is important, and forget the information that is not. LSTM has three categories:</a:t>
            </a:r>
          </a:p>
          <a:p>
            <a:pPr marL="0" marR="0" indent="356235" algn="just" fontAlgn="base">
              <a:spcAft>
                <a:spcPts val="0"/>
              </a:spcAft>
            </a:pPr>
            <a:r>
              <a:rPr lang="en-US"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The Input gate:</a:t>
            </a:r>
            <a:r>
              <a:rPr lang="en-US"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The input gate adds information to the cell      	state.</a:t>
            </a:r>
          </a:p>
          <a:p>
            <a:pPr marL="0" marR="0" algn="just" fontAlgn="base">
              <a:spcAft>
                <a:spcPts val="0"/>
              </a:spcAft>
            </a:pPr>
            <a:r>
              <a:rPr lang="en-US"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The Forget gate:</a:t>
            </a:r>
            <a:r>
              <a:rPr lang="en-US"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It removes the information that is no longer 	required by the model.</a:t>
            </a:r>
          </a:p>
          <a:p>
            <a:pPr algn="just"/>
            <a:r>
              <a:rPr lang="en-GB" sz="2000" b="1" spc="3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The Output gate: </a:t>
            </a:r>
            <a:r>
              <a:rPr lang="en-GB" sz="2000" spc="3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Output gate at LSTM selects the 	information to be shown as output.</a:t>
            </a:r>
            <a:r>
              <a:rPr lang="en-US" sz="2000" b="0" strike="noStrike" spc="-1" dirty="0">
                <a:solidFill>
                  <a:schemeClr val="bg1"/>
                </a:solidFill>
                <a:latin typeface="Arial" panose="020B0604020202020204" pitchFamily="34" charset="0"/>
                <a:ea typeface="DejaVu Sans"/>
                <a:cs typeface="Arial" panose="020B0604020202020204" pitchFamily="34" charset="0"/>
              </a:rPr>
              <a:t>.</a:t>
            </a:r>
            <a:endParaRPr lang="en-IN" sz="2000" b="0" strike="noStrike" spc="-1" dirty="0">
              <a:solidFill>
                <a:schemeClr val="bg1"/>
              </a:solidFill>
              <a:latin typeface="Arial" panose="020B0604020202020204" pitchFamily="34" charset="0"/>
              <a:cs typeface="Arial" panose="020B0604020202020204" pitchFamily="34" charset="0"/>
            </a:endParaRPr>
          </a:p>
          <a:p>
            <a:pPr>
              <a:lnSpc>
                <a:spcPct val="120000"/>
              </a:lnSpc>
              <a:spcBef>
                <a:spcPts val="1001"/>
              </a:spcBef>
              <a:buFont typeface="Arial" panose="020B0604020202020204" pitchFamily="34" charset="0"/>
              <a:buChar char="•"/>
            </a:pPr>
            <a:endParaRPr lang="en-IN" dirty="0">
              <a:solidFill>
                <a:schemeClr val="bg1"/>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F64A3C9-5A78-4B89-8A8D-C90F509D29E4}"/>
              </a:ext>
            </a:extLst>
          </p:cNvPr>
          <p:cNvSpPr>
            <a:spLocks noGrp="1"/>
          </p:cNvSpPr>
          <p:nvPr>
            <p:ph type="sldNum" sz="quarter" idx="12"/>
          </p:nvPr>
        </p:nvSpPr>
        <p:spPr/>
        <p:txBody>
          <a:bodyPr/>
          <a:lstStyle/>
          <a:p>
            <a:fld id="{3D4C7723-0AE8-4320-A8AA-BD0707A23B93}" type="slidenum">
              <a:rPr lang="en-US" smtClean="0"/>
              <a:pPr/>
              <a:t>17</a:t>
            </a:fld>
            <a:endParaRPr lang="en-US" dirty="0"/>
          </a:p>
        </p:txBody>
      </p:sp>
    </p:spTree>
    <p:extLst>
      <p:ext uri="{BB962C8B-B14F-4D97-AF65-F5344CB8AC3E}">
        <p14:creationId xmlns:p14="http://schemas.microsoft.com/office/powerpoint/2010/main" val="1596330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8DAA8-7E25-429D-8251-FD9A3018C429}"/>
              </a:ext>
            </a:extLst>
          </p:cNvPr>
          <p:cNvSpPr>
            <a:spLocks noGrp="1"/>
          </p:cNvSpPr>
          <p:nvPr>
            <p:ph idx="1"/>
          </p:nvPr>
        </p:nvSpPr>
        <p:spPr>
          <a:xfrm>
            <a:off x="914400" y="915715"/>
            <a:ext cx="7467600" cy="5026570"/>
          </a:xfrm>
        </p:spPr>
        <p:txBody>
          <a:bodyPr anchor="t">
            <a:noAutofit/>
          </a:bodyPr>
          <a:lstStyle/>
          <a:p>
            <a:pPr marL="0" marR="0" indent="0">
              <a:spcBef>
                <a:spcPts val="0"/>
              </a:spcBef>
              <a:spcAft>
                <a:spcPts val="1575"/>
              </a:spcAft>
              <a:buNone/>
            </a:pPr>
            <a:r>
              <a:rPr lang="en-US"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Linear Regression:</a:t>
            </a:r>
            <a:endParaRPr lang="en-US"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L="0" marR="0" indent="0" algn="just" fontAlgn="base">
              <a:spcBef>
                <a:spcPts val="1000"/>
              </a:spcBef>
              <a:spcAft>
                <a:spcPts val="0"/>
              </a:spcAft>
              <a:buNone/>
            </a:pPr>
            <a:r>
              <a:rPr lang="en-US"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Linear Regression is the most basic supervised machine learning algorithm. Supervise in the sense that the algorithm can answer your question based on labeled data that you feed to the algorithm. The most basic machine learning algorithm that can be implemented on this data is linear regression. The linear regression model returns an equation that determines the relationship between the independent variables and the dependent variable.</a:t>
            </a:r>
          </a:p>
          <a:p>
            <a:pPr marL="0" marR="0" indent="0" algn="just" fontAlgn="base">
              <a:lnSpc>
                <a:spcPct val="150000"/>
              </a:lnSpc>
              <a:spcBef>
                <a:spcPts val="1000"/>
              </a:spcBef>
              <a:spcAft>
                <a:spcPts val="0"/>
              </a:spcAft>
              <a:buNone/>
            </a:pPr>
            <a:r>
              <a:rPr lang="en-US" sz="2000" spc="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The equation for linear regression can be written as:</a:t>
            </a:r>
          </a:p>
          <a:p>
            <a:pPr>
              <a:lnSpc>
                <a:spcPct val="120000"/>
              </a:lnSpc>
              <a:spcBef>
                <a:spcPts val="1001"/>
              </a:spcBef>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F64A3C9-5A78-4B89-8A8D-C90F509D29E4}"/>
              </a:ext>
            </a:extLst>
          </p:cNvPr>
          <p:cNvSpPr>
            <a:spLocks noGrp="1"/>
          </p:cNvSpPr>
          <p:nvPr>
            <p:ph type="sldNum" sz="quarter" idx="12"/>
          </p:nvPr>
        </p:nvSpPr>
        <p:spPr/>
        <p:txBody>
          <a:bodyPr/>
          <a:lstStyle/>
          <a:p>
            <a:fld id="{3D4C7723-0AE8-4320-A8AA-BD0707A23B93}" type="slidenum">
              <a:rPr lang="en-US" smtClean="0"/>
              <a:pPr/>
              <a:t>18</a:t>
            </a:fld>
            <a:endParaRPr lang="en-US" dirty="0"/>
          </a:p>
        </p:txBody>
      </p:sp>
      <p:pic>
        <p:nvPicPr>
          <p:cNvPr id="5" name="Picture 4">
            <a:extLst>
              <a:ext uri="{FF2B5EF4-FFF2-40B4-BE49-F238E27FC236}">
                <a16:creationId xmlns:a16="http://schemas.microsoft.com/office/drawing/2014/main" id="{DA9BADA8-F06A-4D4D-ABE4-53310BB0FD80}"/>
              </a:ext>
            </a:extLst>
          </p:cNvPr>
          <p:cNvPicPr>
            <a:picLocks noChangeAspect="1"/>
          </p:cNvPicPr>
          <p:nvPr/>
        </p:nvPicPr>
        <p:blipFill>
          <a:blip r:embed="rId2"/>
          <a:stretch>
            <a:fillRect/>
          </a:stretch>
        </p:blipFill>
        <p:spPr>
          <a:xfrm>
            <a:off x="3262255" y="5865837"/>
            <a:ext cx="2238095" cy="400000"/>
          </a:xfrm>
          <a:prstGeom prst="rect">
            <a:avLst/>
          </a:prstGeom>
        </p:spPr>
      </p:pic>
    </p:spTree>
    <p:extLst>
      <p:ext uri="{BB962C8B-B14F-4D97-AF65-F5344CB8AC3E}">
        <p14:creationId xmlns:p14="http://schemas.microsoft.com/office/powerpoint/2010/main" val="2724039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1AC4-5553-405A-BCD1-DF436A3EC775}"/>
              </a:ext>
            </a:extLst>
          </p:cNvPr>
          <p:cNvSpPr>
            <a:spLocks noGrp="1"/>
          </p:cNvSpPr>
          <p:nvPr>
            <p:ph type="title"/>
          </p:nvPr>
        </p:nvSpPr>
        <p:spPr>
          <a:xfrm>
            <a:off x="838200" y="228600"/>
            <a:ext cx="7467600" cy="994122"/>
          </a:xfrm>
        </p:spPr>
        <p:txBody>
          <a:bodyPr>
            <a:normAutofit/>
          </a:bodyPr>
          <a:lstStyle/>
          <a:p>
            <a:pPr algn="ctr"/>
            <a:r>
              <a:rPr lang="en-US" b="1" dirty="0">
                <a:solidFill>
                  <a:schemeClr val="tx1"/>
                </a:solidFill>
                <a:effectLst>
                  <a:outerShdw blurRad="38100" dist="38100" dir="2700000" algn="tl">
                    <a:srgbClr val="000000">
                      <a:alpha val="43137"/>
                    </a:srgbClr>
                  </a:outerShdw>
                </a:effectLst>
                <a:latin typeface="Algerian" panose="04020705040A02060702" pitchFamily="82" charset="0"/>
              </a:rPr>
              <a:t>TESTING</a:t>
            </a:r>
            <a:endParaRPr lang="en-IN" b="1" dirty="0">
              <a:solidFill>
                <a:schemeClr val="tx1"/>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C628DAA8-7E25-429D-8251-FD9A3018C429}"/>
              </a:ext>
            </a:extLst>
          </p:cNvPr>
          <p:cNvSpPr>
            <a:spLocks noGrp="1"/>
          </p:cNvSpPr>
          <p:nvPr>
            <p:ph idx="1"/>
          </p:nvPr>
        </p:nvSpPr>
        <p:spPr>
          <a:xfrm>
            <a:off x="1005283" y="1446728"/>
            <a:ext cx="7467600" cy="5026570"/>
          </a:xfrm>
        </p:spPr>
        <p:txBody>
          <a:bodyPr anchor="t">
            <a:noAutofit/>
          </a:bodyPr>
          <a:lstStyle/>
          <a:p>
            <a:pPr marL="0" marR="0" indent="0" algn="just">
              <a:lnSpc>
                <a:spcPct val="150000"/>
              </a:lnSpc>
              <a:spcBef>
                <a:spcPts val="0"/>
              </a:spcBef>
              <a:spcAft>
                <a:spcPts val="600"/>
              </a:spcAft>
              <a:buNone/>
            </a:pPr>
            <a:r>
              <a:rPr lang="en-GB" sz="1800" spc="3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Testing is a critical element which assures quality and effectiveness of the proposed system in (satisfying) meeting its objectives. Testing is done at various stages in the System designing and implementation process with an objective of developing a transparent, flexible and secured system. Testing is an integral part of software development.  Testing process, in a way certifies, whether the product, that is developed, complies with the standards, that it was designed to. Testing process involves building of test cases, against which, the product has to be tested.</a:t>
            </a:r>
            <a:endParaRPr lang="en-US" sz="1800" spc="30" dirty="0">
              <a:effectLst/>
              <a:latin typeface="Arial" panose="020B0604020202020204" pitchFamily="34" charset="0"/>
              <a:ea typeface="Times New Roman" panose="02020603050405020304" pitchFamily="18" charset="0"/>
              <a:cs typeface="Arial" panose="020B0604020202020204" pitchFamily="34" charset="0"/>
            </a:endParaRPr>
          </a:p>
          <a:p>
            <a:pPr>
              <a:lnSpc>
                <a:spcPct val="120000"/>
              </a:lnSpc>
              <a:spcBef>
                <a:spcPts val="1001"/>
              </a:spcBef>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F64A3C9-5A78-4B89-8A8D-C90F509D29E4}"/>
              </a:ext>
            </a:extLst>
          </p:cNvPr>
          <p:cNvSpPr>
            <a:spLocks noGrp="1"/>
          </p:cNvSpPr>
          <p:nvPr>
            <p:ph type="sldNum" sz="quarter" idx="12"/>
          </p:nvPr>
        </p:nvSpPr>
        <p:spPr/>
        <p:txBody>
          <a:bodyPr/>
          <a:lstStyle/>
          <a:p>
            <a:fld id="{3D4C7723-0AE8-4320-A8AA-BD0707A23B93}" type="slidenum">
              <a:rPr lang="en-US" smtClean="0"/>
              <a:pPr/>
              <a:t>19</a:t>
            </a:fld>
            <a:endParaRPr lang="en-US" dirty="0"/>
          </a:p>
        </p:txBody>
      </p:sp>
    </p:spTree>
    <p:extLst>
      <p:ext uri="{BB962C8B-B14F-4D97-AF65-F5344CB8AC3E}">
        <p14:creationId xmlns:p14="http://schemas.microsoft.com/office/powerpoint/2010/main" val="3795095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1AC4-5553-405A-BCD1-DF436A3EC775}"/>
              </a:ext>
            </a:extLst>
          </p:cNvPr>
          <p:cNvSpPr>
            <a:spLocks noGrp="1"/>
          </p:cNvSpPr>
          <p:nvPr>
            <p:ph type="title"/>
          </p:nvPr>
        </p:nvSpPr>
        <p:spPr>
          <a:xfrm>
            <a:off x="838200" y="384702"/>
            <a:ext cx="7467600" cy="994122"/>
          </a:xfrm>
        </p:spPr>
        <p:txBody>
          <a:bodyPr/>
          <a:lstStyle/>
          <a:p>
            <a:pPr algn="ctr"/>
            <a:r>
              <a:rPr lang="en-IN" b="1" dirty="0">
                <a:solidFill>
                  <a:schemeClr val="tx1"/>
                </a:solidFill>
                <a:effectLst>
                  <a:outerShdw blurRad="38100" dist="38100" dir="2700000" algn="tl">
                    <a:srgbClr val="000000">
                      <a:alpha val="43137"/>
                    </a:srgbClr>
                  </a:outerShdw>
                </a:effectLst>
                <a:latin typeface="Algerian" panose="04020705040A02060702" pitchFamily="82" charset="0"/>
              </a:rPr>
              <a:t>CONTENTS</a:t>
            </a:r>
          </a:p>
        </p:txBody>
      </p:sp>
      <p:sp>
        <p:nvSpPr>
          <p:cNvPr id="3" name="Content Placeholder 2">
            <a:extLst>
              <a:ext uri="{FF2B5EF4-FFF2-40B4-BE49-F238E27FC236}">
                <a16:creationId xmlns:a16="http://schemas.microsoft.com/office/drawing/2014/main" id="{C628DAA8-7E25-429D-8251-FD9A3018C429}"/>
              </a:ext>
            </a:extLst>
          </p:cNvPr>
          <p:cNvSpPr>
            <a:spLocks noGrp="1"/>
          </p:cNvSpPr>
          <p:nvPr>
            <p:ph idx="1"/>
          </p:nvPr>
        </p:nvSpPr>
        <p:spPr>
          <a:xfrm>
            <a:off x="457200" y="1352320"/>
            <a:ext cx="7467600" cy="5026570"/>
          </a:xfrm>
        </p:spPr>
        <p:txBody>
          <a:bodyPr>
            <a:normAutofit fontScale="77500" lnSpcReduction="20000"/>
          </a:bodyPr>
          <a:lstStyle/>
          <a:p>
            <a:pPr lvl="1">
              <a:spcBef>
                <a:spcPts val="600"/>
              </a:spcBef>
              <a:spcAft>
                <a:spcPts val="600"/>
              </a:spcAft>
              <a:buClr>
                <a:schemeClr val="tx1"/>
              </a:buClr>
              <a:buSzPct val="100000"/>
              <a:buFont typeface="Wingdings" panose="05000000000000000000" pitchFamily="2" charset="2"/>
              <a:buChar char="Ø"/>
            </a:pPr>
            <a:r>
              <a:rPr lang="en-IN" sz="2800" dirty="0">
                <a:solidFill>
                  <a:schemeClr val="bg1"/>
                </a:solidFill>
                <a:latin typeface="Arial" panose="020B0604020202020204" pitchFamily="34" charset="0"/>
                <a:cs typeface="Arial" panose="020B0604020202020204" pitchFamily="34" charset="0"/>
              </a:rPr>
              <a:t>Abstract</a:t>
            </a:r>
          </a:p>
          <a:p>
            <a:pPr lvl="1">
              <a:spcBef>
                <a:spcPts val="600"/>
              </a:spcBef>
              <a:spcAft>
                <a:spcPts val="600"/>
              </a:spcAft>
              <a:buClr>
                <a:schemeClr val="tx1"/>
              </a:buClr>
              <a:buSzPct val="100000"/>
              <a:buFont typeface="Wingdings" panose="05000000000000000000" pitchFamily="2" charset="2"/>
              <a:buChar char="Ø"/>
            </a:pPr>
            <a:r>
              <a:rPr lang="en-IN" sz="2800" dirty="0">
                <a:solidFill>
                  <a:schemeClr val="bg1"/>
                </a:solidFill>
                <a:latin typeface="Arial" panose="020B0604020202020204" pitchFamily="34" charset="0"/>
                <a:cs typeface="Arial" panose="020B0604020202020204" pitchFamily="34" charset="0"/>
              </a:rPr>
              <a:t>Introduction</a:t>
            </a:r>
          </a:p>
          <a:p>
            <a:pPr lvl="1">
              <a:spcBef>
                <a:spcPts val="600"/>
              </a:spcBef>
              <a:spcAft>
                <a:spcPts val="600"/>
              </a:spcAft>
              <a:buClr>
                <a:schemeClr val="tx1"/>
              </a:buClr>
              <a:buSzPct val="100000"/>
              <a:buFont typeface="Wingdings" panose="05000000000000000000" pitchFamily="2" charset="2"/>
              <a:buChar char="Ø"/>
            </a:pPr>
            <a:r>
              <a:rPr lang="en-IN" sz="2800" dirty="0">
                <a:solidFill>
                  <a:schemeClr val="bg1"/>
                </a:solidFill>
                <a:latin typeface="Arial" panose="020B0604020202020204" pitchFamily="34" charset="0"/>
                <a:cs typeface="Arial" panose="020B0604020202020204" pitchFamily="34" charset="0"/>
              </a:rPr>
              <a:t>Literature Survey</a:t>
            </a:r>
          </a:p>
          <a:p>
            <a:pPr lvl="1">
              <a:spcBef>
                <a:spcPts val="600"/>
              </a:spcBef>
              <a:spcAft>
                <a:spcPts val="600"/>
              </a:spcAft>
              <a:buClr>
                <a:schemeClr val="tx1"/>
              </a:buClr>
              <a:buSzPct val="100000"/>
              <a:buFont typeface="Wingdings" panose="05000000000000000000" pitchFamily="2" charset="2"/>
              <a:buChar char="Ø"/>
            </a:pPr>
            <a:r>
              <a:rPr lang="en-IN" sz="2800" dirty="0">
                <a:solidFill>
                  <a:schemeClr val="bg1"/>
                </a:solidFill>
                <a:latin typeface="Arial" panose="020B0604020202020204" pitchFamily="34" charset="0"/>
                <a:cs typeface="Arial" panose="020B0604020202020204" pitchFamily="34" charset="0"/>
              </a:rPr>
              <a:t>Proposed System</a:t>
            </a:r>
          </a:p>
          <a:p>
            <a:pPr lvl="1">
              <a:spcBef>
                <a:spcPts val="600"/>
              </a:spcBef>
              <a:spcAft>
                <a:spcPts val="600"/>
              </a:spcAft>
              <a:buClr>
                <a:schemeClr val="tx1"/>
              </a:buClr>
              <a:buSzPct val="100000"/>
              <a:buFont typeface="Wingdings" panose="05000000000000000000" pitchFamily="2" charset="2"/>
              <a:buChar char="Ø"/>
            </a:pPr>
            <a:r>
              <a:rPr lang="en-IN" sz="2800" dirty="0">
                <a:solidFill>
                  <a:schemeClr val="bg1"/>
                </a:solidFill>
                <a:latin typeface="Arial" panose="020B0604020202020204" pitchFamily="34" charset="0"/>
                <a:cs typeface="Arial" panose="020B0604020202020204" pitchFamily="34" charset="0"/>
              </a:rPr>
              <a:t>System Architecture</a:t>
            </a:r>
          </a:p>
          <a:p>
            <a:pPr lvl="1">
              <a:spcBef>
                <a:spcPts val="600"/>
              </a:spcBef>
              <a:spcAft>
                <a:spcPts val="600"/>
              </a:spcAft>
              <a:buClr>
                <a:schemeClr val="tx1"/>
              </a:buClr>
              <a:buSzPct val="100000"/>
              <a:buFont typeface="Wingdings" panose="05000000000000000000" pitchFamily="2" charset="2"/>
              <a:buChar char="Ø"/>
            </a:pPr>
            <a:r>
              <a:rPr lang="en-IN" sz="2800" dirty="0">
                <a:solidFill>
                  <a:schemeClr val="bg1"/>
                </a:solidFill>
                <a:latin typeface="Arial" panose="020B0604020202020204" pitchFamily="34" charset="0"/>
                <a:cs typeface="Arial" panose="020B0604020202020204" pitchFamily="34" charset="0"/>
              </a:rPr>
              <a:t>Implementation</a:t>
            </a:r>
          </a:p>
          <a:p>
            <a:pPr lvl="1">
              <a:spcBef>
                <a:spcPts val="600"/>
              </a:spcBef>
              <a:spcAft>
                <a:spcPts val="600"/>
              </a:spcAft>
              <a:buClr>
                <a:schemeClr val="tx1"/>
              </a:buClr>
              <a:buSzPct val="100000"/>
              <a:buFont typeface="Wingdings" panose="05000000000000000000" pitchFamily="2" charset="2"/>
              <a:buChar char="Ø"/>
            </a:pPr>
            <a:r>
              <a:rPr lang="en-IN" sz="2800" dirty="0">
                <a:solidFill>
                  <a:schemeClr val="bg1"/>
                </a:solidFill>
                <a:latin typeface="Arial" panose="020B0604020202020204" pitchFamily="34" charset="0"/>
                <a:cs typeface="Arial" panose="020B0604020202020204" pitchFamily="34" charset="0"/>
              </a:rPr>
              <a:t>Testing </a:t>
            </a:r>
          </a:p>
          <a:p>
            <a:pPr lvl="1">
              <a:spcBef>
                <a:spcPts val="600"/>
              </a:spcBef>
              <a:spcAft>
                <a:spcPts val="600"/>
              </a:spcAft>
              <a:buClr>
                <a:schemeClr val="tx1"/>
              </a:buClr>
              <a:buSzPct val="100000"/>
              <a:buFont typeface="Wingdings" panose="05000000000000000000" pitchFamily="2" charset="2"/>
              <a:buChar char="Ø"/>
            </a:pPr>
            <a:r>
              <a:rPr lang="en-IN" sz="2800" dirty="0">
                <a:solidFill>
                  <a:schemeClr val="bg1"/>
                </a:solidFill>
                <a:latin typeface="Arial" panose="020B0604020202020204" pitchFamily="34" charset="0"/>
                <a:cs typeface="Arial" panose="020B0604020202020204" pitchFamily="34" charset="0"/>
              </a:rPr>
              <a:t>Conclusion</a:t>
            </a:r>
          </a:p>
          <a:p>
            <a:pPr lvl="1">
              <a:spcBef>
                <a:spcPts val="600"/>
              </a:spcBef>
              <a:spcAft>
                <a:spcPts val="600"/>
              </a:spcAft>
              <a:buClr>
                <a:schemeClr val="tx1"/>
              </a:buClr>
              <a:buSzPct val="100000"/>
              <a:buFont typeface="Wingdings" panose="05000000000000000000" pitchFamily="2" charset="2"/>
              <a:buChar char="Ø"/>
            </a:pPr>
            <a:r>
              <a:rPr lang="en-IN" sz="2800" dirty="0">
                <a:solidFill>
                  <a:schemeClr val="bg1"/>
                </a:solidFill>
                <a:latin typeface="Arial" panose="020B0604020202020204" pitchFamily="34" charset="0"/>
                <a:cs typeface="Arial" panose="020B0604020202020204" pitchFamily="34" charset="0"/>
              </a:rPr>
              <a:t>Future Scope</a:t>
            </a:r>
          </a:p>
          <a:p>
            <a:pPr lvl="1">
              <a:spcBef>
                <a:spcPts val="600"/>
              </a:spcBef>
              <a:spcAft>
                <a:spcPts val="600"/>
              </a:spcAft>
              <a:buClr>
                <a:schemeClr val="tx1"/>
              </a:buClr>
              <a:buSzPct val="100000"/>
              <a:buFont typeface="Wingdings" panose="05000000000000000000" pitchFamily="2" charset="2"/>
              <a:buChar char="Ø"/>
            </a:pPr>
            <a:r>
              <a:rPr lang="en-IN" sz="2800" dirty="0">
                <a:solidFill>
                  <a:schemeClr val="bg1"/>
                </a:solidFill>
                <a:latin typeface="Arial" panose="020B0604020202020204" pitchFamily="34" charset="0"/>
                <a:cs typeface="Arial" panose="020B0604020202020204" pitchFamily="34" charset="0"/>
              </a:rPr>
              <a:t>References</a:t>
            </a:r>
          </a:p>
          <a:p>
            <a:pPr lvl="1">
              <a:spcBef>
                <a:spcPts val="600"/>
              </a:spcBef>
              <a:spcAft>
                <a:spcPts val="600"/>
              </a:spcAft>
              <a:buClr>
                <a:schemeClr val="tx1"/>
              </a:buClr>
              <a:buSzPct val="100000"/>
              <a:buNone/>
            </a:pP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F64A3C9-5A78-4B89-8A8D-C90F509D29E4}"/>
              </a:ext>
            </a:extLst>
          </p:cNvPr>
          <p:cNvSpPr>
            <a:spLocks noGrp="1"/>
          </p:cNvSpPr>
          <p:nvPr>
            <p:ph type="sldNum" sz="quarter" idx="12"/>
          </p:nvPr>
        </p:nvSpPr>
        <p:spPr/>
        <p:txBody>
          <a:bodyPr/>
          <a:lstStyle/>
          <a:p>
            <a:fld id="{3D4C7723-0AE8-4320-A8AA-BD0707A23B93}" type="slidenum">
              <a:rPr lang="en-US" smtClean="0"/>
              <a:pPr/>
              <a:t>2</a:t>
            </a:fld>
            <a:endParaRPr lang="en-US" dirty="0"/>
          </a:p>
        </p:txBody>
      </p:sp>
    </p:spTree>
    <p:extLst>
      <p:ext uri="{BB962C8B-B14F-4D97-AF65-F5344CB8AC3E}">
        <p14:creationId xmlns:p14="http://schemas.microsoft.com/office/powerpoint/2010/main" val="4134791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8DAA8-7E25-429D-8251-FD9A3018C429}"/>
              </a:ext>
            </a:extLst>
          </p:cNvPr>
          <p:cNvSpPr>
            <a:spLocks noGrp="1"/>
          </p:cNvSpPr>
          <p:nvPr>
            <p:ph idx="1"/>
          </p:nvPr>
        </p:nvSpPr>
        <p:spPr>
          <a:xfrm>
            <a:off x="864360" y="856705"/>
            <a:ext cx="7467600" cy="5026570"/>
          </a:xfrm>
        </p:spPr>
        <p:txBody>
          <a:bodyPr anchor="t">
            <a:noAutofit/>
          </a:bodyPr>
          <a:lstStyle/>
          <a:p>
            <a:pPr marL="0" marR="360045" indent="0" algn="just">
              <a:lnSpc>
                <a:spcPct val="150000"/>
              </a:lnSpc>
              <a:spcBef>
                <a:spcPts val="0"/>
              </a:spcBef>
              <a:spcAft>
                <a:spcPts val="600"/>
              </a:spcAft>
              <a:buNone/>
            </a:pPr>
            <a:r>
              <a:rPr lang="en-GB" sz="1800" b="1" spc="3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Levels of Testing</a:t>
            </a:r>
            <a:endParaRPr lang="en-US" sz="1800" spc="30" dirty="0">
              <a:effectLst/>
              <a:latin typeface="Arial" panose="020B0604020202020204" pitchFamily="34" charset="0"/>
              <a:ea typeface="Times New Roman" panose="02020603050405020304" pitchFamily="18" charset="0"/>
              <a:cs typeface="Arial" panose="020B0604020202020204" pitchFamily="34" charset="0"/>
            </a:endParaRPr>
          </a:p>
          <a:p>
            <a:pPr marL="0" marR="360045" indent="0" algn="just">
              <a:lnSpc>
                <a:spcPct val="150000"/>
              </a:lnSpc>
              <a:spcBef>
                <a:spcPts val="0"/>
              </a:spcBef>
              <a:spcAft>
                <a:spcPts val="600"/>
              </a:spcAft>
              <a:buNone/>
            </a:pPr>
            <a:r>
              <a:rPr lang="en-GB" sz="1800" spc="3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Testing can be done in different levels of SDLC. They are:</a:t>
            </a:r>
            <a:endParaRPr lang="en-US" sz="1800" spc="30" dirty="0">
              <a:effectLst/>
              <a:latin typeface="Arial" panose="020B0604020202020204" pitchFamily="34" charset="0"/>
              <a:ea typeface="Times New Roman" panose="02020603050405020304" pitchFamily="18" charset="0"/>
              <a:cs typeface="Arial" panose="020B0604020202020204" pitchFamily="34" charset="0"/>
            </a:endParaRPr>
          </a:p>
          <a:p>
            <a:pPr marL="342900" marR="360045" lvl="0" indent="-342900" algn="just">
              <a:lnSpc>
                <a:spcPct val="150000"/>
              </a:lnSpc>
              <a:spcBef>
                <a:spcPts val="0"/>
              </a:spcBef>
              <a:spcAft>
                <a:spcPts val="1000"/>
              </a:spcAft>
              <a:buFont typeface="Symbol" panose="05050102010706020507" pitchFamily="18" charset="2"/>
              <a:buChar char=""/>
            </a:pPr>
            <a:r>
              <a:rPr lang="en-AU" sz="1800" dirty="0">
                <a:solidFill>
                  <a:srgbClr val="000000"/>
                </a:solidFill>
                <a:effectLst/>
                <a:latin typeface="Arial" panose="020B0604020202020204" pitchFamily="34" charset="0"/>
                <a:ea typeface="SimSun" panose="02010600030101010101" pitchFamily="2" charset="-122"/>
                <a:cs typeface="Arial" panose="020B0604020202020204" pitchFamily="34" charset="0"/>
              </a:rPr>
              <a:t>Unit Test</a:t>
            </a:r>
            <a:endParaRPr lang="en-US" sz="1800" dirty="0">
              <a:effectLst/>
              <a:latin typeface="Arial" panose="020B0604020202020204" pitchFamily="34" charset="0"/>
              <a:ea typeface="SimSun" panose="02010600030101010101" pitchFamily="2" charset="-122"/>
              <a:cs typeface="Arial" panose="020B0604020202020204" pitchFamily="34" charset="0"/>
            </a:endParaRPr>
          </a:p>
          <a:p>
            <a:pPr marL="342900" marR="360045" lvl="0" indent="-342900" algn="just">
              <a:lnSpc>
                <a:spcPct val="150000"/>
              </a:lnSpc>
              <a:spcBef>
                <a:spcPts val="0"/>
              </a:spcBef>
              <a:spcAft>
                <a:spcPts val="1000"/>
              </a:spcAft>
              <a:buFont typeface="Symbol" panose="05050102010706020507" pitchFamily="18" charset="2"/>
              <a:buChar char=""/>
            </a:pPr>
            <a:r>
              <a:rPr lang="en-AU" sz="1800" dirty="0">
                <a:solidFill>
                  <a:srgbClr val="000000"/>
                </a:solidFill>
                <a:effectLst/>
                <a:latin typeface="Arial" panose="020B0604020202020204" pitchFamily="34" charset="0"/>
                <a:ea typeface="SimSun" panose="02010600030101010101" pitchFamily="2" charset="-122"/>
                <a:cs typeface="Arial" panose="020B0604020202020204" pitchFamily="34" charset="0"/>
              </a:rPr>
              <a:t>Integration Test</a:t>
            </a:r>
            <a:endParaRPr lang="en-US" sz="1800" dirty="0">
              <a:effectLst/>
              <a:latin typeface="Arial" panose="020B0604020202020204" pitchFamily="34" charset="0"/>
              <a:ea typeface="SimSun" panose="02010600030101010101" pitchFamily="2" charset="-122"/>
              <a:cs typeface="Arial" panose="020B0604020202020204" pitchFamily="34" charset="0"/>
            </a:endParaRPr>
          </a:p>
          <a:p>
            <a:pPr marL="342900" marR="360045" lvl="0" indent="-342900" algn="just">
              <a:lnSpc>
                <a:spcPct val="150000"/>
              </a:lnSpc>
              <a:spcBef>
                <a:spcPts val="0"/>
              </a:spcBef>
              <a:spcAft>
                <a:spcPts val="1000"/>
              </a:spcAft>
              <a:buFont typeface="Symbol" panose="05050102010706020507" pitchFamily="18" charset="2"/>
              <a:buChar char=""/>
            </a:pPr>
            <a:r>
              <a:rPr lang="en-AU" sz="1800" dirty="0">
                <a:solidFill>
                  <a:srgbClr val="000000"/>
                </a:solidFill>
                <a:effectLst/>
                <a:latin typeface="Arial" panose="020B0604020202020204" pitchFamily="34" charset="0"/>
                <a:ea typeface="SimSun" panose="02010600030101010101" pitchFamily="2" charset="-122"/>
                <a:cs typeface="Arial" panose="020B0604020202020204" pitchFamily="34" charset="0"/>
              </a:rPr>
              <a:t>Functional Test</a:t>
            </a:r>
            <a:endParaRPr lang="en-US" sz="1800" dirty="0">
              <a:effectLst/>
              <a:latin typeface="Arial" panose="020B0604020202020204" pitchFamily="34" charset="0"/>
              <a:ea typeface="SimSun" panose="02010600030101010101" pitchFamily="2" charset="-122"/>
              <a:cs typeface="Arial" panose="020B0604020202020204" pitchFamily="34" charset="0"/>
            </a:endParaRPr>
          </a:p>
          <a:p>
            <a:pPr marL="0" marR="360045" indent="0" algn="just">
              <a:lnSpc>
                <a:spcPct val="150000"/>
              </a:lnSpc>
              <a:spcBef>
                <a:spcPts val="0"/>
              </a:spcBef>
              <a:spcAft>
                <a:spcPts val="600"/>
              </a:spcAft>
              <a:buNone/>
            </a:pPr>
            <a:r>
              <a:rPr lang="en-GB" sz="1800" b="1" spc="3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1800" spc="30" dirty="0">
              <a:effectLst/>
              <a:latin typeface="Arial" panose="020B0604020202020204" pitchFamily="34" charset="0"/>
              <a:ea typeface="Times New Roman" panose="02020603050405020304" pitchFamily="18" charset="0"/>
              <a:cs typeface="Arial" panose="020B0604020202020204" pitchFamily="34" charset="0"/>
            </a:endParaRPr>
          </a:p>
          <a:p>
            <a:pPr>
              <a:lnSpc>
                <a:spcPct val="120000"/>
              </a:lnSpc>
              <a:spcBef>
                <a:spcPts val="1001"/>
              </a:spcBef>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F64A3C9-5A78-4B89-8A8D-C90F509D29E4}"/>
              </a:ext>
            </a:extLst>
          </p:cNvPr>
          <p:cNvSpPr>
            <a:spLocks noGrp="1"/>
          </p:cNvSpPr>
          <p:nvPr>
            <p:ph type="sldNum" sz="quarter" idx="12"/>
          </p:nvPr>
        </p:nvSpPr>
        <p:spPr/>
        <p:txBody>
          <a:bodyPr/>
          <a:lstStyle/>
          <a:p>
            <a:fld id="{3D4C7723-0AE8-4320-A8AA-BD0707A23B93}" type="slidenum">
              <a:rPr lang="en-US" smtClean="0"/>
              <a:pPr/>
              <a:t>20</a:t>
            </a:fld>
            <a:endParaRPr lang="en-US" dirty="0"/>
          </a:p>
        </p:txBody>
      </p:sp>
    </p:spTree>
    <p:extLst>
      <p:ext uri="{BB962C8B-B14F-4D97-AF65-F5344CB8AC3E}">
        <p14:creationId xmlns:p14="http://schemas.microsoft.com/office/powerpoint/2010/main" val="3796752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8DAA8-7E25-429D-8251-FD9A3018C429}"/>
              </a:ext>
            </a:extLst>
          </p:cNvPr>
          <p:cNvSpPr>
            <a:spLocks noGrp="1"/>
          </p:cNvSpPr>
          <p:nvPr>
            <p:ph idx="1"/>
          </p:nvPr>
        </p:nvSpPr>
        <p:spPr>
          <a:xfrm>
            <a:off x="1005283" y="1446728"/>
            <a:ext cx="7467600" cy="5026570"/>
          </a:xfrm>
        </p:spPr>
        <p:txBody>
          <a:bodyPr anchor="t">
            <a:noAutofit/>
          </a:bodyPr>
          <a:lstStyle/>
          <a:p>
            <a:pPr marL="0" marR="360045" indent="0" algn="just">
              <a:lnSpc>
                <a:spcPct val="150000"/>
              </a:lnSpc>
              <a:spcBef>
                <a:spcPts val="0"/>
              </a:spcBef>
              <a:spcAft>
                <a:spcPts val="600"/>
              </a:spcAft>
              <a:buNone/>
            </a:pPr>
            <a:r>
              <a:rPr lang="en-GB" sz="1800" b="1" spc="3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Unit Testing</a:t>
            </a:r>
            <a:endParaRPr lang="en-US" sz="1800" spc="3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lgn="just">
              <a:lnSpc>
                <a:spcPct val="150000"/>
              </a:lnSpc>
              <a:spcBef>
                <a:spcPts val="0"/>
              </a:spcBef>
              <a:spcAft>
                <a:spcPts val="600"/>
              </a:spcAft>
              <a:buNone/>
            </a:pPr>
            <a:r>
              <a:rPr lang="en-GB" sz="1800" spc="3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first level of testing is called unit testing. Unit testing verifies on the smallest unit of software designs-the module. The unit test is always white box oriented. In this, different modules are tested against the specifications produced during design for the modules. Unit testing is essentially for verification of the code produced during the coding phase, and hence the goal is to test the internal logic of the modules. It is typically done by the programmer of the module.</a:t>
            </a:r>
            <a:r>
              <a:rPr lang="en-GB" sz="1800" b="1" spc="3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1800" spc="30" dirty="0">
              <a:effectLst/>
              <a:latin typeface="Arial" panose="020B0604020202020204" pitchFamily="34" charset="0"/>
              <a:ea typeface="Times New Roman" panose="02020603050405020304" pitchFamily="18" charset="0"/>
              <a:cs typeface="Arial" panose="020B0604020202020204" pitchFamily="34" charset="0"/>
            </a:endParaRPr>
          </a:p>
          <a:p>
            <a:pPr>
              <a:lnSpc>
                <a:spcPct val="120000"/>
              </a:lnSpc>
              <a:spcBef>
                <a:spcPts val="1001"/>
              </a:spcBef>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F64A3C9-5A78-4B89-8A8D-C90F509D29E4}"/>
              </a:ext>
            </a:extLst>
          </p:cNvPr>
          <p:cNvSpPr>
            <a:spLocks noGrp="1"/>
          </p:cNvSpPr>
          <p:nvPr>
            <p:ph type="sldNum" sz="quarter" idx="12"/>
          </p:nvPr>
        </p:nvSpPr>
        <p:spPr/>
        <p:txBody>
          <a:bodyPr/>
          <a:lstStyle/>
          <a:p>
            <a:fld id="{3D4C7723-0AE8-4320-A8AA-BD0707A23B93}" type="slidenum">
              <a:rPr lang="en-US" smtClean="0"/>
              <a:pPr/>
              <a:t>21</a:t>
            </a:fld>
            <a:endParaRPr lang="en-US" dirty="0"/>
          </a:p>
        </p:txBody>
      </p:sp>
    </p:spTree>
    <p:extLst>
      <p:ext uri="{BB962C8B-B14F-4D97-AF65-F5344CB8AC3E}">
        <p14:creationId xmlns:p14="http://schemas.microsoft.com/office/powerpoint/2010/main" val="2881172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8DAA8-7E25-429D-8251-FD9A3018C429}"/>
              </a:ext>
            </a:extLst>
          </p:cNvPr>
          <p:cNvSpPr>
            <a:spLocks noGrp="1"/>
          </p:cNvSpPr>
          <p:nvPr>
            <p:ph idx="1"/>
          </p:nvPr>
        </p:nvSpPr>
        <p:spPr>
          <a:xfrm>
            <a:off x="858442" y="855745"/>
            <a:ext cx="7467600" cy="5026570"/>
          </a:xfrm>
        </p:spPr>
        <p:txBody>
          <a:bodyPr anchor="t">
            <a:noAutofit/>
          </a:bodyPr>
          <a:lstStyle/>
          <a:p>
            <a:pPr marL="0" marR="360045" indent="0" algn="ctr">
              <a:lnSpc>
                <a:spcPct val="150000"/>
              </a:lnSpc>
              <a:spcBef>
                <a:spcPts val="0"/>
              </a:spcBef>
              <a:buNone/>
            </a:pPr>
            <a:r>
              <a:rPr lang="en-GB" sz="1800" b="1" spc="3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Test cases in unit testing are as follows:</a:t>
            </a:r>
            <a:endPar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360045" indent="0" algn="just">
              <a:lnSpc>
                <a:spcPct val="150000"/>
              </a:lnSpc>
              <a:spcBef>
                <a:spcPts val="0"/>
              </a:spcBef>
              <a:spcAft>
                <a:spcPts val="600"/>
              </a:spcAft>
              <a:buNone/>
            </a:pPr>
            <a:endParaRPr lang="en-US" sz="1800" spc="30" dirty="0">
              <a:effectLst/>
              <a:latin typeface="Arial" panose="020B0604020202020204" pitchFamily="34" charset="0"/>
              <a:ea typeface="Times New Roman" panose="02020603050405020304" pitchFamily="18" charset="0"/>
              <a:cs typeface="Arial" panose="020B0604020202020204" pitchFamily="34" charset="0"/>
            </a:endParaRPr>
          </a:p>
          <a:p>
            <a:pPr>
              <a:lnSpc>
                <a:spcPct val="120000"/>
              </a:lnSpc>
              <a:spcBef>
                <a:spcPts val="1001"/>
              </a:spcBef>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F64A3C9-5A78-4B89-8A8D-C90F509D29E4}"/>
              </a:ext>
            </a:extLst>
          </p:cNvPr>
          <p:cNvSpPr>
            <a:spLocks noGrp="1"/>
          </p:cNvSpPr>
          <p:nvPr>
            <p:ph type="sldNum" sz="quarter" idx="12"/>
          </p:nvPr>
        </p:nvSpPr>
        <p:spPr/>
        <p:txBody>
          <a:bodyPr/>
          <a:lstStyle/>
          <a:p>
            <a:fld id="{3D4C7723-0AE8-4320-A8AA-BD0707A23B93}" type="slidenum">
              <a:rPr lang="en-US" smtClean="0"/>
              <a:pPr/>
              <a:t>22</a:t>
            </a:fld>
            <a:endParaRPr lang="en-US" dirty="0"/>
          </a:p>
        </p:txBody>
      </p:sp>
      <p:graphicFrame>
        <p:nvGraphicFramePr>
          <p:cNvPr id="5" name="Table 4">
            <a:extLst>
              <a:ext uri="{FF2B5EF4-FFF2-40B4-BE49-F238E27FC236}">
                <a16:creationId xmlns:a16="http://schemas.microsoft.com/office/drawing/2014/main" id="{3DF9E144-DA6F-4E1A-9B0B-0D098DCDD967}"/>
              </a:ext>
            </a:extLst>
          </p:cNvPr>
          <p:cNvGraphicFramePr>
            <a:graphicFrameLocks noGrp="1"/>
          </p:cNvGraphicFramePr>
          <p:nvPr>
            <p:extLst>
              <p:ext uri="{D42A27DB-BD31-4B8C-83A1-F6EECF244321}">
                <p14:modId xmlns:p14="http://schemas.microsoft.com/office/powerpoint/2010/main" val="1475450354"/>
              </p:ext>
            </p:extLst>
          </p:nvPr>
        </p:nvGraphicFramePr>
        <p:xfrm>
          <a:off x="2373071" y="1512152"/>
          <a:ext cx="4732020" cy="2082851"/>
        </p:xfrm>
        <a:graphic>
          <a:graphicData uri="http://schemas.openxmlformats.org/drawingml/2006/table">
            <a:tbl>
              <a:tblPr firstRow="1" firstCol="1" bandRow="1">
                <a:tableStyleId>{5C22544A-7EE6-4342-B048-85BDC9FD1C3A}</a:tableStyleId>
              </a:tblPr>
              <a:tblGrid>
                <a:gridCol w="1714500">
                  <a:extLst>
                    <a:ext uri="{9D8B030D-6E8A-4147-A177-3AD203B41FA5}">
                      <a16:colId xmlns:a16="http://schemas.microsoft.com/office/drawing/2014/main" val="2944625185"/>
                    </a:ext>
                  </a:extLst>
                </a:gridCol>
                <a:gridCol w="3017520">
                  <a:extLst>
                    <a:ext uri="{9D8B030D-6E8A-4147-A177-3AD203B41FA5}">
                      <a16:colId xmlns:a16="http://schemas.microsoft.com/office/drawing/2014/main" val="1744317853"/>
                    </a:ext>
                  </a:extLst>
                </a:gridCol>
              </a:tblGrid>
              <a:tr h="215552">
                <a:tc>
                  <a:txBody>
                    <a:bodyPr/>
                    <a:lstStyle/>
                    <a:p>
                      <a:pPr marL="0" marR="360045" algn="just">
                        <a:lnSpc>
                          <a:spcPct val="150000"/>
                        </a:lnSpc>
                        <a:spcBef>
                          <a:spcPts val="0"/>
                        </a:spcBef>
                        <a:spcAft>
                          <a:spcPts val="0"/>
                        </a:spcAft>
                      </a:pPr>
                      <a:r>
                        <a:rPr lang="en-GB" sz="1200" spc="30" dirty="0">
                          <a:effectLst/>
                          <a:latin typeface="Arial" panose="020B0604020202020204" pitchFamily="34" charset="0"/>
                          <a:cs typeface="Arial" panose="020B0604020202020204" pitchFamily="34" charset="0"/>
                        </a:rPr>
                        <a:t>Test Case ID</a:t>
                      </a:r>
                      <a:endParaRPr lang="en-US" sz="1200" spc="3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457200" marR="360045" algn="ctr">
                        <a:lnSpc>
                          <a:spcPct val="150000"/>
                        </a:lnSpc>
                        <a:spcBef>
                          <a:spcPts val="0"/>
                        </a:spcBef>
                        <a:spcAft>
                          <a:spcPts val="0"/>
                        </a:spcAft>
                      </a:pPr>
                      <a:r>
                        <a:rPr lang="en-GB" sz="1200" spc="30" dirty="0">
                          <a:effectLst/>
                          <a:latin typeface="Arial" panose="020B0604020202020204" pitchFamily="34" charset="0"/>
                          <a:cs typeface="Arial" panose="020B0604020202020204" pitchFamily="34" charset="0"/>
                        </a:rPr>
                        <a:t>Unit Test Case 1</a:t>
                      </a:r>
                      <a:endParaRPr lang="en-US" sz="1200" spc="3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574217208"/>
                  </a:ext>
                </a:extLst>
              </a:tr>
              <a:tr h="215552">
                <a:tc>
                  <a:txBody>
                    <a:bodyPr/>
                    <a:lstStyle/>
                    <a:p>
                      <a:pPr marL="0" marR="0" algn="just">
                        <a:lnSpc>
                          <a:spcPct val="150000"/>
                        </a:lnSpc>
                        <a:spcBef>
                          <a:spcPts val="0"/>
                        </a:spcBef>
                        <a:spcAft>
                          <a:spcPts val="0"/>
                        </a:spcAft>
                      </a:pPr>
                      <a:r>
                        <a:rPr lang="en-GB" sz="1200" spc="30" dirty="0">
                          <a:effectLst/>
                          <a:latin typeface="Arial" panose="020B0604020202020204" pitchFamily="34" charset="0"/>
                          <a:cs typeface="Arial" panose="020B0604020202020204" pitchFamily="34" charset="0"/>
                        </a:rPr>
                        <a:t>Description</a:t>
                      </a:r>
                      <a:endParaRPr lang="en-US" sz="1200" spc="3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GB" sz="1200" spc="30" dirty="0">
                          <a:effectLst/>
                          <a:latin typeface="Arial" panose="020B0604020202020204" pitchFamily="34" charset="0"/>
                          <a:cs typeface="Arial" panose="020B0604020202020204" pitchFamily="34" charset="0"/>
                        </a:rPr>
                        <a:t>TATAPOWER Stock Dataset</a:t>
                      </a:r>
                      <a:endParaRPr lang="en-US" sz="1200" spc="3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036505339"/>
                  </a:ext>
                </a:extLst>
              </a:tr>
              <a:tr h="461441">
                <a:tc>
                  <a:txBody>
                    <a:bodyPr/>
                    <a:lstStyle/>
                    <a:p>
                      <a:pPr marL="0" marR="0" algn="just">
                        <a:lnSpc>
                          <a:spcPct val="150000"/>
                        </a:lnSpc>
                        <a:spcBef>
                          <a:spcPts val="0"/>
                        </a:spcBef>
                        <a:spcAft>
                          <a:spcPts val="0"/>
                        </a:spcAft>
                      </a:pPr>
                      <a:r>
                        <a:rPr lang="en-GB" sz="1200" spc="30" dirty="0">
                          <a:effectLst/>
                          <a:latin typeface="Arial" panose="020B0604020202020204" pitchFamily="34" charset="0"/>
                          <a:cs typeface="Arial" panose="020B0604020202020204" pitchFamily="34" charset="0"/>
                        </a:rPr>
                        <a:t>Input</a:t>
                      </a:r>
                      <a:endParaRPr lang="en-US" sz="1200" spc="3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GB" sz="1200" spc="30" dirty="0">
                          <a:effectLst/>
                          <a:latin typeface="Arial" panose="020B0604020202020204" pitchFamily="34" charset="0"/>
                          <a:cs typeface="Arial" panose="020B0604020202020204" pitchFamily="34" charset="0"/>
                        </a:rPr>
                        <a:t>Date: 01-01-2009 – 01-01-2020</a:t>
                      </a:r>
                      <a:endParaRPr lang="en-US" sz="1200" spc="30" dirty="0">
                        <a:effectLst/>
                        <a:latin typeface="Arial" panose="020B0604020202020204" pitchFamily="34" charset="0"/>
                        <a:cs typeface="Arial" panose="020B0604020202020204" pitchFamily="34" charset="0"/>
                      </a:endParaRPr>
                    </a:p>
                    <a:p>
                      <a:pPr marL="0" marR="0" algn="just">
                        <a:lnSpc>
                          <a:spcPct val="150000"/>
                        </a:lnSpc>
                        <a:spcBef>
                          <a:spcPts val="0"/>
                        </a:spcBef>
                        <a:spcAft>
                          <a:spcPts val="0"/>
                        </a:spcAft>
                      </a:pPr>
                      <a:r>
                        <a:rPr lang="en-GB" sz="1200" spc="30" dirty="0">
                          <a:effectLst/>
                          <a:latin typeface="Arial" panose="020B0604020202020204" pitchFamily="34" charset="0"/>
                          <a:cs typeface="Arial" panose="020B0604020202020204" pitchFamily="34" charset="0"/>
                        </a:rPr>
                        <a:t>Company: TATAPOWER</a:t>
                      </a:r>
                      <a:endParaRPr lang="en-US" sz="1200" spc="3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426026069"/>
                  </a:ext>
                </a:extLst>
              </a:tr>
              <a:tr h="331836">
                <a:tc>
                  <a:txBody>
                    <a:bodyPr/>
                    <a:lstStyle/>
                    <a:p>
                      <a:pPr marL="0" marR="0" algn="just">
                        <a:lnSpc>
                          <a:spcPct val="150000"/>
                        </a:lnSpc>
                        <a:spcBef>
                          <a:spcPts val="0"/>
                        </a:spcBef>
                        <a:spcAft>
                          <a:spcPts val="0"/>
                        </a:spcAft>
                      </a:pPr>
                      <a:r>
                        <a:rPr lang="en-GB" sz="1200" spc="30">
                          <a:effectLst/>
                          <a:latin typeface="Arial" panose="020B0604020202020204" pitchFamily="34" charset="0"/>
                          <a:cs typeface="Arial" panose="020B0604020202020204" pitchFamily="34" charset="0"/>
                        </a:rPr>
                        <a:t>Expected output</a:t>
                      </a:r>
                      <a:endParaRPr lang="en-US" sz="1200" spc="3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GB" sz="1200" spc="30" dirty="0">
                          <a:effectLst/>
                          <a:latin typeface="Arial" panose="020B0604020202020204" pitchFamily="34" charset="0"/>
                          <a:cs typeface="Arial" panose="020B0604020202020204" pitchFamily="34" charset="0"/>
                        </a:rPr>
                        <a:t>Prediction Successful</a:t>
                      </a:r>
                      <a:endParaRPr lang="en-US" sz="1200" spc="3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983625037"/>
                  </a:ext>
                </a:extLst>
              </a:tr>
              <a:tr h="461441">
                <a:tc>
                  <a:txBody>
                    <a:bodyPr/>
                    <a:lstStyle/>
                    <a:p>
                      <a:pPr marL="0" marR="0" algn="just">
                        <a:lnSpc>
                          <a:spcPct val="150000"/>
                        </a:lnSpc>
                        <a:spcBef>
                          <a:spcPts val="0"/>
                        </a:spcBef>
                        <a:spcAft>
                          <a:spcPts val="0"/>
                        </a:spcAft>
                      </a:pPr>
                      <a:r>
                        <a:rPr lang="en-GB" sz="1200" spc="30" dirty="0">
                          <a:effectLst/>
                          <a:latin typeface="Arial" panose="020B0604020202020204" pitchFamily="34" charset="0"/>
                          <a:cs typeface="Arial" panose="020B0604020202020204" pitchFamily="34" charset="0"/>
                        </a:rPr>
                        <a:t>Actual Result/Remarks</a:t>
                      </a:r>
                      <a:endParaRPr lang="en-US" sz="1200" spc="3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GB" sz="1200" spc="30" dirty="0">
                          <a:effectLst/>
                          <a:latin typeface="Arial" panose="020B0604020202020204" pitchFamily="34" charset="0"/>
                          <a:cs typeface="Arial" panose="020B0604020202020204" pitchFamily="34" charset="0"/>
                        </a:rPr>
                        <a:t>Got the expected output</a:t>
                      </a:r>
                      <a:endParaRPr lang="en-US" sz="1200" spc="3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799473529"/>
                  </a:ext>
                </a:extLst>
              </a:tr>
              <a:tr h="215552">
                <a:tc>
                  <a:txBody>
                    <a:bodyPr/>
                    <a:lstStyle/>
                    <a:p>
                      <a:pPr marL="0" marR="0" algn="just">
                        <a:lnSpc>
                          <a:spcPct val="150000"/>
                        </a:lnSpc>
                        <a:spcBef>
                          <a:spcPts val="0"/>
                        </a:spcBef>
                        <a:spcAft>
                          <a:spcPts val="0"/>
                        </a:spcAft>
                      </a:pPr>
                      <a:r>
                        <a:rPr lang="en-GB" sz="1200" spc="30">
                          <a:effectLst/>
                          <a:latin typeface="Arial" panose="020B0604020202020204" pitchFamily="34" charset="0"/>
                          <a:cs typeface="Arial" panose="020B0604020202020204" pitchFamily="34" charset="0"/>
                        </a:rPr>
                        <a:t>Passed (?)</a:t>
                      </a:r>
                      <a:endParaRPr lang="en-US" sz="1200" spc="3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GB" sz="1200" spc="30" dirty="0">
                          <a:effectLst/>
                          <a:latin typeface="Arial" panose="020B0604020202020204" pitchFamily="34" charset="0"/>
                          <a:cs typeface="Arial" panose="020B0604020202020204" pitchFamily="34" charset="0"/>
                        </a:rPr>
                        <a:t>Yes</a:t>
                      </a:r>
                      <a:endParaRPr lang="en-US" sz="1200" spc="3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499666447"/>
                  </a:ext>
                </a:extLst>
              </a:tr>
            </a:tbl>
          </a:graphicData>
        </a:graphic>
      </p:graphicFrame>
      <p:sp>
        <p:nvSpPr>
          <p:cNvPr id="6" name="Rectangle 1">
            <a:extLst>
              <a:ext uri="{FF2B5EF4-FFF2-40B4-BE49-F238E27FC236}">
                <a16:creationId xmlns:a16="http://schemas.microsoft.com/office/drawing/2014/main" id="{01CB9A2A-695A-445D-882B-9AE98D423A11}"/>
              </a:ext>
            </a:extLst>
          </p:cNvPr>
          <p:cNvSpPr>
            <a:spLocks noChangeArrowheads="1"/>
          </p:cNvSpPr>
          <p:nvPr/>
        </p:nvSpPr>
        <p:spPr bwMode="auto">
          <a:xfrm>
            <a:off x="3959060" y="3757288"/>
            <a:ext cx="15600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defTabSz="914400" eaLnBrk="0" fontAlgn="base" hangingPunct="0">
              <a:spcBef>
                <a:spcPct val="0"/>
              </a:spcBef>
              <a:spcAft>
                <a:spcPct val="0"/>
              </a:spcAft>
            </a:pPr>
            <a:r>
              <a:rPr lang="en-GB" sz="1000" b="0" i="0" kern="1200" baseline="0" dirty="0">
                <a:ln>
                  <a:noFill/>
                </a:ln>
                <a:solidFill>
                  <a:srgbClr val="000000"/>
                </a:solidFill>
                <a:effectLst/>
                <a:latin typeface="Arial" panose="020B0604020202020204" pitchFamily="34" charset="0"/>
                <a:ea typeface="Times New Roman" panose="02020603050405020304" pitchFamily="18" charset="0"/>
                <a:cs typeface="+mn-cs"/>
              </a:rPr>
              <a:t>Table : Unit Test Case 1</a:t>
            </a:r>
            <a:endParaRPr lang="en-US" sz="1000" dirty="0">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885BC1C7-200E-436B-B522-68D9460EB398}"/>
              </a:ext>
            </a:extLst>
          </p:cNvPr>
          <p:cNvGraphicFramePr>
            <a:graphicFrameLocks noGrp="1"/>
          </p:cNvGraphicFramePr>
          <p:nvPr>
            <p:extLst>
              <p:ext uri="{D42A27DB-BD31-4B8C-83A1-F6EECF244321}">
                <p14:modId xmlns:p14="http://schemas.microsoft.com/office/powerpoint/2010/main" val="1488199294"/>
              </p:ext>
            </p:extLst>
          </p:nvPr>
        </p:nvGraphicFramePr>
        <p:xfrm>
          <a:off x="2373071" y="4177000"/>
          <a:ext cx="4732020" cy="2020596"/>
        </p:xfrm>
        <a:graphic>
          <a:graphicData uri="http://schemas.openxmlformats.org/drawingml/2006/table">
            <a:tbl>
              <a:tblPr firstRow="1" firstCol="1" bandRow="1">
                <a:tableStyleId>{5C22544A-7EE6-4342-B048-85BDC9FD1C3A}</a:tableStyleId>
              </a:tblPr>
              <a:tblGrid>
                <a:gridCol w="1714500">
                  <a:extLst>
                    <a:ext uri="{9D8B030D-6E8A-4147-A177-3AD203B41FA5}">
                      <a16:colId xmlns:a16="http://schemas.microsoft.com/office/drawing/2014/main" val="3951504954"/>
                    </a:ext>
                  </a:extLst>
                </a:gridCol>
                <a:gridCol w="3017520">
                  <a:extLst>
                    <a:ext uri="{9D8B030D-6E8A-4147-A177-3AD203B41FA5}">
                      <a16:colId xmlns:a16="http://schemas.microsoft.com/office/drawing/2014/main" val="2309917732"/>
                    </a:ext>
                  </a:extLst>
                </a:gridCol>
              </a:tblGrid>
              <a:tr h="214750">
                <a:tc>
                  <a:txBody>
                    <a:bodyPr/>
                    <a:lstStyle/>
                    <a:p>
                      <a:pPr marL="0" marR="360045" algn="just">
                        <a:lnSpc>
                          <a:spcPct val="150000"/>
                        </a:lnSpc>
                        <a:spcBef>
                          <a:spcPts val="0"/>
                        </a:spcBef>
                        <a:spcAft>
                          <a:spcPts val="0"/>
                        </a:spcAft>
                      </a:pPr>
                      <a:r>
                        <a:rPr lang="en-GB" sz="1200" spc="30" dirty="0">
                          <a:effectLst/>
                          <a:latin typeface="Arial" panose="020B0604020202020204" pitchFamily="34" charset="0"/>
                          <a:cs typeface="Arial" panose="020B0604020202020204" pitchFamily="34" charset="0"/>
                        </a:rPr>
                        <a:t>Test Case ID</a:t>
                      </a:r>
                      <a:endParaRPr lang="en-US" sz="1200" spc="3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457200" marR="360045" algn="ctr">
                        <a:lnSpc>
                          <a:spcPct val="150000"/>
                        </a:lnSpc>
                        <a:spcBef>
                          <a:spcPts val="0"/>
                        </a:spcBef>
                        <a:spcAft>
                          <a:spcPts val="0"/>
                        </a:spcAft>
                      </a:pPr>
                      <a:r>
                        <a:rPr lang="en-GB" sz="1200" spc="30">
                          <a:effectLst/>
                          <a:latin typeface="Arial" panose="020B0604020202020204" pitchFamily="34" charset="0"/>
                          <a:cs typeface="Arial" panose="020B0604020202020204" pitchFamily="34" charset="0"/>
                        </a:rPr>
                        <a:t>Unit Test Case 2</a:t>
                      </a:r>
                      <a:endParaRPr lang="en-US" sz="1200" spc="3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526341296"/>
                  </a:ext>
                </a:extLst>
              </a:tr>
              <a:tr h="214750">
                <a:tc>
                  <a:txBody>
                    <a:bodyPr/>
                    <a:lstStyle/>
                    <a:p>
                      <a:pPr marL="0" marR="0" algn="just">
                        <a:lnSpc>
                          <a:spcPct val="150000"/>
                        </a:lnSpc>
                        <a:spcBef>
                          <a:spcPts val="0"/>
                        </a:spcBef>
                        <a:spcAft>
                          <a:spcPts val="0"/>
                        </a:spcAft>
                      </a:pPr>
                      <a:r>
                        <a:rPr lang="en-GB" sz="1200" spc="30" dirty="0">
                          <a:effectLst/>
                          <a:latin typeface="Arial" panose="020B0604020202020204" pitchFamily="34" charset="0"/>
                          <a:cs typeface="Arial" panose="020B0604020202020204" pitchFamily="34" charset="0"/>
                        </a:rPr>
                        <a:t>Description</a:t>
                      </a:r>
                      <a:endParaRPr lang="en-US" sz="1200" spc="3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GB" sz="1200" spc="30">
                          <a:effectLst/>
                          <a:latin typeface="Arial" panose="020B0604020202020204" pitchFamily="34" charset="0"/>
                          <a:cs typeface="Arial" panose="020B0604020202020204" pitchFamily="34" charset="0"/>
                        </a:rPr>
                        <a:t>NSE Stock Dataset</a:t>
                      </a:r>
                      <a:endParaRPr lang="en-US" sz="1200" spc="3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80584547"/>
                  </a:ext>
                </a:extLst>
              </a:tr>
              <a:tr h="459724">
                <a:tc>
                  <a:txBody>
                    <a:bodyPr/>
                    <a:lstStyle/>
                    <a:p>
                      <a:pPr marL="0" marR="0" algn="just">
                        <a:lnSpc>
                          <a:spcPct val="150000"/>
                        </a:lnSpc>
                        <a:spcBef>
                          <a:spcPts val="0"/>
                        </a:spcBef>
                        <a:spcAft>
                          <a:spcPts val="0"/>
                        </a:spcAft>
                      </a:pPr>
                      <a:r>
                        <a:rPr lang="en-GB" sz="1200" spc="30" dirty="0">
                          <a:effectLst/>
                          <a:latin typeface="Arial" panose="020B0604020202020204" pitchFamily="34" charset="0"/>
                          <a:cs typeface="Arial" panose="020B0604020202020204" pitchFamily="34" charset="0"/>
                        </a:rPr>
                        <a:t>Input</a:t>
                      </a:r>
                      <a:endParaRPr lang="en-US" sz="1200" spc="3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GB" sz="1200" spc="30" dirty="0">
                          <a:effectLst/>
                          <a:latin typeface="Arial" panose="020B0604020202020204" pitchFamily="34" charset="0"/>
                          <a:cs typeface="Arial" panose="020B0604020202020204" pitchFamily="34" charset="0"/>
                        </a:rPr>
                        <a:t>Date: 01-01-2010 – 01-01-2020</a:t>
                      </a:r>
                      <a:endParaRPr lang="en-US" sz="1200" spc="30" dirty="0">
                        <a:effectLst/>
                        <a:latin typeface="Arial" panose="020B0604020202020204" pitchFamily="34" charset="0"/>
                        <a:cs typeface="Arial" panose="020B0604020202020204" pitchFamily="34" charset="0"/>
                      </a:endParaRPr>
                    </a:p>
                    <a:p>
                      <a:pPr marL="0" marR="0" algn="just">
                        <a:lnSpc>
                          <a:spcPct val="150000"/>
                        </a:lnSpc>
                        <a:spcBef>
                          <a:spcPts val="0"/>
                        </a:spcBef>
                        <a:spcAft>
                          <a:spcPts val="0"/>
                        </a:spcAft>
                      </a:pPr>
                      <a:r>
                        <a:rPr lang="en-GB" sz="1200" spc="30" dirty="0">
                          <a:effectLst/>
                          <a:latin typeface="Arial" panose="020B0604020202020204" pitchFamily="34" charset="0"/>
                          <a:cs typeface="Arial" panose="020B0604020202020204" pitchFamily="34" charset="0"/>
                        </a:rPr>
                        <a:t>Comp: NSE</a:t>
                      </a:r>
                      <a:endParaRPr lang="en-US" sz="1200" spc="3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036268662"/>
                  </a:ext>
                </a:extLst>
              </a:tr>
              <a:tr h="269581">
                <a:tc>
                  <a:txBody>
                    <a:bodyPr/>
                    <a:lstStyle/>
                    <a:p>
                      <a:pPr marL="0" marR="0" algn="just">
                        <a:lnSpc>
                          <a:spcPct val="150000"/>
                        </a:lnSpc>
                        <a:spcBef>
                          <a:spcPts val="0"/>
                        </a:spcBef>
                        <a:spcAft>
                          <a:spcPts val="0"/>
                        </a:spcAft>
                      </a:pPr>
                      <a:r>
                        <a:rPr lang="en-GB" sz="1200" spc="30">
                          <a:effectLst/>
                          <a:latin typeface="Arial" panose="020B0604020202020204" pitchFamily="34" charset="0"/>
                          <a:cs typeface="Arial" panose="020B0604020202020204" pitchFamily="34" charset="0"/>
                        </a:rPr>
                        <a:t>Expected output</a:t>
                      </a:r>
                      <a:endParaRPr lang="en-US" sz="1200" spc="3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GB" sz="1200" spc="30" dirty="0">
                          <a:effectLst/>
                          <a:latin typeface="Arial" panose="020B0604020202020204" pitchFamily="34" charset="0"/>
                          <a:cs typeface="Arial" panose="020B0604020202020204" pitchFamily="34" charset="0"/>
                        </a:rPr>
                        <a:t>Prediction Successful</a:t>
                      </a:r>
                      <a:endParaRPr lang="en-US" sz="1200" spc="3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80094420"/>
                  </a:ext>
                </a:extLst>
              </a:tr>
              <a:tr h="459724">
                <a:tc>
                  <a:txBody>
                    <a:bodyPr/>
                    <a:lstStyle/>
                    <a:p>
                      <a:pPr marL="0" marR="0" algn="just">
                        <a:lnSpc>
                          <a:spcPct val="150000"/>
                        </a:lnSpc>
                        <a:spcBef>
                          <a:spcPts val="0"/>
                        </a:spcBef>
                        <a:spcAft>
                          <a:spcPts val="0"/>
                        </a:spcAft>
                      </a:pPr>
                      <a:r>
                        <a:rPr lang="en-GB" sz="1200" spc="30">
                          <a:effectLst/>
                          <a:latin typeface="Arial" panose="020B0604020202020204" pitchFamily="34" charset="0"/>
                          <a:cs typeface="Arial" panose="020B0604020202020204" pitchFamily="34" charset="0"/>
                        </a:rPr>
                        <a:t>Actual Result/Remarks</a:t>
                      </a:r>
                      <a:endParaRPr lang="en-US" sz="1200" spc="3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GB" sz="1200" spc="30" dirty="0">
                          <a:effectLst/>
                          <a:latin typeface="Arial" panose="020B0604020202020204" pitchFamily="34" charset="0"/>
                          <a:cs typeface="Arial" panose="020B0604020202020204" pitchFamily="34" charset="0"/>
                        </a:rPr>
                        <a:t>Got the expected output</a:t>
                      </a:r>
                      <a:endParaRPr lang="en-US" sz="1200" spc="3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505778094"/>
                  </a:ext>
                </a:extLst>
              </a:tr>
              <a:tr h="214750">
                <a:tc>
                  <a:txBody>
                    <a:bodyPr/>
                    <a:lstStyle/>
                    <a:p>
                      <a:pPr marL="0" marR="0" algn="just">
                        <a:lnSpc>
                          <a:spcPct val="150000"/>
                        </a:lnSpc>
                        <a:spcBef>
                          <a:spcPts val="0"/>
                        </a:spcBef>
                        <a:spcAft>
                          <a:spcPts val="0"/>
                        </a:spcAft>
                      </a:pPr>
                      <a:r>
                        <a:rPr lang="en-GB" sz="1200" spc="30">
                          <a:effectLst/>
                          <a:latin typeface="Arial" panose="020B0604020202020204" pitchFamily="34" charset="0"/>
                          <a:cs typeface="Arial" panose="020B0604020202020204" pitchFamily="34" charset="0"/>
                        </a:rPr>
                        <a:t>Passed </a:t>
                      </a:r>
                      <a:endParaRPr lang="en-US" sz="1200" spc="3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GB" sz="1200" spc="30" dirty="0">
                          <a:effectLst/>
                          <a:latin typeface="Arial" panose="020B0604020202020204" pitchFamily="34" charset="0"/>
                          <a:cs typeface="Arial" panose="020B0604020202020204" pitchFamily="34" charset="0"/>
                        </a:rPr>
                        <a:t>Yes</a:t>
                      </a:r>
                      <a:endParaRPr lang="en-US" sz="1200" spc="3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311228958"/>
                  </a:ext>
                </a:extLst>
              </a:tr>
            </a:tbl>
          </a:graphicData>
        </a:graphic>
      </p:graphicFrame>
      <p:sp>
        <p:nvSpPr>
          <p:cNvPr id="8" name="Rectangle 2">
            <a:extLst>
              <a:ext uri="{FF2B5EF4-FFF2-40B4-BE49-F238E27FC236}">
                <a16:creationId xmlns:a16="http://schemas.microsoft.com/office/drawing/2014/main" id="{B2755914-62D6-4C78-AF54-A11AF6635FA8}"/>
              </a:ext>
            </a:extLst>
          </p:cNvPr>
          <p:cNvSpPr>
            <a:spLocks noChangeArrowheads="1"/>
          </p:cNvSpPr>
          <p:nvPr/>
        </p:nvSpPr>
        <p:spPr bwMode="auto">
          <a:xfrm>
            <a:off x="3282434" y="6341201"/>
            <a:ext cx="26196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Table : Unit Test Case 2</a:t>
            </a:r>
            <a:endParaRPr kumimoji="0" lang="en-GB"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9911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8DAA8-7E25-429D-8251-FD9A3018C429}"/>
              </a:ext>
            </a:extLst>
          </p:cNvPr>
          <p:cNvSpPr>
            <a:spLocks noGrp="1"/>
          </p:cNvSpPr>
          <p:nvPr>
            <p:ph idx="1"/>
          </p:nvPr>
        </p:nvSpPr>
        <p:spPr>
          <a:xfrm>
            <a:off x="1005283" y="1446728"/>
            <a:ext cx="7467600" cy="5026570"/>
          </a:xfrm>
        </p:spPr>
        <p:txBody>
          <a:bodyPr anchor="t">
            <a:noAutofit/>
          </a:bodyPr>
          <a:lstStyle/>
          <a:p>
            <a:pPr marL="0" marR="360045" algn="just">
              <a:lnSpc>
                <a:spcPct val="150000"/>
              </a:lnSpc>
              <a:spcBef>
                <a:spcPts val="0"/>
              </a:spcBef>
              <a:spcAft>
                <a:spcPts val="600"/>
              </a:spcAft>
            </a:pPr>
            <a:r>
              <a:rPr lang="en-GB" sz="1800" b="1" spc="3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Integration Testing</a:t>
            </a:r>
            <a:endParaRPr lang="en-US" sz="1800" spc="3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lgn="just">
              <a:lnSpc>
                <a:spcPct val="150000"/>
              </a:lnSpc>
              <a:spcBef>
                <a:spcPts val="0"/>
              </a:spcBef>
              <a:spcAft>
                <a:spcPts val="600"/>
              </a:spcAft>
              <a:buNone/>
            </a:pPr>
            <a:r>
              <a:rPr lang="en-GB" sz="1800" spc="3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second level of testing is called integration testing. Integration testing is a systematic technique for constructing the program structure while conducting tests to uncover errors associated with interfacing. In this, many tested modules are combined into subsystems, which are then tested. The goal here is to see if all the modules can be integrated properly.</a:t>
            </a:r>
            <a:endParaRPr lang="en-US" sz="1800" spc="30" dirty="0">
              <a:effectLst/>
              <a:latin typeface="Arial" panose="020B0604020202020204" pitchFamily="34" charset="0"/>
              <a:ea typeface="Times New Roman" panose="02020603050405020304" pitchFamily="18" charset="0"/>
              <a:cs typeface="Arial" panose="020B0604020202020204" pitchFamily="34" charset="0"/>
            </a:endParaRPr>
          </a:p>
          <a:p>
            <a:pPr marL="0" marR="360045" indent="0" algn="ctr">
              <a:lnSpc>
                <a:spcPct val="150000"/>
              </a:lnSpc>
              <a:spcBef>
                <a:spcPts val="0"/>
              </a:spcBef>
              <a:buNone/>
            </a:pPr>
            <a:r>
              <a:rPr lang="en-GB" sz="1800" b="1" spc="3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F64A3C9-5A78-4B89-8A8D-C90F509D29E4}"/>
              </a:ext>
            </a:extLst>
          </p:cNvPr>
          <p:cNvSpPr>
            <a:spLocks noGrp="1"/>
          </p:cNvSpPr>
          <p:nvPr>
            <p:ph type="sldNum" sz="quarter" idx="12"/>
          </p:nvPr>
        </p:nvSpPr>
        <p:spPr/>
        <p:txBody>
          <a:bodyPr/>
          <a:lstStyle/>
          <a:p>
            <a:fld id="{3D4C7723-0AE8-4320-A8AA-BD0707A23B93}" type="slidenum">
              <a:rPr lang="en-US" smtClean="0"/>
              <a:pPr/>
              <a:t>23</a:t>
            </a:fld>
            <a:endParaRPr lang="en-US" dirty="0"/>
          </a:p>
        </p:txBody>
      </p:sp>
    </p:spTree>
    <p:extLst>
      <p:ext uri="{BB962C8B-B14F-4D97-AF65-F5344CB8AC3E}">
        <p14:creationId xmlns:p14="http://schemas.microsoft.com/office/powerpoint/2010/main" val="2093935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8DAA8-7E25-429D-8251-FD9A3018C429}"/>
              </a:ext>
            </a:extLst>
          </p:cNvPr>
          <p:cNvSpPr>
            <a:spLocks noGrp="1"/>
          </p:cNvSpPr>
          <p:nvPr>
            <p:ph idx="1"/>
          </p:nvPr>
        </p:nvSpPr>
        <p:spPr>
          <a:xfrm>
            <a:off x="817958" y="730757"/>
            <a:ext cx="7467600" cy="5026570"/>
          </a:xfrm>
        </p:spPr>
        <p:txBody>
          <a:bodyPr anchor="t">
            <a:noAutofit/>
          </a:bodyPr>
          <a:lstStyle/>
          <a:p>
            <a:pPr marL="0" marR="360045" algn="just">
              <a:lnSpc>
                <a:spcPct val="150000"/>
              </a:lnSpc>
              <a:spcBef>
                <a:spcPts val="0"/>
              </a:spcBef>
              <a:spcAft>
                <a:spcPts val="1200"/>
              </a:spcAft>
            </a:pPr>
            <a:r>
              <a:rPr lang="en-GB" sz="1800" b="1" spc="3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Functional test</a:t>
            </a:r>
            <a:endParaRPr lang="en-US" sz="1800" spc="3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lgn="just">
              <a:lnSpc>
                <a:spcPct val="150000"/>
              </a:lnSpc>
              <a:spcBef>
                <a:spcPts val="0"/>
              </a:spcBef>
              <a:spcAft>
                <a:spcPts val="1200"/>
              </a:spcAft>
              <a:buNone/>
            </a:pPr>
            <a:r>
              <a:rPr lang="en-GB" sz="1800" spc="3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Functional tests provide systematic demonstrations that functions tested are available as specified by the business and technical requirements, system documentation, and user manuals. Functional testing is </a:t>
            </a:r>
            <a:r>
              <a:rPr lang="en-GB" sz="1800" spc="3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centered</a:t>
            </a:r>
            <a:r>
              <a:rPr lang="en-GB" sz="1800" spc="3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on the following items:</a:t>
            </a:r>
          </a:p>
          <a:p>
            <a:pPr marL="0" marR="0" indent="0" algn="just">
              <a:lnSpc>
                <a:spcPct val="150000"/>
              </a:lnSpc>
              <a:spcBef>
                <a:spcPts val="0"/>
              </a:spcBef>
              <a:spcAft>
                <a:spcPts val="1200"/>
              </a:spcAft>
              <a:buNone/>
            </a:pPr>
            <a:endParaRPr lang="en-US" sz="1800" spc="30" dirty="0">
              <a:effectLst/>
              <a:latin typeface="Arial" panose="020B0604020202020204" pitchFamily="34" charset="0"/>
              <a:ea typeface="Times New Roman" panose="02020603050405020304" pitchFamily="18" charset="0"/>
              <a:cs typeface="Arial" panose="020B0604020202020204" pitchFamily="34" charset="0"/>
            </a:endParaRPr>
          </a:p>
          <a:p>
            <a:pPr marL="0" marR="360045" indent="0" algn="just">
              <a:lnSpc>
                <a:spcPct val="150000"/>
              </a:lnSpc>
              <a:spcBef>
                <a:spcPts val="0"/>
              </a:spcBef>
              <a:spcAft>
                <a:spcPts val="600"/>
              </a:spcAft>
              <a:buNone/>
            </a:pPr>
            <a:endParaRPr lang="en-US" sz="1800" spc="30" dirty="0">
              <a:effectLst/>
              <a:latin typeface="Arial" panose="020B0604020202020204" pitchFamily="34" charset="0"/>
              <a:ea typeface="Times New Roman" panose="02020603050405020304" pitchFamily="18" charset="0"/>
              <a:cs typeface="Arial" panose="020B0604020202020204" pitchFamily="34" charset="0"/>
            </a:endParaRPr>
          </a:p>
          <a:p>
            <a:pPr marL="0" marR="360045" indent="0" algn="ctr">
              <a:lnSpc>
                <a:spcPct val="150000"/>
              </a:lnSpc>
              <a:spcBef>
                <a:spcPts val="0"/>
              </a:spcBef>
              <a:buNone/>
            </a:pPr>
            <a:r>
              <a:rPr lang="en-GB" sz="1800" b="1" spc="3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F64A3C9-5A78-4B89-8A8D-C90F509D29E4}"/>
              </a:ext>
            </a:extLst>
          </p:cNvPr>
          <p:cNvSpPr>
            <a:spLocks noGrp="1"/>
          </p:cNvSpPr>
          <p:nvPr>
            <p:ph type="sldNum" sz="quarter" idx="12"/>
          </p:nvPr>
        </p:nvSpPr>
        <p:spPr/>
        <p:txBody>
          <a:bodyPr/>
          <a:lstStyle/>
          <a:p>
            <a:fld id="{3D4C7723-0AE8-4320-A8AA-BD0707A23B93}" type="slidenum">
              <a:rPr lang="en-US" smtClean="0"/>
              <a:pPr/>
              <a:t>24</a:t>
            </a:fld>
            <a:endParaRPr lang="en-US" dirty="0"/>
          </a:p>
        </p:txBody>
      </p:sp>
      <p:graphicFrame>
        <p:nvGraphicFramePr>
          <p:cNvPr id="9" name="Table 8">
            <a:extLst>
              <a:ext uri="{FF2B5EF4-FFF2-40B4-BE49-F238E27FC236}">
                <a16:creationId xmlns:a16="http://schemas.microsoft.com/office/drawing/2014/main" id="{BD299E69-615E-49AD-8455-08C7A9B331D1}"/>
              </a:ext>
            </a:extLst>
          </p:cNvPr>
          <p:cNvGraphicFramePr>
            <a:graphicFrameLocks noGrp="1"/>
          </p:cNvGraphicFramePr>
          <p:nvPr>
            <p:extLst>
              <p:ext uri="{D42A27DB-BD31-4B8C-83A1-F6EECF244321}">
                <p14:modId xmlns:p14="http://schemas.microsoft.com/office/powerpoint/2010/main" val="503611457"/>
              </p:ext>
            </p:extLst>
          </p:nvPr>
        </p:nvGraphicFramePr>
        <p:xfrm>
          <a:off x="1828800" y="3211491"/>
          <a:ext cx="5782310" cy="2059180"/>
        </p:xfrm>
        <a:graphic>
          <a:graphicData uri="http://schemas.openxmlformats.org/drawingml/2006/table">
            <a:tbl>
              <a:tblPr firstRow="1" firstCol="1" bandRow="1">
                <a:tableStyleId>{5C22544A-7EE6-4342-B048-85BDC9FD1C3A}</a:tableStyleId>
              </a:tblPr>
              <a:tblGrid>
                <a:gridCol w="1555750">
                  <a:extLst>
                    <a:ext uri="{9D8B030D-6E8A-4147-A177-3AD203B41FA5}">
                      <a16:colId xmlns:a16="http://schemas.microsoft.com/office/drawing/2014/main" val="811403570"/>
                    </a:ext>
                  </a:extLst>
                </a:gridCol>
                <a:gridCol w="4226560">
                  <a:extLst>
                    <a:ext uri="{9D8B030D-6E8A-4147-A177-3AD203B41FA5}">
                      <a16:colId xmlns:a16="http://schemas.microsoft.com/office/drawing/2014/main" val="1626898689"/>
                    </a:ext>
                  </a:extLst>
                </a:gridCol>
              </a:tblGrid>
              <a:tr h="0">
                <a:tc>
                  <a:txBody>
                    <a:bodyPr/>
                    <a:lstStyle/>
                    <a:p>
                      <a:pPr marL="457200" marR="360045" algn="l">
                        <a:lnSpc>
                          <a:spcPct val="150000"/>
                        </a:lnSpc>
                        <a:spcBef>
                          <a:spcPts val="0"/>
                        </a:spcBef>
                        <a:spcAft>
                          <a:spcPts val="600"/>
                        </a:spcAft>
                      </a:pPr>
                      <a:r>
                        <a:rPr lang="en-GB" sz="1200" spc="30" dirty="0">
                          <a:effectLst/>
                          <a:latin typeface="Arial" panose="020B0604020202020204" pitchFamily="34" charset="0"/>
                          <a:cs typeface="Arial" panose="020B0604020202020204" pitchFamily="34" charset="0"/>
                        </a:rPr>
                        <a:t>Valid Input</a:t>
                      </a:r>
                      <a:endParaRPr lang="en-US" sz="1200" spc="3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457200" marR="360045" algn="just">
                        <a:lnSpc>
                          <a:spcPct val="150000"/>
                        </a:lnSpc>
                        <a:spcBef>
                          <a:spcPts val="0"/>
                        </a:spcBef>
                        <a:spcAft>
                          <a:spcPts val="600"/>
                        </a:spcAft>
                      </a:pPr>
                      <a:r>
                        <a:rPr lang="en-GB" sz="1200" spc="30" dirty="0">
                          <a:effectLst/>
                          <a:latin typeface="Arial" panose="020B0604020202020204" pitchFamily="34" charset="0"/>
                          <a:cs typeface="Arial" panose="020B0604020202020204" pitchFamily="34" charset="0"/>
                        </a:rPr>
                        <a:t>Identified classes of valid input must be accepted.</a:t>
                      </a:r>
                      <a:endParaRPr lang="en-US" sz="1200" spc="3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182480397"/>
                  </a:ext>
                </a:extLst>
              </a:tr>
              <a:tr h="0">
                <a:tc>
                  <a:txBody>
                    <a:bodyPr/>
                    <a:lstStyle/>
                    <a:p>
                      <a:pPr marL="457200" marR="360045" algn="l">
                        <a:lnSpc>
                          <a:spcPct val="150000"/>
                        </a:lnSpc>
                        <a:spcBef>
                          <a:spcPts val="0"/>
                        </a:spcBef>
                        <a:spcAft>
                          <a:spcPts val="600"/>
                        </a:spcAft>
                      </a:pPr>
                      <a:r>
                        <a:rPr lang="en-GB" sz="1200" spc="30" dirty="0">
                          <a:effectLst/>
                          <a:latin typeface="Arial" panose="020B0604020202020204" pitchFamily="34" charset="0"/>
                          <a:cs typeface="Arial" panose="020B0604020202020204" pitchFamily="34" charset="0"/>
                        </a:rPr>
                        <a:t>Invalid Input</a:t>
                      </a:r>
                      <a:endParaRPr lang="en-US" sz="1200" spc="3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457200" marR="360045" algn="just">
                        <a:lnSpc>
                          <a:spcPct val="150000"/>
                        </a:lnSpc>
                        <a:spcBef>
                          <a:spcPts val="0"/>
                        </a:spcBef>
                        <a:spcAft>
                          <a:spcPts val="600"/>
                        </a:spcAft>
                      </a:pPr>
                      <a:r>
                        <a:rPr lang="en-GB" sz="1200" spc="30" dirty="0">
                          <a:effectLst/>
                          <a:latin typeface="Arial" panose="020B0604020202020204" pitchFamily="34" charset="0"/>
                          <a:cs typeface="Arial" panose="020B0604020202020204" pitchFamily="34" charset="0"/>
                        </a:rPr>
                        <a:t>Identified classes of invalid input must be rejected.</a:t>
                      </a:r>
                      <a:endParaRPr lang="en-US" sz="1200" spc="3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756381504"/>
                  </a:ext>
                </a:extLst>
              </a:tr>
              <a:tr h="0">
                <a:tc>
                  <a:txBody>
                    <a:bodyPr/>
                    <a:lstStyle/>
                    <a:p>
                      <a:pPr marL="457200" marR="360045" algn="l">
                        <a:lnSpc>
                          <a:spcPct val="150000"/>
                        </a:lnSpc>
                        <a:spcBef>
                          <a:spcPts val="0"/>
                        </a:spcBef>
                        <a:spcAft>
                          <a:spcPts val="600"/>
                        </a:spcAft>
                      </a:pPr>
                      <a:r>
                        <a:rPr lang="en-GB" sz="1200" spc="30" dirty="0">
                          <a:effectLst/>
                          <a:latin typeface="Arial" panose="020B0604020202020204" pitchFamily="34" charset="0"/>
                          <a:cs typeface="Arial" panose="020B0604020202020204" pitchFamily="34" charset="0"/>
                        </a:rPr>
                        <a:t>Functions</a:t>
                      </a:r>
                      <a:endParaRPr lang="en-US" sz="1200" spc="3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457200" marR="360045" algn="just">
                        <a:lnSpc>
                          <a:spcPct val="150000"/>
                        </a:lnSpc>
                        <a:spcBef>
                          <a:spcPts val="0"/>
                        </a:spcBef>
                        <a:spcAft>
                          <a:spcPts val="600"/>
                        </a:spcAft>
                      </a:pPr>
                      <a:r>
                        <a:rPr lang="en-GB" sz="1200" spc="30" dirty="0">
                          <a:effectLst/>
                          <a:latin typeface="Arial" panose="020B0604020202020204" pitchFamily="34" charset="0"/>
                          <a:cs typeface="Arial" panose="020B0604020202020204" pitchFamily="34" charset="0"/>
                        </a:rPr>
                        <a:t>Identified functions must be exercised.</a:t>
                      </a:r>
                      <a:endParaRPr lang="en-US" sz="1200" spc="3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252783765"/>
                  </a:ext>
                </a:extLst>
              </a:tr>
              <a:tr h="0">
                <a:tc>
                  <a:txBody>
                    <a:bodyPr/>
                    <a:lstStyle/>
                    <a:p>
                      <a:pPr marL="457200" marR="360045" algn="l">
                        <a:lnSpc>
                          <a:spcPct val="150000"/>
                        </a:lnSpc>
                        <a:spcBef>
                          <a:spcPts val="0"/>
                        </a:spcBef>
                        <a:spcAft>
                          <a:spcPts val="600"/>
                        </a:spcAft>
                      </a:pPr>
                      <a:r>
                        <a:rPr lang="en-GB" sz="1200" spc="30" dirty="0">
                          <a:effectLst/>
                          <a:latin typeface="Arial" panose="020B0604020202020204" pitchFamily="34" charset="0"/>
                          <a:cs typeface="Arial" panose="020B0604020202020204" pitchFamily="34" charset="0"/>
                        </a:rPr>
                        <a:t>Output</a:t>
                      </a:r>
                      <a:endParaRPr lang="en-US" sz="1200" spc="3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457200" marR="360045" algn="just">
                        <a:lnSpc>
                          <a:spcPct val="150000"/>
                        </a:lnSpc>
                        <a:spcBef>
                          <a:spcPts val="0"/>
                        </a:spcBef>
                        <a:spcAft>
                          <a:spcPts val="600"/>
                        </a:spcAft>
                      </a:pPr>
                      <a:r>
                        <a:rPr lang="en-GB" sz="1200" spc="30" dirty="0">
                          <a:effectLst/>
                          <a:latin typeface="Arial" panose="020B0604020202020204" pitchFamily="34" charset="0"/>
                          <a:cs typeface="Arial" panose="020B0604020202020204" pitchFamily="34" charset="0"/>
                        </a:rPr>
                        <a:t>Identified classes of application outputs must be exercised.</a:t>
                      </a:r>
                      <a:endParaRPr lang="en-US" sz="1200" spc="3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63365037"/>
                  </a:ext>
                </a:extLst>
              </a:tr>
            </a:tbl>
          </a:graphicData>
        </a:graphic>
      </p:graphicFrame>
      <p:sp>
        <p:nvSpPr>
          <p:cNvPr id="10" name="Rectangle 3">
            <a:extLst>
              <a:ext uri="{FF2B5EF4-FFF2-40B4-BE49-F238E27FC236}">
                <a16:creationId xmlns:a16="http://schemas.microsoft.com/office/drawing/2014/main" id="{B83EAA37-CFF1-4CB0-8525-706C482A9376}"/>
              </a:ext>
            </a:extLst>
          </p:cNvPr>
          <p:cNvSpPr>
            <a:spLocks noChangeArrowheads="1"/>
          </p:cNvSpPr>
          <p:nvPr/>
        </p:nvSpPr>
        <p:spPr bwMode="auto">
          <a:xfrm>
            <a:off x="2723196" y="5618853"/>
            <a:ext cx="36571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Table : Functional Testing items</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8579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1AC4-5553-405A-BCD1-DF436A3EC775}"/>
              </a:ext>
            </a:extLst>
          </p:cNvPr>
          <p:cNvSpPr>
            <a:spLocks noGrp="1"/>
          </p:cNvSpPr>
          <p:nvPr>
            <p:ph type="title"/>
          </p:nvPr>
        </p:nvSpPr>
        <p:spPr>
          <a:xfrm>
            <a:off x="838200" y="228600"/>
            <a:ext cx="7467600" cy="994122"/>
          </a:xfrm>
        </p:spPr>
        <p:txBody>
          <a:bodyPr/>
          <a:lstStyle/>
          <a:p>
            <a:pPr algn="ctr"/>
            <a:r>
              <a:rPr lang="en-US" b="1" dirty="0">
                <a:solidFill>
                  <a:schemeClr val="tx1"/>
                </a:solidFill>
                <a:effectLst>
                  <a:outerShdw blurRad="38100" dist="38100" dir="2700000" algn="tl">
                    <a:srgbClr val="000000">
                      <a:alpha val="43137"/>
                    </a:srgbClr>
                  </a:outerShdw>
                </a:effectLst>
                <a:latin typeface="Algerian" panose="04020705040A02060702" pitchFamily="82" charset="0"/>
              </a:rPr>
              <a:t>CONCLUSION</a:t>
            </a:r>
            <a:endParaRPr lang="en-IN" b="1" dirty="0">
              <a:solidFill>
                <a:schemeClr val="tx1"/>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C628DAA8-7E25-429D-8251-FD9A3018C429}"/>
              </a:ext>
            </a:extLst>
          </p:cNvPr>
          <p:cNvSpPr>
            <a:spLocks noGrp="1"/>
          </p:cNvSpPr>
          <p:nvPr>
            <p:ph idx="1"/>
          </p:nvPr>
        </p:nvSpPr>
        <p:spPr>
          <a:xfrm>
            <a:off x="1005283" y="1299874"/>
            <a:ext cx="7467600" cy="5026570"/>
          </a:xfrm>
        </p:spPr>
        <p:txBody>
          <a:bodyPr anchor="t">
            <a:noAutofit/>
          </a:bodyPr>
          <a:lstStyle/>
          <a:p>
            <a:pPr algn="just">
              <a:lnSpc>
                <a:spcPct val="120000"/>
              </a:lnSpc>
              <a:spcBef>
                <a:spcPts val="1001"/>
              </a:spcBef>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In this study, Stock Market basics are discussed and the need for predicting the future stock values.</a:t>
            </a:r>
          </a:p>
          <a:p>
            <a:pPr algn="just">
              <a:lnSpc>
                <a:spcPct val="120000"/>
              </a:lnSpc>
              <a:spcBef>
                <a:spcPts val="1001"/>
              </a:spcBef>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We have made an attempt to evaluate these prices using different ML algorithm. The algorithms are LSTM and Linear Regression.</a:t>
            </a:r>
          </a:p>
          <a:p>
            <a:pPr algn="just">
              <a:lnSpc>
                <a:spcPct val="120000"/>
              </a:lnSpc>
              <a:spcBef>
                <a:spcPts val="1001"/>
              </a:spcBef>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It is concluded that different methodologies will help an investor for choosing appropriate methodology for making a correct decision of buying and selling of stocks.</a:t>
            </a:r>
            <a:endParaRPr lang="en-IN" sz="2000" dirty="0">
              <a:solidFill>
                <a:schemeClr val="bg1"/>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F64A3C9-5A78-4B89-8A8D-C90F509D29E4}"/>
              </a:ext>
            </a:extLst>
          </p:cNvPr>
          <p:cNvSpPr>
            <a:spLocks noGrp="1"/>
          </p:cNvSpPr>
          <p:nvPr>
            <p:ph type="sldNum" sz="quarter" idx="12"/>
          </p:nvPr>
        </p:nvSpPr>
        <p:spPr/>
        <p:txBody>
          <a:bodyPr/>
          <a:lstStyle/>
          <a:p>
            <a:fld id="{3D4C7723-0AE8-4320-A8AA-BD0707A23B93}" type="slidenum">
              <a:rPr lang="en-US" smtClean="0"/>
              <a:pPr/>
              <a:t>25</a:t>
            </a:fld>
            <a:endParaRPr lang="en-US" dirty="0"/>
          </a:p>
        </p:txBody>
      </p:sp>
    </p:spTree>
    <p:extLst>
      <p:ext uri="{BB962C8B-B14F-4D97-AF65-F5344CB8AC3E}">
        <p14:creationId xmlns:p14="http://schemas.microsoft.com/office/powerpoint/2010/main" val="1409837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1AC4-5553-405A-BCD1-DF436A3EC775}"/>
              </a:ext>
            </a:extLst>
          </p:cNvPr>
          <p:cNvSpPr>
            <a:spLocks noGrp="1"/>
          </p:cNvSpPr>
          <p:nvPr>
            <p:ph type="title"/>
          </p:nvPr>
        </p:nvSpPr>
        <p:spPr>
          <a:xfrm>
            <a:off x="838200" y="228600"/>
            <a:ext cx="7467600" cy="994122"/>
          </a:xfrm>
        </p:spPr>
        <p:txBody>
          <a:bodyPr/>
          <a:lstStyle/>
          <a:p>
            <a:pPr algn="ctr"/>
            <a:r>
              <a:rPr lang="en-US" b="1" dirty="0">
                <a:solidFill>
                  <a:schemeClr val="tx1"/>
                </a:solidFill>
                <a:effectLst>
                  <a:outerShdw blurRad="38100" dist="38100" dir="2700000" algn="tl">
                    <a:srgbClr val="000000">
                      <a:alpha val="43137"/>
                    </a:srgbClr>
                  </a:outerShdw>
                </a:effectLst>
                <a:latin typeface="Algerian" panose="04020705040A02060702" pitchFamily="82" charset="0"/>
              </a:rPr>
              <a:t>FUTURE SCOPE</a:t>
            </a:r>
            <a:endParaRPr lang="en-IN" b="1" dirty="0">
              <a:solidFill>
                <a:schemeClr val="tx1"/>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C628DAA8-7E25-429D-8251-FD9A3018C429}"/>
              </a:ext>
            </a:extLst>
          </p:cNvPr>
          <p:cNvSpPr>
            <a:spLocks noGrp="1"/>
          </p:cNvSpPr>
          <p:nvPr>
            <p:ph idx="1"/>
          </p:nvPr>
        </p:nvSpPr>
        <p:spPr>
          <a:xfrm>
            <a:off x="1005283" y="1299874"/>
            <a:ext cx="7467600" cy="5026570"/>
          </a:xfrm>
        </p:spPr>
        <p:txBody>
          <a:bodyPr anchor="t">
            <a:noAutofit/>
          </a:bodyPr>
          <a:lstStyle/>
          <a:p>
            <a:pPr marR="360045" lvl="0" algn="just">
              <a:lnSpc>
                <a:spcPct val="150000"/>
              </a:lnSpc>
              <a:spcBef>
                <a:spcPts val="0"/>
              </a:spcBef>
              <a:spcAft>
                <a:spcPts val="600"/>
              </a:spcAft>
              <a:buFont typeface="Arial" panose="020B0604020202020204" pitchFamily="34" charset="0"/>
              <a:buChar char="•"/>
            </a:pPr>
            <a:r>
              <a:rPr lang="en-IN"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The proposed model does not predict well for sudden changes in the trend of stock data. This occurs due to external factors and real-world changes affecting the stock market.</a:t>
            </a:r>
            <a:r>
              <a:rPr lang="en-US" sz="1800" dirty="0">
                <a:solidFill>
                  <a:schemeClr val="bg1"/>
                </a:solidFill>
                <a:latin typeface="Arial" panose="020B0604020202020204" pitchFamily="34" charset="0"/>
                <a:ea typeface="Times New Roman" panose="02020603050405020304" pitchFamily="18" charset="0"/>
                <a:cs typeface="Arial" panose="020B0604020202020204" pitchFamily="34" charset="0"/>
              </a:rPr>
              <a:t> </a:t>
            </a:r>
            <a:r>
              <a:rPr lang="en-IN"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We can overcome this by implementing Sentiment Analysis to enhance the proposed model.</a:t>
            </a:r>
          </a:p>
          <a:p>
            <a:pPr marR="360045" lvl="0" algn="just">
              <a:lnSpc>
                <a:spcPct val="150000"/>
              </a:lnSpc>
              <a:spcBef>
                <a:spcPts val="0"/>
              </a:spcBef>
              <a:spcAft>
                <a:spcPts val="600"/>
              </a:spcAft>
              <a:buFont typeface="Arial" panose="020B0604020202020204" pitchFamily="34" charset="0"/>
              <a:buChar char="•"/>
            </a:pPr>
            <a:r>
              <a:rPr lang="en-US" sz="1800" dirty="0">
                <a:solidFill>
                  <a:schemeClr val="bg1"/>
                </a:solidFill>
                <a:latin typeface="Arial" panose="020B0604020202020204" pitchFamily="34" charset="0"/>
                <a:cs typeface="Arial" panose="020B0604020202020204" pitchFamily="34" charset="0"/>
              </a:rPr>
              <a:t>There is no user interaction or interface provided in this project. A Web UI or an application can be provided where user can check the value for a particular stock.</a:t>
            </a:r>
            <a:endParaRPr lang="en-US"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a:lnSpc>
                <a:spcPct val="120000"/>
              </a:lnSpc>
              <a:spcBef>
                <a:spcPts val="1001"/>
              </a:spcBef>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F64A3C9-5A78-4B89-8A8D-C90F509D29E4}"/>
              </a:ext>
            </a:extLst>
          </p:cNvPr>
          <p:cNvSpPr>
            <a:spLocks noGrp="1"/>
          </p:cNvSpPr>
          <p:nvPr>
            <p:ph type="sldNum" sz="quarter" idx="12"/>
          </p:nvPr>
        </p:nvSpPr>
        <p:spPr/>
        <p:txBody>
          <a:bodyPr/>
          <a:lstStyle/>
          <a:p>
            <a:fld id="{3D4C7723-0AE8-4320-A8AA-BD0707A23B93}" type="slidenum">
              <a:rPr lang="en-US" smtClean="0"/>
              <a:pPr/>
              <a:t>26</a:t>
            </a:fld>
            <a:endParaRPr lang="en-US" dirty="0"/>
          </a:p>
        </p:txBody>
      </p:sp>
    </p:spTree>
    <p:extLst>
      <p:ext uri="{BB962C8B-B14F-4D97-AF65-F5344CB8AC3E}">
        <p14:creationId xmlns:p14="http://schemas.microsoft.com/office/powerpoint/2010/main" val="4227134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1AC4-5553-405A-BCD1-DF436A3EC775}"/>
              </a:ext>
            </a:extLst>
          </p:cNvPr>
          <p:cNvSpPr>
            <a:spLocks noGrp="1"/>
          </p:cNvSpPr>
          <p:nvPr>
            <p:ph type="title"/>
          </p:nvPr>
        </p:nvSpPr>
        <p:spPr>
          <a:xfrm>
            <a:off x="838200" y="34495"/>
            <a:ext cx="7467600" cy="994122"/>
          </a:xfrm>
        </p:spPr>
        <p:txBody>
          <a:bodyPr/>
          <a:lstStyle/>
          <a:p>
            <a:pPr algn="ctr"/>
            <a:r>
              <a:rPr lang="en-US" b="1" dirty="0">
                <a:solidFill>
                  <a:schemeClr val="tx1"/>
                </a:solidFill>
                <a:effectLst>
                  <a:outerShdw blurRad="38100" dist="38100" dir="2700000" algn="tl">
                    <a:srgbClr val="000000">
                      <a:alpha val="43137"/>
                    </a:srgbClr>
                  </a:outerShdw>
                </a:effectLst>
                <a:latin typeface="Algerian" panose="04020705040A02060702" pitchFamily="82" charset="0"/>
              </a:rPr>
              <a:t>REFERENCES</a:t>
            </a:r>
            <a:endParaRPr lang="en-IN" b="1" dirty="0">
              <a:solidFill>
                <a:schemeClr val="tx1"/>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C628DAA8-7E25-429D-8251-FD9A3018C429}"/>
              </a:ext>
            </a:extLst>
          </p:cNvPr>
          <p:cNvSpPr>
            <a:spLocks noGrp="1"/>
          </p:cNvSpPr>
          <p:nvPr>
            <p:ph idx="1"/>
          </p:nvPr>
        </p:nvSpPr>
        <p:spPr>
          <a:xfrm>
            <a:off x="1005283" y="915714"/>
            <a:ext cx="7467600" cy="5557584"/>
          </a:xfrm>
        </p:spPr>
        <p:txBody>
          <a:bodyPr anchor="t">
            <a:noAutofit/>
          </a:bodyPr>
          <a:lstStyle/>
          <a:p>
            <a:pPr marL="343080" marR="0" lvl="0" indent="-341640" algn="just" rtl="0">
              <a:lnSpc>
                <a:spcPct val="120000"/>
              </a:lnSpc>
              <a:spcBef>
                <a:spcPts val="0"/>
              </a:spcBef>
              <a:spcAft>
                <a:spcPts val="0"/>
              </a:spcAft>
              <a:buClr>
                <a:srgbClr val="000000"/>
              </a:buClr>
              <a:buSzPts val="1600"/>
              <a:buFont typeface="Twentieth Century"/>
              <a:buAutoNum type="arabicParenR"/>
            </a:pPr>
            <a:r>
              <a:rPr lang="en-IN" sz="16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rPr>
              <a:t>Ishita Parmar, </a:t>
            </a:r>
            <a:r>
              <a:rPr lang="en-IN" sz="1600" b="0" i="0" u="none" strike="noStrike" cap="none" dirty="0" err="1">
                <a:solidFill>
                  <a:srgbClr val="000000"/>
                </a:solidFill>
                <a:latin typeface="Arial" panose="020B0604020202020204" pitchFamily="34" charset="0"/>
                <a:ea typeface="Times New Roman"/>
                <a:cs typeface="Arial" panose="020B0604020202020204" pitchFamily="34" charset="0"/>
                <a:sym typeface="Times New Roman"/>
              </a:rPr>
              <a:t>Navanshu</a:t>
            </a:r>
            <a:r>
              <a:rPr lang="en-IN" sz="16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rPr>
              <a:t> Agarwal, Himanshu Dhiman, </a:t>
            </a:r>
            <a:r>
              <a:rPr lang="en-IN" sz="1600" b="0" i="0" u="none" strike="noStrike" cap="none" dirty="0" err="1">
                <a:solidFill>
                  <a:srgbClr val="000000"/>
                </a:solidFill>
                <a:latin typeface="Arial" panose="020B0604020202020204" pitchFamily="34" charset="0"/>
                <a:ea typeface="Times New Roman"/>
                <a:cs typeface="Arial" panose="020B0604020202020204" pitchFamily="34" charset="0"/>
                <a:sym typeface="Times New Roman"/>
              </a:rPr>
              <a:t>Shikhin</a:t>
            </a:r>
            <a:r>
              <a:rPr lang="en-IN" sz="16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rPr>
              <a:t> Gupta “Stock market prediction using machine learning”, IEEE 2018.</a:t>
            </a: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343080" marR="0" lvl="0" indent="-341640" algn="just" rtl="0">
              <a:lnSpc>
                <a:spcPct val="120000"/>
              </a:lnSpc>
              <a:spcBef>
                <a:spcPts val="1001"/>
              </a:spcBef>
              <a:spcAft>
                <a:spcPts val="0"/>
              </a:spcAft>
              <a:buClr>
                <a:srgbClr val="000000"/>
              </a:buClr>
              <a:buSzPts val="1600"/>
              <a:buFont typeface="Twentieth Century"/>
              <a:buAutoNum type="arabicParenR"/>
            </a:pPr>
            <a:r>
              <a:rPr lang="en-IN" sz="16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rPr>
              <a:t>Jae Won Lee “Stock price prediction using reinforcement learning“, IEEE 2010.</a:t>
            </a: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343080" marR="0" lvl="0" indent="-341640" algn="just" rtl="0">
              <a:lnSpc>
                <a:spcPct val="120000"/>
              </a:lnSpc>
              <a:spcBef>
                <a:spcPts val="1001"/>
              </a:spcBef>
              <a:spcAft>
                <a:spcPts val="0"/>
              </a:spcAft>
              <a:buClr>
                <a:srgbClr val="000000"/>
              </a:buClr>
              <a:buSzPts val="1600"/>
              <a:buFont typeface="Twentieth Century"/>
              <a:buAutoNum type="arabicParenR"/>
            </a:pPr>
            <a:r>
              <a:rPr lang="en-IN" sz="16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rPr>
              <a:t>Paul D. </a:t>
            </a:r>
            <a:r>
              <a:rPr lang="en-IN" sz="1600" b="0" i="0" u="none" strike="noStrike" cap="none" dirty="0" err="1">
                <a:solidFill>
                  <a:srgbClr val="000000"/>
                </a:solidFill>
                <a:latin typeface="Arial" panose="020B0604020202020204" pitchFamily="34" charset="0"/>
                <a:ea typeface="Times New Roman"/>
                <a:cs typeface="Arial" panose="020B0604020202020204" pitchFamily="34" charset="0"/>
                <a:sym typeface="Times New Roman"/>
              </a:rPr>
              <a:t>Yoo</a:t>
            </a:r>
            <a:r>
              <a:rPr lang="en-IN" sz="16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rPr>
              <a:t>, Maria H. Kim, Tony Jan “Machine learning techniques and use of event information for stock market prediction”, IEEE 2005.</a:t>
            </a: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343080" marR="0" lvl="0" indent="-341640" algn="just" rtl="0">
              <a:lnSpc>
                <a:spcPct val="100000"/>
              </a:lnSpc>
              <a:spcBef>
                <a:spcPts val="0"/>
              </a:spcBef>
              <a:spcAft>
                <a:spcPts val="0"/>
              </a:spcAft>
              <a:buClr>
                <a:srgbClr val="000000"/>
              </a:buClr>
              <a:buSzPts val="1600"/>
              <a:buFont typeface="Twentieth Century"/>
              <a:buAutoNum type="arabicParenR"/>
            </a:pPr>
            <a:r>
              <a:rPr lang="en-IN" sz="16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rPr>
              <a:t>Osman </a:t>
            </a:r>
            <a:r>
              <a:rPr lang="en-IN" sz="1600" b="0" i="0" u="none" strike="noStrike" cap="none" dirty="0" err="1">
                <a:solidFill>
                  <a:srgbClr val="000000"/>
                </a:solidFill>
                <a:latin typeface="Arial" panose="020B0604020202020204" pitchFamily="34" charset="0"/>
                <a:ea typeface="Times New Roman"/>
                <a:cs typeface="Arial" panose="020B0604020202020204" pitchFamily="34" charset="0"/>
                <a:sym typeface="Times New Roman"/>
              </a:rPr>
              <a:t>Hegazy</a:t>
            </a:r>
            <a:r>
              <a:rPr lang="en-IN" sz="16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rPr>
              <a:t>, Omar S. Soliman, Mustafa Abdul Salam “A machine learning model for stock market prediction”, IEEE 2013.</a:t>
            </a: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343080" marR="0" lvl="0" indent="-341640" algn="just" rtl="0">
              <a:lnSpc>
                <a:spcPct val="120000"/>
              </a:lnSpc>
              <a:spcBef>
                <a:spcPts val="1001"/>
              </a:spcBef>
              <a:spcAft>
                <a:spcPts val="0"/>
              </a:spcAft>
              <a:buClr>
                <a:srgbClr val="000000"/>
              </a:buClr>
              <a:buSzPts val="1600"/>
              <a:buFont typeface="Twentieth Century"/>
              <a:buAutoNum type="arabicParenR"/>
            </a:pPr>
            <a:r>
              <a:rPr lang="en-IN" sz="16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rPr>
              <a:t>Rachna Sable, </a:t>
            </a:r>
            <a:r>
              <a:rPr lang="en-IN" sz="1600" b="0" i="0" u="none" strike="noStrike" cap="none" dirty="0" err="1">
                <a:solidFill>
                  <a:srgbClr val="000000"/>
                </a:solidFill>
                <a:latin typeface="Arial" panose="020B0604020202020204" pitchFamily="34" charset="0"/>
                <a:ea typeface="Times New Roman"/>
                <a:cs typeface="Arial" panose="020B0604020202020204" pitchFamily="34" charset="0"/>
                <a:sym typeface="Times New Roman"/>
              </a:rPr>
              <a:t>Dr.</a:t>
            </a:r>
            <a:r>
              <a:rPr lang="en-IN" sz="16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rPr>
              <a:t> Shivani Goel, </a:t>
            </a:r>
            <a:r>
              <a:rPr lang="en-IN" sz="1600" b="0" i="0" u="none" strike="noStrike" cap="none" dirty="0" err="1">
                <a:solidFill>
                  <a:srgbClr val="000000"/>
                </a:solidFill>
                <a:latin typeface="Arial" panose="020B0604020202020204" pitchFamily="34" charset="0"/>
                <a:ea typeface="Times New Roman"/>
                <a:cs typeface="Arial" panose="020B0604020202020204" pitchFamily="34" charset="0"/>
                <a:sym typeface="Times New Roman"/>
              </a:rPr>
              <a:t>Dr.</a:t>
            </a:r>
            <a:r>
              <a:rPr lang="en-IN" sz="16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rPr>
              <a:t> Pradeep Chatterjee “Empirical study on stock market prediction using machine learning”, IEEE 2018.</a:t>
            </a: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343080" marR="0" lvl="0" indent="-341640" algn="just" rtl="0">
              <a:lnSpc>
                <a:spcPct val="120000"/>
              </a:lnSpc>
              <a:spcBef>
                <a:spcPts val="1001"/>
              </a:spcBef>
              <a:spcAft>
                <a:spcPts val="0"/>
              </a:spcAft>
              <a:buClr>
                <a:srgbClr val="000000"/>
              </a:buClr>
              <a:buSzPts val="1600"/>
              <a:buFont typeface="Twentieth Century"/>
              <a:buAutoNum type="arabicParenR"/>
            </a:pPr>
            <a:r>
              <a:rPr lang="en-IN" sz="1600" b="0" i="0" u="none" strike="noStrike" cap="none" dirty="0" err="1">
                <a:solidFill>
                  <a:srgbClr val="000000"/>
                </a:solidFill>
                <a:latin typeface="Arial" panose="020B0604020202020204" pitchFamily="34" charset="0"/>
                <a:ea typeface="Times New Roman"/>
                <a:cs typeface="Arial" panose="020B0604020202020204" pitchFamily="34" charset="0"/>
                <a:sym typeface="Times New Roman"/>
              </a:rPr>
              <a:t>Zhaoxia</a:t>
            </a:r>
            <a:r>
              <a:rPr lang="en-IN" sz="16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rPr>
              <a:t> Wang, Seng-</a:t>
            </a:r>
            <a:r>
              <a:rPr lang="en-IN" sz="1600" b="0" i="0" u="none" strike="noStrike" cap="none" dirty="0" err="1">
                <a:solidFill>
                  <a:srgbClr val="000000"/>
                </a:solidFill>
                <a:latin typeface="Arial" panose="020B0604020202020204" pitchFamily="34" charset="0"/>
                <a:ea typeface="Times New Roman"/>
                <a:cs typeface="Arial" panose="020B0604020202020204" pitchFamily="34" charset="0"/>
                <a:sym typeface="Times New Roman"/>
              </a:rPr>
              <a:t>Beng</a:t>
            </a:r>
            <a:r>
              <a:rPr lang="en-IN" sz="16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rPr>
              <a:t> HO, </a:t>
            </a:r>
            <a:r>
              <a:rPr lang="en-IN" sz="1600" b="0" i="0" u="none" strike="noStrike" cap="none" dirty="0" err="1">
                <a:solidFill>
                  <a:srgbClr val="000000"/>
                </a:solidFill>
                <a:latin typeface="Arial" panose="020B0604020202020204" pitchFamily="34" charset="0"/>
                <a:ea typeface="Times New Roman"/>
                <a:cs typeface="Arial" panose="020B0604020202020204" pitchFamily="34" charset="0"/>
                <a:sym typeface="Times New Roman"/>
              </a:rPr>
              <a:t>Zhiping</a:t>
            </a:r>
            <a:r>
              <a:rPr lang="en-IN" sz="16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rPr>
              <a:t> Lin “Stock market prediction analysis by incorporating social and news opinion and sentiment”, IEEE 2018.</a:t>
            </a: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343080" marR="0" lvl="0" indent="-341640" algn="just" rtl="0">
              <a:lnSpc>
                <a:spcPct val="120000"/>
              </a:lnSpc>
              <a:spcBef>
                <a:spcPts val="1001"/>
              </a:spcBef>
              <a:spcAft>
                <a:spcPts val="0"/>
              </a:spcAft>
              <a:buClr>
                <a:srgbClr val="000000"/>
              </a:buClr>
              <a:buSzPts val="1600"/>
              <a:buFont typeface="Twentieth Century"/>
              <a:buAutoNum type="arabicParenR"/>
            </a:pPr>
            <a:r>
              <a:rPr lang="en-IN" sz="1600" b="0" i="0" u="none" strike="noStrike" cap="none" dirty="0" err="1">
                <a:solidFill>
                  <a:srgbClr val="000000"/>
                </a:solidFill>
                <a:latin typeface="Arial" panose="020B0604020202020204" pitchFamily="34" charset="0"/>
                <a:ea typeface="Times New Roman"/>
                <a:cs typeface="Arial" panose="020B0604020202020204" pitchFamily="34" charset="0"/>
                <a:sym typeface="Times New Roman"/>
              </a:rPr>
              <a:t>Pawee</a:t>
            </a:r>
            <a:r>
              <a:rPr lang="en-IN" sz="16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rPr>
              <a:t> </a:t>
            </a:r>
            <a:r>
              <a:rPr lang="en-IN" sz="1600" b="0" i="0" u="none" strike="noStrike" cap="none" dirty="0" err="1">
                <a:solidFill>
                  <a:srgbClr val="000000"/>
                </a:solidFill>
                <a:latin typeface="Arial" panose="020B0604020202020204" pitchFamily="34" charset="0"/>
                <a:ea typeface="Times New Roman"/>
                <a:cs typeface="Arial" panose="020B0604020202020204" pitchFamily="34" charset="0"/>
                <a:sym typeface="Times New Roman"/>
              </a:rPr>
              <a:t>Werawithayaset</a:t>
            </a:r>
            <a:r>
              <a:rPr lang="en-IN" sz="16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rPr>
              <a:t>, </a:t>
            </a:r>
            <a:r>
              <a:rPr lang="en-IN" sz="1600" b="0" i="0" u="none" strike="noStrike" cap="none" dirty="0" err="1">
                <a:solidFill>
                  <a:srgbClr val="000000"/>
                </a:solidFill>
                <a:latin typeface="Arial" panose="020B0604020202020204" pitchFamily="34" charset="0"/>
                <a:ea typeface="Times New Roman"/>
                <a:cs typeface="Arial" panose="020B0604020202020204" pitchFamily="34" charset="0"/>
                <a:sym typeface="Times New Roman"/>
              </a:rPr>
              <a:t>Suratose</a:t>
            </a:r>
            <a:r>
              <a:rPr lang="en-IN" sz="16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rPr>
              <a:t> </a:t>
            </a:r>
            <a:r>
              <a:rPr lang="en-IN" sz="1600" b="0" i="0" u="none" strike="noStrike" cap="none" dirty="0" err="1">
                <a:solidFill>
                  <a:srgbClr val="000000"/>
                </a:solidFill>
                <a:latin typeface="Arial" panose="020B0604020202020204" pitchFamily="34" charset="0"/>
                <a:ea typeface="Times New Roman"/>
                <a:cs typeface="Arial" panose="020B0604020202020204" pitchFamily="34" charset="0"/>
                <a:sym typeface="Times New Roman"/>
              </a:rPr>
              <a:t>Tritilanunt</a:t>
            </a:r>
            <a:r>
              <a:rPr lang="en-IN" sz="16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rPr>
              <a:t> “Stock closing price prediction using machine learning”, IEEE 2019.</a:t>
            </a: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343080" marR="0" lvl="0" indent="-341640" algn="just" rtl="0">
              <a:lnSpc>
                <a:spcPct val="120000"/>
              </a:lnSpc>
              <a:spcBef>
                <a:spcPts val="1001"/>
              </a:spcBef>
              <a:spcAft>
                <a:spcPts val="0"/>
              </a:spcAft>
              <a:buClr>
                <a:srgbClr val="000000"/>
              </a:buClr>
              <a:buSzPts val="1600"/>
              <a:buFont typeface="Twentieth Century"/>
              <a:buAutoNum type="arabicParenR"/>
            </a:pPr>
            <a:r>
              <a:rPr lang="en-IN" sz="1600" b="0" i="0" u="none" strike="noStrike" cap="none" dirty="0" err="1">
                <a:solidFill>
                  <a:srgbClr val="000000"/>
                </a:solidFill>
                <a:latin typeface="Arial" panose="020B0604020202020204" pitchFamily="34" charset="0"/>
                <a:ea typeface="Times New Roman"/>
                <a:cs typeface="Arial" panose="020B0604020202020204" pitchFamily="34" charset="0"/>
                <a:sym typeface="Times New Roman"/>
              </a:rPr>
              <a:t>Tarun</a:t>
            </a:r>
            <a:r>
              <a:rPr lang="en-IN" sz="1600" b="0" i="0" u="none" strike="noStrike" cap="none" dirty="0">
                <a:solidFill>
                  <a:srgbClr val="000000"/>
                </a:solidFill>
                <a:latin typeface="Arial" panose="020B0604020202020204" pitchFamily="34" charset="0"/>
                <a:ea typeface="Times New Roman"/>
                <a:cs typeface="Arial" panose="020B0604020202020204" pitchFamily="34" charset="0"/>
                <a:sym typeface="Times New Roman"/>
              </a:rPr>
              <a:t> Kumar Madan, Jitendra Kumar, Ashutosh Kumar Singh “Stock market forecasting today and tomorrow “, IEEE 2019.</a:t>
            </a: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0" marR="0" lvl="0" indent="0" algn="l"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0" marR="0" lvl="0" indent="0" algn="l"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0" marR="0" lvl="0" indent="0" algn="l"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0" marR="0" lvl="0" indent="0" algn="l"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0" marR="0" lvl="0" indent="0" algn="l"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0" marR="0" lvl="0" indent="0" algn="l"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0" marR="0" lvl="0" indent="0" algn="l"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114480" marR="0" lvl="0" indent="0" algn="just"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114480" marR="0" lvl="0" indent="0" algn="just"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114480" marR="0" lvl="0" indent="0" algn="just"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114480" marR="0" lvl="0" indent="0" algn="just"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114480" marR="0" lvl="0" indent="0" algn="just"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114480" marR="0" lvl="0" indent="0" algn="just"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114480" marR="0" lvl="0" indent="0" algn="just"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114480" marR="0" lvl="0" indent="0" algn="just"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3240" marR="0" lvl="0" indent="0" algn="just"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0" indent="0">
              <a:lnSpc>
                <a:spcPct val="120000"/>
              </a:lnSpc>
              <a:spcBef>
                <a:spcPts val="1001"/>
              </a:spcBef>
              <a:buNone/>
            </a:pPr>
            <a:endParaRPr lang="en-IN" sz="16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F64A3C9-5A78-4B89-8A8D-C90F509D29E4}"/>
              </a:ext>
            </a:extLst>
          </p:cNvPr>
          <p:cNvSpPr>
            <a:spLocks noGrp="1"/>
          </p:cNvSpPr>
          <p:nvPr>
            <p:ph type="sldNum" sz="quarter" idx="12"/>
          </p:nvPr>
        </p:nvSpPr>
        <p:spPr/>
        <p:txBody>
          <a:bodyPr/>
          <a:lstStyle/>
          <a:p>
            <a:fld id="{3D4C7723-0AE8-4320-A8AA-BD0707A23B93}" type="slidenum">
              <a:rPr lang="en-US" smtClean="0"/>
              <a:pPr/>
              <a:t>27</a:t>
            </a:fld>
            <a:endParaRPr lang="en-US" dirty="0"/>
          </a:p>
        </p:txBody>
      </p:sp>
    </p:spTree>
    <p:extLst>
      <p:ext uri="{BB962C8B-B14F-4D97-AF65-F5344CB8AC3E}">
        <p14:creationId xmlns:p14="http://schemas.microsoft.com/office/powerpoint/2010/main" val="547712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8DAA8-7E25-429D-8251-FD9A3018C429}"/>
              </a:ext>
            </a:extLst>
          </p:cNvPr>
          <p:cNvSpPr>
            <a:spLocks noGrp="1"/>
          </p:cNvSpPr>
          <p:nvPr>
            <p:ph idx="1"/>
          </p:nvPr>
        </p:nvSpPr>
        <p:spPr>
          <a:xfrm>
            <a:off x="914400" y="588146"/>
            <a:ext cx="7467600" cy="5557584"/>
          </a:xfrm>
        </p:spPr>
        <p:txBody>
          <a:bodyPr anchor="t">
            <a:noAutofit/>
          </a:bodyPr>
          <a:lstStyle/>
          <a:p>
            <a:pPr marL="344340" indent="-342900" algn="just">
              <a:lnSpc>
                <a:spcPct val="120000"/>
              </a:lnSpc>
              <a:spcBef>
                <a:spcPts val="0"/>
              </a:spcBef>
              <a:spcAft>
                <a:spcPts val="0"/>
              </a:spcAft>
              <a:buClr>
                <a:srgbClr val="000000"/>
              </a:buClr>
              <a:buSzPts val="1600"/>
              <a:buAutoNum type="arabicParenR" startAt="9"/>
            </a:pPr>
            <a:r>
              <a:rPr lang="en-US"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Subhadra </a:t>
            </a:r>
            <a:r>
              <a:rPr lang="en-US" sz="16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Kompella</a:t>
            </a:r>
            <a:r>
              <a:rPr lang="en-US"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Kalyana</a:t>
            </a:r>
            <a:r>
              <a:rPr lang="en-US"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 Chakravarthy </a:t>
            </a:r>
            <a:r>
              <a:rPr lang="en-US" sz="16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Chilukuri</a:t>
            </a:r>
            <a:r>
              <a:rPr lang="en-US"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 “Stock market 	prediction using machine learning methods”, IEEE 2019</a:t>
            </a:r>
          </a:p>
          <a:p>
            <a:pPr marL="344340" indent="-342900" algn="just">
              <a:lnSpc>
                <a:spcPct val="120000"/>
              </a:lnSpc>
              <a:spcBef>
                <a:spcPts val="0"/>
              </a:spcBef>
              <a:spcAft>
                <a:spcPts val="0"/>
              </a:spcAft>
              <a:buClr>
                <a:srgbClr val="000000"/>
              </a:buClr>
              <a:buSzPts val="1600"/>
              <a:buAutoNum type="arabicParenR" startAt="9"/>
            </a:pPr>
            <a:r>
              <a:rPr lang="en-US"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Radu </a:t>
            </a:r>
            <a:r>
              <a:rPr lang="en-US" sz="16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Iacomin</a:t>
            </a:r>
            <a:r>
              <a:rPr lang="en-US"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 “Stock market prediction”, IEEE 2015</a:t>
            </a:r>
          </a:p>
          <a:p>
            <a:pPr marL="344340" indent="-342900" algn="just">
              <a:lnSpc>
                <a:spcPct val="120000"/>
              </a:lnSpc>
              <a:spcBef>
                <a:spcPts val="0"/>
              </a:spcBef>
              <a:spcAft>
                <a:spcPts val="0"/>
              </a:spcAft>
              <a:buClr>
                <a:srgbClr val="000000"/>
              </a:buClr>
              <a:buSzPts val="1600"/>
              <a:buFont typeface="Arial"/>
              <a:buAutoNum type="arabicParenR" startAt="9"/>
            </a:pPr>
            <a:r>
              <a:rPr lang="en-US"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Ashwini Pathak “Study of machine learning algorithms for stock market prediction”, IEEE 2000</a:t>
            </a:r>
          </a:p>
          <a:p>
            <a:pPr marL="344340" indent="-342900" algn="just">
              <a:lnSpc>
                <a:spcPct val="120000"/>
              </a:lnSpc>
              <a:spcBef>
                <a:spcPts val="0"/>
              </a:spcBef>
              <a:spcAft>
                <a:spcPts val="0"/>
              </a:spcAft>
              <a:buClr>
                <a:srgbClr val="000000"/>
              </a:buClr>
              <a:buSzPts val="1600"/>
              <a:buFont typeface="Arial"/>
              <a:buAutoNum type="arabicParenR" startAt="9"/>
            </a:pPr>
            <a:r>
              <a:rPr lang="en-US" sz="16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Jingyi</a:t>
            </a:r>
            <a:r>
              <a:rPr lang="en-US"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 Shen and  M. </a:t>
            </a:r>
            <a:r>
              <a:rPr lang="en-US" sz="16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Omair</a:t>
            </a:r>
            <a:r>
              <a:rPr lang="en-US"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 Shafiq ”Short‐term stock market price trend prediction using a comprehensive deep learning system”, IEEE 2020</a:t>
            </a:r>
          </a:p>
          <a:p>
            <a:pPr marL="344340" indent="-342900" algn="just">
              <a:lnSpc>
                <a:spcPct val="120000"/>
              </a:lnSpc>
              <a:spcBef>
                <a:spcPts val="0"/>
              </a:spcBef>
              <a:spcAft>
                <a:spcPts val="0"/>
              </a:spcAft>
              <a:buClr>
                <a:srgbClr val="000000"/>
              </a:buClr>
              <a:buSzPts val="1600"/>
              <a:buFont typeface="Arial"/>
              <a:buAutoNum type="arabicParenR" startAt="9"/>
            </a:pPr>
            <a:r>
              <a:rPr lang="en-IN"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Ashish Sharma, Dinesh </a:t>
            </a:r>
            <a:r>
              <a:rPr lang="en-IN" sz="16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Bhuriya</a:t>
            </a:r>
            <a:r>
              <a:rPr lang="en-IN"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 Upendra Singh  “S</a:t>
            </a:r>
            <a:r>
              <a:rPr lang="en-US" sz="16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urvey</a:t>
            </a:r>
            <a:r>
              <a:rPr lang="en-US"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 of stock market prediction using machine learning approach “, IEEE 2017</a:t>
            </a:r>
          </a:p>
          <a:p>
            <a:pPr marL="344340" indent="-342900" algn="just">
              <a:lnSpc>
                <a:spcPct val="120000"/>
              </a:lnSpc>
              <a:spcBef>
                <a:spcPts val="0"/>
              </a:spcBef>
              <a:spcAft>
                <a:spcPts val="0"/>
              </a:spcAft>
              <a:buClr>
                <a:srgbClr val="000000"/>
              </a:buClr>
              <a:buSzPts val="1600"/>
              <a:buFont typeface="Arial"/>
              <a:buAutoNum type="arabicParenR" startAt="9"/>
            </a:pPr>
            <a:r>
              <a:rPr lang="en-US"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R. Batra and S. M. </a:t>
            </a:r>
            <a:r>
              <a:rPr lang="en-US" sz="16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Daudpota</a:t>
            </a:r>
            <a:r>
              <a:rPr lang="en-US"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 "Integrating </a:t>
            </a:r>
            <a:r>
              <a:rPr lang="en-US" sz="16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StockTwits</a:t>
            </a:r>
            <a:r>
              <a:rPr lang="en-US"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 with sentiment analysis for better prediction of stock price movement,", IEEE 2017</a:t>
            </a:r>
          </a:p>
          <a:p>
            <a:pPr marL="344340" indent="-342900" algn="just">
              <a:lnSpc>
                <a:spcPct val="120000"/>
              </a:lnSpc>
              <a:spcBef>
                <a:spcPts val="0"/>
              </a:spcBef>
              <a:spcAft>
                <a:spcPts val="0"/>
              </a:spcAft>
              <a:buClr>
                <a:srgbClr val="000000"/>
              </a:buClr>
              <a:buSzPts val="1600"/>
              <a:buAutoNum type="arabicParenR" startAt="9"/>
            </a:pPr>
            <a:r>
              <a:rPr lang="en-US" sz="16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Pushpendu</a:t>
            </a:r>
            <a:r>
              <a:rPr lang="en-US"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Ghosha</a:t>
            </a:r>
            <a:r>
              <a:rPr lang="en-US"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 Ariel </a:t>
            </a:r>
            <a:r>
              <a:rPr lang="en-US" sz="16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Neufeldb</a:t>
            </a:r>
            <a:r>
              <a:rPr lang="en-US"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Jajati</a:t>
            </a:r>
            <a:r>
              <a:rPr lang="en-US"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Keshari</a:t>
            </a:r>
            <a:r>
              <a:rPr lang="en-US"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 Sahoo</a:t>
            </a:r>
            <a:r>
              <a:rPr lang="en-IN"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en-US"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Forecasting directional movements of stock prices for intraday trading using LSTM and random forests”, IEEE </a:t>
            </a:r>
            <a:r>
              <a:rPr lang="en-IN"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2015</a:t>
            </a:r>
          </a:p>
          <a:p>
            <a:pPr marL="344340" indent="-342900" algn="just">
              <a:lnSpc>
                <a:spcPct val="120000"/>
              </a:lnSpc>
              <a:spcBef>
                <a:spcPts val="0"/>
              </a:spcBef>
              <a:spcAft>
                <a:spcPts val="0"/>
              </a:spcAft>
              <a:buClr>
                <a:srgbClr val="000000"/>
              </a:buClr>
              <a:buSzPts val="1600"/>
              <a:buFont typeface="Arial"/>
              <a:buAutoNum type="arabicParenR" startAt="9"/>
            </a:pPr>
            <a:r>
              <a:rPr lang="it-IT"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Ibrahim M. Hamed, Ashraf S. Hussein, Mohamed F. Tolba </a:t>
            </a:r>
            <a:r>
              <a:rPr lang="en-IN"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a:t>
            </a:r>
            <a:r>
              <a:rPr lang="en-US"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An intelligent model for stock market prediction ”, IEEE 2012</a:t>
            </a:r>
          </a:p>
          <a:p>
            <a:pPr marL="1440" indent="0" algn="just">
              <a:lnSpc>
                <a:spcPct val="120000"/>
              </a:lnSpc>
              <a:spcBef>
                <a:spcPts val="0"/>
              </a:spcBef>
              <a:spcAft>
                <a:spcPts val="0"/>
              </a:spcAft>
              <a:buClr>
                <a:srgbClr val="000000"/>
              </a:buClr>
              <a:buSzPts val="1600"/>
              <a:buNone/>
            </a:pP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344340" indent="-342900" algn="just">
              <a:lnSpc>
                <a:spcPct val="120000"/>
              </a:lnSpc>
              <a:spcBef>
                <a:spcPts val="0"/>
              </a:spcBef>
              <a:spcAft>
                <a:spcPts val="0"/>
              </a:spcAft>
              <a:buClr>
                <a:srgbClr val="000000"/>
              </a:buClr>
              <a:buSzPts val="1600"/>
              <a:buAutoNum type="arabicParenR" startAt="9"/>
            </a:pPr>
            <a:endParaRPr lang="en-US" sz="1800" dirty="0">
              <a:effectLst/>
              <a:latin typeface="Times New Roman" panose="02020603050405020304" pitchFamily="18" charset="0"/>
              <a:ea typeface="Calibri" panose="020F0502020204030204" pitchFamily="34" charset="0"/>
            </a:endParaRPr>
          </a:p>
          <a:p>
            <a:pPr marL="344340" indent="-342900" algn="just">
              <a:lnSpc>
                <a:spcPct val="120000"/>
              </a:lnSpc>
              <a:spcBef>
                <a:spcPts val="0"/>
              </a:spcBef>
              <a:spcAft>
                <a:spcPts val="0"/>
              </a:spcAft>
              <a:buClr>
                <a:srgbClr val="000000"/>
              </a:buClr>
              <a:buSzPts val="1600"/>
              <a:buAutoNum type="arabicParenR" startAt="8"/>
            </a:pPr>
            <a:endParaRPr lang="en-US" sz="1800" dirty="0">
              <a:effectLst/>
              <a:latin typeface="Times New Roman" panose="02020603050405020304" pitchFamily="18" charset="0"/>
              <a:ea typeface="Calibri" panose="020F0502020204030204" pitchFamily="34" charset="0"/>
            </a:endParaRPr>
          </a:p>
          <a:p>
            <a:pPr marL="343080" marR="0" lvl="0" indent="-341640" algn="just" rtl="0">
              <a:lnSpc>
                <a:spcPct val="120000"/>
              </a:lnSpc>
              <a:spcBef>
                <a:spcPts val="0"/>
              </a:spcBef>
              <a:spcAft>
                <a:spcPts val="0"/>
              </a:spcAft>
              <a:buClr>
                <a:srgbClr val="000000"/>
              </a:buClr>
              <a:buSzPts val="1600"/>
              <a:buFont typeface="Twentieth Century"/>
              <a:buAutoNum type="arabicParenR"/>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0" marR="0" lvl="0" indent="0" algn="l"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0" marR="0" lvl="0" indent="0" algn="l"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0" marR="0" lvl="0" indent="0" algn="l"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0" marR="0" lvl="0" indent="0" algn="l"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0" marR="0" lvl="0" indent="0" algn="l"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0" marR="0" lvl="0" indent="0" algn="l"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114480" marR="0" lvl="0" indent="0" algn="just"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114480" marR="0" lvl="0" indent="0" algn="just"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114480" marR="0" lvl="0" indent="0" algn="just"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114480" marR="0" lvl="0" indent="0" algn="just"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114480" marR="0" lvl="0" indent="0" algn="just"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114480" marR="0" lvl="0" indent="0" algn="just"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114480" marR="0" lvl="0" indent="0" algn="just"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114480" marR="0" lvl="0" indent="0" algn="just"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3240" marR="0" lvl="0" indent="0" algn="just"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0" indent="0">
              <a:lnSpc>
                <a:spcPct val="120000"/>
              </a:lnSpc>
              <a:spcBef>
                <a:spcPts val="1001"/>
              </a:spcBef>
              <a:buNone/>
            </a:pPr>
            <a:endParaRPr lang="en-IN" sz="16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F64A3C9-5A78-4B89-8A8D-C90F509D29E4}"/>
              </a:ext>
            </a:extLst>
          </p:cNvPr>
          <p:cNvSpPr>
            <a:spLocks noGrp="1"/>
          </p:cNvSpPr>
          <p:nvPr>
            <p:ph type="sldNum" sz="quarter" idx="12"/>
          </p:nvPr>
        </p:nvSpPr>
        <p:spPr/>
        <p:txBody>
          <a:bodyPr/>
          <a:lstStyle/>
          <a:p>
            <a:fld id="{3D4C7723-0AE8-4320-A8AA-BD0707A23B93}" type="slidenum">
              <a:rPr lang="en-US" smtClean="0"/>
              <a:pPr/>
              <a:t>28</a:t>
            </a:fld>
            <a:endParaRPr lang="en-US" dirty="0"/>
          </a:p>
        </p:txBody>
      </p:sp>
    </p:spTree>
    <p:extLst>
      <p:ext uri="{BB962C8B-B14F-4D97-AF65-F5344CB8AC3E}">
        <p14:creationId xmlns:p14="http://schemas.microsoft.com/office/powerpoint/2010/main" val="1109636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8DAA8-7E25-429D-8251-FD9A3018C429}"/>
              </a:ext>
            </a:extLst>
          </p:cNvPr>
          <p:cNvSpPr>
            <a:spLocks noGrp="1"/>
          </p:cNvSpPr>
          <p:nvPr>
            <p:ph idx="1"/>
          </p:nvPr>
        </p:nvSpPr>
        <p:spPr>
          <a:xfrm>
            <a:off x="2331441" y="2514600"/>
            <a:ext cx="4481117" cy="1485243"/>
          </a:xfrm>
        </p:spPr>
        <p:txBody>
          <a:bodyPr anchor="t">
            <a:noAutofit/>
          </a:bodyPr>
          <a:lstStyle/>
          <a:p>
            <a:pPr marL="0" marR="0" lvl="0" indent="0" algn="l"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0" marR="0" lvl="0" indent="0" algn="l"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0" marR="0" lvl="0" indent="0" algn="l"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0" marR="0" lvl="0" indent="0" algn="l"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0" marR="0" lvl="0" indent="0" algn="l"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0" marR="0" lvl="0" indent="0" algn="l"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0" marR="0" lvl="0" indent="0" algn="l"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114480" marR="0" lvl="0" indent="0" algn="just"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114480" marR="0" lvl="0" indent="0" algn="just"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114480" marR="0" lvl="0" indent="0" algn="just"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114480" marR="0" lvl="0" indent="0" algn="just"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114480" marR="0" lvl="0" indent="0" algn="just"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114480" marR="0" lvl="0" indent="0" algn="just"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114480" marR="0" lvl="0" indent="0" algn="just"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114480" marR="0" lvl="0" indent="0" algn="just"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3240" marR="0" lvl="0" indent="0" algn="just" rtl="0">
              <a:lnSpc>
                <a:spcPct val="120000"/>
              </a:lnSpc>
              <a:spcBef>
                <a:spcPts val="1001"/>
              </a:spcBef>
              <a:spcAft>
                <a:spcPts val="0"/>
              </a:spcAft>
              <a:buNone/>
            </a:pPr>
            <a:endParaRPr lang="en-IN" sz="1600" b="0" i="0" u="none" strike="noStrike" cap="none" dirty="0">
              <a:solidFill>
                <a:schemeClr val="dk1"/>
              </a:solidFill>
              <a:latin typeface="Arial" panose="020B0604020202020204" pitchFamily="34" charset="0"/>
              <a:ea typeface="Arial"/>
              <a:cs typeface="Arial" panose="020B0604020202020204" pitchFamily="34" charset="0"/>
              <a:sym typeface="Arial"/>
            </a:endParaRPr>
          </a:p>
          <a:p>
            <a:pPr marL="0" indent="0">
              <a:lnSpc>
                <a:spcPct val="120000"/>
              </a:lnSpc>
              <a:spcBef>
                <a:spcPts val="1001"/>
              </a:spcBef>
              <a:buNone/>
            </a:pPr>
            <a:endParaRPr lang="en-IN" sz="16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F64A3C9-5A78-4B89-8A8D-C90F509D29E4}"/>
              </a:ext>
            </a:extLst>
          </p:cNvPr>
          <p:cNvSpPr>
            <a:spLocks noGrp="1"/>
          </p:cNvSpPr>
          <p:nvPr>
            <p:ph type="sldNum" sz="quarter" idx="12"/>
          </p:nvPr>
        </p:nvSpPr>
        <p:spPr/>
        <p:txBody>
          <a:bodyPr/>
          <a:lstStyle/>
          <a:p>
            <a:fld id="{3D4C7723-0AE8-4320-A8AA-BD0707A23B93}" type="slidenum">
              <a:rPr lang="en-US" smtClean="0"/>
              <a:pPr/>
              <a:t>29</a:t>
            </a:fld>
            <a:endParaRPr lang="en-US" dirty="0"/>
          </a:p>
        </p:txBody>
      </p:sp>
      <p:sp>
        <p:nvSpPr>
          <p:cNvPr id="2" name="Rectangle 1">
            <a:extLst>
              <a:ext uri="{FF2B5EF4-FFF2-40B4-BE49-F238E27FC236}">
                <a16:creationId xmlns:a16="http://schemas.microsoft.com/office/drawing/2014/main" id="{7E57D9FE-A17A-41EE-98C6-CD5CCB191770}"/>
              </a:ext>
            </a:extLst>
          </p:cNvPr>
          <p:cNvSpPr/>
          <p:nvPr/>
        </p:nvSpPr>
        <p:spPr>
          <a:xfrm>
            <a:off x="2670610" y="2935357"/>
            <a:ext cx="3802772" cy="923330"/>
          </a:xfrm>
          <a:prstGeom prst="rect">
            <a:avLst/>
          </a:prstGeom>
          <a:noFill/>
        </p:spPr>
        <p:txBody>
          <a:bodyPr wrap="none" lIns="91440" tIns="45720" rIns="91440" bIns="45720">
            <a:spAutoFit/>
          </a:bodyPr>
          <a:lstStyle/>
          <a:p>
            <a:pPr algn="ctr"/>
            <a:r>
              <a:rPr lang="en-US" sz="5400" dirty="0">
                <a:ln w="0">
                  <a:solidFill>
                    <a:srgbClr val="00B050"/>
                  </a:solidFill>
                </a:ln>
                <a:solidFill>
                  <a:srgbClr val="002060"/>
                </a:solidFill>
                <a:effectLst>
                  <a:reflection blurRad="6350" stA="53000" endA="300" endPos="35500" dir="5400000" sy="-90000" algn="bl" rotWithShape="0"/>
                </a:effectLst>
              </a:rPr>
              <a:t>THANK YOU</a:t>
            </a:r>
            <a:endParaRPr lang="en-IN" sz="5400" b="1" cap="none" spc="0" dirty="0">
              <a:ln w="12700">
                <a:solidFill>
                  <a:srgbClr val="00B050"/>
                </a:solidFill>
                <a:prstDash val="solid"/>
              </a:ln>
              <a:solidFill>
                <a:srgbClr val="002060"/>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350282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1AC4-5553-405A-BCD1-DF436A3EC775}"/>
              </a:ext>
            </a:extLst>
          </p:cNvPr>
          <p:cNvSpPr>
            <a:spLocks noGrp="1"/>
          </p:cNvSpPr>
          <p:nvPr>
            <p:ph type="title"/>
          </p:nvPr>
        </p:nvSpPr>
        <p:spPr>
          <a:xfrm>
            <a:off x="838200" y="231230"/>
            <a:ext cx="7467600" cy="994122"/>
          </a:xfrm>
        </p:spPr>
        <p:txBody>
          <a:bodyPr/>
          <a:lstStyle/>
          <a:p>
            <a:pPr algn="ctr"/>
            <a:r>
              <a:rPr lang="en-IN" b="1" dirty="0">
                <a:solidFill>
                  <a:schemeClr val="tx1"/>
                </a:solidFill>
                <a:effectLst>
                  <a:outerShdw blurRad="38100" dist="38100" dir="2700000" algn="tl">
                    <a:srgbClr val="000000">
                      <a:alpha val="43137"/>
                    </a:srgbClr>
                  </a:outerShdw>
                </a:effectLst>
                <a:latin typeface="Algerian" panose="04020705040A02060702" pitchFamily="82" charset="0"/>
              </a:rPr>
              <a:t>ABSTRACT</a:t>
            </a:r>
          </a:p>
        </p:txBody>
      </p:sp>
      <p:sp>
        <p:nvSpPr>
          <p:cNvPr id="3" name="Content Placeholder 2">
            <a:extLst>
              <a:ext uri="{FF2B5EF4-FFF2-40B4-BE49-F238E27FC236}">
                <a16:creationId xmlns:a16="http://schemas.microsoft.com/office/drawing/2014/main" id="{C628DAA8-7E25-429D-8251-FD9A3018C429}"/>
              </a:ext>
            </a:extLst>
          </p:cNvPr>
          <p:cNvSpPr>
            <a:spLocks noGrp="1"/>
          </p:cNvSpPr>
          <p:nvPr>
            <p:ph idx="1"/>
          </p:nvPr>
        </p:nvSpPr>
        <p:spPr>
          <a:xfrm>
            <a:off x="609600" y="1214255"/>
            <a:ext cx="7467600" cy="5227444"/>
          </a:xfrm>
        </p:spPr>
        <p:txBody>
          <a:bodyPr>
            <a:noAutofit/>
          </a:bodyPr>
          <a:lstStyle/>
          <a:p>
            <a:pPr lvl="1" algn="just">
              <a:spcBef>
                <a:spcPts val="600"/>
              </a:spcBef>
              <a:buClr>
                <a:schemeClr val="tx1"/>
              </a:buClr>
              <a:buSzPct val="100000"/>
            </a:pPr>
            <a:r>
              <a:rPr lang="en-US"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Stock Market is considered the primary indicator of a country’s economic strength and development and it is popular and important topic in financial and academic studies. </a:t>
            </a:r>
          </a:p>
          <a:p>
            <a:pPr lvl="1" algn="just">
              <a:spcBef>
                <a:spcPts val="600"/>
              </a:spcBef>
              <a:buClr>
                <a:schemeClr val="tx1"/>
              </a:buClr>
              <a:buSzPct val="100000"/>
            </a:pPr>
            <a:r>
              <a:rPr lang="en-US" sz="1600" dirty="0">
                <a:solidFill>
                  <a:schemeClr val="bg1"/>
                </a:solidFill>
                <a:latin typeface="Arial" panose="020B0604020202020204" pitchFamily="34" charset="0"/>
                <a:ea typeface="Times New Roman" panose="02020603050405020304" pitchFamily="18" charset="0"/>
                <a:cs typeface="Arial" panose="020B0604020202020204" pitchFamily="34" charset="0"/>
              </a:rPr>
              <a:t>	</a:t>
            </a:r>
            <a:r>
              <a:rPr lang="en-US"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Stock Market is volatile place since there are no significant to estimate price. Stock price are affected by factor like inflation, economic, growth, etc. It is highly depending upon demand and supply. </a:t>
            </a:r>
          </a:p>
          <a:p>
            <a:pPr lvl="1" algn="just">
              <a:spcBef>
                <a:spcPts val="600"/>
              </a:spcBef>
              <a:buClr>
                <a:schemeClr val="tx1"/>
              </a:buClr>
              <a:buSzPct val="100000"/>
            </a:pPr>
            <a:r>
              <a:rPr lang="en-US" sz="1600" dirty="0">
                <a:solidFill>
                  <a:schemeClr val="bg1"/>
                </a:solidFill>
                <a:latin typeface="Arial" panose="020B0604020202020204" pitchFamily="34" charset="0"/>
                <a:ea typeface="Times New Roman" panose="02020603050405020304" pitchFamily="18" charset="0"/>
                <a:cs typeface="Arial" panose="020B0604020202020204" pitchFamily="34" charset="0"/>
              </a:rPr>
              <a:t>	</a:t>
            </a:r>
            <a:r>
              <a:rPr lang="en-US"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High demanded stock will increase in price whereas heavily sold stock will decrease in price. Many methods like technical analysis, fundamental analysis, time series analysis and statical analysis are used to predict the price of stock market but none of this method are proved as a consistently acceptable to predict stock price. </a:t>
            </a:r>
          </a:p>
          <a:p>
            <a:pPr lvl="1" algn="just">
              <a:spcBef>
                <a:spcPts val="600"/>
              </a:spcBef>
              <a:buClr>
                <a:schemeClr val="tx1"/>
              </a:buClr>
              <a:buSzPct val="100000"/>
            </a:pPr>
            <a:r>
              <a:rPr lang="en-US" sz="1600" dirty="0">
                <a:solidFill>
                  <a:schemeClr val="bg1"/>
                </a:solidFill>
                <a:latin typeface="Arial" panose="020B0604020202020204" pitchFamily="34" charset="0"/>
                <a:ea typeface="Times New Roman" panose="02020603050405020304" pitchFamily="18" charset="0"/>
                <a:cs typeface="Arial" panose="020B0604020202020204" pitchFamily="34" charset="0"/>
              </a:rPr>
              <a:t>	</a:t>
            </a:r>
            <a:r>
              <a:rPr lang="en-US"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In this paper, we implemented Long short-term memory (LSTM) and Linear Regression model to predict stock price. LSTM are effectively implemented in forecasting stock price, return. We focus on a certain parameter with a relatively significant impact on a stock price of a company. Although stock price can never be predicted with 100% accuracy due to many factors.</a:t>
            </a:r>
            <a:endParaRPr lang="en-IN" sz="1600" dirty="0">
              <a:solidFill>
                <a:schemeClr val="bg1"/>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F64A3C9-5A78-4B89-8A8D-C90F509D29E4}"/>
              </a:ext>
            </a:extLst>
          </p:cNvPr>
          <p:cNvSpPr>
            <a:spLocks noGrp="1"/>
          </p:cNvSpPr>
          <p:nvPr>
            <p:ph type="sldNum" sz="quarter" idx="12"/>
          </p:nvPr>
        </p:nvSpPr>
        <p:spPr/>
        <p:txBody>
          <a:bodyPr/>
          <a:lstStyle/>
          <a:p>
            <a:fld id="{3D4C7723-0AE8-4320-A8AA-BD0707A23B93}" type="slidenum">
              <a:rPr lang="en-US" smtClean="0"/>
              <a:pPr/>
              <a:t>3</a:t>
            </a:fld>
            <a:endParaRPr lang="en-US" dirty="0"/>
          </a:p>
        </p:txBody>
      </p:sp>
    </p:spTree>
    <p:extLst>
      <p:ext uri="{BB962C8B-B14F-4D97-AF65-F5344CB8AC3E}">
        <p14:creationId xmlns:p14="http://schemas.microsoft.com/office/powerpoint/2010/main" val="3481882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1AC4-5553-405A-BCD1-DF436A3EC775}"/>
              </a:ext>
            </a:extLst>
          </p:cNvPr>
          <p:cNvSpPr>
            <a:spLocks noGrp="1"/>
          </p:cNvSpPr>
          <p:nvPr>
            <p:ph type="title"/>
          </p:nvPr>
        </p:nvSpPr>
        <p:spPr>
          <a:xfrm>
            <a:off x="838200" y="236092"/>
            <a:ext cx="7467600" cy="994122"/>
          </a:xfrm>
        </p:spPr>
        <p:txBody>
          <a:bodyPr/>
          <a:lstStyle/>
          <a:p>
            <a:pPr algn="ctr"/>
            <a:r>
              <a:rPr lang="en-IN" b="1" dirty="0">
                <a:solidFill>
                  <a:schemeClr val="tx1"/>
                </a:solidFill>
                <a:effectLst>
                  <a:outerShdw blurRad="38100" dist="38100" dir="2700000" algn="tl">
                    <a:srgbClr val="000000">
                      <a:alpha val="43137"/>
                    </a:srgbClr>
                  </a:outerShdw>
                </a:effectLst>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C628DAA8-7E25-429D-8251-FD9A3018C429}"/>
              </a:ext>
            </a:extLst>
          </p:cNvPr>
          <p:cNvSpPr>
            <a:spLocks noGrp="1"/>
          </p:cNvSpPr>
          <p:nvPr>
            <p:ph idx="1"/>
          </p:nvPr>
        </p:nvSpPr>
        <p:spPr>
          <a:xfrm>
            <a:off x="838200" y="1230214"/>
            <a:ext cx="7467600" cy="5026570"/>
          </a:xfrm>
        </p:spPr>
        <p:txBody>
          <a:bodyPr anchor="t">
            <a:noAutofit/>
          </a:bodyPr>
          <a:lstStyle/>
          <a:p>
            <a:pPr marL="457740" indent="-342900" algn="just">
              <a:lnSpc>
                <a:spcPct val="120000"/>
              </a:lnSpc>
              <a:spcBef>
                <a:spcPts val="1001"/>
              </a:spcBef>
              <a:buClr>
                <a:srgbClr val="000000"/>
              </a:buClr>
              <a:buFont typeface="Wingdings" panose="05000000000000000000" pitchFamily="2" charset="2"/>
              <a:buChar char="v"/>
            </a:pPr>
            <a:r>
              <a:rPr lang="en-US" sz="1800" b="0" strike="noStrike" spc="-1" dirty="0">
                <a:solidFill>
                  <a:srgbClr val="000000"/>
                </a:solidFill>
                <a:latin typeface="Arial" panose="020B0604020202020204" pitchFamily="34" charset="0"/>
                <a:cs typeface="Arial" panose="020B0604020202020204" pitchFamily="34" charset="0"/>
              </a:rPr>
              <a:t>Stock Market refers to collection of market and exchange where regular activities of buying, selling and issuance of share takes place. </a:t>
            </a:r>
          </a:p>
          <a:p>
            <a:pPr marL="457740" indent="-342900" algn="just">
              <a:lnSpc>
                <a:spcPct val="120000"/>
              </a:lnSpc>
              <a:spcBef>
                <a:spcPts val="1001"/>
              </a:spcBef>
              <a:buClr>
                <a:srgbClr val="000000"/>
              </a:buClr>
              <a:buFont typeface="Wingdings" panose="05000000000000000000" pitchFamily="2" charset="2"/>
              <a:buChar char="v"/>
            </a:pPr>
            <a:r>
              <a:rPr lang="en-US" sz="1800" b="0" strike="noStrike" spc="-1" dirty="0">
                <a:solidFill>
                  <a:srgbClr val="000000"/>
                </a:solidFill>
                <a:latin typeface="Arial" panose="020B0604020202020204" pitchFamily="34" charset="0"/>
                <a:cs typeface="Arial" panose="020B0604020202020204" pitchFamily="34" charset="0"/>
              </a:rPr>
              <a:t>In stock market prediction, the aim is to predict the future value of the financial stocks of a company. </a:t>
            </a:r>
            <a:endParaRPr lang="en-IN" sz="1800" b="0" strike="noStrike" spc="-1" dirty="0">
              <a:latin typeface="Arial" panose="020B0604020202020204" pitchFamily="34" charset="0"/>
              <a:cs typeface="Arial" panose="020B0604020202020204" pitchFamily="34" charset="0"/>
            </a:endParaRPr>
          </a:p>
          <a:p>
            <a:pPr marL="457740" indent="-342900" algn="just">
              <a:lnSpc>
                <a:spcPct val="120000"/>
              </a:lnSpc>
              <a:spcBef>
                <a:spcPts val="1001"/>
              </a:spcBef>
              <a:buClr>
                <a:srgbClr val="000000"/>
              </a:buClr>
              <a:buFont typeface="Wingdings" panose="05000000000000000000" pitchFamily="2" charset="2"/>
              <a:buChar char="v"/>
            </a:pPr>
            <a:r>
              <a:rPr lang="en-US" sz="1800" b="0" strike="noStrike" spc="-1" dirty="0">
                <a:solidFill>
                  <a:srgbClr val="000000"/>
                </a:solidFill>
                <a:latin typeface="Arial" panose="020B0604020202020204" pitchFamily="34" charset="0"/>
                <a:cs typeface="Arial" panose="020B0604020202020204" pitchFamily="34" charset="0"/>
              </a:rPr>
              <a:t>A correct prediction of stocks can lead to huge profits for the seller and the broker. </a:t>
            </a:r>
            <a:endParaRPr lang="en-IN" sz="1800" b="0" strike="noStrike" spc="-1" dirty="0">
              <a:latin typeface="Arial" panose="020B0604020202020204" pitchFamily="34" charset="0"/>
              <a:cs typeface="Arial" panose="020B0604020202020204" pitchFamily="34" charset="0"/>
            </a:endParaRPr>
          </a:p>
          <a:p>
            <a:pPr marL="457740" indent="-342900" algn="just">
              <a:lnSpc>
                <a:spcPct val="120000"/>
              </a:lnSpc>
              <a:spcBef>
                <a:spcPts val="1001"/>
              </a:spcBef>
              <a:buClr>
                <a:srgbClr val="000000"/>
              </a:buClr>
              <a:buFont typeface="Wingdings" panose="05000000000000000000" pitchFamily="2" charset="2"/>
              <a:buChar char="v"/>
            </a:pPr>
            <a:r>
              <a:rPr lang="en-US" sz="1800" b="0" strike="noStrike" spc="-1" dirty="0">
                <a:solidFill>
                  <a:srgbClr val="000000"/>
                </a:solidFill>
                <a:latin typeface="Arial" panose="020B0604020202020204" pitchFamily="34" charset="0"/>
                <a:cs typeface="Arial" panose="020B0604020202020204" pitchFamily="34" charset="0"/>
              </a:rPr>
              <a:t>Machine learning is an efficient way to represent such processes. It predicts a market value close to the tangible value, thereby increasing the accuracy. </a:t>
            </a:r>
            <a:endParaRPr lang="en-IN" sz="1800" b="0" strike="noStrike" spc="-1" dirty="0">
              <a:latin typeface="Arial" panose="020B0604020202020204" pitchFamily="34" charset="0"/>
              <a:cs typeface="Arial" panose="020B0604020202020204" pitchFamily="34" charset="0"/>
            </a:endParaRPr>
          </a:p>
          <a:p>
            <a:pPr marL="457740" indent="-342900" algn="just">
              <a:lnSpc>
                <a:spcPct val="120000"/>
              </a:lnSpc>
              <a:spcBef>
                <a:spcPts val="1001"/>
              </a:spcBef>
              <a:buClr>
                <a:srgbClr val="000000"/>
              </a:buClr>
              <a:buFont typeface="Wingdings" panose="05000000000000000000" pitchFamily="2" charset="2"/>
              <a:buChar char="v"/>
            </a:pPr>
            <a:r>
              <a:rPr lang="en-US" sz="1800" b="0" strike="noStrike" spc="-1" dirty="0">
                <a:solidFill>
                  <a:srgbClr val="000000"/>
                </a:solidFill>
                <a:latin typeface="Arial" panose="020B0604020202020204" pitchFamily="34" charset="0"/>
                <a:cs typeface="Arial" panose="020B0604020202020204" pitchFamily="34" charset="0"/>
              </a:rPr>
              <a:t>Stock market is a widely used investment scheme promising high returns but it has some risks.</a:t>
            </a:r>
            <a:endParaRPr lang="en-IN" sz="1800" b="0" strike="noStrike" spc="-1" dirty="0">
              <a:latin typeface="Arial" panose="020B0604020202020204" pitchFamily="34" charset="0"/>
              <a:cs typeface="Arial" panose="020B0604020202020204" pitchFamily="34" charset="0"/>
            </a:endParaRPr>
          </a:p>
          <a:p>
            <a:pPr algn="just">
              <a:lnSpc>
                <a:spcPct val="120000"/>
              </a:lnSpc>
              <a:spcBef>
                <a:spcPts val="1001"/>
              </a:spcBef>
              <a:buFont typeface="Wingdings" panose="05000000000000000000" pitchFamily="2" charset="2"/>
              <a:buChar char="v"/>
            </a:pPr>
            <a:endParaRPr lang="en-IN" sz="2000" b="0" strike="noStrike" spc="-1" dirty="0">
              <a:latin typeface="Arial" panose="020B0604020202020204" pitchFamily="34" charset="0"/>
              <a:cs typeface="Arial" panose="020B0604020202020204" pitchFamily="34" charset="0"/>
            </a:endParaRPr>
          </a:p>
          <a:p>
            <a:pPr lvl="1">
              <a:spcBef>
                <a:spcPts val="600"/>
              </a:spcBef>
              <a:spcAft>
                <a:spcPts val="600"/>
              </a:spcAft>
              <a:buClr>
                <a:schemeClr val="tx1"/>
              </a:buClr>
              <a:buSzPct val="100000"/>
              <a:buFont typeface="Wingdings" panose="05000000000000000000" pitchFamily="2" charset="2"/>
              <a:buChar char="v"/>
            </a:pP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F64A3C9-5A78-4B89-8A8D-C90F509D29E4}"/>
              </a:ext>
            </a:extLst>
          </p:cNvPr>
          <p:cNvSpPr>
            <a:spLocks noGrp="1"/>
          </p:cNvSpPr>
          <p:nvPr>
            <p:ph type="sldNum" sz="quarter" idx="12"/>
          </p:nvPr>
        </p:nvSpPr>
        <p:spPr/>
        <p:txBody>
          <a:bodyPr/>
          <a:lstStyle/>
          <a:p>
            <a:fld id="{3D4C7723-0AE8-4320-A8AA-BD0707A23B93}" type="slidenum">
              <a:rPr lang="en-US" smtClean="0"/>
              <a:pPr/>
              <a:t>4</a:t>
            </a:fld>
            <a:endParaRPr lang="en-US" dirty="0"/>
          </a:p>
        </p:txBody>
      </p:sp>
    </p:spTree>
    <p:extLst>
      <p:ext uri="{BB962C8B-B14F-4D97-AF65-F5344CB8AC3E}">
        <p14:creationId xmlns:p14="http://schemas.microsoft.com/office/powerpoint/2010/main" val="33364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685620" y="-152400"/>
            <a:ext cx="7772760" cy="159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IN" sz="4000" b="1" strike="noStrike" cap="all" spc="-1" dirty="0">
                <a:effectLst>
                  <a:outerShdw blurRad="38100" dist="38100" dir="2700000" algn="tl">
                    <a:srgbClr val="000000">
                      <a:alpha val="43137"/>
                    </a:srgbClr>
                  </a:outerShdw>
                </a:effectLst>
                <a:uFillTx/>
                <a:latin typeface="Algerian" panose="04020705040A02060702" pitchFamily="82" charset="0"/>
              </a:rPr>
              <a:t>Literature Survey </a:t>
            </a:r>
            <a:endParaRPr lang="en-IN" sz="4000" b="1" strike="noStrike" spc="-1" dirty="0">
              <a:effectLst>
                <a:outerShdw blurRad="38100" dist="38100" dir="2700000" algn="tl">
                  <a:srgbClr val="000000">
                    <a:alpha val="43137"/>
                  </a:srgbClr>
                </a:outerShdw>
              </a:effectLst>
              <a:latin typeface="Algerian" panose="04020705040A02060702" pitchFamily="82" charset="0"/>
            </a:endParaRPr>
          </a:p>
        </p:txBody>
      </p:sp>
      <p:graphicFrame>
        <p:nvGraphicFramePr>
          <p:cNvPr id="49" name="Table 2"/>
          <p:cNvGraphicFramePr/>
          <p:nvPr>
            <p:extLst>
              <p:ext uri="{D42A27DB-BD31-4B8C-83A1-F6EECF244321}">
                <p14:modId xmlns:p14="http://schemas.microsoft.com/office/powerpoint/2010/main" val="1023444835"/>
              </p:ext>
            </p:extLst>
          </p:nvPr>
        </p:nvGraphicFramePr>
        <p:xfrm>
          <a:off x="0" y="1280160"/>
          <a:ext cx="9144000" cy="5577840"/>
        </p:xfrm>
        <a:graphic>
          <a:graphicData uri="http://schemas.openxmlformats.org/drawingml/2006/table">
            <a:tbl>
              <a:tblPr/>
              <a:tblGrid>
                <a:gridCol w="539302">
                  <a:extLst>
                    <a:ext uri="{9D8B030D-6E8A-4147-A177-3AD203B41FA5}">
                      <a16:colId xmlns:a16="http://schemas.microsoft.com/office/drawing/2014/main" val="20000"/>
                    </a:ext>
                  </a:extLst>
                </a:gridCol>
                <a:gridCol w="1800071">
                  <a:extLst>
                    <a:ext uri="{9D8B030D-6E8A-4147-A177-3AD203B41FA5}">
                      <a16:colId xmlns:a16="http://schemas.microsoft.com/office/drawing/2014/main" val="20001"/>
                    </a:ext>
                  </a:extLst>
                </a:gridCol>
                <a:gridCol w="1454818">
                  <a:extLst>
                    <a:ext uri="{9D8B030D-6E8A-4147-A177-3AD203B41FA5}">
                      <a16:colId xmlns:a16="http://schemas.microsoft.com/office/drawing/2014/main" val="20002"/>
                    </a:ext>
                  </a:extLst>
                </a:gridCol>
                <a:gridCol w="1148806">
                  <a:extLst>
                    <a:ext uri="{9D8B030D-6E8A-4147-A177-3AD203B41FA5}">
                      <a16:colId xmlns:a16="http://schemas.microsoft.com/office/drawing/2014/main" val="20003"/>
                    </a:ext>
                  </a:extLst>
                </a:gridCol>
                <a:gridCol w="1212526">
                  <a:extLst>
                    <a:ext uri="{9D8B030D-6E8A-4147-A177-3AD203B41FA5}">
                      <a16:colId xmlns:a16="http://schemas.microsoft.com/office/drawing/2014/main" val="20004"/>
                    </a:ext>
                  </a:extLst>
                </a:gridCol>
                <a:gridCol w="1588022">
                  <a:extLst>
                    <a:ext uri="{9D8B030D-6E8A-4147-A177-3AD203B41FA5}">
                      <a16:colId xmlns:a16="http://schemas.microsoft.com/office/drawing/2014/main" val="20005"/>
                    </a:ext>
                  </a:extLst>
                </a:gridCol>
                <a:gridCol w="1400455">
                  <a:extLst>
                    <a:ext uri="{9D8B030D-6E8A-4147-A177-3AD203B41FA5}">
                      <a16:colId xmlns:a16="http://schemas.microsoft.com/office/drawing/2014/main" val="20006"/>
                    </a:ext>
                  </a:extLst>
                </a:gridCol>
              </a:tblGrid>
              <a:tr h="650748">
                <a:tc>
                  <a:txBody>
                    <a:bodyPr/>
                    <a:lstStyle/>
                    <a:p>
                      <a:pPr>
                        <a:lnSpc>
                          <a:spcPct val="100000"/>
                        </a:lnSpc>
                      </a:pPr>
                      <a:r>
                        <a:rPr lang="en-IN" sz="1200" b="1" strike="noStrike" spc="-1" dirty="0" err="1">
                          <a:solidFill>
                            <a:srgbClr val="FFFFFF"/>
                          </a:solidFill>
                          <a:latin typeface="Arial" panose="020B0604020202020204" pitchFamily="34" charset="0"/>
                          <a:cs typeface="Arial" panose="020B0604020202020204" pitchFamily="34" charset="0"/>
                        </a:rPr>
                        <a:t>S.No</a:t>
                      </a:r>
                      <a:endParaRPr lang="en-IN" sz="1200" b="0" strike="noStrike" spc="-1" dirty="0">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chemeClr val="tx2">
                        <a:lumMod val="90000"/>
                      </a:schemeClr>
                    </a:solidFill>
                  </a:tcPr>
                </a:tc>
                <a:tc>
                  <a:txBody>
                    <a:bodyPr/>
                    <a:lstStyle/>
                    <a:p>
                      <a:pPr>
                        <a:lnSpc>
                          <a:spcPct val="100000"/>
                        </a:lnSpc>
                      </a:pPr>
                      <a:r>
                        <a:rPr lang="en-IN" sz="1200" b="1" strike="noStrike" spc="-1" dirty="0">
                          <a:solidFill>
                            <a:srgbClr val="FFFFFF"/>
                          </a:solidFill>
                          <a:latin typeface="Arial" panose="020B0604020202020204" pitchFamily="34" charset="0"/>
                          <a:cs typeface="Arial" panose="020B0604020202020204" pitchFamily="34" charset="0"/>
                        </a:rPr>
                        <a:t>Tile </a:t>
                      </a:r>
                      <a:endParaRPr lang="en-IN" sz="1200" b="0" strike="noStrike" spc="-1" dirty="0">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chemeClr val="tx2">
                        <a:lumMod val="90000"/>
                      </a:schemeClr>
                    </a:solidFill>
                  </a:tcPr>
                </a:tc>
                <a:tc>
                  <a:txBody>
                    <a:bodyPr/>
                    <a:lstStyle/>
                    <a:p>
                      <a:pPr algn="ctr">
                        <a:lnSpc>
                          <a:spcPct val="100000"/>
                        </a:lnSpc>
                      </a:pPr>
                      <a:r>
                        <a:rPr lang="en-IN" sz="1200" b="1" strike="noStrike" spc="-1">
                          <a:solidFill>
                            <a:srgbClr val="FFFFFF"/>
                          </a:solidFill>
                          <a:latin typeface="Arial" panose="020B0604020202020204" pitchFamily="34" charset="0"/>
                          <a:cs typeface="Arial" panose="020B0604020202020204" pitchFamily="34" charset="0"/>
                        </a:rPr>
                        <a:t>Authors</a:t>
                      </a:r>
                      <a:endParaRPr lang="en-IN" sz="1200" b="0" strike="noStrike" spc="-1">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chemeClr val="tx2">
                        <a:lumMod val="90000"/>
                      </a:schemeClr>
                    </a:solidFill>
                  </a:tcPr>
                </a:tc>
                <a:tc>
                  <a:txBody>
                    <a:bodyPr/>
                    <a:lstStyle/>
                    <a:p>
                      <a:pPr>
                        <a:lnSpc>
                          <a:spcPct val="100000"/>
                        </a:lnSpc>
                      </a:pPr>
                      <a:r>
                        <a:rPr lang="en-IN" sz="1200" b="1" strike="noStrike" spc="-1">
                          <a:solidFill>
                            <a:srgbClr val="FFFFFF"/>
                          </a:solidFill>
                          <a:latin typeface="Arial" panose="020B0604020202020204" pitchFamily="34" charset="0"/>
                          <a:cs typeface="Arial" panose="020B0604020202020204" pitchFamily="34" charset="0"/>
                        </a:rPr>
                        <a:t>Year of publication</a:t>
                      </a:r>
                      <a:endParaRPr lang="en-IN" sz="1200" b="0" strike="noStrike" spc="-1">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chemeClr val="tx2">
                        <a:lumMod val="90000"/>
                      </a:schemeClr>
                    </a:solidFill>
                  </a:tcPr>
                </a:tc>
                <a:tc>
                  <a:txBody>
                    <a:bodyPr/>
                    <a:lstStyle/>
                    <a:p>
                      <a:pPr>
                        <a:lnSpc>
                          <a:spcPct val="100000"/>
                        </a:lnSpc>
                      </a:pPr>
                      <a:r>
                        <a:rPr lang="en-IN" sz="1200" b="1" strike="noStrike" spc="-1">
                          <a:solidFill>
                            <a:srgbClr val="FFFFFF"/>
                          </a:solidFill>
                          <a:latin typeface="Arial" panose="020B0604020202020204" pitchFamily="34" charset="0"/>
                          <a:cs typeface="Arial" panose="020B0604020202020204" pitchFamily="34" charset="0"/>
                        </a:rPr>
                        <a:t>Type of data</a:t>
                      </a:r>
                      <a:endParaRPr lang="en-IN" sz="1200" b="0" strike="noStrike" spc="-1">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chemeClr val="tx2">
                        <a:lumMod val="90000"/>
                      </a:schemeClr>
                    </a:solidFill>
                  </a:tcPr>
                </a:tc>
                <a:tc>
                  <a:txBody>
                    <a:bodyPr/>
                    <a:lstStyle/>
                    <a:p>
                      <a:pPr>
                        <a:lnSpc>
                          <a:spcPct val="100000"/>
                        </a:lnSpc>
                      </a:pPr>
                      <a:r>
                        <a:rPr lang="en-IN" sz="1200" b="1" strike="noStrike" spc="-1">
                          <a:solidFill>
                            <a:srgbClr val="FFFFFF"/>
                          </a:solidFill>
                          <a:latin typeface="Arial" panose="020B0604020202020204" pitchFamily="34" charset="0"/>
                          <a:cs typeface="Arial" panose="020B0604020202020204" pitchFamily="34" charset="0"/>
                        </a:rPr>
                        <a:t>Methodologies</a:t>
                      </a:r>
                      <a:endParaRPr lang="en-IN" sz="1200" b="0" strike="noStrike" spc="-1">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chemeClr val="tx2">
                        <a:lumMod val="90000"/>
                      </a:schemeClr>
                    </a:solidFill>
                  </a:tcPr>
                </a:tc>
                <a:tc>
                  <a:txBody>
                    <a:bodyPr/>
                    <a:lstStyle/>
                    <a:p>
                      <a:pPr>
                        <a:lnSpc>
                          <a:spcPct val="100000"/>
                        </a:lnSpc>
                      </a:pPr>
                      <a:r>
                        <a:rPr lang="en-IN" sz="1200" b="1" strike="noStrike" spc="-1">
                          <a:solidFill>
                            <a:srgbClr val="FFFFFF"/>
                          </a:solidFill>
                          <a:latin typeface="Arial" panose="020B0604020202020204" pitchFamily="34" charset="0"/>
                          <a:cs typeface="Arial" panose="020B0604020202020204" pitchFamily="34" charset="0"/>
                        </a:rPr>
                        <a:t>Limitations</a:t>
                      </a:r>
                      <a:endParaRPr lang="en-IN" sz="1200" b="0" strike="noStrike" spc="-1">
                        <a:latin typeface="Arial" panose="020B0604020202020204" pitchFamily="34" charset="0"/>
                        <a:cs typeface="Arial" panose="020B0604020202020204" pitchFamily="34"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chemeClr val="tx2">
                        <a:lumMod val="90000"/>
                      </a:schemeClr>
                    </a:solidFill>
                  </a:tcPr>
                </a:tc>
                <a:extLst>
                  <a:ext uri="{0D108BD9-81ED-4DB2-BD59-A6C34878D82A}">
                    <a16:rowId xmlns:a16="http://schemas.microsoft.com/office/drawing/2014/main" val="10000"/>
                  </a:ext>
                </a:extLst>
              </a:tr>
              <a:tr h="2881884">
                <a:tc>
                  <a:txBody>
                    <a:bodyPr/>
                    <a:lstStyle/>
                    <a:p>
                      <a:pPr>
                        <a:lnSpc>
                          <a:spcPct val="100000"/>
                        </a:lnSpc>
                      </a:pPr>
                      <a:r>
                        <a:rPr lang="en-IN" sz="1800" b="0" strike="noStrike" spc="-1" dirty="0">
                          <a:solidFill>
                            <a:srgbClr val="000000"/>
                          </a:solidFill>
                          <a:latin typeface="Times New Roman" panose="02020603050405020304" pitchFamily="18" charset="0"/>
                          <a:cs typeface="Times New Roman" panose="02020603050405020304" pitchFamily="18" charset="0"/>
                        </a:rPr>
                        <a:t>1.</a:t>
                      </a:r>
                      <a:r>
                        <a:rPr lang="en-US" sz="1800" b="1" strike="noStrike" spc="-1" dirty="0">
                          <a:solidFill>
                            <a:srgbClr val="000000"/>
                          </a:solidFill>
                          <a:latin typeface="Times New Roman" panose="02020603050405020304" pitchFamily="18" charset="0"/>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a:lnSpc>
                          <a:spcPct val="100000"/>
                        </a:lnSpc>
                      </a:pPr>
                      <a:r>
                        <a:rPr lang="en-US" sz="1800" b="0" strike="noStrike" spc="-1" dirty="0">
                          <a:solidFill>
                            <a:srgbClr val="000000"/>
                          </a:solidFill>
                          <a:latin typeface="Times New Roman" panose="02020603050405020304" pitchFamily="18" charset="0"/>
                          <a:cs typeface="Times New Roman" panose="02020603050405020304" pitchFamily="18" charset="0"/>
                        </a:rPr>
                        <a:t>Stock market prediction using machine learning</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algn="ctr">
                        <a:lnSpc>
                          <a:spcPct val="100000"/>
                        </a:lnSpc>
                      </a:pPr>
                      <a:r>
                        <a:rPr lang="en-IN" sz="1800" b="0" strike="noStrike" spc="-1" dirty="0">
                          <a:solidFill>
                            <a:srgbClr val="000000"/>
                          </a:solidFill>
                          <a:latin typeface="Times New Roman" panose="02020603050405020304" pitchFamily="18" charset="0"/>
                          <a:cs typeface="Times New Roman" panose="02020603050405020304" pitchFamily="18" charset="0"/>
                        </a:rPr>
                        <a:t>Ishita Parmar, </a:t>
                      </a:r>
                      <a:r>
                        <a:rPr lang="en-IN" sz="1800" b="0" strike="noStrike" spc="-1" dirty="0" err="1">
                          <a:solidFill>
                            <a:srgbClr val="000000"/>
                          </a:solidFill>
                          <a:latin typeface="Times New Roman" panose="02020603050405020304" pitchFamily="18" charset="0"/>
                          <a:cs typeface="Times New Roman" panose="02020603050405020304" pitchFamily="18" charset="0"/>
                        </a:rPr>
                        <a:t>Navanshu</a:t>
                      </a:r>
                      <a:r>
                        <a:rPr lang="en-IN" sz="1800" b="0" strike="noStrike" spc="-1" dirty="0">
                          <a:solidFill>
                            <a:srgbClr val="000000"/>
                          </a:solidFill>
                          <a:latin typeface="Times New Roman" panose="02020603050405020304" pitchFamily="18" charset="0"/>
                          <a:cs typeface="Times New Roman" panose="02020603050405020304" pitchFamily="18" charset="0"/>
                        </a:rPr>
                        <a:t> Agarwal, Himanshu Dhiman, </a:t>
                      </a:r>
                      <a:r>
                        <a:rPr lang="en-IN" sz="1800" b="0" strike="noStrike" spc="-1" dirty="0" err="1">
                          <a:solidFill>
                            <a:srgbClr val="000000"/>
                          </a:solidFill>
                          <a:latin typeface="Times New Roman" panose="02020603050405020304" pitchFamily="18" charset="0"/>
                          <a:cs typeface="Times New Roman" panose="02020603050405020304" pitchFamily="18" charset="0"/>
                        </a:rPr>
                        <a:t>Shikhin</a:t>
                      </a:r>
                      <a:r>
                        <a:rPr lang="en-IN" sz="1800" b="0" strike="noStrike" spc="-1" dirty="0">
                          <a:solidFill>
                            <a:srgbClr val="000000"/>
                          </a:solidFill>
                          <a:latin typeface="Times New Roman" panose="02020603050405020304" pitchFamily="18" charset="0"/>
                          <a:cs typeface="Times New Roman" panose="02020603050405020304" pitchFamily="18" charset="0"/>
                        </a:rPr>
                        <a:t> Gupta</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a:lnSpc>
                          <a:spcPct val="100000"/>
                        </a:lnSpc>
                      </a:pPr>
                      <a:r>
                        <a:rPr lang="en-IN" sz="1800" b="0" strike="noStrike" spc="-1" dirty="0">
                          <a:solidFill>
                            <a:srgbClr val="000000"/>
                          </a:solidFill>
                          <a:latin typeface="Times New Roman" panose="02020603050405020304" pitchFamily="18" charset="0"/>
                          <a:cs typeface="Times New Roman" panose="02020603050405020304" pitchFamily="18" charset="0"/>
                        </a:rPr>
                        <a:t>2018</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a:lnSpc>
                          <a:spcPct val="100000"/>
                        </a:lnSpc>
                      </a:pPr>
                      <a:r>
                        <a:rPr lang="en-IN" sz="1800" b="0" strike="noStrike" spc="-1" dirty="0">
                          <a:solidFill>
                            <a:srgbClr val="000000"/>
                          </a:solidFill>
                          <a:latin typeface="Times New Roman" panose="02020603050405020304" pitchFamily="18" charset="0"/>
                          <a:cs typeface="Times New Roman" panose="02020603050405020304" pitchFamily="18" charset="0"/>
                        </a:rPr>
                        <a:t>Research paper</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a:lnSpc>
                          <a:spcPct val="100000"/>
                        </a:lnSpc>
                      </a:pPr>
                      <a:r>
                        <a:rPr lang="en-IN" sz="1800" b="0" strike="noStrike" spc="-1" dirty="0">
                          <a:solidFill>
                            <a:srgbClr val="000000"/>
                          </a:solidFill>
                          <a:latin typeface="Times New Roman" panose="02020603050405020304" pitchFamily="18" charset="0"/>
                          <a:cs typeface="Times New Roman" panose="02020603050405020304" pitchFamily="18" charset="0"/>
                        </a:rPr>
                        <a:t>Regression based model to </a:t>
                      </a:r>
                      <a:r>
                        <a:rPr lang="en-US" sz="1800" b="0" strike="noStrike" spc="-1" dirty="0">
                          <a:solidFill>
                            <a:srgbClr val="000000"/>
                          </a:solidFill>
                          <a:latin typeface="Times New Roman" panose="02020603050405020304" pitchFamily="18" charset="0"/>
                          <a:cs typeface="Times New Roman" panose="02020603050405020304" pitchFamily="18" charset="0"/>
                        </a:rPr>
                        <a:t>predicting continuous values through some given</a:t>
                      </a:r>
                      <a:endParaRPr lang="en-IN" sz="1800" b="0" strike="noStrike" spc="-1" dirty="0">
                        <a:latin typeface="Times New Roman" panose="02020603050405020304" pitchFamily="18" charset="0"/>
                        <a:cs typeface="Times New Roman" panose="02020603050405020304" pitchFamily="18" charset="0"/>
                      </a:endParaRPr>
                    </a:p>
                    <a:p>
                      <a:pPr>
                        <a:lnSpc>
                          <a:spcPct val="100000"/>
                        </a:lnSpc>
                      </a:pPr>
                      <a:r>
                        <a:rPr lang="en-US" sz="1800" b="0" strike="noStrike" spc="-1" dirty="0">
                          <a:solidFill>
                            <a:srgbClr val="000000"/>
                          </a:solidFill>
                          <a:latin typeface="Times New Roman" panose="02020603050405020304" pitchFamily="18" charset="0"/>
                          <a:cs typeface="Times New Roman" panose="02020603050405020304" pitchFamily="18" charset="0"/>
                        </a:rPr>
                        <a:t>Independent values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a:lnSpc>
                          <a:spcPct val="100000"/>
                        </a:lnSpc>
                        <a:tabLst>
                          <a:tab pos="0" algn="l"/>
                        </a:tabLst>
                      </a:pPr>
                      <a:r>
                        <a:rPr lang="en-US" sz="1800" b="0" strike="noStrike" spc="-1">
                          <a:solidFill>
                            <a:srgbClr val="000000"/>
                          </a:solidFill>
                          <a:latin typeface="Times New Roman" panose="02020603050405020304" pitchFamily="18" charset="0"/>
                          <a:cs typeface="Times New Roman" panose="02020603050405020304" pitchFamily="18" charset="0"/>
                        </a:rPr>
                        <a:t>It assumes that the data is independent</a:t>
                      </a:r>
                      <a:endParaRPr lang="en-IN" sz="1800" b="0" strike="noStrike" spc="-1">
                        <a:latin typeface="Times New Roman" panose="02020603050405020304" pitchFamily="18" charset="0"/>
                        <a:cs typeface="Times New Roman" panose="02020603050405020304" pitchFamily="18" charset="0"/>
                      </a:endParaRPr>
                    </a:p>
                    <a:p>
                      <a:pPr>
                        <a:lnSpc>
                          <a:spcPct val="100000"/>
                        </a:lnSpc>
                        <a:tabLst>
                          <a:tab pos="0" algn="l"/>
                        </a:tabLst>
                      </a:pP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extLst>
                  <a:ext uri="{0D108BD9-81ED-4DB2-BD59-A6C34878D82A}">
                    <a16:rowId xmlns:a16="http://schemas.microsoft.com/office/drawing/2014/main" val="10001"/>
                  </a:ext>
                </a:extLst>
              </a:tr>
              <a:tr h="2045208">
                <a:tc>
                  <a:txBody>
                    <a:bodyPr/>
                    <a:lstStyle/>
                    <a:p>
                      <a:pPr>
                        <a:lnSpc>
                          <a:spcPct val="100000"/>
                        </a:lnSpc>
                      </a:pPr>
                      <a:r>
                        <a:rPr lang="en-IN" sz="1800" b="0" strike="noStrike" spc="-1">
                          <a:solidFill>
                            <a:srgbClr val="000000"/>
                          </a:solidFill>
                          <a:latin typeface="Times New Roman" panose="02020603050405020304" pitchFamily="18" charset="0"/>
                          <a:cs typeface="Times New Roman" panose="02020603050405020304" pitchFamily="18" charset="0"/>
                        </a:rPr>
                        <a:t>2.</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chemeClr val="tx2">
                        <a:lumMod val="90000"/>
                      </a:schemeClr>
                    </a:solidFill>
                  </a:tcPr>
                </a:tc>
                <a:tc>
                  <a:txBody>
                    <a:bodyPr/>
                    <a:lstStyle/>
                    <a:p>
                      <a:pPr>
                        <a:lnSpc>
                          <a:spcPct val="100000"/>
                        </a:lnSpc>
                        <a:tabLst>
                          <a:tab pos="0" algn="l"/>
                        </a:tabLst>
                      </a:pPr>
                      <a:r>
                        <a:rPr lang="en-US" sz="1800" b="0" strike="noStrike" spc="-1">
                          <a:solidFill>
                            <a:srgbClr val="000000"/>
                          </a:solidFill>
                          <a:latin typeface="Times New Roman" panose="02020603050405020304" pitchFamily="18" charset="0"/>
                          <a:cs typeface="Times New Roman" panose="02020603050405020304" pitchFamily="18" charset="0"/>
                        </a:rPr>
                        <a:t>Stock price prediction using reinforcement learning </a:t>
                      </a:r>
                      <a:endParaRPr lang="en-IN" sz="1800" b="0" strike="noStrike" spc="-1">
                        <a:latin typeface="Times New Roman" panose="02020603050405020304" pitchFamily="18" charset="0"/>
                        <a:cs typeface="Times New Roman" panose="02020603050405020304" pitchFamily="18" charset="0"/>
                      </a:endParaRPr>
                    </a:p>
                    <a:p>
                      <a:pPr>
                        <a:lnSpc>
                          <a:spcPct val="100000"/>
                        </a:lnSpc>
                        <a:tabLst>
                          <a:tab pos="0" algn="l"/>
                        </a:tabLst>
                      </a:pP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chemeClr val="tx2">
                        <a:lumMod val="90000"/>
                      </a:schemeClr>
                    </a:solidFill>
                  </a:tcPr>
                </a:tc>
                <a:tc>
                  <a:txBody>
                    <a:bodyPr/>
                    <a:lstStyle/>
                    <a:p>
                      <a:pPr algn="ctr">
                        <a:lnSpc>
                          <a:spcPct val="100000"/>
                        </a:lnSpc>
                      </a:pPr>
                      <a:r>
                        <a:rPr lang="en-IN" sz="1800" b="0" strike="noStrike" spc="-1">
                          <a:solidFill>
                            <a:srgbClr val="000000"/>
                          </a:solidFill>
                          <a:latin typeface="Times New Roman" panose="02020603050405020304" pitchFamily="18" charset="0"/>
                          <a:cs typeface="Times New Roman" panose="02020603050405020304" pitchFamily="18" charset="0"/>
                        </a:rPr>
                        <a:t>Jae Won Lee</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chemeClr val="tx2">
                        <a:lumMod val="90000"/>
                      </a:schemeClr>
                    </a:solidFill>
                  </a:tcPr>
                </a:tc>
                <a:tc>
                  <a:txBody>
                    <a:bodyPr/>
                    <a:lstStyle/>
                    <a:p>
                      <a:pPr>
                        <a:lnSpc>
                          <a:spcPct val="100000"/>
                        </a:lnSpc>
                      </a:pPr>
                      <a:r>
                        <a:rPr lang="en-IN" sz="1800" b="0" strike="noStrike" spc="-1">
                          <a:solidFill>
                            <a:srgbClr val="000000"/>
                          </a:solidFill>
                          <a:latin typeface="Times New Roman" panose="02020603050405020304" pitchFamily="18" charset="0"/>
                          <a:cs typeface="Times New Roman" panose="02020603050405020304" pitchFamily="18" charset="0"/>
                        </a:rPr>
                        <a:t>2010</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chemeClr val="tx2">
                        <a:lumMod val="90000"/>
                      </a:schemeClr>
                    </a:solidFill>
                  </a:tcPr>
                </a:tc>
                <a:tc>
                  <a:txBody>
                    <a:bodyPr/>
                    <a:lstStyle/>
                    <a:p>
                      <a:pPr>
                        <a:lnSpc>
                          <a:spcPct val="100000"/>
                        </a:lnSpc>
                      </a:pPr>
                      <a:r>
                        <a:rPr lang="en-IN" sz="1800" b="0" strike="noStrike" spc="-1" dirty="0">
                          <a:solidFill>
                            <a:srgbClr val="000000"/>
                          </a:solidFill>
                          <a:latin typeface="Times New Roman" panose="02020603050405020304" pitchFamily="18" charset="0"/>
                          <a:cs typeface="Times New Roman" panose="02020603050405020304" pitchFamily="18" charset="0"/>
                        </a:rPr>
                        <a:t>Research paper</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chemeClr val="tx2">
                        <a:lumMod val="90000"/>
                      </a:schemeClr>
                    </a:solidFill>
                  </a:tcPr>
                </a:tc>
                <a:tc>
                  <a:txBody>
                    <a:bodyPr/>
                    <a:lstStyle/>
                    <a:p>
                      <a:pPr>
                        <a:lnSpc>
                          <a:spcPct val="100000"/>
                        </a:lnSpc>
                      </a:pPr>
                      <a:r>
                        <a:rPr lang="en-IN" sz="1800" b="0" strike="noStrike" spc="-1" dirty="0">
                          <a:solidFill>
                            <a:srgbClr val="000000"/>
                          </a:solidFill>
                          <a:latin typeface="Times New Roman" panose="02020603050405020304" pitchFamily="18" charset="0"/>
                          <a:cs typeface="Times New Roman" panose="02020603050405020304" pitchFamily="18" charset="0"/>
                        </a:rPr>
                        <a:t>Reinforcement learning</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chemeClr val="tx2">
                        <a:lumMod val="90000"/>
                      </a:schemeClr>
                    </a:solidFill>
                  </a:tcPr>
                </a:tc>
                <a:tc>
                  <a:txBody>
                    <a:bodyPr/>
                    <a:lstStyle/>
                    <a:p>
                      <a:pPr>
                        <a:lnSpc>
                          <a:spcPct val="100000"/>
                        </a:lnSpc>
                      </a:pPr>
                      <a:r>
                        <a:rPr lang="en-US" sz="1800" b="0" strike="noStrike" spc="-1" dirty="0">
                          <a:solidFill>
                            <a:srgbClr val="000000"/>
                          </a:solidFill>
                          <a:latin typeface="Times New Roman" panose="02020603050405020304" pitchFamily="18" charset="0"/>
                          <a:cs typeface="Times New Roman" panose="02020603050405020304" pitchFamily="18" charset="0"/>
                        </a:rPr>
                        <a:t>Reinforcement learning needs a ton of data or epochs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chemeClr val="tx2">
                        <a:lumMod val="9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 name="Table 1"/>
          <p:cNvGraphicFramePr/>
          <p:nvPr>
            <p:extLst>
              <p:ext uri="{D42A27DB-BD31-4B8C-83A1-F6EECF244321}">
                <p14:modId xmlns:p14="http://schemas.microsoft.com/office/powerpoint/2010/main" val="1536841763"/>
              </p:ext>
            </p:extLst>
          </p:nvPr>
        </p:nvGraphicFramePr>
        <p:xfrm>
          <a:off x="-25200" y="-32040"/>
          <a:ext cx="9168840" cy="6978240"/>
        </p:xfrm>
        <a:graphic>
          <a:graphicData uri="http://schemas.openxmlformats.org/drawingml/2006/table">
            <a:tbl>
              <a:tblPr/>
              <a:tblGrid>
                <a:gridCol w="636480">
                  <a:extLst>
                    <a:ext uri="{9D8B030D-6E8A-4147-A177-3AD203B41FA5}">
                      <a16:colId xmlns:a16="http://schemas.microsoft.com/office/drawing/2014/main" val="20000"/>
                    </a:ext>
                  </a:extLst>
                </a:gridCol>
                <a:gridCol w="1982880">
                  <a:extLst>
                    <a:ext uri="{9D8B030D-6E8A-4147-A177-3AD203B41FA5}">
                      <a16:colId xmlns:a16="http://schemas.microsoft.com/office/drawing/2014/main" val="20001"/>
                    </a:ext>
                  </a:extLst>
                </a:gridCol>
                <a:gridCol w="1309680">
                  <a:extLst>
                    <a:ext uri="{9D8B030D-6E8A-4147-A177-3AD203B41FA5}">
                      <a16:colId xmlns:a16="http://schemas.microsoft.com/office/drawing/2014/main" val="20002"/>
                    </a:ext>
                  </a:extLst>
                </a:gridCol>
                <a:gridCol w="1099440">
                  <a:extLst>
                    <a:ext uri="{9D8B030D-6E8A-4147-A177-3AD203B41FA5}">
                      <a16:colId xmlns:a16="http://schemas.microsoft.com/office/drawing/2014/main" val="20003"/>
                    </a:ext>
                  </a:extLst>
                </a:gridCol>
                <a:gridCol w="1224000">
                  <a:extLst>
                    <a:ext uri="{9D8B030D-6E8A-4147-A177-3AD203B41FA5}">
                      <a16:colId xmlns:a16="http://schemas.microsoft.com/office/drawing/2014/main" val="20004"/>
                    </a:ext>
                  </a:extLst>
                </a:gridCol>
                <a:gridCol w="1605600">
                  <a:extLst>
                    <a:ext uri="{9D8B030D-6E8A-4147-A177-3AD203B41FA5}">
                      <a16:colId xmlns:a16="http://schemas.microsoft.com/office/drawing/2014/main" val="20005"/>
                    </a:ext>
                  </a:extLst>
                </a:gridCol>
                <a:gridCol w="1310760">
                  <a:extLst>
                    <a:ext uri="{9D8B030D-6E8A-4147-A177-3AD203B41FA5}">
                      <a16:colId xmlns:a16="http://schemas.microsoft.com/office/drawing/2014/main" val="20006"/>
                    </a:ext>
                  </a:extLst>
                </a:gridCol>
              </a:tblGrid>
              <a:tr h="863640">
                <a:tc>
                  <a:txBody>
                    <a:bodyPr/>
                    <a:lstStyle/>
                    <a:p>
                      <a:pPr>
                        <a:lnSpc>
                          <a:spcPct val="100000"/>
                        </a:lnSpc>
                      </a:pPr>
                      <a:r>
                        <a:rPr lang="en-IN" sz="1200" b="1" strike="noStrike" spc="-1">
                          <a:solidFill>
                            <a:srgbClr val="FFFFFF"/>
                          </a:solidFill>
                          <a:latin typeface="Times New Roman"/>
                        </a:rPr>
                        <a:t>S.No</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Tile </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chemeClr val="tx2">
                        <a:lumMod val="90000"/>
                      </a:schemeClr>
                    </a:solidFill>
                  </a:tcPr>
                </a:tc>
                <a:tc>
                  <a:txBody>
                    <a:bodyPr/>
                    <a:lstStyle/>
                    <a:p>
                      <a:pPr algn="ctr">
                        <a:lnSpc>
                          <a:spcPct val="100000"/>
                        </a:lnSpc>
                      </a:pPr>
                      <a:r>
                        <a:rPr lang="en-IN" sz="1200" b="1" strike="noStrike" spc="-1">
                          <a:solidFill>
                            <a:srgbClr val="FFFFFF"/>
                          </a:solidFill>
                          <a:latin typeface="Times New Roman"/>
                        </a:rPr>
                        <a:t>Authors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Year of publication</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Type of data</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Methodologies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Limitations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chemeClr val="tx2">
                        <a:lumMod val="90000"/>
                      </a:schemeClr>
                    </a:solidFill>
                  </a:tcPr>
                </a:tc>
                <a:extLst>
                  <a:ext uri="{0D108BD9-81ED-4DB2-BD59-A6C34878D82A}">
                    <a16:rowId xmlns:a16="http://schemas.microsoft.com/office/drawing/2014/main" val="10000"/>
                  </a:ext>
                </a:extLst>
              </a:tr>
              <a:tr h="2746080">
                <a:tc>
                  <a:txBody>
                    <a:bodyPr/>
                    <a:lstStyle/>
                    <a:p>
                      <a:pPr>
                        <a:lnSpc>
                          <a:spcPct val="100000"/>
                        </a:lnSpc>
                      </a:pPr>
                      <a:r>
                        <a:rPr lang="en-IN" sz="1800" b="0" strike="noStrike" spc="-1" dirty="0">
                          <a:solidFill>
                            <a:srgbClr val="000000"/>
                          </a:solidFill>
                          <a:latin typeface="Times New Roman" panose="02020603050405020304" pitchFamily="18" charset="0"/>
                          <a:cs typeface="Times New Roman" panose="02020603050405020304" pitchFamily="18" charset="0"/>
                        </a:rPr>
                        <a:t>3.</a:t>
                      </a:r>
                      <a:r>
                        <a:rPr lang="en-US" sz="1800" b="1" strike="noStrike" spc="-1" dirty="0">
                          <a:solidFill>
                            <a:srgbClr val="000000"/>
                          </a:solidFill>
                          <a:latin typeface="Times New Roman" panose="02020603050405020304" pitchFamily="18" charset="0"/>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a:lnSpc>
                          <a:spcPct val="100000"/>
                        </a:lnSpc>
                      </a:pPr>
                      <a:r>
                        <a:rPr lang="en-US" sz="1800" b="0" strike="noStrike" spc="-1" dirty="0">
                          <a:solidFill>
                            <a:srgbClr val="000000"/>
                          </a:solidFill>
                          <a:latin typeface="Times New Roman" panose="02020603050405020304" pitchFamily="18" charset="0"/>
                          <a:cs typeface="Times New Roman" panose="02020603050405020304" pitchFamily="18" charset="0"/>
                        </a:rPr>
                        <a:t>Machine learning techniques and use of event information for stock market</a:t>
                      </a:r>
                      <a:endParaRPr lang="en-IN" sz="1800" b="0" strike="noStrike" spc="-1" dirty="0">
                        <a:latin typeface="Times New Roman" panose="02020603050405020304" pitchFamily="18" charset="0"/>
                        <a:cs typeface="Times New Roman" panose="02020603050405020304" pitchFamily="18" charset="0"/>
                      </a:endParaRPr>
                    </a:p>
                    <a:p>
                      <a:pPr>
                        <a:lnSpc>
                          <a:spcPct val="100000"/>
                        </a:lnSpc>
                      </a:pPr>
                      <a:r>
                        <a:rPr lang="en-US" sz="1800" b="0" strike="noStrike" spc="-1" dirty="0">
                          <a:solidFill>
                            <a:srgbClr val="000000"/>
                          </a:solidFill>
                          <a:latin typeface="Times New Roman" panose="02020603050405020304" pitchFamily="18" charset="0"/>
                          <a:cs typeface="Times New Roman" panose="02020603050405020304" pitchFamily="18" charset="0"/>
                        </a:rPr>
                        <a:t>prediction</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algn="ctr">
                        <a:lnSpc>
                          <a:spcPct val="100000"/>
                        </a:lnSpc>
                      </a:pPr>
                      <a:r>
                        <a:rPr lang="en-IN" sz="1800" b="0" strike="noStrike" spc="-1" dirty="0">
                          <a:solidFill>
                            <a:srgbClr val="000000"/>
                          </a:solidFill>
                          <a:latin typeface="Times New Roman" panose="02020603050405020304" pitchFamily="18" charset="0"/>
                          <a:cs typeface="Times New Roman" panose="02020603050405020304" pitchFamily="18" charset="0"/>
                        </a:rPr>
                        <a:t>Paul D. </a:t>
                      </a:r>
                      <a:r>
                        <a:rPr lang="en-IN" sz="1800" b="0" strike="noStrike" spc="-1" dirty="0" err="1">
                          <a:solidFill>
                            <a:srgbClr val="000000"/>
                          </a:solidFill>
                          <a:latin typeface="Times New Roman" panose="02020603050405020304" pitchFamily="18" charset="0"/>
                          <a:cs typeface="Times New Roman" panose="02020603050405020304" pitchFamily="18" charset="0"/>
                        </a:rPr>
                        <a:t>Yoo</a:t>
                      </a:r>
                      <a:r>
                        <a:rPr lang="en-IN" sz="1800" b="0" strike="noStrike" spc="-1" dirty="0">
                          <a:solidFill>
                            <a:srgbClr val="000000"/>
                          </a:solidFill>
                          <a:latin typeface="Times New Roman" panose="02020603050405020304" pitchFamily="18" charset="0"/>
                          <a:cs typeface="Times New Roman" panose="02020603050405020304" pitchFamily="18" charset="0"/>
                        </a:rPr>
                        <a:t>, Maria H. Kim, Tony Jan</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a:lnSpc>
                          <a:spcPct val="100000"/>
                        </a:lnSpc>
                      </a:pPr>
                      <a:r>
                        <a:rPr lang="en-IN" sz="1800" b="0" strike="noStrike" spc="-1" dirty="0">
                          <a:solidFill>
                            <a:srgbClr val="000000"/>
                          </a:solidFill>
                          <a:latin typeface="Times New Roman" panose="02020603050405020304" pitchFamily="18" charset="0"/>
                          <a:cs typeface="Times New Roman" panose="02020603050405020304" pitchFamily="18" charset="0"/>
                        </a:rPr>
                        <a:t>2005</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a:lnSpc>
                          <a:spcPct val="100000"/>
                        </a:lnSpc>
                      </a:pPr>
                      <a:r>
                        <a:rPr lang="en-IN" sz="1800" b="0" strike="noStrike" spc="-1">
                          <a:solidFill>
                            <a:srgbClr val="000000"/>
                          </a:solidFill>
                          <a:latin typeface="Times New Roman" panose="02020603050405020304" pitchFamily="18" charset="0"/>
                          <a:cs typeface="Times New Roman" panose="02020603050405020304" pitchFamily="18" charset="0"/>
                        </a:rPr>
                        <a:t>Research paper</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a:lnSpc>
                          <a:spcPct val="100000"/>
                        </a:lnSpc>
                      </a:pPr>
                      <a:r>
                        <a:rPr lang="en-IN" sz="1800" b="0" strike="noStrike" spc="-1">
                          <a:solidFill>
                            <a:srgbClr val="000000"/>
                          </a:solidFill>
                          <a:latin typeface="Times New Roman" panose="02020603050405020304" pitchFamily="18" charset="0"/>
                          <a:cs typeface="Times New Roman" panose="02020603050405020304" pitchFamily="18" charset="0"/>
                        </a:rPr>
                        <a:t>Neural networks has </a:t>
                      </a:r>
                      <a:r>
                        <a:rPr lang="en-US" sz="1800" b="0" strike="noStrike" spc="-1">
                          <a:solidFill>
                            <a:srgbClr val="000000"/>
                          </a:solidFill>
                          <a:latin typeface="Times New Roman" panose="02020603050405020304" pitchFamily="18" charset="0"/>
                          <a:cs typeface="Times New Roman" panose="02020603050405020304" pitchFamily="18" charset="0"/>
                        </a:rPr>
                        <a:t>the ability to learn</a:t>
                      </a:r>
                      <a:endParaRPr lang="en-IN" sz="1800" b="0" strike="noStrike" spc="-1">
                        <a:latin typeface="Times New Roman" panose="02020603050405020304" pitchFamily="18" charset="0"/>
                        <a:cs typeface="Times New Roman" panose="02020603050405020304" pitchFamily="18" charset="0"/>
                      </a:endParaRPr>
                    </a:p>
                    <a:p>
                      <a:pPr>
                        <a:lnSpc>
                          <a:spcPct val="100000"/>
                        </a:lnSpc>
                      </a:pPr>
                      <a:r>
                        <a:rPr lang="en-US" sz="1800" b="0" strike="noStrike" spc="-1">
                          <a:solidFill>
                            <a:srgbClr val="000000"/>
                          </a:solidFill>
                          <a:latin typeface="Times New Roman" panose="02020603050405020304" pitchFamily="18" charset="0"/>
                          <a:cs typeface="Times New Roman" panose="02020603050405020304" pitchFamily="18" charset="0"/>
                        </a:rPr>
                        <a:t>Relationship through the data itself</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a:lnSpc>
                          <a:spcPct val="100000"/>
                        </a:lnSpc>
                        <a:tabLst>
                          <a:tab pos="0" algn="l"/>
                        </a:tabLst>
                      </a:pPr>
                      <a:r>
                        <a:rPr lang="en-US" sz="1800" b="0" strike="noStrike" spc="-1">
                          <a:solidFill>
                            <a:srgbClr val="000000"/>
                          </a:solidFill>
                          <a:latin typeface="Times New Roman" panose="02020603050405020304" pitchFamily="18" charset="0"/>
                          <a:cs typeface="Times New Roman" panose="02020603050405020304" pitchFamily="18" charset="0"/>
                        </a:rPr>
                        <a:t>Neural networks usually require much more data than traditional machine learning algorithms</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extLst>
                  <a:ext uri="{0D108BD9-81ED-4DB2-BD59-A6C34878D82A}">
                    <a16:rowId xmlns:a16="http://schemas.microsoft.com/office/drawing/2014/main" val="10001"/>
                  </a:ext>
                </a:extLst>
              </a:tr>
              <a:tr h="3279960">
                <a:tc>
                  <a:txBody>
                    <a:bodyPr/>
                    <a:lstStyle/>
                    <a:p>
                      <a:pPr>
                        <a:lnSpc>
                          <a:spcPct val="100000"/>
                        </a:lnSpc>
                      </a:pPr>
                      <a:r>
                        <a:rPr lang="en-IN" sz="1800" b="0" strike="noStrike" spc="-1">
                          <a:solidFill>
                            <a:srgbClr val="000000"/>
                          </a:solidFill>
                          <a:latin typeface="Times New Roman" panose="02020603050405020304" pitchFamily="18" charset="0"/>
                          <a:cs typeface="Times New Roman" panose="02020603050405020304" pitchFamily="18" charset="0"/>
                        </a:rPr>
                        <a:t>4.</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chemeClr val="tx2">
                        <a:lumMod val="90000"/>
                      </a:schemeClr>
                    </a:solidFill>
                  </a:tcPr>
                </a:tc>
                <a:tc>
                  <a:txBody>
                    <a:bodyPr/>
                    <a:lstStyle/>
                    <a:p>
                      <a:pPr>
                        <a:lnSpc>
                          <a:spcPct val="100000"/>
                        </a:lnSpc>
                        <a:tabLst>
                          <a:tab pos="0" algn="l"/>
                        </a:tabLst>
                      </a:pPr>
                      <a:r>
                        <a:rPr lang="en-US" sz="1800" b="0" strike="noStrike" spc="-1">
                          <a:solidFill>
                            <a:srgbClr val="000000"/>
                          </a:solidFill>
                          <a:latin typeface="Times New Roman" panose="02020603050405020304" pitchFamily="18" charset="0"/>
                          <a:cs typeface="Times New Roman" panose="02020603050405020304" pitchFamily="18" charset="0"/>
                        </a:rPr>
                        <a:t>A machine learning model for stock market</a:t>
                      </a:r>
                      <a:endParaRPr lang="en-IN" sz="1800" b="0" strike="noStrike" spc="-1">
                        <a:latin typeface="Times New Roman" panose="02020603050405020304" pitchFamily="18" charset="0"/>
                        <a:cs typeface="Times New Roman" panose="02020603050405020304" pitchFamily="18" charset="0"/>
                      </a:endParaRPr>
                    </a:p>
                    <a:p>
                      <a:pPr>
                        <a:lnSpc>
                          <a:spcPct val="100000"/>
                        </a:lnSpc>
                        <a:tabLst>
                          <a:tab pos="0" algn="l"/>
                        </a:tabLst>
                      </a:pPr>
                      <a:r>
                        <a:rPr lang="en-US" sz="1800" b="0" strike="noStrike" spc="-1">
                          <a:solidFill>
                            <a:srgbClr val="000000"/>
                          </a:solidFill>
                          <a:latin typeface="Times New Roman" panose="02020603050405020304" pitchFamily="18" charset="0"/>
                          <a:cs typeface="Times New Roman" panose="02020603050405020304" pitchFamily="18" charset="0"/>
                        </a:rPr>
                        <a:t>prediction</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chemeClr val="tx2">
                        <a:lumMod val="90000"/>
                      </a:schemeClr>
                    </a:solidFill>
                  </a:tcPr>
                </a:tc>
                <a:tc>
                  <a:txBody>
                    <a:bodyPr/>
                    <a:lstStyle/>
                    <a:p>
                      <a:pPr algn="ctr">
                        <a:lnSpc>
                          <a:spcPct val="100000"/>
                        </a:lnSpc>
                      </a:pPr>
                      <a:r>
                        <a:rPr lang="en-US" sz="1800" b="0" strike="noStrike" spc="-1" dirty="0">
                          <a:solidFill>
                            <a:srgbClr val="000000"/>
                          </a:solidFill>
                          <a:latin typeface="Times New Roman" panose="02020603050405020304" pitchFamily="18" charset="0"/>
                          <a:cs typeface="Times New Roman" panose="02020603050405020304" pitchFamily="18" charset="0"/>
                        </a:rPr>
                        <a:t>Osman </a:t>
                      </a:r>
                      <a:r>
                        <a:rPr lang="en-US" sz="1800" b="0" strike="noStrike" spc="-1" dirty="0" err="1">
                          <a:solidFill>
                            <a:srgbClr val="000000"/>
                          </a:solidFill>
                          <a:latin typeface="Times New Roman" panose="02020603050405020304" pitchFamily="18" charset="0"/>
                          <a:cs typeface="Times New Roman" panose="02020603050405020304" pitchFamily="18" charset="0"/>
                        </a:rPr>
                        <a:t>Hegazy</a:t>
                      </a:r>
                      <a:r>
                        <a:rPr lang="en-US" sz="1800" b="0" strike="noStrike" spc="-1" dirty="0">
                          <a:solidFill>
                            <a:srgbClr val="000000"/>
                          </a:solidFill>
                          <a:latin typeface="Times New Roman" panose="02020603050405020304" pitchFamily="18" charset="0"/>
                          <a:cs typeface="Times New Roman" panose="02020603050405020304" pitchFamily="18" charset="0"/>
                        </a:rPr>
                        <a:t>, Omar S. Soliman, Mustafa Abdul Salam</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chemeClr val="tx2">
                        <a:lumMod val="90000"/>
                      </a:schemeClr>
                    </a:solidFill>
                  </a:tcPr>
                </a:tc>
                <a:tc>
                  <a:txBody>
                    <a:bodyPr/>
                    <a:lstStyle/>
                    <a:p>
                      <a:pPr>
                        <a:lnSpc>
                          <a:spcPct val="100000"/>
                        </a:lnSpc>
                      </a:pPr>
                      <a:r>
                        <a:rPr lang="en-IN" sz="1800" b="0" strike="noStrike" spc="-1" dirty="0">
                          <a:solidFill>
                            <a:srgbClr val="000000"/>
                          </a:solidFill>
                          <a:latin typeface="Times New Roman" panose="02020603050405020304" pitchFamily="18" charset="0"/>
                          <a:cs typeface="Times New Roman" panose="02020603050405020304" pitchFamily="18" charset="0"/>
                        </a:rPr>
                        <a:t>2013</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chemeClr val="tx2">
                        <a:lumMod val="90000"/>
                      </a:schemeClr>
                    </a:solidFill>
                  </a:tcPr>
                </a:tc>
                <a:tc>
                  <a:txBody>
                    <a:bodyPr/>
                    <a:lstStyle/>
                    <a:p>
                      <a:pPr>
                        <a:lnSpc>
                          <a:spcPct val="100000"/>
                        </a:lnSpc>
                      </a:pPr>
                      <a:r>
                        <a:rPr lang="en-IN" sz="1800" b="0" strike="noStrike" spc="-1" dirty="0">
                          <a:solidFill>
                            <a:srgbClr val="000000"/>
                          </a:solidFill>
                          <a:latin typeface="Times New Roman" panose="02020603050405020304" pitchFamily="18" charset="0"/>
                          <a:cs typeface="Times New Roman" panose="02020603050405020304" pitchFamily="18" charset="0"/>
                        </a:rPr>
                        <a:t>Research paper</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chemeClr val="tx2">
                        <a:lumMod val="90000"/>
                      </a:schemeClr>
                    </a:solidFill>
                  </a:tcPr>
                </a:tc>
                <a:tc>
                  <a:txBody>
                    <a:bodyPr/>
                    <a:lstStyle/>
                    <a:p>
                      <a:pPr>
                        <a:lnSpc>
                          <a:spcPct val="100000"/>
                        </a:lnSpc>
                      </a:pPr>
                      <a:r>
                        <a:rPr lang="en-IN" sz="1800" b="0" strike="noStrike" spc="-1" dirty="0">
                          <a:solidFill>
                            <a:srgbClr val="000000"/>
                          </a:solidFill>
                          <a:latin typeface="Times New Roman" panose="02020603050405020304" pitchFamily="18" charset="0"/>
                          <a:cs typeface="Times New Roman" panose="02020603050405020304" pitchFamily="18" charset="0"/>
                        </a:rPr>
                        <a:t>Regression based model to </a:t>
                      </a:r>
                      <a:r>
                        <a:rPr lang="en-US" sz="1800" b="0" strike="noStrike" spc="-1" dirty="0">
                          <a:solidFill>
                            <a:srgbClr val="000000"/>
                          </a:solidFill>
                          <a:latin typeface="Times New Roman" panose="02020603050405020304" pitchFamily="18" charset="0"/>
                          <a:cs typeface="Times New Roman" panose="02020603050405020304" pitchFamily="18" charset="0"/>
                        </a:rPr>
                        <a:t>predicting continuous values through some given</a:t>
                      </a:r>
                      <a:endParaRPr lang="en-IN" sz="1800" b="0" strike="noStrike" spc="-1" dirty="0">
                        <a:latin typeface="Times New Roman" panose="02020603050405020304" pitchFamily="18" charset="0"/>
                        <a:cs typeface="Times New Roman" panose="02020603050405020304" pitchFamily="18" charset="0"/>
                      </a:endParaRPr>
                    </a:p>
                    <a:p>
                      <a:pPr>
                        <a:lnSpc>
                          <a:spcPct val="100000"/>
                        </a:lnSpc>
                      </a:pPr>
                      <a:r>
                        <a:rPr lang="en-US" sz="1800" b="0" strike="noStrike" spc="-1" dirty="0">
                          <a:solidFill>
                            <a:srgbClr val="000000"/>
                          </a:solidFill>
                          <a:latin typeface="Times New Roman" panose="02020603050405020304" pitchFamily="18" charset="0"/>
                          <a:cs typeface="Times New Roman" panose="02020603050405020304" pitchFamily="18" charset="0"/>
                        </a:rPr>
                        <a:t>Independent values</a:t>
                      </a:r>
                      <a:endParaRPr lang="en-IN" sz="1800" b="0" strike="noStrike" spc="-1" dirty="0">
                        <a:latin typeface="Times New Roman" panose="02020603050405020304" pitchFamily="18" charset="0"/>
                        <a:cs typeface="Times New Roman" panose="02020603050405020304" pitchFamily="18" charset="0"/>
                      </a:endParaRPr>
                    </a:p>
                    <a:p>
                      <a:pPr>
                        <a:lnSpc>
                          <a:spcPct val="100000"/>
                        </a:lnSpc>
                      </a:pP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chemeClr val="tx2">
                        <a:lumMod val="90000"/>
                      </a:schemeClr>
                    </a:solidFill>
                  </a:tcPr>
                </a:tc>
                <a:tc>
                  <a:txBody>
                    <a:bodyPr/>
                    <a:lstStyle/>
                    <a:p>
                      <a:pPr>
                        <a:lnSpc>
                          <a:spcPct val="100000"/>
                        </a:lnSpc>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It assumes that the data is independent</a:t>
                      </a:r>
                      <a:endParaRPr lang="en-IN" sz="1800" b="0" strike="noStrike" spc="-1" dirty="0">
                        <a:latin typeface="Times New Roman" panose="02020603050405020304" pitchFamily="18" charset="0"/>
                        <a:cs typeface="Times New Roman" panose="02020603050405020304" pitchFamily="18" charset="0"/>
                      </a:endParaRPr>
                    </a:p>
                    <a:p>
                      <a:pPr>
                        <a:lnSpc>
                          <a:spcPct val="100000"/>
                        </a:lnSpc>
                        <a:tabLst>
                          <a:tab pos="0" algn="l"/>
                        </a:tabLst>
                      </a:pP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chemeClr val="tx2">
                        <a:lumMod val="9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Table 1"/>
          <p:cNvGraphicFramePr/>
          <p:nvPr>
            <p:extLst>
              <p:ext uri="{D42A27DB-BD31-4B8C-83A1-F6EECF244321}">
                <p14:modId xmlns:p14="http://schemas.microsoft.com/office/powerpoint/2010/main" val="1292396631"/>
              </p:ext>
            </p:extLst>
          </p:nvPr>
        </p:nvGraphicFramePr>
        <p:xfrm>
          <a:off x="-25200" y="-32040"/>
          <a:ext cx="9421560" cy="6889680"/>
        </p:xfrm>
        <a:graphic>
          <a:graphicData uri="http://schemas.openxmlformats.org/drawingml/2006/table">
            <a:tbl>
              <a:tblPr/>
              <a:tblGrid>
                <a:gridCol w="636480">
                  <a:extLst>
                    <a:ext uri="{9D8B030D-6E8A-4147-A177-3AD203B41FA5}">
                      <a16:colId xmlns:a16="http://schemas.microsoft.com/office/drawing/2014/main" val="20000"/>
                    </a:ext>
                  </a:extLst>
                </a:gridCol>
                <a:gridCol w="2054880">
                  <a:extLst>
                    <a:ext uri="{9D8B030D-6E8A-4147-A177-3AD203B41FA5}">
                      <a16:colId xmlns:a16="http://schemas.microsoft.com/office/drawing/2014/main" val="20001"/>
                    </a:ext>
                  </a:extLst>
                </a:gridCol>
                <a:gridCol w="1345680">
                  <a:extLst>
                    <a:ext uri="{9D8B030D-6E8A-4147-A177-3AD203B41FA5}">
                      <a16:colId xmlns:a16="http://schemas.microsoft.com/office/drawing/2014/main" val="20002"/>
                    </a:ext>
                  </a:extLst>
                </a:gridCol>
                <a:gridCol w="1063080">
                  <a:extLst>
                    <a:ext uri="{9D8B030D-6E8A-4147-A177-3AD203B41FA5}">
                      <a16:colId xmlns:a16="http://schemas.microsoft.com/office/drawing/2014/main" val="20003"/>
                    </a:ext>
                  </a:extLst>
                </a:gridCol>
                <a:gridCol w="1368000">
                  <a:extLst>
                    <a:ext uri="{9D8B030D-6E8A-4147-A177-3AD203B41FA5}">
                      <a16:colId xmlns:a16="http://schemas.microsoft.com/office/drawing/2014/main" val="20004"/>
                    </a:ext>
                  </a:extLst>
                </a:gridCol>
                <a:gridCol w="1606320">
                  <a:extLst>
                    <a:ext uri="{9D8B030D-6E8A-4147-A177-3AD203B41FA5}">
                      <a16:colId xmlns:a16="http://schemas.microsoft.com/office/drawing/2014/main" val="20005"/>
                    </a:ext>
                  </a:extLst>
                </a:gridCol>
                <a:gridCol w="1347120">
                  <a:extLst>
                    <a:ext uri="{9D8B030D-6E8A-4147-A177-3AD203B41FA5}">
                      <a16:colId xmlns:a16="http://schemas.microsoft.com/office/drawing/2014/main" val="20006"/>
                    </a:ext>
                  </a:extLst>
                </a:gridCol>
              </a:tblGrid>
              <a:tr h="863640">
                <a:tc>
                  <a:txBody>
                    <a:bodyPr/>
                    <a:lstStyle/>
                    <a:p>
                      <a:pPr>
                        <a:lnSpc>
                          <a:spcPct val="100000"/>
                        </a:lnSpc>
                      </a:pPr>
                      <a:r>
                        <a:rPr lang="en-IN" sz="1200" b="1" strike="noStrike" spc="-1">
                          <a:solidFill>
                            <a:srgbClr val="FFFFFF"/>
                          </a:solidFill>
                          <a:latin typeface="Times New Roman"/>
                        </a:rPr>
                        <a:t>S.No</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Tile </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chemeClr val="tx2">
                        <a:lumMod val="90000"/>
                      </a:schemeClr>
                    </a:solidFill>
                  </a:tcPr>
                </a:tc>
                <a:tc>
                  <a:txBody>
                    <a:bodyPr/>
                    <a:lstStyle/>
                    <a:p>
                      <a:pPr algn="ctr">
                        <a:lnSpc>
                          <a:spcPct val="100000"/>
                        </a:lnSpc>
                      </a:pPr>
                      <a:r>
                        <a:rPr lang="en-IN" sz="1200" b="1" strike="noStrike" spc="-1">
                          <a:solidFill>
                            <a:srgbClr val="FFFFFF"/>
                          </a:solidFill>
                          <a:latin typeface="Times New Roman"/>
                        </a:rPr>
                        <a:t>Authors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Year of Publication</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Type of Data</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Methodologies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Limitations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chemeClr val="tx2">
                        <a:lumMod val="90000"/>
                      </a:schemeClr>
                    </a:solidFill>
                  </a:tcPr>
                </a:tc>
                <a:extLst>
                  <a:ext uri="{0D108BD9-81ED-4DB2-BD59-A6C34878D82A}">
                    <a16:rowId xmlns:a16="http://schemas.microsoft.com/office/drawing/2014/main" val="10000"/>
                  </a:ext>
                </a:extLst>
              </a:tr>
              <a:tr h="2746080">
                <a:tc>
                  <a:txBody>
                    <a:bodyPr/>
                    <a:lstStyle/>
                    <a:p>
                      <a:pPr>
                        <a:lnSpc>
                          <a:spcPct val="100000"/>
                        </a:lnSpc>
                      </a:pPr>
                      <a:r>
                        <a:rPr lang="en-IN" sz="1800" b="0" strike="noStrike" spc="-1" dirty="0">
                          <a:solidFill>
                            <a:srgbClr val="000000"/>
                          </a:solidFill>
                          <a:latin typeface="Times New Roman" panose="02020603050405020304" pitchFamily="18" charset="0"/>
                          <a:cs typeface="Times New Roman" panose="02020603050405020304" pitchFamily="18" charset="0"/>
                        </a:rPr>
                        <a:t>5.</a:t>
                      </a:r>
                      <a:r>
                        <a:rPr lang="en-US" sz="1800" b="1" strike="noStrike" spc="-1" dirty="0">
                          <a:solidFill>
                            <a:srgbClr val="000000"/>
                          </a:solidFill>
                          <a:latin typeface="Times New Roman" panose="02020603050405020304" pitchFamily="18" charset="0"/>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a:lnSpc>
                          <a:spcPct val="100000"/>
                        </a:lnSpc>
                      </a:pPr>
                      <a:r>
                        <a:rPr lang="en-US" sz="1800" b="0" strike="noStrike" spc="-1" dirty="0">
                          <a:solidFill>
                            <a:srgbClr val="000000"/>
                          </a:solidFill>
                          <a:latin typeface="Times New Roman" panose="02020603050405020304" pitchFamily="18" charset="0"/>
                          <a:cs typeface="Times New Roman" panose="02020603050405020304" pitchFamily="18" charset="0"/>
                        </a:rPr>
                        <a:t>Empirical study on stock market prediction using</a:t>
                      </a:r>
                      <a:endParaRPr lang="en-IN" sz="1800" b="0" strike="noStrike" spc="-1" dirty="0">
                        <a:latin typeface="Times New Roman" panose="02020603050405020304" pitchFamily="18" charset="0"/>
                        <a:cs typeface="Times New Roman" panose="02020603050405020304" pitchFamily="18" charset="0"/>
                      </a:endParaRPr>
                    </a:p>
                    <a:p>
                      <a:pPr>
                        <a:lnSpc>
                          <a:spcPct val="100000"/>
                        </a:lnSpc>
                      </a:pPr>
                      <a:r>
                        <a:rPr lang="en-US" sz="1800" b="0" strike="noStrike" spc="-1" dirty="0">
                          <a:solidFill>
                            <a:srgbClr val="000000"/>
                          </a:solidFill>
                          <a:latin typeface="Times New Roman" panose="02020603050405020304" pitchFamily="18" charset="0"/>
                          <a:cs typeface="Times New Roman" panose="02020603050405020304" pitchFamily="18" charset="0"/>
                        </a:rPr>
                        <a:t>machine learning</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algn="ctr">
                        <a:lnSpc>
                          <a:spcPct val="100000"/>
                        </a:lnSpc>
                      </a:pPr>
                      <a:r>
                        <a:rPr lang="en-IN" sz="1800" b="0" strike="noStrike" spc="-1" dirty="0">
                          <a:solidFill>
                            <a:srgbClr val="000000"/>
                          </a:solidFill>
                          <a:latin typeface="Times New Roman" panose="02020603050405020304" pitchFamily="18" charset="0"/>
                          <a:cs typeface="Times New Roman" panose="02020603050405020304" pitchFamily="18" charset="0"/>
                        </a:rPr>
                        <a:t>Rachna Sable, </a:t>
                      </a:r>
                      <a:r>
                        <a:rPr lang="en-IN" sz="1800" b="0" strike="noStrike" spc="-1" dirty="0" err="1">
                          <a:solidFill>
                            <a:srgbClr val="000000"/>
                          </a:solidFill>
                          <a:latin typeface="Times New Roman" panose="02020603050405020304" pitchFamily="18" charset="0"/>
                          <a:cs typeface="Times New Roman" panose="02020603050405020304" pitchFamily="18" charset="0"/>
                        </a:rPr>
                        <a:t>Dr.</a:t>
                      </a:r>
                      <a:r>
                        <a:rPr lang="en-IN" sz="1800" b="0" strike="noStrike" spc="-1" dirty="0">
                          <a:solidFill>
                            <a:srgbClr val="000000"/>
                          </a:solidFill>
                          <a:latin typeface="Times New Roman" panose="02020603050405020304" pitchFamily="18" charset="0"/>
                          <a:cs typeface="Times New Roman" panose="02020603050405020304" pitchFamily="18" charset="0"/>
                        </a:rPr>
                        <a:t> Shivani Goel, </a:t>
                      </a:r>
                      <a:r>
                        <a:rPr lang="en-IN" sz="1800" b="0" strike="noStrike" spc="-1" dirty="0" err="1">
                          <a:solidFill>
                            <a:srgbClr val="000000"/>
                          </a:solidFill>
                          <a:latin typeface="Times New Roman" panose="02020603050405020304" pitchFamily="18" charset="0"/>
                          <a:cs typeface="Times New Roman" panose="02020603050405020304" pitchFamily="18" charset="0"/>
                        </a:rPr>
                        <a:t>Dr.</a:t>
                      </a:r>
                      <a:r>
                        <a:rPr lang="en-IN" sz="1800" b="0" strike="noStrike" spc="-1" dirty="0">
                          <a:solidFill>
                            <a:srgbClr val="000000"/>
                          </a:solidFill>
                          <a:latin typeface="Times New Roman" panose="02020603050405020304" pitchFamily="18" charset="0"/>
                          <a:cs typeface="Times New Roman" panose="02020603050405020304" pitchFamily="18" charset="0"/>
                        </a:rPr>
                        <a:t> Pradeep Chatterjee</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a:lnSpc>
                          <a:spcPct val="100000"/>
                        </a:lnSpc>
                      </a:pPr>
                      <a:r>
                        <a:rPr lang="en-IN" sz="1800" b="0" strike="noStrike" spc="-1" dirty="0">
                          <a:solidFill>
                            <a:srgbClr val="000000"/>
                          </a:solidFill>
                          <a:latin typeface="Times New Roman" panose="02020603050405020304" pitchFamily="18" charset="0"/>
                          <a:cs typeface="Times New Roman" panose="02020603050405020304" pitchFamily="18" charset="0"/>
                        </a:rPr>
                        <a:t>2018</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a:lnSpc>
                          <a:spcPct val="100000"/>
                        </a:lnSpc>
                        <a:tabLst>
                          <a:tab pos="0" algn="l"/>
                        </a:tabLst>
                      </a:pPr>
                      <a:r>
                        <a:rPr lang="en-IN" sz="1800" b="0" strike="noStrike" spc="-1" dirty="0">
                          <a:solidFill>
                            <a:srgbClr val="000000"/>
                          </a:solidFill>
                          <a:latin typeface="Times New Roman" panose="02020603050405020304" pitchFamily="18" charset="0"/>
                          <a:cs typeface="Times New Roman" panose="02020603050405020304" pitchFamily="18" charset="0"/>
                        </a:rPr>
                        <a:t>Research Paper</a:t>
                      </a:r>
                      <a:endParaRPr lang="en-IN" sz="1800" b="0" strike="noStrike" spc="-1" dirty="0">
                        <a:latin typeface="Times New Roman" panose="02020603050405020304" pitchFamily="18" charset="0"/>
                        <a:cs typeface="Times New Roman" panose="02020603050405020304" pitchFamily="18" charset="0"/>
                      </a:endParaRPr>
                    </a:p>
                    <a:p>
                      <a:pPr>
                        <a:lnSpc>
                          <a:spcPct val="100000"/>
                        </a:lnSpc>
                        <a:tabLst>
                          <a:tab pos="0" algn="l"/>
                        </a:tabLst>
                      </a:pP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a:lnSpc>
                          <a:spcPct val="100000"/>
                        </a:lnSpc>
                      </a:pPr>
                      <a:r>
                        <a:rPr lang="en-US" sz="1800" b="0" strike="noStrike" spc="-1">
                          <a:solidFill>
                            <a:srgbClr val="000000"/>
                          </a:solidFill>
                          <a:latin typeface="Times New Roman" panose="02020603050405020304" pitchFamily="18" charset="0"/>
                          <a:cs typeface="Times New Roman" panose="02020603050405020304" pitchFamily="18" charset="0"/>
                        </a:rPr>
                        <a:t>Fuzzy dual-factor time-series for stock index forecasting</a:t>
                      </a:r>
                      <a:endParaRPr lang="en-IN" sz="1800" b="0" strike="noStrike" spc="-1">
                        <a:latin typeface="Times New Roman" panose="02020603050405020304" pitchFamily="18" charset="0"/>
                        <a:cs typeface="Times New Roman" panose="02020603050405020304" pitchFamily="18" charset="0"/>
                      </a:endParaRPr>
                    </a:p>
                    <a:p>
                      <a:pPr>
                        <a:lnSpc>
                          <a:spcPct val="100000"/>
                        </a:lnSpc>
                      </a:pPr>
                      <a:br>
                        <a:rPr>
                          <a:latin typeface="Times New Roman" panose="02020603050405020304" pitchFamily="18" charset="0"/>
                          <a:cs typeface="Times New Roman" panose="02020603050405020304" pitchFamily="18" charset="0"/>
                        </a:rPr>
                      </a:b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a:lnSpc>
                          <a:spcPct val="100000"/>
                        </a:lnSpc>
                      </a:pPr>
                      <a:r>
                        <a:rPr lang="en-US" sz="1800" b="0" strike="noStrike" spc="-1">
                          <a:solidFill>
                            <a:srgbClr val="000000"/>
                          </a:solidFill>
                          <a:latin typeface="Times New Roman" panose="02020603050405020304" pitchFamily="18" charset="0"/>
                          <a:cs typeface="Times New Roman" panose="02020603050405020304" pitchFamily="18" charset="0"/>
                        </a:rPr>
                        <a:t>It takes volume to make price move</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extLst>
                  <a:ext uri="{0D108BD9-81ED-4DB2-BD59-A6C34878D82A}">
                    <a16:rowId xmlns:a16="http://schemas.microsoft.com/office/drawing/2014/main" val="10001"/>
                  </a:ext>
                </a:extLst>
              </a:tr>
              <a:tr h="3279960">
                <a:tc>
                  <a:txBody>
                    <a:bodyPr/>
                    <a:lstStyle/>
                    <a:p>
                      <a:pPr>
                        <a:lnSpc>
                          <a:spcPct val="100000"/>
                        </a:lnSpc>
                      </a:pPr>
                      <a:r>
                        <a:rPr lang="en-IN" sz="1800" b="0" strike="noStrike" spc="-1">
                          <a:solidFill>
                            <a:srgbClr val="000000"/>
                          </a:solidFill>
                          <a:latin typeface="Times New Roman" panose="02020603050405020304" pitchFamily="18" charset="0"/>
                          <a:cs typeface="Times New Roman" panose="02020603050405020304" pitchFamily="18" charset="0"/>
                        </a:rPr>
                        <a:t>6.</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chemeClr val="tx2">
                        <a:lumMod val="90000"/>
                      </a:schemeClr>
                    </a:solidFill>
                  </a:tcPr>
                </a:tc>
                <a:tc>
                  <a:txBody>
                    <a:bodyPr/>
                    <a:lstStyle/>
                    <a:p>
                      <a:pPr>
                        <a:lnSpc>
                          <a:spcPct val="100000"/>
                        </a:lnSpc>
                      </a:pPr>
                      <a:r>
                        <a:rPr lang="en-US" sz="1800" b="0" strike="noStrike" spc="-1">
                          <a:solidFill>
                            <a:srgbClr val="000000"/>
                          </a:solidFill>
                          <a:latin typeface="Times New Roman" panose="02020603050405020304" pitchFamily="18" charset="0"/>
                          <a:cs typeface="Times New Roman" panose="02020603050405020304" pitchFamily="18" charset="0"/>
                        </a:rPr>
                        <a:t>Stock market prediction analysis by incorporating</a:t>
                      </a:r>
                      <a:endParaRPr lang="en-IN" sz="1800" b="0" strike="noStrike" spc="-1">
                        <a:latin typeface="Times New Roman" panose="02020603050405020304" pitchFamily="18" charset="0"/>
                        <a:cs typeface="Times New Roman" panose="02020603050405020304" pitchFamily="18" charset="0"/>
                      </a:endParaRPr>
                    </a:p>
                    <a:p>
                      <a:pPr>
                        <a:lnSpc>
                          <a:spcPct val="100000"/>
                        </a:lnSpc>
                      </a:pPr>
                      <a:r>
                        <a:rPr lang="en-US" sz="1800" b="0" strike="noStrike" spc="-1">
                          <a:solidFill>
                            <a:srgbClr val="000000"/>
                          </a:solidFill>
                          <a:latin typeface="Times New Roman" panose="02020603050405020304" pitchFamily="18" charset="0"/>
                          <a:cs typeface="Times New Roman" panose="02020603050405020304" pitchFamily="18" charset="0"/>
                        </a:rPr>
                        <a:t>social and news opinion and sentiment</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chemeClr val="tx2">
                        <a:lumMod val="90000"/>
                      </a:schemeClr>
                    </a:solidFill>
                  </a:tcPr>
                </a:tc>
                <a:tc>
                  <a:txBody>
                    <a:bodyPr/>
                    <a:lstStyle/>
                    <a:p>
                      <a:pPr algn="ctr">
                        <a:lnSpc>
                          <a:spcPct val="100000"/>
                        </a:lnSpc>
                      </a:pPr>
                      <a:r>
                        <a:rPr lang="en-IN" sz="1800" b="0" strike="noStrike" spc="-1">
                          <a:solidFill>
                            <a:srgbClr val="000000"/>
                          </a:solidFill>
                          <a:latin typeface="Times New Roman" panose="02020603050405020304" pitchFamily="18" charset="0"/>
                          <a:cs typeface="Times New Roman" panose="02020603050405020304" pitchFamily="18" charset="0"/>
                        </a:rPr>
                        <a:t>Zhaoxia Wang, Seng-Beng HO Zhiping Lin</a:t>
                      </a:r>
                      <a:endParaRPr lang="en-IN" sz="1800" b="0" strike="noStrike" spc="-1">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chemeClr val="tx2">
                        <a:lumMod val="90000"/>
                      </a:schemeClr>
                    </a:solidFill>
                  </a:tcPr>
                </a:tc>
                <a:tc>
                  <a:txBody>
                    <a:bodyPr/>
                    <a:lstStyle/>
                    <a:p>
                      <a:pPr>
                        <a:lnSpc>
                          <a:spcPct val="100000"/>
                        </a:lnSpc>
                      </a:pPr>
                      <a:r>
                        <a:rPr lang="en-IN" sz="1800" b="0" strike="noStrike" spc="-1" dirty="0">
                          <a:solidFill>
                            <a:srgbClr val="000000"/>
                          </a:solidFill>
                          <a:latin typeface="Times New Roman" panose="02020603050405020304" pitchFamily="18" charset="0"/>
                          <a:cs typeface="Times New Roman" panose="02020603050405020304" pitchFamily="18" charset="0"/>
                        </a:rPr>
                        <a:t>2018</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chemeClr val="tx2">
                        <a:lumMod val="90000"/>
                      </a:schemeClr>
                    </a:solidFill>
                  </a:tcPr>
                </a:tc>
                <a:tc>
                  <a:txBody>
                    <a:bodyPr/>
                    <a:lstStyle/>
                    <a:p>
                      <a:pPr>
                        <a:lnSpc>
                          <a:spcPct val="100000"/>
                        </a:lnSpc>
                      </a:pPr>
                      <a:r>
                        <a:rPr lang="en-IN" sz="1800" b="0" strike="noStrike" spc="-1" dirty="0">
                          <a:solidFill>
                            <a:srgbClr val="000000"/>
                          </a:solidFill>
                          <a:latin typeface="Times New Roman" panose="02020603050405020304" pitchFamily="18" charset="0"/>
                          <a:cs typeface="Times New Roman" panose="02020603050405020304" pitchFamily="18" charset="0"/>
                        </a:rPr>
                        <a:t>Research Paper</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chemeClr val="tx2">
                        <a:lumMod val="90000"/>
                      </a:schemeClr>
                    </a:solidFill>
                  </a:tcPr>
                </a:tc>
                <a:tc>
                  <a:txBody>
                    <a:bodyPr/>
                    <a:lstStyle/>
                    <a:p>
                      <a:pPr>
                        <a:lnSpc>
                          <a:spcPct val="100000"/>
                        </a:lnSpc>
                      </a:pPr>
                      <a:r>
                        <a:rPr lang="en-US" sz="1800" b="0" strike="noStrike" spc="-1" dirty="0">
                          <a:solidFill>
                            <a:srgbClr val="000000"/>
                          </a:solidFill>
                          <a:latin typeface="Times New Roman" panose="02020603050405020304" pitchFamily="18" charset="0"/>
                          <a:cs typeface="Times New Roman" panose="02020603050405020304" pitchFamily="18" charset="0"/>
                        </a:rPr>
                        <a:t>Artificial Neural Network  methods are mostly implemented and play a vital role in decision making for stock market predictions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chemeClr val="tx2">
                        <a:lumMod val="90000"/>
                      </a:schemeClr>
                    </a:solidFill>
                  </a:tcPr>
                </a:tc>
                <a:tc>
                  <a:txBody>
                    <a:bodyPr/>
                    <a:lstStyle/>
                    <a:p>
                      <a:pPr>
                        <a:lnSpc>
                          <a:spcPct val="100000"/>
                        </a:lnSpc>
                      </a:pPr>
                      <a:r>
                        <a:rPr lang="en-US" sz="1800" b="0" strike="noStrike" spc="-1" dirty="0">
                          <a:solidFill>
                            <a:srgbClr val="000000"/>
                          </a:solidFill>
                          <a:latin typeface="Times New Roman" panose="02020603050405020304" pitchFamily="18" charset="0"/>
                          <a:cs typeface="Times New Roman" panose="02020603050405020304" pitchFamily="18" charset="0"/>
                        </a:rPr>
                        <a:t>ANN, It will give less accurate results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chemeClr val="tx2">
                        <a:lumMod val="9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Table 1"/>
          <p:cNvGraphicFramePr/>
          <p:nvPr>
            <p:extLst>
              <p:ext uri="{D42A27DB-BD31-4B8C-83A1-F6EECF244321}">
                <p14:modId xmlns:p14="http://schemas.microsoft.com/office/powerpoint/2010/main" val="3413462066"/>
              </p:ext>
            </p:extLst>
          </p:nvPr>
        </p:nvGraphicFramePr>
        <p:xfrm>
          <a:off x="-25200" y="-32040"/>
          <a:ext cx="9421560" cy="6889680"/>
        </p:xfrm>
        <a:graphic>
          <a:graphicData uri="http://schemas.openxmlformats.org/drawingml/2006/table">
            <a:tbl>
              <a:tblPr/>
              <a:tblGrid>
                <a:gridCol w="636480">
                  <a:extLst>
                    <a:ext uri="{9D8B030D-6E8A-4147-A177-3AD203B41FA5}">
                      <a16:colId xmlns:a16="http://schemas.microsoft.com/office/drawing/2014/main" val="20000"/>
                    </a:ext>
                  </a:extLst>
                </a:gridCol>
                <a:gridCol w="2054880">
                  <a:extLst>
                    <a:ext uri="{9D8B030D-6E8A-4147-A177-3AD203B41FA5}">
                      <a16:colId xmlns:a16="http://schemas.microsoft.com/office/drawing/2014/main" val="20001"/>
                    </a:ext>
                  </a:extLst>
                </a:gridCol>
                <a:gridCol w="1345680">
                  <a:extLst>
                    <a:ext uri="{9D8B030D-6E8A-4147-A177-3AD203B41FA5}">
                      <a16:colId xmlns:a16="http://schemas.microsoft.com/office/drawing/2014/main" val="20002"/>
                    </a:ext>
                  </a:extLst>
                </a:gridCol>
                <a:gridCol w="1063080">
                  <a:extLst>
                    <a:ext uri="{9D8B030D-6E8A-4147-A177-3AD203B41FA5}">
                      <a16:colId xmlns:a16="http://schemas.microsoft.com/office/drawing/2014/main" val="20003"/>
                    </a:ext>
                  </a:extLst>
                </a:gridCol>
                <a:gridCol w="1368000">
                  <a:extLst>
                    <a:ext uri="{9D8B030D-6E8A-4147-A177-3AD203B41FA5}">
                      <a16:colId xmlns:a16="http://schemas.microsoft.com/office/drawing/2014/main" val="20004"/>
                    </a:ext>
                  </a:extLst>
                </a:gridCol>
                <a:gridCol w="1606320">
                  <a:extLst>
                    <a:ext uri="{9D8B030D-6E8A-4147-A177-3AD203B41FA5}">
                      <a16:colId xmlns:a16="http://schemas.microsoft.com/office/drawing/2014/main" val="20005"/>
                    </a:ext>
                  </a:extLst>
                </a:gridCol>
                <a:gridCol w="1347120">
                  <a:extLst>
                    <a:ext uri="{9D8B030D-6E8A-4147-A177-3AD203B41FA5}">
                      <a16:colId xmlns:a16="http://schemas.microsoft.com/office/drawing/2014/main" val="20006"/>
                    </a:ext>
                  </a:extLst>
                </a:gridCol>
              </a:tblGrid>
              <a:tr h="863640">
                <a:tc>
                  <a:txBody>
                    <a:bodyPr/>
                    <a:lstStyle/>
                    <a:p>
                      <a:pPr>
                        <a:lnSpc>
                          <a:spcPct val="100000"/>
                        </a:lnSpc>
                      </a:pPr>
                      <a:r>
                        <a:rPr lang="en-IN" sz="1200" b="1" strike="noStrike" spc="-1">
                          <a:solidFill>
                            <a:srgbClr val="FFFFFF"/>
                          </a:solidFill>
                          <a:latin typeface="Times New Roman"/>
                        </a:rPr>
                        <a:t>S.No</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nSpc>
                          <a:spcPct val="100000"/>
                        </a:lnSpc>
                      </a:pPr>
                      <a:r>
                        <a:rPr lang="en-IN" sz="1200" b="1" strike="noStrike" spc="-1" dirty="0">
                          <a:solidFill>
                            <a:srgbClr val="FFFFFF"/>
                          </a:solidFill>
                          <a:latin typeface="Times New Roman"/>
                        </a:rPr>
                        <a:t>Tile </a:t>
                      </a:r>
                      <a:endParaRPr lang="en-IN" sz="1200" b="0" strike="noStrike" spc="-1" dirty="0">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gn="ctr">
                        <a:lnSpc>
                          <a:spcPct val="100000"/>
                        </a:lnSpc>
                      </a:pPr>
                      <a:r>
                        <a:rPr lang="en-IN" sz="1200" b="1" strike="noStrike" spc="-1">
                          <a:solidFill>
                            <a:srgbClr val="FFFFFF"/>
                          </a:solidFill>
                          <a:latin typeface="Times New Roman"/>
                        </a:rPr>
                        <a:t>Authors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Year of Publication</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Type of Data</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Methodologies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Limitations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000"/>
                  </a:ext>
                </a:extLst>
              </a:tr>
              <a:tr h="2746080">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7.</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Stock closing price prediction using machine</a:t>
                      </a:r>
                      <a:endParaRPr lang="en-US"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learning</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algn="ctr" rtl="0" fontAlgn="t">
                        <a:spcBef>
                          <a:spcPts val="0"/>
                        </a:spcBef>
                        <a:spcAft>
                          <a:spcPts val="0"/>
                        </a:spcAft>
                      </a:pP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Pawee</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Werawithayaset</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Suratose</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Tritilanunt</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2019</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Research Paper</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K-Means clustering and Fuzzy time series</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Static length of intervals is that the historical data are roughly put into intervals</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001"/>
                  </a:ext>
                </a:extLst>
              </a:tr>
              <a:tr h="3279960">
                <a:tc>
                  <a:txBody>
                    <a:bodyPr/>
                    <a:lstStyle/>
                    <a:p>
                      <a:pP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8.</a:t>
                      </a:r>
                      <a:endParaRPr lang="en-US">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Stock market forecasting today and tomorrow </a:t>
                      </a:r>
                      <a:endParaRPr lang="en-US">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algn="ct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Tarun Kumar Madan, Jitendra Kumar, Aashutosh Kumar Singh</a:t>
                      </a:r>
                      <a:endParaRPr lang="en-US">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2019</a:t>
                      </a:r>
                      <a:endParaRPr lang="en-US">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Research Paper</a:t>
                      </a:r>
                      <a:endParaRPr lang="en-US" dirty="0">
                        <a:effectLst/>
                        <a:latin typeface="Times New Roman" panose="02020603050405020304" pitchFamily="18" charset="0"/>
                        <a:cs typeface="Times New Roman" panose="02020603050405020304" pitchFamily="18" charset="0"/>
                      </a:endParaRPr>
                    </a:p>
                    <a:p>
                      <a:pPr fontAlgn="t"/>
                      <a:br>
                        <a:rPr lang="en-US" dirty="0">
                          <a:effectLst/>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Stock market prediction using the ARIMA model</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Identifying the correct model from the class of possible models are difficult</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00522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Table 1"/>
          <p:cNvGraphicFramePr/>
          <p:nvPr>
            <p:extLst>
              <p:ext uri="{D42A27DB-BD31-4B8C-83A1-F6EECF244321}">
                <p14:modId xmlns:p14="http://schemas.microsoft.com/office/powerpoint/2010/main" val="1277873420"/>
              </p:ext>
            </p:extLst>
          </p:nvPr>
        </p:nvGraphicFramePr>
        <p:xfrm>
          <a:off x="-25200" y="-32040"/>
          <a:ext cx="9421560" cy="7237320"/>
        </p:xfrm>
        <a:graphic>
          <a:graphicData uri="http://schemas.openxmlformats.org/drawingml/2006/table">
            <a:tbl>
              <a:tblPr/>
              <a:tblGrid>
                <a:gridCol w="636480">
                  <a:extLst>
                    <a:ext uri="{9D8B030D-6E8A-4147-A177-3AD203B41FA5}">
                      <a16:colId xmlns:a16="http://schemas.microsoft.com/office/drawing/2014/main" val="20000"/>
                    </a:ext>
                  </a:extLst>
                </a:gridCol>
                <a:gridCol w="2054880">
                  <a:extLst>
                    <a:ext uri="{9D8B030D-6E8A-4147-A177-3AD203B41FA5}">
                      <a16:colId xmlns:a16="http://schemas.microsoft.com/office/drawing/2014/main" val="20001"/>
                    </a:ext>
                  </a:extLst>
                </a:gridCol>
                <a:gridCol w="1345680">
                  <a:extLst>
                    <a:ext uri="{9D8B030D-6E8A-4147-A177-3AD203B41FA5}">
                      <a16:colId xmlns:a16="http://schemas.microsoft.com/office/drawing/2014/main" val="20002"/>
                    </a:ext>
                  </a:extLst>
                </a:gridCol>
                <a:gridCol w="1063080">
                  <a:extLst>
                    <a:ext uri="{9D8B030D-6E8A-4147-A177-3AD203B41FA5}">
                      <a16:colId xmlns:a16="http://schemas.microsoft.com/office/drawing/2014/main" val="20003"/>
                    </a:ext>
                  </a:extLst>
                </a:gridCol>
                <a:gridCol w="1368000">
                  <a:extLst>
                    <a:ext uri="{9D8B030D-6E8A-4147-A177-3AD203B41FA5}">
                      <a16:colId xmlns:a16="http://schemas.microsoft.com/office/drawing/2014/main" val="20004"/>
                    </a:ext>
                  </a:extLst>
                </a:gridCol>
                <a:gridCol w="1606320">
                  <a:extLst>
                    <a:ext uri="{9D8B030D-6E8A-4147-A177-3AD203B41FA5}">
                      <a16:colId xmlns:a16="http://schemas.microsoft.com/office/drawing/2014/main" val="20005"/>
                    </a:ext>
                  </a:extLst>
                </a:gridCol>
                <a:gridCol w="1347120">
                  <a:extLst>
                    <a:ext uri="{9D8B030D-6E8A-4147-A177-3AD203B41FA5}">
                      <a16:colId xmlns:a16="http://schemas.microsoft.com/office/drawing/2014/main" val="20006"/>
                    </a:ext>
                  </a:extLst>
                </a:gridCol>
              </a:tblGrid>
              <a:tr h="863640">
                <a:tc>
                  <a:txBody>
                    <a:bodyPr/>
                    <a:lstStyle/>
                    <a:p>
                      <a:pPr>
                        <a:lnSpc>
                          <a:spcPct val="100000"/>
                        </a:lnSpc>
                      </a:pPr>
                      <a:r>
                        <a:rPr lang="en-IN" sz="1200" b="1" strike="noStrike" spc="-1">
                          <a:solidFill>
                            <a:srgbClr val="FFFFFF"/>
                          </a:solidFill>
                          <a:latin typeface="Times New Roman"/>
                        </a:rPr>
                        <a:t>S.No</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Tile </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gn="ctr">
                        <a:lnSpc>
                          <a:spcPct val="100000"/>
                        </a:lnSpc>
                      </a:pPr>
                      <a:r>
                        <a:rPr lang="en-IN" sz="1200" b="1" strike="noStrike" spc="-1">
                          <a:solidFill>
                            <a:srgbClr val="FFFFFF"/>
                          </a:solidFill>
                          <a:latin typeface="Times New Roman"/>
                        </a:rPr>
                        <a:t>Authors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Year of Publication</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Type of Data</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Methodologies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tc>
                  <a:txBody>
                    <a:bodyPr/>
                    <a:lstStyle/>
                    <a:p>
                      <a:pPr>
                        <a:lnSpc>
                          <a:spcPct val="100000"/>
                        </a:lnSpc>
                      </a:pPr>
                      <a:r>
                        <a:rPr lang="en-IN" sz="1200" b="1" strike="noStrike" spc="-1">
                          <a:solidFill>
                            <a:srgbClr val="FFFFFF"/>
                          </a:solidFill>
                          <a:latin typeface="Times New Roman"/>
                        </a:rPr>
                        <a:t>Limitations</a:t>
                      </a:r>
                      <a:endParaRPr lang="en-IN" sz="1200" b="0" strike="noStrike" spc="-1">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000"/>
                  </a:ext>
                </a:extLst>
              </a:tr>
              <a:tr h="2027760">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9.</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Stock market prediction using</a:t>
                      </a:r>
                      <a:endParaRPr lang="en-US"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machine learning methods</a:t>
                      </a:r>
                      <a:endParaRPr lang="en-US" dirty="0">
                        <a:effectLst/>
                        <a:latin typeface="Times New Roman" panose="02020603050405020304" pitchFamily="18" charset="0"/>
                        <a:cs typeface="Times New Roman" panose="02020603050405020304" pitchFamily="18" charset="0"/>
                      </a:endParaRPr>
                    </a:p>
                    <a:p>
                      <a:pPr fontAlgn="t"/>
                      <a:br>
                        <a:rPr lang="en-US" dirty="0">
                          <a:effectLst/>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algn="ct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Subhadra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Kompella</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Kalyana</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Chakravarthy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Chilukuri</a:t>
                      </a:r>
                      <a:endParaRPr lang="en-US" dirty="0">
                        <a:effectLst/>
                        <a:latin typeface="Times New Roman" panose="02020603050405020304" pitchFamily="18" charset="0"/>
                        <a:cs typeface="Times New Roman" panose="02020603050405020304" pitchFamily="18" charset="0"/>
                      </a:endParaRPr>
                    </a:p>
                    <a:p>
                      <a:pPr fontAlgn="t"/>
                      <a:br>
                        <a:rPr lang="en-US" dirty="0">
                          <a:effectLst/>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2019</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Research paper</a:t>
                      </a:r>
                      <a:endParaRPr lang="en-US" dirty="0">
                        <a:effectLst/>
                        <a:latin typeface="Times New Roman" panose="02020603050405020304" pitchFamily="18" charset="0"/>
                        <a:cs typeface="Times New Roman" panose="02020603050405020304" pitchFamily="18" charset="0"/>
                      </a:endParaRPr>
                    </a:p>
                    <a:p>
                      <a:pPr fontAlgn="t"/>
                      <a:br>
                        <a:rPr lang="en-US" dirty="0">
                          <a:effectLst/>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Gustafson-Kessel Fuzzy clustering</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Fuzzy set theory and causes the loss of information thus, negatively affects on the forecasting performance</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001"/>
                  </a:ext>
                </a:extLst>
              </a:tr>
              <a:tr h="3279960">
                <a:tc>
                  <a:txBody>
                    <a:bodyPr/>
                    <a:lstStyle/>
                    <a:p>
                      <a:pP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10.</a:t>
                      </a:r>
                      <a:endParaRPr lang="en-US">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Stock market prediction</a:t>
                      </a:r>
                      <a:endParaRPr lang="en-US">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algn="ctr" rtl="0" fontAlgn="t">
                        <a:spcBef>
                          <a:spcPts val="0"/>
                        </a:spcBef>
                        <a:spcAft>
                          <a:spcPts val="0"/>
                        </a:spcAft>
                      </a:pPr>
                      <a:r>
                        <a:rPr lang="en-US" sz="1800" b="0" i="0" u="none" strike="noStrike">
                          <a:solidFill>
                            <a:srgbClr val="000000"/>
                          </a:solidFill>
                          <a:effectLst/>
                          <a:latin typeface="Times New Roman" panose="02020603050405020304" pitchFamily="18" charset="0"/>
                          <a:cs typeface="Times New Roman" panose="02020603050405020304" pitchFamily="18" charset="0"/>
                        </a:rPr>
                        <a:t>Radu Iacomin</a:t>
                      </a:r>
                      <a:endParaRPr lang="en-US">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2015</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Research paper</a:t>
                      </a:r>
                      <a:endParaRPr lang="en-US" dirty="0">
                        <a:effectLst/>
                        <a:latin typeface="Times New Roman" panose="02020603050405020304" pitchFamily="18" charset="0"/>
                        <a:cs typeface="Times New Roman" panose="02020603050405020304" pitchFamily="18" charset="0"/>
                      </a:endParaRPr>
                    </a:p>
                    <a:p>
                      <a:pPr fontAlgn="t"/>
                      <a:br>
                        <a:rPr lang="en-US" dirty="0">
                          <a:effectLst/>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A predictive stock market technical analysis using fuzzy logic</a:t>
                      </a:r>
                      <a:endParaRPr lang="en-US"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br>
                        <a:rPr lang="en-US" sz="1800" b="0" i="0" u="none" strike="noStrike" dirty="0">
                          <a:solidFill>
                            <a:srgbClr val="000000"/>
                          </a:solidFill>
                          <a:effectLst/>
                          <a:latin typeface="Times New Roman" panose="02020603050405020304" pitchFamily="18" charset="0"/>
                          <a:cs typeface="Times New Roman" panose="02020603050405020304" pitchFamily="18" charset="0"/>
                        </a:rPr>
                      </a:br>
                      <a:br>
                        <a:rPr lang="en-US" sz="1800" b="0" i="0" u="none" strike="noStrike" dirty="0">
                          <a:solidFill>
                            <a:srgbClr val="000000"/>
                          </a:solidFill>
                          <a:effectLst/>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tc>
                  <a:txBody>
                    <a:bodyPr/>
                    <a:lstStyle/>
                    <a:p>
                      <a:pPr rtl="0" fontAlgn="t">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Fuzzy set theory and causes the loss of information </a:t>
                      </a:r>
                      <a:endParaRPr lang="en-US" dirty="0">
                        <a:effectLst/>
                        <a:latin typeface="Times New Roman" panose="02020603050405020304" pitchFamily="18" charset="0"/>
                        <a:cs typeface="Times New Roman" panose="02020603050405020304" pitchFamily="18" charset="0"/>
                      </a:endParaRPr>
                    </a:p>
                  </a:txBody>
                  <a:tcPr marL="76200" marR="76200" marT="38100" marB="3810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chemeClr val="tx2">
                        <a:lumMod val="9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472609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3356</TotalTime>
  <Words>2593</Words>
  <Application>Microsoft Office PowerPoint</Application>
  <PresentationFormat>On-screen Show (4:3)</PresentationFormat>
  <Paragraphs>446</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Algerian</vt:lpstr>
      <vt:lpstr>Arial</vt:lpstr>
      <vt:lpstr>Calibri</vt:lpstr>
      <vt:lpstr>Symbol</vt:lpstr>
      <vt:lpstr>Times New Roman</vt:lpstr>
      <vt:lpstr>Tw Cen MT</vt:lpstr>
      <vt:lpstr>Twentieth Century</vt:lpstr>
      <vt:lpstr>Wingdings</vt:lpstr>
      <vt:lpstr>Circuit</vt:lpstr>
      <vt:lpstr>Dept of ISE  “Forecasting and predicting stock values using Machine Learning Techniques” </vt:lpstr>
      <vt:lpstr>CONTENTS</vt:lpstr>
      <vt:lpstr>ABSTRACT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PROPOSED SYSTEM</vt:lpstr>
      <vt:lpstr>PowerPoint Presentation</vt:lpstr>
      <vt:lpstr>IMPLEMENTATION</vt:lpstr>
      <vt:lpstr>PowerPoint Presentation</vt:lpstr>
      <vt:lpstr>PowerPoint Presentation</vt:lpstr>
      <vt:lpstr>TESTING</vt:lpstr>
      <vt:lpstr>PowerPoint Presentation</vt:lpstr>
      <vt:lpstr>PowerPoint Presentation</vt:lpstr>
      <vt:lpstr>PowerPoint Presentation</vt:lpstr>
      <vt:lpstr>PowerPoint Presentation</vt:lpstr>
      <vt:lpstr>PowerPoint Presentation</vt:lpstr>
      <vt:lpstr>CONCLUSION</vt:lpstr>
      <vt:lpstr>FUTURE SCOPE</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Images classification Using Deep and Handcrafted Visual Features</dc:title>
  <dc:creator>suchith</dc:creator>
  <cp:lastModifiedBy>Aditya Surana</cp:lastModifiedBy>
  <cp:revision>203</cp:revision>
  <dcterms:created xsi:type="dcterms:W3CDTF">2018-10-05T03:30:17Z</dcterms:created>
  <dcterms:modified xsi:type="dcterms:W3CDTF">2021-06-02T04:01:15Z</dcterms:modified>
</cp:coreProperties>
</file>