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4"/>
  </p:notesMasterIdLst>
  <p:sldIdLst>
    <p:sldId id="256" r:id="rId2"/>
    <p:sldId id="258" r:id="rId3"/>
    <p:sldId id="290" r:id="rId4"/>
    <p:sldId id="291" r:id="rId5"/>
    <p:sldId id="292" r:id="rId6"/>
    <p:sldId id="293" r:id="rId7"/>
    <p:sldId id="274" r:id="rId8"/>
    <p:sldId id="267" r:id="rId9"/>
    <p:sldId id="269" r:id="rId10"/>
    <p:sldId id="288" r:id="rId11"/>
    <p:sldId id="27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72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0F8"/>
    <a:srgbClr val="2FA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6" d="100"/>
          <a:sy n="86" d="100"/>
        </p:scale>
        <p:origin x="562" y="67"/>
      </p:cViewPr>
      <p:guideLst>
        <p:guide pos="672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3AA311-D3A3-4539-AEAC-A39956248A08}" type="datetimeFigureOut">
              <a:rPr lang="en-US" smtClean="0"/>
              <a:pPr/>
              <a:t>5/19/2021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B0791-3CA6-4E6F-9526-A8B4445D35E8}" type="slidenum">
              <a:rPr lang="en-US" smtClean="0"/>
              <a:pPr/>
              <a:t>‹#›</a:t>
            </a:fld>
            <a:endParaRPr lang="en-US"/>
          </a:p>
        </p:txBody>
      </p:sp>
    </p:spTree>
    <p:extLst>
      <p:ext uri="{BB962C8B-B14F-4D97-AF65-F5344CB8AC3E}">
        <p14:creationId xmlns:p14="http://schemas.microsoft.com/office/powerpoint/2010/main" val="40855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5035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4037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0166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209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0387471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7926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1307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207532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08628687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extLst>
      <p:ext uri="{BB962C8B-B14F-4D97-AF65-F5344CB8AC3E}">
        <p14:creationId xmlns:p14="http://schemas.microsoft.com/office/powerpoint/2010/main" val="394261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811577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646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338248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pPr/>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017180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318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pPr/>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8666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375525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1142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AAD347D-5ACD-4C99-B74B-A9C85AD731AF}" type="datetimeFigureOut">
              <a:rPr lang="en-US" smtClean="0"/>
              <a:pPr/>
              <a:t>5/19/2021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154874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
            <a:ext cx="8825658" cy="3009900"/>
          </a:xfrm>
        </p:spPr>
        <p:txBody>
          <a:bodyPr>
            <a:normAutofit/>
          </a:bodyPr>
          <a:lstStyle/>
          <a:p>
            <a:r>
              <a:rPr lang="en-US" sz="2000" b="1" dirty="0">
                <a:latin typeface="Times New Roman" pitchFamily="18" charset="0"/>
                <a:cs typeface="Times New Roman" pitchFamily="18" charset="0"/>
              </a:rPr>
              <a:t>DEPARTEMENT OF INFORMATION SCIENCE &amp; ENGINEERING</a:t>
            </a:r>
            <a:br>
              <a:rPr lang="en-US" sz="2000" b="1" dirty="0">
                <a:latin typeface="Times New Roman" pitchFamily="18" charset="0"/>
                <a:cs typeface="Times New Roman" pitchFamily="18" charset="0"/>
              </a:rPr>
            </a:br>
            <a:r>
              <a:rPr lang="en-US" sz="2000" dirty="0">
                <a:latin typeface="Times New Roman" pitchFamily="18" charset="0"/>
                <a:cs typeface="Times New Roman" pitchFamily="18" charset="0"/>
              </a:rPr>
              <a:t>FINAL YEAR PROJECT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(2020-2021)</a:t>
            </a:r>
            <a:br>
              <a:rPr lang="en-US" sz="2000" dirty="0">
                <a:latin typeface="Times New Roman" pitchFamily="18" charset="0"/>
                <a:cs typeface="Times New Roman" pitchFamily="18" charset="0"/>
              </a:rPr>
            </a:br>
            <a:endParaRPr lang="en-IN" sz="2000" dirty="0"/>
          </a:p>
        </p:txBody>
      </p:sp>
      <p:sp>
        <p:nvSpPr>
          <p:cNvPr id="6" name="TextBox 5"/>
          <p:cNvSpPr txBox="1"/>
          <p:nvPr/>
        </p:nvSpPr>
        <p:spPr>
          <a:xfrm>
            <a:off x="413886" y="3050849"/>
            <a:ext cx="11285307"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Project Title		        : Forecasting and predicting stock values using machine 								     learning techniques</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Project Team Details	  : Aditya Surana        	17BTRIS036</a:t>
            </a:r>
          </a:p>
          <a:p>
            <a:r>
              <a:rPr lang="en-US" sz="2400" b="1" dirty="0">
                <a:latin typeface="Times New Roman" pitchFamily="18" charset="0"/>
                <a:cs typeface="Times New Roman" pitchFamily="18" charset="0"/>
              </a:rPr>
              <a:t>						    Anish Shrestha 	 	17BTRIS030</a:t>
            </a:r>
          </a:p>
          <a:p>
            <a:r>
              <a:rPr lang="en-US" sz="2400" b="1" dirty="0">
                <a:latin typeface="Times New Roman" pitchFamily="18" charset="0"/>
                <a:cs typeface="Times New Roman" pitchFamily="18" charset="0"/>
              </a:rPr>
              <a:t>						    Mohit Kumar         	17BTRIS022					    </a:t>
            </a:r>
          </a:p>
          <a:p>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Prabin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Biswakarma</a:t>
            </a:r>
            <a:r>
              <a:rPr lang="en-US" sz="2400" b="1" dirty="0">
                <a:latin typeface="Times New Roman" pitchFamily="18" charset="0"/>
                <a:cs typeface="Times New Roman" pitchFamily="18" charset="0"/>
              </a:rPr>
              <a:t>	17BTRIS025</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Guide Name		        : Asst. Professor </a:t>
            </a:r>
            <a:r>
              <a:rPr lang="en-US" sz="2400" b="1" dirty="0" err="1">
                <a:latin typeface="Times New Roman" pitchFamily="18" charset="0"/>
                <a:cs typeface="Times New Roman" pitchFamily="18" charset="0"/>
              </a:rPr>
              <a:t>Mathiyalagan</a:t>
            </a:r>
            <a:r>
              <a:rPr lang="en-US" sz="2400" b="1" dirty="0">
                <a:latin typeface="Times New Roman" pitchFamily="18" charset="0"/>
                <a:cs typeface="Times New Roman" pitchFamily="18" charset="0"/>
              </a:rPr>
              <a:t> R</a:t>
            </a:r>
          </a:p>
          <a:p>
            <a:r>
              <a:rPr lang="en-US" sz="2400" b="1" dirty="0">
                <a:latin typeface="Times New Roman" pitchFamily="18" charset="0"/>
                <a:cs typeface="Times New Roman" pitchFamily="18" charset="0"/>
              </a:rPr>
              <a:t>Project Coordinators  : Asst. Professor Soumya KN, Dr. Jai Ganesh</a:t>
            </a:r>
            <a:endParaRPr lang="en-US" sz="2400" dirty="0">
              <a:latin typeface="Times New Roman" pitchFamily="18" charset="0"/>
              <a:cs typeface="Times New Roman" pitchFamily="18" charset="0"/>
            </a:endParaRPr>
          </a:p>
        </p:txBody>
      </p:sp>
      <p:pic>
        <p:nvPicPr>
          <p:cNvPr id="8" name="Picture 7" descr="C:\Users\staff\Downloads\SET-JU-Logo-for-NBA-and-ISO-Process (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234" y="205098"/>
            <a:ext cx="7299867" cy="1239141"/>
          </a:xfrm>
          <a:prstGeom prst="rect">
            <a:avLst/>
          </a:prstGeom>
          <a:noFill/>
          <a:ln>
            <a:noFill/>
          </a:ln>
        </p:spPr>
      </p:pic>
    </p:spTree>
    <p:extLst>
      <p:ext uri="{BB962C8B-B14F-4D97-AF65-F5344CB8AC3E}">
        <p14:creationId xmlns:p14="http://schemas.microsoft.com/office/powerpoint/2010/main" val="34518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88359" y="0"/>
            <a:ext cx="9285676" cy="958256"/>
          </a:xfrm>
        </p:spPr>
        <p:txBody>
          <a:bodyPr>
            <a:normAutofit/>
          </a:bodyPr>
          <a:lstStyle/>
          <a:p>
            <a:r>
              <a:rPr lang="en-IN" b="1" dirty="0">
                <a:latin typeface="Times New Roman" pitchFamily="18" charset="0"/>
                <a:cs typeface="Times New Roman" pitchFamily="18" charset="0"/>
              </a:rPr>
              <a:t>Methodology</a:t>
            </a:r>
          </a:p>
        </p:txBody>
      </p:sp>
      <p:sp>
        <p:nvSpPr>
          <p:cNvPr id="24" name="Rectangle 47">
            <a:extLst>
              <a:ext uri="{FF2B5EF4-FFF2-40B4-BE49-F238E27FC236}">
                <a16:creationId xmlns:a16="http://schemas.microsoft.com/office/drawing/2014/main" id="{C74942C1-6E20-44AF-A837-65BAF85CDA0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55">
            <a:extLst>
              <a:ext uri="{FF2B5EF4-FFF2-40B4-BE49-F238E27FC236}">
                <a16:creationId xmlns:a16="http://schemas.microsoft.com/office/drawing/2014/main" id="{7E353A66-F54E-47F9-86B1-F1456D9B3A6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58">
            <a:extLst>
              <a:ext uri="{FF2B5EF4-FFF2-40B4-BE49-F238E27FC236}">
                <a16:creationId xmlns:a16="http://schemas.microsoft.com/office/drawing/2014/main" id="{40D18400-5CEF-47EF-AE5D-9540399E8E44}"/>
              </a:ext>
            </a:extLst>
          </p:cNvPr>
          <p:cNvSpPr>
            <a:spLocks noChangeArrowheads="1"/>
          </p:cNvSpPr>
          <p:nvPr/>
        </p:nvSpPr>
        <p:spPr bwMode="auto">
          <a:xfrm>
            <a:off x="0" y="4288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CustomShape 2">
            <a:extLst>
              <a:ext uri="{FF2B5EF4-FFF2-40B4-BE49-F238E27FC236}">
                <a16:creationId xmlns:a16="http://schemas.microsoft.com/office/drawing/2014/main" id="{F0E6F03A-6CB1-47F8-9AE8-3546F0943524}"/>
              </a:ext>
            </a:extLst>
          </p:cNvPr>
          <p:cNvSpPr/>
          <p:nvPr/>
        </p:nvSpPr>
        <p:spPr>
          <a:xfrm>
            <a:off x="5443200" y="896760"/>
            <a:ext cx="1366560" cy="646560"/>
          </a:xfrm>
          <a:prstGeom prst="can">
            <a:avLst>
              <a:gd name="adj" fmla="val 25000"/>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Times New Roman"/>
                <a:ea typeface="DejaVu Sans"/>
              </a:rPr>
              <a:t>Dataset</a:t>
            </a:r>
            <a:endParaRPr lang="en-IN" sz="1800" b="0" strike="noStrike" spc="-1" dirty="0">
              <a:latin typeface="Arial"/>
            </a:endParaRPr>
          </a:p>
        </p:txBody>
      </p:sp>
      <p:sp>
        <p:nvSpPr>
          <p:cNvPr id="8" name="CustomShape 3">
            <a:extLst>
              <a:ext uri="{FF2B5EF4-FFF2-40B4-BE49-F238E27FC236}">
                <a16:creationId xmlns:a16="http://schemas.microsoft.com/office/drawing/2014/main" id="{0BAA2961-4881-4B84-ABF9-55FCA0A363B2}"/>
              </a:ext>
            </a:extLst>
          </p:cNvPr>
          <p:cNvSpPr/>
          <p:nvPr/>
        </p:nvSpPr>
        <p:spPr>
          <a:xfrm>
            <a:off x="6130743" y="1616040"/>
            <a:ext cx="360" cy="3585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9" name="CustomShape 4">
            <a:extLst>
              <a:ext uri="{FF2B5EF4-FFF2-40B4-BE49-F238E27FC236}">
                <a16:creationId xmlns:a16="http://schemas.microsoft.com/office/drawing/2014/main" id="{2D14086F-818B-48D9-A59D-2D851AA0E3F5}"/>
              </a:ext>
            </a:extLst>
          </p:cNvPr>
          <p:cNvSpPr/>
          <p:nvPr/>
        </p:nvSpPr>
        <p:spPr>
          <a:xfrm>
            <a:off x="5048631" y="1976400"/>
            <a:ext cx="2230920" cy="646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Times New Roman"/>
                <a:ea typeface="DejaVu Sans"/>
              </a:rPr>
              <a:t>Input Data</a:t>
            </a:r>
            <a:endParaRPr lang="en-IN" sz="1800" b="0" strike="noStrike" spc="-1" dirty="0">
              <a:latin typeface="Arial"/>
            </a:endParaRPr>
          </a:p>
        </p:txBody>
      </p:sp>
      <p:sp>
        <p:nvSpPr>
          <p:cNvPr id="10" name="CustomShape 5">
            <a:extLst>
              <a:ext uri="{FF2B5EF4-FFF2-40B4-BE49-F238E27FC236}">
                <a16:creationId xmlns:a16="http://schemas.microsoft.com/office/drawing/2014/main" id="{4107775A-3222-4028-8340-E2A8AF0C2593}"/>
              </a:ext>
            </a:extLst>
          </p:cNvPr>
          <p:cNvSpPr/>
          <p:nvPr/>
        </p:nvSpPr>
        <p:spPr>
          <a:xfrm flipH="1">
            <a:off x="5575034" y="2661550"/>
            <a:ext cx="45719" cy="29243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11" name="CustomShape 6">
            <a:extLst>
              <a:ext uri="{FF2B5EF4-FFF2-40B4-BE49-F238E27FC236}">
                <a16:creationId xmlns:a16="http://schemas.microsoft.com/office/drawing/2014/main" id="{B276D297-9328-41EC-8867-5479F35500FD}"/>
              </a:ext>
            </a:extLst>
          </p:cNvPr>
          <p:cNvSpPr/>
          <p:nvPr/>
        </p:nvSpPr>
        <p:spPr>
          <a:xfrm>
            <a:off x="3919866" y="2972520"/>
            <a:ext cx="4822920" cy="862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Machine Learning Algorithms</a:t>
            </a:r>
            <a:endParaRPr lang="en-IN" sz="1800" b="0" strike="noStrike" spc="-1">
              <a:latin typeface="Arial"/>
            </a:endParaRPr>
          </a:p>
        </p:txBody>
      </p:sp>
      <p:sp>
        <p:nvSpPr>
          <p:cNvPr id="12" name="CustomShape 7">
            <a:extLst>
              <a:ext uri="{FF2B5EF4-FFF2-40B4-BE49-F238E27FC236}">
                <a16:creationId xmlns:a16="http://schemas.microsoft.com/office/drawing/2014/main" id="{450F8C09-2AE5-4A85-9CD5-E0031832CA65}"/>
              </a:ext>
            </a:extLst>
          </p:cNvPr>
          <p:cNvSpPr/>
          <p:nvPr/>
        </p:nvSpPr>
        <p:spPr>
          <a:xfrm>
            <a:off x="4075740" y="3829140"/>
            <a:ext cx="360" cy="5745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13" name="CustomShape 8">
            <a:extLst>
              <a:ext uri="{FF2B5EF4-FFF2-40B4-BE49-F238E27FC236}">
                <a16:creationId xmlns:a16="http://schemas.microsoft.com/office/drawing/2014/main" id="{2AFEBCF0-6DF4-43D3-A942-62A55F4DC370}"/>
              </a:ext>
            </a:extLst>
          </p:cNvPr>
          <p:cNvSpPr/>
          <p:nvPr/>
        </p:nvSpPr>
        <p:spPr>
          <a:xfrm>
            <a:off x="7980197" y="3897360"/>
            <a:ext cx="360" cy="5745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14" name="CustomShape 9">
            <a:extLst>
              <a:ext uri="{FF2B5EF4-FFF2-40B4-BE49-F238E27FC236}">
                <a16:creationId xmlns:a16="http://schemas.microsoft.com/office/drawing/2014/main" id="{599AFF32-631E-48C5-9B81-C45ABEF195A3}"/>
              </a:ext>
            </a:extLst>
          </p:cNvPr>
          <p:cNvSpPr/>
          <p:nvPr/>
        </p:nvSpPr>
        <p:spPr>
          <a:xfrm>
            <a:off x="2631508" y="4398840"/>
            <a:ext cx="2230920" cy="430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Times New Roman"/>
                <a:ea typeface="DejaVu Sans"/>
              </a:rPr>
              <a:t>Linear Regression</a:t>
            </a:r>
            <a:endParaRPr lang="en-IN" sz="1800" b="0" strike="noStrike" spc="-1" dirty="0">
              <a:latin typeface="Arial"/>
            </a:endParaRPr>
          </a:p>
        </p:txBody>
      </p:sp>
      <p:sp>
        <p:nvSpPr>
          <p:cNvPr id="15" name="CustomShape 10">
            <a:extLst>
              <a:ext uri="{FF2B5EF4-FFF2-40B4-BE49-F238E27FC236}">
                <a16:creationId xmlns:a16="http://schemas.microsoft.com/office/drawing/2014/main" id="{45ADD5E9-98A7-4BF7-9DFD-4629558EC104}"/>
              </a:ext>
            </a:extLst>
          </p:cNvPr>
          <p:cNvSpPr/>
          <p:nvPr/>
        </p:nvSpPr>
        <p:spPr>
          <a:xfrm>
            <a:off x="6964802" y="4484262"/>
            <a:ext cx="2806920" cy="430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Times New Roman"/>
                <a:ea typeface="DejaVu Sans"/>
              </a:rPr>
              <a:t>Long Short Term Memory</a:t>
            </a:r>
            <a:endParaRPr lang="en-IN" sz="1800" b="0" strike="noStrike" spc="-1" dirty="0">
              <a:latin typeface="Arial"/>
            </a:endParaRPr>
          </a:p>
        </p:txBody>
      </p:sp>
      <p:sp>
        <p:nvSpPr>
          <p:cNvPr id="16" name="CustomShape 11">
            <a:extLst>
              <a:ext uri="{FF2B5EF4-FFF2-40B4-BE49-F238E27FC236}">
                <a16:creationId xmlns:a16="http://schemas.microsoft.com/office/drawing/2014/main" id="{74B56FB9-0494-4F26-ACBA-797F2867F6B7}"/>
              </a:ext>
            </a:extLst>
          </p:cNvPr>
          <p:cNvSpPr/>
          <p:nvPr/>
        </p:nvSpPr>
        <p:spPr>
          <a:xfrm flipV="1">
            <a:off x="3779153" y="4788557"/>
            <a:ext cx="360" cy="45468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17" name="Line 12">
            <a:extLst>
              <a:ext uri="{FF2B5EF4-FFF2-40B4-BE49-F238E27FC236}">
                <a16:creationId xmlns:a16="http://schemas.microsoft.com/office/drawing/2014/main" id="{CEE8E9D0-6271-42FC-B54B-0245FEB978D4}"/>
              </a:ext>
            </a:extLst>
          </p:cNvPr>
          <p:cNvSpPr/>
          <p:nvPr/>
        </p:nvSpPr>
        <p:spPr>
          <a:xfrm>
            <a:off x="3751191" y="5286420"/>
            <a:ext cx="3528360" cy="24120"/>
          </a:xfrm>
          <a:prstGeom prst="line">
            <a:avLst/>
          </a:prstGeom>
          <a:ln>
            <a:solidFill>
              <a:schemeClr val="tx1"/>
            </a:solidFill>
            <a:round/>
          </a:ln>
        </p:spPr>
        <p:style>
          <a:lnRef idx="1">
            <a:schemeClr val="dk1"/>
          </a:lnRef>
          <a:fillRef idx="0">
            <a:schemeClr val="dk1"/>
          </a:fillRef>
          <a:effectRef idx="0">
            <a:schemeClr val="dk1"/>
          </a:effectRef>
          <a:fontRef idx="minor"/>
        </p:style>
        <p:txBody>
          <a:bodyPr/>
          <a:lstStyle/>
          <a:p>
            <a:pPr algn="ctr"/>
            <a:endParaRPr lang="en-IN" dirty="0"/>
          </a:p>
        </p:txBody>
      </p:sp>
      <p:sp>
        <p:nvSpPr>
          <p:cNvPr id="18" name="CustomShape 13">
            <a:extLst>
              <a:ext uri="{FF2B5EF4-FFF2-40B4-BE49-F238E27FC236}">
                <a16:creationId xmlns:a16="http://schemas.microsoft.com/office/drawing/2014/main" id="{D88FB9A0-B9A6-4E40-82B1-372FF2F127B8}"/>
              </a:ext>
            </a:extLst>
          </p:cNvPr>
          <p:cNvSpPr/>
          <p:nvPr/>
        </p:nvSpPr>
        <p:spPr>
          <a:xfrm flipH="1" flipV="1">
            <a:off x="7213483" y="4843800"/>
            <a:ext cx="5760" cy="48528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19" name="CustomShape 14">
            <a:extLst>
              <a:ext uri="{FF2B5EF4-FFF2-40B4-BE49-F238E27FC236}">
                <a16:creationId xmlns:a16="http://schemas.microsoft.com/office/drawing/2014/main" id="{AD604CA3-A404-4158-AB96-BB2C84EE457D}"/>
              </a:ext>
            </a:extLst>
          </p:cNvPr>
          <p:cNvSpPr/>
          <p:nvPr/>
        </p:nvSpPr>
        <p:spPr>
          <a:xfrm>
            <a:off x="5442840" y="5416428"/>
            <a:ext cx="360" cy="55080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20" name="CustomShape 15">
            <a:extLst>
              <a:ext uri="{FF2B5EF4-FFF2-40B4-BE49-F238E27FC236}">
                <a16:creationId xmlns:a16="http://schemas.microsoft.com/office/drawing/2014/main" id="{3BA283A3-9867-4CD8-8482-2BAA6123640D}"/>
              </a:ext>
            </a:extLst>
          </p:cNvPr>
          <p:cNvSpPr/>
          <p:nvPr/>
        </p:nvSpPr>
        <p:spPr>
          <a:xfrm>
            <a:off x="4496940" y="6005818"/>
            <a:ext cx="2734920" cy="646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Comparing Results</a:t>
            </a:r>
            <a:endParaRPr lang="en-IN" sz="1800" b="0" strike="noStrike" spc="-1">
              <a:latin typeface="Arial"/>
            </a:endParaRPr>
          </a:p>
        </p:txBody>
      </p:sp>
    </p:spTree>
    <p:extLst>
      <p:ext uri="{BB962C8B-B14F-4D97-AF65-F5344CB8AC3E}">
        <p14:creationId xmlns:p14="http://schemas.microsoft.com/office/powerpoint/2010/main" val="316269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5ED2-78FD-4353-9A97-F68F036DA4A5}"/>
              </a:ext>
            </a:extLst>
          </p:cNvPr>
          <p:cNvSpPr>
            <a:spLocks noGrp="1"/>
          </p:cNvSpPr>
          <p:nvPr>
            <p:ph type="title"/>
          </p:nvPr>
        </p:nvSpPr>
        <p:spPr>
          <a:xfrm>
            <a:off x="913774" y="305192"/>
            <a:ext cx="10364451" cy="766938"/>
          </a:xfrm>
        </p:spPr>
        <p:txBody>
          <a:bodyPr/>
          <a:lstStyle/>
          <a:p>
            <a:r>
              <a:rPr lang="en-IN" dirty="0"/>
              <a:t>PROJECT TIMELINE</a:t>
            </a:r>
          </a:p>
        </p:txBody>
      </p:sp>
      <p:graphicFrame>
        <p:nvGraphicFramePr>
          <p:cNvPr id="4" name="Table 3">
            <a:extLst>
              <a:ext uri="{FF2B5EF4-FFF2-40B4-BE49-F238E27FC236}">
                <a16:creationId xmlns:a16="http://schemas.microsoft.com/office/drawing/2014/main" id="{3DADD39C-2E1D-4B2C-BC81-7A8D1921E640}"/>
              </a:ext>
            </a:extLst>
          </p:cNvPr>
          <p:cNvGraphicFramePr>
            <a:graphicFrameLocks noGrp="1"/>
          </p:cNvGraphicFramePr>
          <p:nvPr>
            <p:extLst>
              <p:ext uri="{D42A27DB-BD31-4B8C-83A1-F6EECF244321}">
                <p14:modId xmlns:p14="http://schemas.microsoft.com/office/powerpoint/2010/main" val="2111961215"/>
              </p:ext>
            </p:extLst>
          </p:nvPr>
        </p:nvGraphicFramePr>
        <p:xfrm>
          <a:off x="665018" y="1218430"/>
          <a:ext cx="10613207" cy="4937760"/>
        </p:xfrm>
        <a:graphic>
          <a:graphicData uri="http://schemas.openxmlformats.org/drawingml/2006/table">
            <a:tbl>
              <a:tblPr firstRow="1" bandRow="1">
                <a:tableStyleId>{85BE263C-DBD7-4A20-BB59-AAB30ACAA65A}</a:tableStyleId>
              </a:tblPr>
              <a:tblGrid>
                <a:gridCol w="3519055">
                  <a:extLst>
                    <a:ext uri="{9D8B030D-6E8A-4147-A177-3AD203B41FA5}">
                      <a16:colId xmlns:a16="http://schemas.microsoft.com/office/drawing/2014/main" val="2755181579"/>
                    </a:ext>
                  </a:extLst>
                </a:gridCol>
                <a:gridCol w="2050472">
                  <a:extLst>
                    <a:ext uri="{9D8B030D-6E8A-4147-A177-3AD203B41FA5}">
                      <a16:colId xmlns:a16="http://schemas.microsoft.com/office/drawing/2014/main" val="1478255037"/>
                    </a:ext>
                  </a:extLst>
                </a:gridCol>
                <a:gridCol w="5043680">
                  <a:extLst>
                    <a:ext uri="{9D8B030D-6E8A-4147-A177-3AD203B41FA5}">
                      <a16:colId xmlns:a16="http://schemas.microsoft.com/office/drawing/2014/main" val="385821926"/>
                    </a:ext>
                  </a:extLst>
                </a:gridCol>
              </a:tblGrid>
              <a:tr h="328152">
                <a:tc>
                  <a:txBody>
                    <a:bodyPr/>
                    <a:lstStyle/>
                    <a:p>
                      <a:pPr algn="ctr"/>
                      <a:r>
                        <a:rPr lang="en-IN" dirty="0">
                          <a:solidFill>
                            <a:schemeClr val="tx1"/>
                          </a:solidFill>
                        </a:rPr>
                        <a:t>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rPr>
                        <a:t>Time in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rPr>
                        <a:t>Expected Challenges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809654"/>
                  </a:ext>
                </a:extLst>
              </a:tr>
              <a:tr h="570964">
                <a:tc>
                  <a:txBody>
                    <a:bodyPr/>
                    <a:lstStyle/>
                    <a:p>
                      <a:r>
                        <a:rPr lang="en-IN" dirty="0">
                          <a:solidFill>
                            <a:schemeClr val="tx1"/>
                          </a:solidFill>
                        </a:rPr>
                        <a:t>Literature survey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There were some limitations in each algorithm. So, there was a difficulty in choosing appropriate algorithm, maintaining good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3786553"/>
                  </a:ext>
                </a:extLst>
              </a:tr>
              <a:tr h="570964">
                <a:tc>
                  <a:txBody>
                    <a:bodyPr/>
                    <a:lstStyle/>
                    <a:p>
                      <a:r>
                        <a:rPr lang="en-IN" dirty="0">
                          <a:solidFill>
                            <a:schemeClr val="tx1"/>
                          </a:solidFill>
                        </a:rPr>
                        <a:t>Requirement collection and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Earlier we downloaded the dataset and then we worked on the dataset. Later, we used an API for the real time data as we had to download the dataset at regular intervals.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302833"/>
                  </a:ext>
                </a:extLst>
              </a:tr>
              <a:tr h="326265">
                <a:tc>
                  <a:txBody>
                    <a:bodyPr/>
                    <a:lstStyle/>
                    <a:p>
                      <a:r>
                        <a:rPr lang="en-IN" dirty="0">
                          <a:solidFill>
                            <a:schemeClr val="tx1"/>
                          </a:solidFill>
                        </a:rPr>
                        <a:t>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We had to gather lot of information on how our model behave, is there any preprocessing technique to  be used to remove noise from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331140"/>
                  </a:ext>
                </a:extLst>
              </a:tr>
              <a:tr h="326265">
                <a:tc>
                  <a:txBody>
                    <a:bodyPr/>
                    <a:lstStyle/>
                    <a:p>
                      <a:r>
                        <a:rPr lang="en-IN" dirty="0">
                          <a:solidFill>
                            <a:schemeClr val="tx1"/>
                          </a:solidFill>
                        </a:rPr>
                        <a:t>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We had to look into the libraries, the pre-processing techniques(if any), how the model will build, etc. to make our implementation easier.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1020"/>
                  </a:ext>
                </a:extLst>
              </a:tr>
              <a:tr h="635218">
                <a:tc>
                  <a:txBody>
                    <a:bodyPr/>
                    <a:lstStyle/>
                    <a:p>
                      <a:r>
                        <a:rPr lang="en-IN" dirty="0">
                          <a:solidFill>
                            <a:schemeClr val="tx1"/>
                          </a:solidFill>
                        </a:rPr>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 future, till how many days the stock values will increase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523102"/>
                  </a:ext>
                </a:extLst>
              </a:tr>
            </a:tbl>
          </a:graphicData>
        </a:graphic>
      </p:graphicFrame>
    </p:spTree>
    <p:extLst>
      <p:ext uri="{BB962C8B-B14F-4D97-AF65-F5344CB8AC3E}">
        <p14:creationId xmlns:p14="http://schemas.microsoft.com/office/powerpoint/2010/main" val="259574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42" y="1"/>
            <a:ext cx="10051551" cy="669956"/>
          </a:xfrm>
        </p:spPr>
        <p:txBody>
          <a:bodyPr/>
          <a:lstStyle/>
          <a:p>
            <a:r>
              <a:rPr lang="en-IN" b="1" dirty="0">
                <a:latin typeface="Times New Roman" pitchFamily="18" charset="0"/>
                <a:cs typeface="Times New Roman" pitchFamily="18" charset="0"/>
              </a:rPr>
              <a:t>REFERENCES</a:t>
            </a:r>
          </a:p>
        </p:txBody>
      </p:sp>
      <p:sp>
        <p:nvSpPr>
          <p:cNvPr id="4" name="TextBox 3">
            <a:extLst>
              <a:ext uri="{FF2B5EF4-FFF2-40B4-BE49-F238E27FC236}">
                <a16:creationId xmlns:a16="http://schemas.microsoft.com/office/drawing/2014/main" id="{1FE6EF0E-C28A-4C85-B4FF-AF2E32D4AF1F}"/>
              </a:ext>
            </a:extLst>
          </p:cNvPr>
          <p:cNvSpPr txBox="1"/>
          <p:nvPr/>
        </p:nvSpPr>
        <p:spPr>
          <a:xfrm>
            <a:off x="903142" y="671691"/>
            <a:ext cx="10531297" cy="5909310"/>
          </a:xfrm>
          <a:prstGeom prst="rect">
            <a:avLst/>
          </a:prstGeom>
          <a:noFill/>
        </p:spPr>
        <p:txBody>
          <a:bodyPr wrap="square">
            <a:spAutoFit/>
          </a:bodyPr>
          <a:lstStyle/>
          <a:p>
            <a:pPr marL="285750" indent="-285750">
              <a:buFont typeface="Arial" panose="020B0604020202020204" pitchFamily="34" charset="0"/>
              <a:buChar char="•"/>
            </a:pPr>
            <a:r>
              <a:rPr lang="en-US" dirty="0"/>
              <a:t>Ishita Parmar, </a:t>
            </a:r>
            <a:r>
              <a:rPr lang="en-US" dirty="0" err="1"/>
              <a:t>Navanshu</a:t>
            </a:r>
            <a:r>
              <a:rPr lang="en-US" dirty="0"/>
              <a:t> Agarwal, Himanshu Dhiman, </a:t>
            </a:r>
            <a:r>
              <a:rPr lang="en-US" dirty="0" err="1"/>
              <a:t>Shikhin</a:t>
            </a:r>
            <a:r>
              <a:rPr lang="en-US" dirty="0"/>
              <a:t> Gupta “Stock market prediction using machine learning” , IEEE 2018.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Jae Won Lee “Stock price prediction using reinforcement learning “, IEEE 2010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Paul D. </a:t>
            </a:r>
            <a:r>
              <a:rPr lang="en-US" dirty="0" err="1"/>
              <a:t>Yoo</a:t>
            </a:r>
            <a:r>
              <a:rPr lang="en-US" dirty="0"/>
              <a:t>, Maria H. Kim, Tony Jan “Machine learning techniques and use of event information for stock market prediction”, IEEE 2005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Osman </a:t>
            </a:r>
            <a:r>
              <a:rPr lang="en-US" dirty="0" err="1"/>
              <a:t>Hegazy</a:t>
            </a:r>
            <a:r>
              <a:rPr lang="en-US" dirty="0"/>
              <a:t>, Omar S. Soliman, Mustafa Abdul Salam “A machine learning model for stock market prediction”, IEEE 2013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Rachna Sable, Dr. Shivani Goel, Dr. Pradeep Chatterjee “Empirical study on stock market prediction using machine learning”, IEEE 2018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Zhaoxia</a:t>
            </a:r>
            <a:r>
              <a:rPr lang="en-US" dirty="0"/>
              <a:t> Wang, Seng-</a:t>
            </a:r>
            <a:r>
              <a:rPr lang="en-US" dirty="0" err="1"/>
              <a:t>Beng</a:t>
            </a:r>
            <a:r>
              <a:rPr lang="en-US" dirty="0"/>
              <a:t> HO, </a:t>
            </a:r>
            <a:r>
              <a:rPr lang="en-US" dirty="0" err="1"/>
              <a:t>Zhiping</a:t>
            </a:r>
            <a:r>
              <a:rPr lang="en-US" dirty="0"/>
              <a:t> Lin “Stock market prediction analysis by incorporating social and news opinion and sentiment”, IEEE 2018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Pawee</a:t>
            </a:r>
            <a:r>
              <a:rPr lang="en-US" dirty="0"/>
              <a:t> </a:t>
            </a:r>
            <a:r>
              <a:rPr lang="en-US" dirty="0" err="1"/>
              <a:t>Werawithayaset</a:t>
            </a:r>
            <a:r>
              <a:rPr lang="en-US" dirty="0"/>
              <a:t>, </a:t>
            </a:r>
            <a:r>
              <a:rPr lang="en-US" dirty="0" err="1"/>
              <a:t>Suratose</a:t>
            </a:r>
            <a:r>
              <a:rPr lang="en-US" dirty="0"/>
              <a:t> </a:t>
            </a:r>
            <a:r>
              <a:rPr lang="en-US" dirty="0" err="1"/>
              <a:t>Tritilanunt</a:t>
            </a:r>
            <a:r>
              <a:rPr lang="en-US" dirty="0"/>
              <a:t> “Stock closing price prediction using machine learning”, IEEE 2019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Tarun</a:t>
            </a:r>
            <a:r>
              <a:rPr lang="en-US" dirty="0"/>
              <a:t> Kumar Madan, Jitendra Kumar, Ashutosh Kumar Singh “Stock market forecasting today and tomorrow “, IEEE 2019</a:t>
            </a:r>
          </a:p>
        </p:txBody>
      </p:sp>
    </p:spTree>
    <p:extLst>
      <p:ext uri="{BB962C8B-B14F-4D97-AF65-F5344CB8AC3E}">
        <p14:creationId xmlns:p14="http://schemas.microsoft.com/office/powerpoint/2010/main" val="12895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80792"/>
          </a:xfrm>
        </p:spPr>
        <p:txBody>
          <a:bodyPr/>
          <a:lstStyle/>
          <a:p>
            <a:r>
              <a:rPr lang="en-IN" b="1" dirty="0">
                <a:latin typeface="Times New Roman" pitchFamily="18" charset="0"/>
                <a:cs typeface="Times New Roman" pitchFamily="18" charset="0"/>
              </a:rPr>
              <a:t>INTRODUCTION</a:t>
            </a:r>
          </a:p>
        </p:txBody>
      </p:sp>
      <p:sp>
        <p:nvSpPr>
          <p:cNvPr id="4" name="TextBox 3"/>
          <p:cNvSpPr txBox="1"/>
          <p:nvPr/>
        </p:nvSpPr>
        <p:spPr>
          <a:xfrm>
            <a:off x="1100185" y="1399310"/>
            <a:ext cx="10178041" cy="738664"/>
          </a:xfrm>
          <a:prstGeom prst="rect">
            <a:avLst/>
          </a:prstGeom>
          <a:noFill/>
        </p:spPr>
        <p:txBody>
          <a:bodyPr wrap="square" rtlCol="0">
            <a:spAutoFit/>
          </a:bodyPr>
          <a:lstStyle/>
          <a:p>
            <a:pPr algn="just"/>
            <a:endParaRPr lang="en-US" sz="2400" dirty="0">
              <a:latin typeface="Times New Roman" pitchFamily="18" charset="0"/>
              <a:cs typeface="Times New Roman" pitchFamily="18" charset="0"/>
            </a:endParaRPr>
          </a:p>
          <a:p>
            <a:endParaRPr lang="en-US" dirty="0"/>
          </a:p>
        </p:txBody>
      </p:sp>
      <p:sp>
        <p:nvSpPr>
          <p:cNvPr id="5" name="TextBox 4">
            <a:extLst>
              <a:ext uri="{FF2B5EF4-FFF2-40B4-BE49-F238E27FC236}">
                <a16:creationId xmlns:a16="http://schemas.microsoft.com/office/drawing/2014/main" id="{3A7BDA1A-155E-4BD5-8CE5-4065F9AF6D9B}"/>
              </a:ext>
            </a:extLst>
          </p:cNvPr>
          <p:cNvSpPr txBox="1"/>
          <p:nvPr/>
        </p:nvSpPr>
        <p:spPr>
          <a:xfrm>
            <a:off x="665825" y="1723059"/>
            <a:ext cx="10612401" cy="5970865"/>
          </a:xfrm>
          <a:prstGeom prst="rect">
            <a:avLst/>
          </a:prstGeom>
          <a:noFill/>
        </p:spPr>
        <p:txBody>
          <a:bodyPr wrap="square">
            <a:spAutoFit/>
          </a:bodyPr>
          <a:lstStyle/>
          <a:p>
            <a:pPr marL="400050" indent="-285750" algn="just">
              <a:buFont typeface="Arial" panose="020B0604020202020204" pitchFamily="34" charset="0"/>
              <a:buChar char="•"/>
            </a:pPr>
            <a:r>
              <a:rPr lang="en-US" sz="2000" cap="none" dirty="0">
                <a:latin typeface="Arial" panose="020B0604020202020204" pitchFamily="34" charset="0"/>
                <a:cs typeface="Arial" panose="020B0604020202020204" pitchFamily="34" charset="0"/>
              </a:rPr>
              <a:t>In stock market prediction, the aim is to predict the future value of the financial stocks of a company</a:t>
            </a:r>
            <a:r>
              <a:rPr lang="en-US" sz="2000" dirty="0">
                <a:latin typeface="Arial" panose="020B0604020202020204" pitchFamily="34" charset="0"/>
                <a:cs typeface="Arial" panose="020B0604020202020204" pitchFamily="34" charset="0"/>
              </a:rPr>
              <a:t> b</a:t>
            </a:r>
            <a:r>
              <a:rPr lang="en-US" sz="2000" cap="none" dirty="0">
                <a:latin typeface="Arial" panose="020B0604020202020204" pitchFamily="34" charset="0"/>
                <a:cs typeface="Arial" panose="020B0604020202020204" pitchFamily="34" charset="0"/>
              </a:rPr>
              <a:t>ased on the values of current stock market indices by training on their previous values. </a:t>
            </a:r>
          </a:p>
          <a:p>
            <a:pPr marL="400050" indent="-285750" algn="just">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a:p>
            <a:pPr marL="400050" indent="-285750" algn="just">
              <a:buFont typeface="Arial" panose="020B0604020202020204" pitchFamily="34" charset="0"/>
              <a:buChar char="•"/>
            </a:pPr>
            <a:r>
              <a:rPr lang="en-US" sz="2000" cap="none" dirty="0">
                <a:latin typeface="Arial" panose="020B0604020202020204" pitchFamily="34" charset="0"/>
                <a:cs typeface="Arial" panose="020B0604020202020204" pitchFamily="34" charset="0"/>
              </a:rPr>
              <a:t>A correct prediction of stocks can lead to huge profits for the seller and the broker. </a:t>
            </a:r>
          </a:p>
          <a:p>
            <a:pPr marL="400050" indent="-285750" algn="just">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a:p>
            <a:pPr marL="400050" indent="-285750" algn="just">
              <a:buFont typeface="Arial" panose="020B0604020202020204" pitchFamily="34" charset="0"/>
              <a:buChar char="•"/>
            </a:pPr>
            <a:r>
              <a:rPr lang="en-US" sz="2000" cap="none" dirty="0">
                <a:latin typeface="Arial" panose="020B0604020202020204" pitchFamily="34" charset="0"/>
                <a:cs typeface="Arial" panose="020B0604020202020204" pitchFamily="34" charset="0"/>
              </a:rPr>
              <a:t>Machine learning is an efficient way to represent such processes. It predicts a market value close to the tangible value, thereby increasing the accuracy. </a:t>
            </a:r>
          </a:p>
          <a:p>
            <a:pPr marL="400050" indent="-285750" algn="just">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a:p>
            <a:pPr marL="400050" indent="-285750" algn="just">
              <a:buFont typeface="Arial" panose="020B0604020202020204" pitchFamily="34" charset="0"/>
              <a:buChar char="•"/>
            </a:pPr>
            <a:r>
              <a:rPr lang="en-US" sz="2000" b="0" i="0" u="none" strike="noStrike" cap="none" baseline="0" dirty="0">
                <a:latin typeface="Arial" panose="020B0604020202020204" pitchFamily="34" charset="0"/>
                <a:cs typeface="Arial" panose="020B0604020202020204" pitchFamily="34" charset="0"/>
              </a:rPr>
              <a:t>Stock market is a widely used investment scheme promising high returns but it has some risks.</a:t>
            </a:r>
          </a:p>
          <a:p>
            <a:pPr marL="400050" indent="-285750" algn="just"/>
            <a:endParaRPr lang="en-US" dirty="0">
              <a:latin typeface="Times New Roman" panose="02020603050405020304" pitchFamily="18" charset="0"/>
              <a:cs typeface="Times New Roman" panose="02020603050405020304" pitchFamily="18" charset="0"/>
            </a:endParaRPr>
          </a:p>
          <a:p>
            <a:pPr marL="400050" indent="-285750" algn="just"/>
            <a:endParaRPr lang="en-US" sz="1800" b="0" i="0" u="none" strike="noStrike" cap="none" baseline="0" dirty="0">
              <a:latin typeface="Times New Roman" panose="02020603050405020304" pitchFamily="18" charset="0"/>
              <a:cs typeface="Times New Roman" panose="02020603050405020304" pitchFamily="18" charset="0"/>
            </a:endParaRPr>
          </a:p>
          <a:p>
            <a:pPr marL="400050" indent="-285750" algn="just"/>
            <a:endParaRPr lang="en-US" dirty="0">
              <a:latin typeface="Times New Roman" panose="02020603050405020304" pitchFamily="18" charset="0"/>
              <a:cs typeface="Times New Roman" panose="02020603050405020304" pitchFamily="18" charset="0"/>
            </a:endParaRPr>
          </a:p>
          <a:p>
            <a:pPr marL="400050" indent="-285750" algn="just"/>
            <a:endParaRPr lang="en-US" sz="1800" b="0" i="0" u="none" strike="noStrike" cap="none" baseline="0" dirty="0">
              <a:latin typeface="Times New Roman" panose="02020603050405020304" pitchFamily="18" charset="0"/>
              <a:cs typeface="Times New Roman" panose="02020603050405020304" pitchFamily="18" charset="0"/>
            </a:endParaRPr>
          </a:p>
          <a:p>
            <a:pPr marL="400050" indent="-285750" algn="just"/>
            <a:endParaRPr lang="en-US" dirty="0">
              <a:latin typeface="Times New Roman" panose="02020603050405020304" pitchFamily="18" charset="0"/>
              <a:cs typeface="Times New Roman" panose="02020603050405020304" pitchFamily="18" charset="0"/>
            </a:endParaRPr>
          </a:p>
          <a:p>
            <a:pPr marL="400050" indent="-285750" algn="just"/>
            <a:endParaRPr lang="en-US" sz="1800" b="0" i="0" u="none" strike="noStrike" cap="none" baseline="0" dirty="0">
              <a:latin typeface="Times New Roman" panose="02020603050405020304" pitchFamily="18" charset="0"/>
              <a:cs typeface="Times New Roman" panose="02020603050405020304" pitchFamily="18" charset="0"/>
            </a:endParaRPr>
          </a:p>
          <a:p>
            <a:pPr marL="400050" indent="-285750" algn="just"/>
            <a:endParaRPr lang="en-US" dirty="0">
              <a:latin typeface="Times New Roman" panose="02020603050405020304" pitchFamily="18" charset="0"/>
              <a:cs typeface="Times New Roman" panose="02020603050405020304" pitchFamily="18" charset="0"/>
            </a:endParaRPr>
          </a:p>
          <a:p>
            <a:pPr marL="400050" indent="-285750" algn="just"/>
            <a:endParaRPr lang="en-US" sz="1800" b="0" i="0" u="none" strike="noStrike" cap="none" baseline="0" dirty="0">
              <a:latin typeface="Times New Roman" panose="02020603050405020304" pitchFamily="18" charset="0"/>
              <a:cs typeface="Times New Roman" panose="02020603050405020304" pitchFamily="18" charset="0"/>
            </a:endParaRPr>
          </a:p>
          <a:p>
            <a:pPr marL="400050" indent="-285750" algn="just"/>
            <a:endParaRPr lang="en-US" sz="1800" b="0" i="0" u="none" strike="noStrike" cap="non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5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265A-DBBD-40C4-85ED-059C9C63E80A}"/>
              </a:ext>
            </a:extLst>
          </p:cNvPr>
          <p:cNvSpPr>
            <a:spLocks noGrp="1"/>
          </p:cNvSpPr>
          <p:nvPr>
            <p:ph type="title"/>
          </p:nvPr>
        </p:nvSpPr>
        <p:spPr>
          <a:xfrm>
            <a:off x="895668" y="0"/>
            <a:ext cx="10364451" cy="780792"/>
          </a:xfrm>
        </p:spPr>
        <p:txBody>
          <a:bodyPr>
            <a:normAutofit/>
          </a:bodyPr>
          <a:lstStyle/>
          <a:p>
            <a:r>
              <a:rPr lang="en-IN" b="1" dirty="0">
                <a:latin typeface="Times New Roman" pitchFamily="18" charset="0"/>
                <a:cs typeface="Times New Roman" pitchFamily="18" charset="0"/>
              </a:rPr>
              <a:t>LITERATURE SURVEY</a:t>
            </a:r>
          </a:p>
        </p:txBody>
      </p:sp>
      <p:sp>
        <p:nvSpPr>
          <p:cNvPr id="4" name="TextBox 3">
            <a:extLst>
              <a:ext uri="{FF2B5EF4-FFF2-40B4-BE49-F238E27FC236}">
                <a16:creationId xmlns:a16="http://schemas.microsoft.com/office/drawing/2014/main" id="{F1255823-9229-44C5-98EB-280A7CF6290E}"/>
              </a:ext>
            </a:extLst>
          </p:cNvPr>
          <p:cNvSpPr txBox="1"/>
          <p:nvPr/>
        </p:nvSpPr>
        <p:spPr>
          <a:xfrm>
            <a:off x="816747" y="1107520"/>
            <a:ext cx="10191564" cy="463204"/>
          </a:xfrm>
          <a:prstGeom prst="rect">
            <a:avLst/>
          </a:prstGeom>
          <a:noFill/>
        </p:spPr>
        <p:txBody>
          <a:bodyPr wrap="square">
            <a:spAutoFit/>
          </a:bodyPr>
          <a:lstStyle/>
          <a:p>
            <a:pPr marL="0" marR="0" indent="457200" algn="just">
              <a:lnSpc>
                <a:spcPct val="150000"/>
              </a:lnSpc>
              <a:spcBef>
                <a:spcPts val="0"/>
              </a:spcBef>
              <a:spcAft>
                <a:spcPts val="600"/>
              </a:spcAft>
            </a:pPr>
            <a:endParaRPr lang="en-US" dirty="0"/>
          </a:p>
        </p:txBody>
      </p:sp>
      <p:graphicFrame>
        <p:nvGraphicFramePr>
          <p:cNvPr id="3" name="Table 4">
            <a:extLst>
              <a:ext uri="{FF2B5EF4-FFF2-40B4-BE49-F238E27FC236}">
                <a16:creationId xmlns:a16="http://schemas.microsoft.com/office/drawing/2014/main" id="{E4E5DC27-DE01-48C0-A82C-0F7901AA68B3}"/>
              </a:ext>
            </a:extLst>
          </p:cNvPr>
          <p:cNvGraphicFramePr>
            <a:graphicFrameLocks noGrp="1"/>
          </p:cNvGraphicFramePr>
          <p:nvPr>
            <p:extLst>
              <p:ext uri="{D42A27DB-BD31-4B8C-83A1-F6EECF244321}">
                <p14:modId xmlns:p14="http://schemas.microsoft.com/office/powerpoint/2010/main" val="1158373804"/>
              </p:ext>
            </p:extLst>
          </p:nvPr>
        </p:nvGraphicFramePr>
        <p:xfrm>
          <a:off x="895668" y="914974"/>
          <a:ext cx="9264332" cy="5494703"/>
        </p:xfrm>
        <a:graphic>
          <a:graphicData uri="http://schemas.openxmlformats.org/drawingml/2006/table">
            <a:tbl>
              <a:tblPr firstRow="1" bandRow="1">
                <a:tableStyleId>{5C22544A-7EE6-4342-B048-85BDC9FD1C3A}</a:tableStyleId>
              </a:tblPr>
              <a:tblGrid>
                <a:gridCol w="1323476">
                  <a:extLst>
                    <a:ext uri="{9D8B030D-6E8A-4147-A177-3AD203B41FA5}">
                      <a16:colId xmlns:a16="http://schemas.microsoft.com/office/drawing/2014/main" val="3805147494"/>
                    </a:ext>
                  </a:extLst>
                </a:gridCol>
                <a:gridCol w="1323476">
                  <a:extLst>
                    <a:ext uri="{9D8B030D-6E8A-4147-A177-3AD203B41FA5}">
                      <a16:colId xmlns:a16="http://schemas.microsoft.com/office/drawing/2014/main" val="1307170670"/>
                    </a:ext>
                  </a:extLst>
                </a:gridCol>
                <a:gridCol w="1323476">
                  <a:extLst>
                    <a:ext uri="{9D8B030D-6E8A-4147-A177-3AD203B41FA5}">
                      <a16:colId xmlns:a16="http://schemas.microsoft.com/office/drawing/2014/main" val="1104767623"/>
                    </a:ext>
                  </a:extLst>
                </a:gridCol>
                <a:gridCol w="1323476">
                  <a:extLst>
                    <a:ext uri="{9D8B030D-6E8A-4147-A177-3AD203B41FA5}">
                      <a16:colId xmlns:a16="http://schemas.microsoft.com/office/drawing/2014/main" val="3681528077"/>
                    </a:ext>
                  </a:extLst>
                </a:gridCol>
                <a:gridCol w="1323476">
                  <a:extLst>
                    <a:ext uri="{9D8B030D-6E8A-4147-A177-3AD203B41FA5}">
                      <a16:colId xmlns:a16="http://schemas.microsoft.com/office/drawing/2014/main" val="1422103634"/>
                    </a:ext>
                  </a:extLst>
                </a:gridCol>
                <a:gridCol w="1323476">
                  <a:extLst>
                    <a:ext uri="{9D8B030D-6E8A-4147-A177-3AD203B41FA5}">
                      <a16:colId xmlns:a16="http://schemas.microsoft.com/office/drawing/2014/main" val="2554650561"/>
                    </a:ext>
                  </a:extLst>
                </a:gridCol>
                <a:gridCol w="1323476">
                  <a:extLst>
                    <a:ext uri="{9D8B030D-6E8A-4147-A177-3AD203B41FA5}">
                      <a16:colId xmlns:a16="http://schemas.microsoft.com/office/drawing/2014/main" val="3218977367"/>
                    </a:ext>
                  </a:extLst>
                </a:gridCol>
              </a:tblGrid>
              <a:tr h="9639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Authors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Year of publication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2883185979"/>
                  </a:ext>
                </a:extLst>
              </a:tr>
              <a:tr h="2988347">
                <a:tc>
                  <a:txBody>
                    <a:bodyPr/>
                    <a:lstStyle/>
                    <a:p>
                      <a:r>
                        <a:rPr lang="en-US" dirty="0"/>
                        <a:t>1.</a:t>
                      </a:r>
                    </a:p>
                  </a:txBody>
                  <a:tcPr/>
                </a:tc>
                <a:tc>
                  <a:txBody>
                    <a:bodyPr/>
                    <a:lstStyle/>
                    <a:p>
                      <a:r>
                        <a:rPr lang="en-US" sz="1800" b="0" dirty="0">
                          <a:solidFill>
                            <a:prstClr val="black"/>
                          </a:solidFill>
                          <a:latin typeface="Times New Roman" panose="02020603050405020304" pitchFamily="18" charset="0"/>
                          <a:cs typeface="Times New Roman" panose="02020603050405020304" pitchFamily="18" charset="0"/>
                        </a:rPr>
                        <a:t>Stock market prediction using machine learning</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Ishita Parmar, </a:t>
                      </a:r>
                      <a:r>
                        <a:rPr lang="en-IN" sz="1800" dirty="0" err="1">
                          <a:latin typeface="Times New Roman" panose="02020603050405020304" pitchFamily="18" charset="0"/>
                          <a:cs typeface="Times New Roman" panose="02020603050405020304" pitchFamily="18" charset="0"/>
                        </a:rPr>
                        <a:t>Navanshu</a:t>
                      </a:r>
                      <a:r>
                        <a:rPr lang="en-IN" sz="1800" dirty="0">
                          <a:latin typeface="Times New Roman" panose="02020603050405020304" pitchFamily="18" charset="0"/>
                          <a:cs typeface="Times New Roman" panose="02020603050405020304" pitchFamily="18" charset="0"/>
                        </a:rPr>
                        <a:t> Agarwal, Himanshu Dhiman, </a:t>
                      </a:r>
                      <a:r>
                        <a:rPr lang="en-IN" sz="1800" dirty="0" err="1">
                          <a:latin typeface="Times New Roman" panose="02020603050405020304" pitchFamily="18" charset="0"/>
                          <a:cs typeface="Times New Roman" panose="02020603050405020304" pitchFamily="18" charset="0"/>
                        </a:rPr>
                        <a:t>Shikhin</a:t>
                      </a:r>
                      <a:r>
                        <a:rPr lang="en-IN" sz="1800" dirty="0">
                          <a:latin typeface="Times New Roman" panose="02020603050405020304" pitchFamily="18" charset="0"/>
                          <a:cs typeface="Times New Roman" panose="02020603050405020304" pitchFamily="18" charset="0"/>
                        </a:rPr>
                        <a:t> Gupta</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2018</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Regression based model to </a:t>
                      </a:r>
                      <a:r>
                        <a:rPr lang="en-US" dirty="0">
                          <a:latin typeface="Times New Roman" panose="02020603050405020304" pitchFamily="18" charset="0"/>
                          <a:cs typeface="Times New Roman" panose="02020603050405020304" pitchFamily="18" charset="0"/>
                        </a:rPr>
                        <a:t>predicting continuous values through some given</a:t>
                      </a:r>
                    </a:p>
                    <a:p>
                      <a:r>
                        <a:rPr lang="en-US" dirty="0">
                          <a:latin typeface="Times New Roman" panose="02020603050405020304" pitchFamily="18" charset="0"/>
                          <a:cs typeface="Times New Roman" panose="02020603050405020304" pitchFamily="18" charset="0"/>
                        </a:rPr>
                        <a:t>Independent values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assumes that the data is independent</a:t>
                      </a:r>
                    </a:p>
                  </a:txBody>
                  <a:tcPr/>
                </a:tc>
                <a:extLst>
                  <a:ext uri="{0D108BD9-81ED-4DB2-BD59-A6C34878D82A}">
                    <a16:rowId xmlns:a16="http://schemas.microsoft.com/office/drawing/2014/main" val="4196465833"/>
                  </a:ext>
                </a:extLst>
              </a:tr>
              <a:tr h="1542373">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Stock price prediction using reinforcement learning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Jae Won Lee</a:t>
                      </a:r>
                    </a:p>
                  </a:txBody>
                  <a:tcPr/>
                </a:tc>
                <a:tc>
                  <a:txBody>
                    <a:bodyPr/>
                    <a:lstStyle/>
                    <a:p>
                      <a:r>
                        <a:rPr lang="en-IN" dirty="0">
                          <a:latin typeface="Times New Roman" panose="02020603050405020304" pitchFamily="18" charset="0"/>
                          <a:cs typeface="Times New Roman" panose="02020603050405020304" pitchFamily="18" charset="0"/>
                        </a:rPr>
                        <a:t>2010</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Reinforcement learning</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Reinforcement learning needs a ton of data or epochs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6972718"/>
                  </a:ext>
                </a:extLst>
              </a:tr>
            </a:tbl>
          </a:graphicData>
        </a:graphic>
      </p:graphicFrame>
    </p:spTree>
    <p:extLst>
      <p:ext uri="{BB962C8B-B14F-4D97-AF65-F5344CB8AC3E}">
        <p14:creationId xmlns:p14="http://schemas.microsoft.com/office/powerpoint/2010/main" val="375011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265A-DBBD-40C4-85ED-059C9C63E80A}"/>
              </a:ext>
            </a:extLst>
          </p:cNvPr>
          <p:cNvSpPr>
            <a:spLocks noGrp="1"/>
          </p:cNvSpPr>
          <p:nvPr>
            <p:ph type="title"/>
          </p:nvPr>
        </p:nvSpPr>
        <p:spPr>
          <a:xfrm>
            <a:off x="895668" y="0"/>
            <a:ext cx="10364451" cy="780792"/>
          </a:xfrm>
        </p:spPr>
        <p:txBody>
          <a:bodyPr>
            <a:normAutofit/>
          </a:bodyPr>
          <a:lstStyle/>
          <a:p>
            <a:r>
              <a:rPr lang="en-IN" b="1" dirty="0">
                <a:latin typeface="Times New Roman" pitchFamily="18" charset="0"/>
                <a:cs typeface="Times New Roman" pitchFamily="18" charset="0"/>
              </a:rPr>
              <a:t>LITERATURE SURVEY</a:t>
            </a:r>
          </a:p>
        </p:txBody>
      </p:sp>
      <p:sp>
        <p:nvSpPr>
          <p:cNvPr id="4" name="TextBox 3">
            <a:extLst>
              <a:ext uri="{FF2B5EF4-FFF2-40B4-BE49-F238E27FC236}">
                <a16:creationId xmlns:a16="http://schemas.microsoft.com/office/drawing/2014/main" id="{F1255823-9229-44C5-98EB-280A7CF6290E}"/>
              </a:ext>
            </a:extLst>
          </p:cNvPr>
          <p:cNvSpPr txBox="1"/>
          <p:nvPr/>
        </p:nvSpPr>
        <p:spPr>
          <a:xfrm>
            <a:off x="816747" y="1107520"/>
            <a:ext cx="10191564" cy="463204"/>
          </a:xfrm>
          <a:prstGeom prst="rect">
            <a:avLst/>
          </a:prstGeom>
          <a:noFill/>
        </p:spPr>
        <p:txBody>
          <a:bodyPr wrap="square">
            <a:spAutoFit/>
          </a:bodyPr>
          <a:lstStyle/>
          <a:p>
            <a:pPr marL="0" marR="0" indent="457200" algn="just">
              <a:lnSpc>
                <a:spcPct val="150000"/>
              </a:lnSpc>
              <a:spcBef>
                <a:spcPts val="0"/>
              </a:spcBef>
              <a:spcAft>
                <a:spcPts val="600"/>
              </a:spcAft>
            </a:pPr>
            <a:endParaRPr lang="en-US" dirty="0"/>
          </a:p>
        </p:txBody>
      </p:sp>
      <p:graphicFrame>
        <p:nvGraphicFramePr>
          <p:cNvPr id="3" name="Table 4">
            <a:extLst>
              <a:ext uri="{FF2B5EF4-FFF2-40B4-BE49-F238E27FC236}">
                <a16:creationId xmlns:a16="http://schemas.microsoft.com/office/drawing/2014/main" id="{E4E5DC27-DE01-48C0-A82C-0F7901AA68B3}"/>
              </a:ext>
            </a:extLst>
          </p:cNvPr>
          <p:cNvGraphicFramePr>
            <a:graphicFrameLocks noGrp="1"/>
          </p:cNvGraphicFramePr>
          <p:nvPr>
            <p:extLst>
              <p:ext uri="{D42A27DB-BD31-4B8C-83A1-F6EECF244321}">
                <p14:modId xmlns:p14="http://schemas.microsoft.com/office/powerpoint/2010/main" val="3850148645"/>
              </p:ext>
            </p:extLst>
          </p:nvPr>
        </p:nvGraphicFramePr>
        <p:xfrm>
          <a:off x="452761" y="914975"/>
          <a:ext cx="11114838" cy="5802545"/>
        </p:xfrm>
        <a:graphic>
          <a:graphicData uri="http://schemas.openxmlformats.org/drawingml/2006/table">
            <a:tbl>
              <a:tblPr firstRow="1" bandRow="1">
                <a:tableStyleId>{5C22544A-7EE6-4342-B048-85BDC9FD1C3A}</a:tableStyleId>
              </a:tblPr>
              <a:tblGrid>
                <a:gridCol w="1587834">
                  <a:extLst>
                    <a:ext uri="{9D8B030D-6E8A-4147-A177-3AD203B41FA5}">
                      <a16:colId xmlns:a16="http://schemas.microsoft.com/office/drawing/2014/main" val="3805147494"/>
                    </a:ext>
                  </a:extLst>
                </a:gridCol>
                <a:gridCol w="1587834">
                  <a:extLst>
                    <a:ext uri="{9D8B030D-6E8A-4147-A177-3AD203B41FA5}">
                      <a16:colId xmlns:a16="http://schemas.microsoft.com/office/drawing/2014/main" val="1307170670"/>
                    </a:ext>
                  </a:extLst>
                </a:gridCol>
                <a:gridCol w="1587834">
                  <a:extLst>
                    <a:ext uri="{9D8B030D-6E8A-4147-A177-3AD203B41FA5}">
                      <a16:colId xmlns:a16="http://schemas.microsoft.com/office/drawing/2014/main" val="1104767623"/>
                    </a:ext>
                  </a:extLst>
                </a:gridCol>
                <a:gridCol w="1587834">
                  <a:extLst>
                    <a:ext uri="{9D8B030D-6E8A-4147-A177-3AD203B41FA5}">
                      <a16:colId xmlns:a16="http://schemas.microsoft.com/office/drawing/2014/main" val="3681528077"/>
                    </a:ext>
                  </a:extLst>
                </a:gridCol>
                <a:gridCol w="1587834">
                  <a:extLst>
                    <a:ext uri="{9D8B030D-6E8A-4147-A177-3AD203B41FA5}">
                      <a16:colId xmlns:a16="http://schemas.microsoft.com/office/drawing/2014/main" val="1422103634"/>
                    </a:ext>
                  </a:extLst>
                </a:gridCol>
                <a:gridCol w="1587834">
                  <a:extLst>
                    <a:ext uri="{9D8B030D-6E8A-4147-A177-3AD203B41FA5}">
                      <a16:colId xmlns:a16="http://schemas.microsoft.com/office/drawing/2014/main" val="2554650561"/>
                    </a:ext>
                  </a:extLst>
                </a:gridCol>
                <a:gridCol w="1587834">
                  <a:extLst>
                    <a:ext uri="{9D8B030D-6E8A-4147-A177-3AD203B41FA5}">
                      <a16:colId xmlns:a16="http://schemas.microsoft.com/office/drawing/2014/main" val="3218977367"/>
                    </a:ext>
                  </a:extLst>
                </a:gridCol>
              </a:tblGrid>
              <a:tr h="828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Authors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Year of publication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2883185979"/>
                  </a:ext>
                </a:extLst>
              </a:tr>
              <a:tr h="2568347">
                <a:tc>
                  <a:txBody>
                    <a:bodyPr/>
                    <a:lstStyle/>
                    <a:p>
                      <a:r>
                        <a:rPr lang="en-US" dirty="0"/>
                        <a:t>3.</a:t>
                      </a:r>
                    </a:p>
                  </a:txBody>
                  <a:tcPr/>
                </a:tc>
                <a:tc>
                  <a:txBody>
                    <a:bodyPr/>
                    <a:lstStyle/>
                    <a:p>
                      <a:r>
                        <a:rPr lang="en-US" dirty="0">
                          <a:latin typeface="Times New Roman" panose="02020603050405020304" pitchFamily="18" charset="0"/>
                          <a:cs typeface="Times New Roman" panose="02020603050405020304" pitchFamily="18" charset="0"/>
                        </a:rPr>
                        <a:t>Machine learning techniques and use of event information for stock market</a:t>
                      </a:r>
                    </a:p>
                    <a:p>
                      <a:r>
                        <a:rPr lang="en-US" dirty="0">
                          <a:latin typeface="Times New Roman" panose="02020603050405020304" pitchFamily="18" charset="0"/>
                          <a:cs typeface="Times New Roman" panose="02020603050405020304" pitchFamily="18" charset="0"/>
                        </a:rPr>
                        <a:t>prediction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Paul D. </a:t>
                      </a:r>
                      <a:r>
                        <a:rPr lang="en-IN" sz="1800" dirty="0" err="1">
                          <a:latin typeface="Times New Roman" panose="02020603050405020304" pitchFamily="18" charset="0"/>
                          <a:cs typeface="Times New Roman" panose="02020603050405020304" pitchFamily="18" charset="0"/>
                        </a:rPr>
                        <a:t>Yoo</a:t>
                      </a:r>
                      <a:r>
                        <a:rPr lang="en-IN" sz="1800" dirty="0">
                          <a:latin typeface="Times New Roman" panose="02020603050405020304" pitchFamily="18" charset="0"/>
                          <a:cs typeface="Times New Roman" panose="02020603050405020304" pitchFamily="18" charset="0"/>
                        </a:rPr>
                        <a:t>, Maria H. Kim, Tony Jan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2005</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Neural networks has </a:t>
                      </a:r>
                      <a:r>
                        <a:rPr lang="en-US" dirty="0">
                          <a:latin typeface="Times New Roman" panose="02020603050405020304" pitchFamily="18" charset="0"/>
                          <a:cs typeface="Times New Roman" panose="02020603050405020304" pitchFamily="18" charset="0"/>
                        </a:rPr>
                        <a:t>the ability to learn</a:t>
                      </a:r>
                    </a:p>
                    <a:p>
                      <a:r>
                        <a:rPr lang="en-US" dirty="0">
                          <a:latin typeface="Times New Roman" panose="02020603050405020304" pitchFamily="18" charset="0"/>
                          <a:cs typeface="Times New Roman" panose="02020603050405020304" pitchFamily="18" charset="0"/>
                        </a:rPr>
                        <a:t>Relationship through the data itself</a:t>
                      </a: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Neural networks usually require much more data than traditional machine learning algorithms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6465833"/>
                  </a:ext>
                </a:extLst>
              </a:tr>
              <a:tr h="2319798">
                <a:tc>
                  <a:txBody>
                    <a:bodyPr/>
                    <a:lstStyle/>
                    <a:p>
                      <a:r>
                        <a:rPr lang="en-US"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machine learning model for stock market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prediction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Osman </a:t>
                      </a:r>
                      <a:r>
                        <a:rPr lang="en-US" dirty="0" err="1">
                          <a:latin typeface="Times New Roman" panose="02020603050405020304" pitchFamily="18" charset="0"/>
                          <a:cs typeface="Times New Roman" panose="02020603050405020304" pitchFamily="18" charset="0"/>
                        </a:rPr>
                        <a:t>Hegazy</a:t>
                      </a:r>
                      <a:r>
                        <a:rPr lang="en-US" dirty="0">
                          <a:latin typeface="Times New Roman" panose="02020603050405020304" pitchFamily="18" charset="0"/>
                          <a:cs typeface="Times New Roman" panose="02020603050405020304" pitchFamily="18" charset="0"/>
                        </a:rPr>
                        <a:t>, Omar S. Soliman, Mustafa Abdul Salam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2013</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Regression based model to </a:t>
                      </a:r>
                      <a:r>
                        <a:rPr lang="en-US" dirty="0">
                          <a:latin typeface="Times New Roman" panose="02020603050405020304" pitchFamily="18" charset="0"/>
                          <a:cs typeface="Times New Roman" panose="02020603050405020304" pitchFamily="18" charset="0"/>
                        </a:rPr>
                        <a:t>predicting continuous values through some given</a:t>
                      </a:r>
                    </a:p>
                    <a:p>
                      <a:r>
                        <a:rPr lang="en-US" dirty="0">
                          <a:latin typeface="Times New Roman" panose="02020603050405020304" pitchFamily="18" charset="0"/>
                          <a:cs typeface="Times New Roman" panose="02020603050405020304" pitchFamily="18" charset="0"/>
                        </a:rPr>
                        <a:t>Independent values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assumes that the data is independent</a:t>
                      </a:r>
                    </a:p>
                  </a:txBody>
                  <a:tcPr/>
                </a:tc>
                <a:extLst>
                  <a:ext uri="{0D108BD9-81ED-4DB2-BD59-A6C34878D82A}">
                    <a16:rowId xmlns:a16="http://schemas.microsoft.com/office/drawing/2014/main" val="2916972718"/>
                  </a:ext>
                </a:extLst>
              </a:tr>
            </a:tbl>
          </a:graphicData>
        </a:graphic>
      </p:graphicFrame>
    </p:spTree>
    <p:extLst>
      <p:ext uri="{BB962C8B-B14F-4D97-AF65-F5344CB8AC3E}">
        <p14:creationId xmlns:p14="http://schemas.microsoft.com/office/powerpoint/2010/main" val="13676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265A-DBBD-40C4-85ED-059C9C63E80A}"/>
              </a:ext>
            </a:extLst>
          </p:cNvPr>
          <p:cNvSpPr>
            <a:spLocks noGrp="1"/>
          </p:cNvSpPr>
          <p:nvPr>
            <p:ph type="title"/>
          </p:nvPr>
        </p:nvSpPr>
        <p:spPr>
          <a:xfrm>
            <a:off x="895668" y="0"/>
            <a:ext cx="10364451" cy="780792"/>
          </a:xfrm>
        </p:spPr>
        <p:txBody>
          <a:bodyPr>
            <a:normAutofit/>
          </a:bodyPr>
          <a:lstStyle/>
          <a:p>
            <a:r>
              <a:rPr lang="en-IN" b="1" dirty="0">
                <a:latin typeface="Times New Roman" pitchFamily="18" charset="0"/>
                <a:cs typeface="Times New Roman" pitchFamily="18" charset="0"/>
              </a:rPr>
              <a:t>LITERATURE SURVEY</a:t>
            </a:r>
          </a:p>
        </p:txBody>
      </p:sp>
      <p:sp>
        <p:nvSpPr>
          <p:cNvPr id="4" name="TextBox 3">
            <a:extLst>
              <a:ext uri="{FF2B5EF4-FFF2-40B4-BE49-F238E27FC236}">
                <a16:creationId xmlns:a16="http://schemas.microsoft.com/office/drawing/2014/main" id="{F1255823-9229-44C5-98EB-280A7CF6290E}"/>
              </a:ext>
            </a:extLst>
          </p:cNvPr>
          <p:cNvSpPr txBox="1"/>
          <p:nvPr/>
        </p:nvSpPr>
        <p:spPr>
          <a:xfrm>
            <a:off x="816747" y="1107520"/>
            <a:ext cx="10191564" cy="463204"/>
          </a:xfrm>
          <a:prstGeom prst="rect">
            <a:avLst/>
          </a:prstGeom>
          <a:noFill/>
        </p:spPr>
        <p:txBody>
          <a:bodyPr wrap="square">
            <a:spAutoFit/>
          </a:bodyPr>
          <a:lstStyle/>
          <a:p>
            <a:pPr marL="0" marR="0" indent="457200" algn="just">
              <a:lnSpc>
                <a:spcPct val="150000"/>
              </a:lnSpc>
              <a:spcBef>
                <a:spcPts val="0"/>
              </a:spcBef>
              <a:spcAft>
                <a:spcPts val="600"/>
              </a:spcAft>
            </a:pPr>
            <a:endParaRPr lang="en-US" dirty="0"/>
          </a:p>
        </p:txBody>
      </p:sp>
      <p:graphicFrame>
        <p:nvGraphicFramePr>
          <p:cNvPr id="3" name="Table 4">
            <a:extLst>
              <a:ext uri="{FF2B5EF4-FFF2-40B4-BE49-F238E27FC236}">
                <a16:creationId xmlns:a16="http://schemas.microsoft.com/office/drawing/2014/main" id="{E4E5DC27-DE01-48C0-A82C-0F7901AA68B3}"/>
              </a:ext>
            </a:extLst>
          </p:cNvPr>
          <p:cNvGraphicFramePr>
            <a:graphicFrameLocks noGrp="1"/>
          </p:cNvGraphicFramePr>
          <p:nvPr>
            <p:extLst>
              <p:ext uri="{D42A27DB-BD31-4B8C-83A1-F6EECF244321}">
                <p14:modId xmlns:p14="http://schemas.microsoft.com/office/powerpoint/2010/main" val="1800875360"/>
              </p:ext>
            </p:extLst>
          </p:nvPr>
        </p:nvGraphicFramePr>
        <p:xfrm>
          <a:off x="452761" y="914975"/>
          <a:ext cx="11114838" cy="5896861"/>
        </p:xfrm>
        <a:graphic>
          <a:graphicData uri="http://schemas.openxmlformats.org/drawingml/2006/table">
            <a:tbl>
              <a:tblPr firstRow="1" bandRow="1">
                <a:tableStyleId>{5C22544A-7EE6-4342-B048-85BDC9FD1C3A}</a:tableStyleId>
              </a:tblPr>
              <a:tblGrid>
                <a:gridCol w="1587834">
                  <a:extLst>
                    <a:ext uri="{9D8B030D-6E8A-4147-A177-3AD203B41FA5}">
                      <a16:colId xmlns:a16="http://schemas.microsoft.com/office/drawing/2014/main" val="3805147494"/>
                    </a:ext>
                  </a:extLst>
                </a:gridCol>
                <a:gridCol w="1587834">
                  <a:extLst>
                    <a:ext uri="{9D8B030D-6E8A-4147-A177-3AD203B41FA5}">
                      <a16:colId xmlns:a16="http://schemas.microsoft.com/office/drawing/2014/main" val="1307170670"/>
                    </a:ext>
                  </a:extLst>
                </a:gridCol>
                <a:gridCol w="1587834">
                  <a:extLst>
                    <a:ext uri="{9D8B030D-6E8A-4147-A177-3AD203B41FA5}">
                      <a16:colId xmlns:a16="http://schemas.microsoft.com/office/drawing/2014/main" val="1104767623"/>
                    </a:ext>
                  </a:extLst>
                </a:gridCol>
                <a:gridCol w="1587834">
                  <a:extLst>
                    <a:ext uri="{9D8B030D-6E8A-4147-A177-3AD203B41FA5}">
                      <a16:colId xmlns:a16="http://schemas.microsoft.com/office/drawing/2014/main" val="3681528077"/>
                    </a:ext>
                  </a:extLst>
                </a:gridCol>
                <a:gridCol w="1587834">
                  <a:extLst>
                    <a:ext uri="{9D8B030D-6E8A-4147-A177-3AD203B41FA5}">
                      <a16:colId xmlns:a16="http://schemas.microsoft.com/office/drawing/2014/main" val="1422103634"/>
                    </a:ext>
                  </a:extLst>
                </a:gridCol>
                <a:gridCol w="1587834">
                  <a:extLst>
                    <a:ext uri="{9D8B030D-6E8A-4147-A177-3AD203B41FA5}">
                      <a16:colId xmlns:a16="http://schemas.microsoft.com/office/drawing/2014/main" val="2554650561"/>
                    </a:ext>
                  </a:extLst>
                </a:gridCol>
                <a:gridCol w="1587834">
                  <a:extLst>
                    <a:ext uri="{9D8B030D-6E8A-4147-A177-3AD203B41FA5}">
                      <a16:colId xmlns:a16="http://schemas.microsoft.com/office/drawing/2014/main" val="3218977367"/>
                    </a:ext>
                  </a:extLst>
                </a:gridCol>
              </a:tblGrid>
              <a:tr h="828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Authors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Year of publication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2883185979"/>
                  </a:ext>
                </a:extLst>
              </a:tr>
              <a:tr h="2147821">
                <a:tc>
                  <a:txBody>
                    <a:bodyPr/>
                    <a:lstStyle/>
                    <a:p>
                      <a:r>
                        <a:rPr lang="en-US" dirty="0"/>
                        <a:t>5.</a:t>
                      </a:r>
                    </a:p>
                  </a:txBody>
                  <a:tcPr/>
                </a:tc>
                <a:tc>
                  <a:txBody>
                    <a:bodyPr/>
                    <a:lstStyle/>
                    <a:p>
                      <a:r>
                        <a:rPr lang="en-US" sz="1800" b="0" dirty="0">
                          <a:solidFill>
                            <a:prstClr val="black"/>
                          </a:solidFill>
                          <a:latin typeface="Times New Roman" panose="02020603050405020304" pitchFamily="18" charset="0"/>
                          <a:cs typeface="Times New Roman" panose="02020603050405020304" pitchFamily="18" charset="0"/>
                        </a:rPr>
                        <a:t>Empirical study on stock market prediction using</a:t>
                      </a:r>
                    </a:p>
                    <a:p>
                      <a:r>
                        <a:rPr lang="en-US" sz="1800" b="0" dirty="0">
                          <a:solidFill>
                            <a:prstClr val="black"/>
                          </a:solidFill>
                          <a:latin typeface="Times New Roman" panose="02020603050405020304" pitchFamily="18" charset="0"/>
                          <a:cs typeface="Times New Roman" panose="02020603050405020304" pitchFamily="18" charset="0"/>
                        </a:rPr>
                        <a:t>machine learning</a:t>
                      </a:r>
                    </a:p>
                  </a:txBody>
                  <a:tcPr/>
                </a:tc>
                <a:tc>
                  <a:txBody>
                    <a:bodyPr/>
                    <a:lstStyle/>
                    <a:p>
                      <a:pPr algn="ctr"/>
                      <a:r>
                        <a:rPr lang="en-IN" sz="1800" dirty="0">
                          <a:latin typeface="Times New Roman" panose="02020603050405020304" pitchFamily="18" charset="0"/>
                          <a:cs typeface="Times New Roman" panose="02020603050405020304" pitchFamily="18" charset="0"/>
                        </a:rPr>
                        <a:t>Rachna Sable,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Shivani Goel,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Pradeep Chatterjee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Fuzzy dual-factor time-series for stock index forecasting</a:t>
                      </a:r>
                    </a:p>
                    <a:p>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takes volume to make price move</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6465833"/>
                  </a:ext>
                </a:extLst>
              </a:tr>
              <a:tr h="2319798">
                <a:tc>
                  <a:txBody>
                    <a:bodyPr/>
                    <a:lstStyle/>
                    <a:p>
                      <a:r>
                        <a:rPr lang="en-US" dirty="0"/>
                        <a:t>6.</a:t>
                      </a:r>
                    </a:p>
                  </a:txBody>
                  <a:tcPr/>
                </a:tc>
                <a:tc>
                  <a:txBody>
                    <a:bodyPr/>
                    <a:lstStyle/>
                    <a:p>
                      <a:r>
                        <a:rPr lang="en-US" dirty="0">
                          <a:latin typeface="Times New Roman" panose="02020603050405020304" pitchFamily="18" charset="0"/>
                          <a:cs typeface="Times New Roman" panose="02020603050405020304" pitchFamily="18" charset="0"/>
                        </a:rPr>
                        <a:t>Stock market prediction analysis by incorporating</a:t>
                      </a:r>
                    </a:p>
                    <a:p>
                      <a:r>
                        <a:rPr lang="en-US" dirty="0">
                          <a:latin typeface="Times New Roman" panose="02020603050405020304" pitchFamily="18" charset="0"/>
                          <a:cs typeface="Times New Roman" panose="02020603050405020304" pitchFamily="18" charset="0"/>
                        </a:rPr>
                        <a:t>social and news opinion and sentiment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err="1">
                          <a:latin typeface="Times New Roman" panose="02020603050405020304" pitchFamily="18" charset="0"/>
                          <a:cs typeface="Times New Roman" panose="02020603050405020304" pitchFamily="18" charset="0"/>
                        </a:rPr>
                        <a:t>Zhaoxia</a:t>
                      </a:r>
                      <a:r>
                        <a:rPr lang="en-IN" dirty="0">
                          <a:latin typeface="Times New Roman" panose="02020603050405020304" pitchFamily="18" charset="0"/>
                          <a:cs typeface="Times New Roman" panose="02020603050405020304" pitchFamily="18" charset="0"/>
                        </a:rPr>
                        <a:t> Wang, Seng-</a:t>
                      </a:r>
                      <a:r>
                        <a:rPr lang="en-IN" dirty="0" err="1">
                          <a:latin typeface="Times New Roman" panose="02020603050405020304" pitchFamily="18" charset="0"/>
                          <a:cs typeface="Times New Roman" panose="02020603050405020304" pitchFamily="18" charset="0"/>
                        </a:rPr>
                        <a:t>Beng</a:t>
                      </a:r>
                      <a:r>
                        <a:rPr lang="en-IN" dirty="0">
                          <a:latin typeface="Times New Roman" panose="02020603050405020304" pitchFamily="18" charset="0"/>
                          <a:cs typeface="Times New Roman" panose="02020603050405020304" pitchFamily="18" charset="0"/>
                        </a:rPr>
                        <a:t> HO </a:t>
                      </a:r>
                      <a:r>
                        <a:rPr lang="en-IN" dirty="0" err="1">
                          <a:latin typeface="Times New Roman" panose="02020603050405020304" pitchFamily="18" charset="0"/>
                          <a:cs typeface="Times New Roman" panose="02020603050405020304" pitchFamily="18" charset="0"/>
                        </a:rPr>
                        <a:t>Zhiping</a:t>
                      </a:r>
                      <a:r>
                        <a:rPr lang="en-IN" dirty="0">
                          <a:latin typeface="Times New Roman" panose="02020603050405020304" pitchFamily="18" charset="0"/>
                          <a:cs typeface="Times New Roman" panose="02020603050405020304" pitchFamily="18" charset="0"/>
                        </a:rPr>
                        <a:t> Lin</a:t>
                      </a:r>
                    </a:p>
                  </a:txBody>
                  <a:tcPr/>
                </a:tc>
                <a:tc>
                  <a:txBody>
                    <a:bodyPr/>
                    <a:lstStyle/>
                    <a:p>
                      <a:r>
                        <a:rPr lang="en-IN" dirty="0">
                          <a:latin typeface="Times New Roman" panose="02020603050405020304" pitchFamily="18" charset="0"/>
                          <a:cs typeface="Times New Roman" panose="02020603050405020304" pitchFamily="18" charset="0"/>
                        </a:rPr>
                        <a:t>2018</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Artificial Neural Network  methods are mostly implemented and play a vital role in decision making.</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ANN, It will give less accurate results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6972718"/>
                  </a:ext>
                </a:extLst>
              </a:tr>
            </a:tbl>
          </a:graphicData>
        </a:graphic>
      </p:graphicFrame>
    </p:spTree>
    <p:extLst>
      <p:ext uri="{BB962C8B-B14F-4D97-AF65-F5344CB8AC3E}">
        <p14:creationId xmlns:p14="http://schemas.microsoft.com/office/powerpoint/2010/main" val="58330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265A-DBBD-40C4-85ED-059C9C63E80A}"/>
              </a:ext>
            </a:extLst>
          </p:cNvPr>
          <p:cNvSpPr>
            <a:spLocks noGrp="1"/>
          </p:cNvSpPr>
          <p:nvPr>
            <p:ph type="title"/>
          </p:nvPr>
        </p:nvSpPr>
        <p:spPr>
          <a:xfrm>
            <a:off x="895668" y="0"/>
            <a:ext cx="10364451" cy="780792"/>
          </a:xfrm>
        </p:spPr>
        <p:txBody>
          <a:bodyPr>
            <a:normAutofit/>
          </a:bodyPr>
          <a:lstStyle/>
          <a:p>
            <a:r>
              <a:rPr lang="en-IN" b="1" dirty="0">
                <a:latin typeface="Times New Roman" pitchFamily="18" charset="0"/>
                <a:cs typeface="Times New Roman" pitchFamily="18" charset="0"/>
              </a:rPr>
              <a:t>LITERATURE SURVEY</a:t>
            </a:r>
          </a:p>
        </p:txBody>
      </p:sp>
      <p:sp>
        <p:nvSpPr>
          <p:cNvPr id="4" name="TextBox 3">
            <a:extLst>
              <a:ext uri="{FF2B5EF4-FFF2-40B4-BE49-F238E27FC236}">
                <a16:creationId xmlns:a16="http://schemas.microsoft.com/office/drawing/2014/main" id="{F1255823-9229-44C5-98EB-280A7CF6290E}"/>
              </a:ext>
            </a:extLst>
          </p:cNvPr>
          <p:cNvSpPr txBox="1"/>
          <p:nvPr/>
        </p:nvSpPr>
        <p:spPr>
          <a:xfrm>
            <a:off x="816747" y="1107520"/>
            <a:ext cx="10191564" cy="463204"/>
          </a:xfrm>
          <a:prstGeom prst="rect">
            <a:avLst/>
          </a:prstGeom>
          <a:noFill/>
        </p:spPr>
        <p:txBody>
          <a:bodyPr wrap="square">
            <a:spAutoFit/>
          </a:bodyPr>
          <a:lstStyle/>
          <a:p>
            <a:pPr marL="0" marR="0" indent="457200" algn="just">
              <a:lnSpc>
                <a:spcPct val="150000"/>
              </a:lnSpc>
              <a:spcBef>
                <a:spcPts val="0"/>
              </a:spcBef>
              <a:spcAft>
                <a:spcPts val="600"/>
              </a:spcAft>
            </a:pPr>
            <a:endParaRPr lang="en-US" dirty="0"/>
          </a:p>
        </p:txBody>
      </p:sp>
      <p:graphicFrame>
        <p:nvGraphicFramePr>
          <p:cNvPr id="3" name="Table 4">
            <a:extLst>
              <a:ext uri="{FF2B5EF4-FFF2-40B4-BE49-F238E27FC236}">
                <a16:creationId xmlns:a16="http://schemas.microsoft.com/office/drawing/2014/main" id="{E4E5DC27-DE01-48C0-A82C-0F7901AA68B3}"/>
              </a:ext>
            </a:extLst>
          </p:cNvPr>
          <p:cNvGraphicFramePr>
            <a:graphicFrameLocks noGrp="1"/>
          </p:cNvGraphicFramePr>
          <p:nvPr>
            <p:extLst>
              <p:ext uri="{D42A27DB-BD31-4B8C-83A1-F6EECF244321}">
                <p14:modId xmlns:p14="http://schemas.microsoft.com/office/powerpoint/2010/main" val="4266597525"/>
              </p:ext>
            </p:extLst>
          </p:nvPr>
        </p:nvGraphicFramePr>
        <p:xfrm>
          <a:off x="452761" y="914975"/>
          <a:ext cx="11114838" cy="5382019"/>
        </p:xfrm>
        <a:graphic>
          <a:graphicData uri="http://schemas.openxmlformats.org/drawingml/2006/table">
            <a:tbl>
              <a:tblPr firstRow="1" bandRow="1">
                <a:tableStyleId>{5C22544A-7EE6-4342-B048-85BDC9FD1C3A}</a:tableStyleId>
              </a:tblPr>
              <a:tblGrid>
                <a:gridCol w="1587834">
                  <a:extLst>
                    <a:ext uri="{9D8B030D-6E8A-4147-A177-3AD203B41FA5}">
                      <a16:colId xmlns:a16="http://schemas.microsoft.com/office/drawing/2014/main" val="3805147494"/>
                    </a:ext>
                  </a:extLst>
                </a:gridCol>
                <a:gridCol w="1587834">
                  <a:extLst>
                    <a:ext uri="{9D8B030D-6E8A-4147-A177-3AD203B41FA5}">
                      <a16:colId xmlns:a16="http://schemas.microsoft.com/office/drawing/2014/main" val="1307170670"/>
                    </a:ext>
                  </a:extLst>
                </a:gridCol>
                <a:gridCol w="1587834">
                  <a:extLst>
                    <a:ext uri="{9D8B030D-6E8A-4147-A177-3AD203B41FA5}">
                      <a16:colId xmlns:a16="http://schemas.microsoft.com/office/drawing/2014/main" val="1104767623"/>
                    </a:ext>
                  </a:extLst>
                </a:gridCol>
                <a:gridCol w="1587834">
                  <a:extLst>
                    <a:ext uri="{9D8B030D-6E8A-4147-A177-3AD203B41FA5}">
                      <a16:colId xmlns:a16="http://schemas.microsoft.com/office/drawing/2014/main" val="3681528077"/>
                    </a:ext>
                  </a:extLst>
                </a:gridCol>
                <a:gridCol w="1587834">
                  <a:extLst>
                    <a:ext uri="{9D8B030D-6E8A-4147-A177-3AD203B41FA5}">
                      <a16:colId xmlns:a16="http://schemas.microsoft.com/office/drawing/2014/main" val="1422103634"/>
                    </a:ext>
                  </a:extLst>
                </a:gridCol>
                <a:gridCol w="1587834">
                  <a:extLst>
                    <a:ext uri="{9D8B030D-6E8A-4147-A177-3AD203B41FA5}">
                      <a16:colId xmlns:a16="http://schemas.microsoft.com/office/drawing/2014/main" val="2554650561"/>
                    </a:ext>
                  </a:extLst>
                </a:gridCol>
                <a:gridCol w="1587834">
                  <a:extLst>
                    <a:ext uri="{9D8B030D-6E8A-4147-A177-3AD203B41FA5}">
                      <a16:colId xmlns:a16="http://schemas.microsoft.com/office/drawing/2014/main" val="3218977367"/>
                    </a:ext>
                  </a:extLst>
                </a:gridCol>
              </a:tblGrid>
              <a:tr h="828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Authors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Year of publication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Type of</a:t>
                      </a:r>
                      <a:r>
                        <a:rPr lang="en-IN" sz="1800" baseline="0" dirty="0">
                          <a:latin typeface="Times New Roman" panose="02020603050405020304" pitchFamily="18" charset="0"/>
                          <a:cs typeface="Times New Roman" panose="02020603050405020304" pitchFamily="18" charset="0"/>
                        </a:rPr>
                        <a:t> data</a:t>
                      </a:r>
                      <a:endParaRPr lang="en-IN" sz="18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2883185979"/>
                  </a:ext>
                </a:extLst>
              </a:tr>
              <a:tr h="2147821">
                <a:tc>
                  <a:txBody>
                    <a:bodyPr/>
                    <a:lstStyle/>
                    <a:p>
                      <a:r>
                        <a:rPr lang="en-US" dirty="0"/>
                        <a:t>7.</a:t>
                      </a:r>
                    </a:p>
                  </a:txBody>
                  <a:tcPr/>
                </a:tc>
                <a:tc>
                  <a:txBody>
                    <a:bodyPr/>
                    <a:lstStyle/>
                    <a:p>
                      <a:r>
                        <a:rPr lang="en-US" sz="1800" b="0" dirty="0">
                          <a:solidFill>
                            <a:prstClr val="black"/>
                          </a:solidFill>
                          <a:latin typeface="Times New Roman" panose="02020603050405020304" pitchFamily="18" charset="0"/>
                          <a:cs typeface="Times New Roman" panose="02020603050405020304" pitchFamily="18" charset="0"/>
                        </a:rPr>
                        <a:t>Stock closing price prediction using machine</a:t>
                      </a:r>
                    </a:p>
                    <a:p>
                      <a:r>
                        <a:rPr lang="en-US" sz="1800" b="0" dirty="0">
                          <a:solidFill>
                            <a:prstClr val="black"/>
                          </a:solidFill>
                          <a:latin typeface="Times New Roman" panose="02020603050405020304" pitchFamily="18" charset="0"/>
                          <a:cs typeface="Times New Roman" panose="02020603050405020304" pitchFamily="18" charset="0"/>
                        </a:rPr>
                        <a:t>learning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dirty="0" err="1">
                          <a:latin typeface="Times New Roman" panose="02020603050405020304" pitchFamily="18" charset="0"/>
                          <a:cs typeface="Times New Roman" panose="02020603050405020304" pitchFamily="18" charset="0"/>
                        </a:rPr>
                        <a:t>Pawee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Werawithayaset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Suratose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Tritilanunt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K-Means clustering and Fuzzy time series</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Static length of intervals is that the historical data are roughly put into intervals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6465833"/>
                  </a:ext>
                </a:extLst>
              </a:tr>
              <a:tr h="2319798">
                <a:tc>
                  <a:txBody>
                    <a:bodyPr/>
                    <a:lstStyle/>
                    <a:p>
                      <a:r>
                        <a:rPr lang="en-US" dirty="0"/>
                        <a:t>8.</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Stock market forecasting today and tomorrow </a:t>
                      </a:r>
                    </a:p>
                  </a:txBody>
                  <a:tcPr/>
                </a:tc>
                <a:tc>
                  <a:txBody>
                    <a:bodyPr/>
                    <a:lstStyle/>
                    <a:p>
                      <a:pPr algn="ctr"/>
                      <a:r>
                        <a:rPr lang="en-IN" dirty="0" err="1">
                          <a:latin typeface="Times New Roman" panose="02020603050405020304" pitchFamily="18" charset="0"/>
                          <a:cs typeface="Times New Roman" panose="02020603050405020304" pitchFamily="18" charset="0"/>
                        </a:rPr>
                        <a:t>Tarun</a:t>
                      </a:r>
                      <a:r>
                        <a:rPr lang="en-IN" dirty="0">
                          <a:latin typeface="Times New Roman" panose="02020603050405020304" pitchFamily="18" charset="0"/>
                          <a:cs typeface="Times New Roman" panose="02020603050405020304" pitchFamily="18" charset="0"/>
                        </a:rPr>
                        <a:t> Kumar Madan, Jitendra Kumar, </a:t>
                      </a:r>
                      <a:r>
                        <a:rPr lang="en-IN" dirty="0" err="1">
                          <a:latin typeface="Times New Roman" panose="02020603050405020304" pitchFamily="18" charset="0"/>
                          <a:cs typeface="Times New Roman" panose="02020603050405020304" pitchFamily="18" charset="0"/>
                        </a:rPr>
                        <a:t>Aashutosh</a:t>
                      </a:r>
                      <a:r>
                        <a:rPr lang="en-IN" dirty="0">
                          <a:latin typeface="Times New Roman" panose="02020603050405020304" pitchFamily="18" charset="0"/>
                          <a:cs typeface="Times New Roman" panose="02020603050405020304" pitchFamily="18" charset="0"/>
                        </a:rPr>
                        <a:t> Kumar Singh</a:t>
                      </a: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Stock market prediction using the ARIMA model</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Identifying the correct model from the class of possible models are difficult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6972718"/>
                  </a:ext>
                </a:extLst>
              </a:tr>
            </a:tbl>
          </a:graphicData>
        </a:graphic>
      </p:graphicFrame>
    </p:spTree>
    <p:extLst>
      <p:ext uri="{BB962C8B-B14F-4D97-AF65-F5344CB8AC3E}">
        <p14:creationId xmlns:p14="http://schemas.microsoft.com/office/powerpoint/2010/main" val="127920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FB31-DFEF-4B35-98D7-D96A2B577508}"/>
              </a:ext>
            </a:extLst>
          </p:cNvPr>
          <p:cNvSpPr>
            <a:spLocks noGrp="1"/>
          </p:cNvSpPr>
          <p:nvPr>
            <p:ph type="title"/>
          </p:nvPr>
        </p:nvSpPr>
        <p:spPr>
          <a:xfrm>
            <a:off x="973595" y="165590"/>
            <a:ext cx="10364451" cy="1596177"/>
          </a:xfrm>
        </p:spPr>
        <p:txBody>
          <a:bodyPr/>
          <a:lstStyle/>
          <a:p>
            <a:r>
              <a:rPr lang="en-IN" b="1" dirty="0">
                <a:latin typeface="Times New Roman" pitchFamily="18" charset="0"/>
                <a:cs typeface="Times New Roman" pitchFamily="18" charset="0"/>
              </a:rPr>
              <a:t>Limitation of current work</a:t>
            </a:r>
          </a:p>
        </p:txBody>
      </p:sp>
      <p:sp>
        <p:nvSpPr>
          <p:cNvPr id="4" name="TextBox 3"/>
          <p:cNvSpPr txBox="1"/>
          <p:nvPr/>
        </p:nvSpPr>
        <p:spPr>
          <a:xfrm>
            <a:off x="1316051" y="1623701"/>
            <a:ext cx="9887485" cy="3416320"/>
          </a:xfrm>
          <a:prstGeom prst="rect">
            <a:avLst/>
          </a:prstGeom>
          <a:noFill/>
        </p:spPr>
        <p:txBody>
          <a:bodyPr wrap="square" rtlCol="0">
            <a:spAutoFit/>
          </a:bodyPr>
          <a:lstStyle/>
          <a:p>
            <a:pPr algn="l"/>
            <a:r>
              <a:rPr lang="en-US" sz="2400" b="1" i="0" dirty="0">
                <a:solidFill>
                  <a:srgbClr val="202124"/>
                </a:solidFill>
                <a:effectLst/>
                <a:latin typeface="Arial" panose="020B0604020202020204" pitchFamily="34" charset="0"/>
                <a:cs typeface="Arial" panose="020B0604020202020204" pitchFamily="34" charset="0"/>
              </a:rPr>
              <a:t>LSTM :</a:t>
            </a:r>
          </a:p>
          <a:p>
            <a:pPr algn="l">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LSTMs take longer  time to train.</a:t>
            </a:r>
          </a:p>
          <a:p>
            <a:pPr algn="l">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LSTMs require more memory to train.</a:t>
            </a:r>
          </a:p>
          <a:p>
            <a:pPr algn="l"/>
            <a:endParaRPr lang="en-US" sz="2400" dirty="0">
              <a:solidFill>
                <a:srgbClr val="202124"/>
              </a:solidFill>
              <a:latin typeface="Arial" panose="020B0604020202020204" pitchFamily="34" charset="0"/>
              <a:cs typeface="Arial" panose="020B0604020202020204" pitchFamily="34" charset="0"/>
            </a:endParaRPr>
          </a:p>
          <a:p>
            <a:pPr algn="l"/>
            <a:r>
              <a:rPr lang="en-US" sz="2400" b="1" dirty="0">
                <a:solidFill>
                  <a:srgbClr val="202124"/>
                </a:solidFill>
                <a:latin typeface="Arial" panose="020B0604020202020204" pitchFamily="34" charset="0"/>
                <a:cs typeface="Arial" panose="020B0604020202020204" pitchFamily="34" charset="0"/>
              </a:rPr>
              <a:t>Linear Regression :</a:t>
            </a:r>
          </a:p>
          <a:p>
            <a:pPr marL="342900" indent="-342900">
              <a:buFont typeface="Arial" panose="020B0604020202020204" pitchFamily="34" charset="0"/>
              <a:buChar char="•"/>
            </a:pPr>
            <a:r>
              <a:rPr lang="en-US" sz="2400" dirty="0">
                <a:solidFill>
                  <a:srgbClr val="202124"/>
                </a:solidFill>
                <a:latin typeface="Arial" panose="020B0604020202020204" pitchFamily="34" charset="0"/>
                <a:cs typeface="Arial" panose="020B0604020202020204" pitchFamily="34" charset="0"/>
              </a:rPr>
              <a:t>Linear Regression is sensitive to outliers.</a:t>
            </a:r>
          </a:p>
          <a:p>
            <a:pPr marL="342900" indent="-342900">
              <a:buFont typeface="Arial" panose="020B0604020202020204" pitchFamily="34" charset="0"/>
              <a:buChar char="•"/>
            </a:pPr>
            <a:r>
              <a:rPr lang="en-US" sz="2400" dirty="0">
                <a:solidFill>
                  <a:srgbClr val="202124"/>
                </a:solidFill>
                <a:latin typeface="Arial" panose="020B0604020202020204" pitchFamily="34" charset="0"/>
                <a:cs typeface="Arial" panose="020B0604020202020204" pitchFamily="34" charset="0"/>
              </a:rPr>
              <a:t>Data must be independent.</a:t>
            </a:r>
          </a:p>
          <a:p>
            <a:pPr algn="l"/>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095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096" y="165843"/>
            <a:ext cx="10364451" cy="1596177"/>
          </a:xfrm>
        </p:spPr>
        <p:txBody>
          <a:bodyPr/>
          <a:lstStyle/>
          <a:p>
            <a:r>
              <a:rPr lang="en-IN" b="1" dirty="0">
                <a:latin typeface="Times New Roman" pitchFamily="18" charset="0"/>
                <a:cs typeface="Times New Roman" pitchFamily="18" charset="0"/>
              </a:rPr>
              <a:t>OBJECTIVES</a:t>
            </a:r>
          </a:p>
        </p:txBody>
      </p:sp>
      <p:sp>
        <p:nvSpPr>
          <p:cNvPr id="4" name="TextBox 3">
            <a:extLst>
              <a:ext uri="{FF2B5EF4-FFF2-40B4-BE49-F238E27FC236}">
                <a16:creationId xmlns:a16="http://schemas.microsoft.com/office/drawing/2014/main" id="{77D93E0D-E790-451D-A7C3-3C4155416D1C}"/>
              </a:ext>
            </a:extLst>
          </p:cNvPr>
          <p:cNvSpPr txBox="1"/>
          <p:nvPr/>
        </p:nvSpPr>
        <p:spPr>
          <a:xfrm>
            <a:off x="976974" y="1762020"/>
            <a:ext cx="10582183" cy="5324535"/>
          </a:xfrm>
          <a:prstGeom prst="rect">
            <a:avLst/>
          </a:prstGeom>
          <a:noFill/>
        </p:spPr>
        <p:txBody>
          <a:bodyPr wrap="square">
            <a:spAutoFit/>
          </a:bodyPr>
          <a:lstStyle/>
          <a:p>
            <a:pPr marL="0" indent="0" algn="l">
              <a:buNone/>
            </a:pPr>
            <a:r>
              <a:rPr lang="en-US" sz="2000" b="1" i="0" cap="none" dirty="0">
                <a:solidFill>
                  <a:srgbClr val="000000"/>
                </a:solidFill>
                <a:effectLst/>
                <a:latin typeface="Arial" panose="020B0604020202020204" pitchFamily="34" charset="0"/>
                <a:cs typeface="Arial" panose="020B0604020202020204" pitchFamily="34" charset="0"/>
              </a:rPr>
              <a:t>The objectives are:</a:t>
            </a:r>
          </a:p>
          <a:p>
            <a:pPr marL="0" indent="0" algn="l">
              <a:buNone/>
            </a:pPr>
            <a:endParaRPr lang="en-US" sz="2000" b="1" i="0" cap="none" dirty="0">
              <a:solidFill>
                <a:srgbClr val="000000"/>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2000" cap="none" dirty="0">
                <a:latin typeface="Arial" panose="020B0604020202020204" pitchFamily="34" charset="0"/>
                <a:cs typeface="Arial" panose="020B0604020202020204" pitchFamily="34" charset="0"/>
              </a:rPr>
              <a:t>To calculate the estimated price of stock based on the historical data</a:t>
            </a:r>
            <a:r>
              <a:rPr lang="en-US" sz="2000" cap="none" dirty="0">
                <a:solidFill>
                  <a:srgbClr val="000000"/>
                </a:solidFill>
                <a:latin typeface="Arial" panose="020B0604020202020204" pitchFamily="34" charset="0"/>
                <a:cs typeface="Arial" panose="020B0604020202020204" pitchFamily="34" charset="0"/>
              </a:rPr>
              <a:t>.</a:t>
            </a:r>
          </a:p>
          <a:p>
            <a:pPr algn="l"/>
            <a:endParaRPr lang="en-US" sz="2000" cap="none"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2000" cap="none" dirty="0">
                <a:latin typeface="Arial" panose="020B0604020202020204" pitchFamily="34" charset="0"/>
                <a:cs typeface="Arial" panose="020B0604020202020204" pitchFamily="34" charset="0"/>
              </a:rPr>
              <a:t>To create a system which will notify the up or down of the stock price movement.</a:t>
            </a:r>
          </a:p>
          <a:p>
            <a:pPr algn="l"/>
            <a:endParaRPr lang="en-US" sz="2000" b="0" i="0" cap="none" dirty="0">
              <a:solidFill>
                <a:srgbClr val="000000"/>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2000" b="0" i="0" cap="none" dirty="0">
                <a:solidFill>
                  <a:srgbClr val="000000"/>
                </a:solidFill>
                <a:effectLst/>
                <a:latin typeface="Arial" panose="020B0604020202020204" pitchFamily="34" charset="0"/>
                <a:cs typeface="Arial" panose="020B0604020202020204" pitchFamily="34" charset="0"/>
              </a:rPr>
              <a:t>To implement and develop different methods of stock market forecasting techniques.</a:t>
            </a:r>
          </a:p>
          <a:p>
            <a:pPr algn="l"/>
            <a:endParaRPr lang="en-US" sz="2000" dirty="0">
              <a:solidFill>
                <a:srgbClr val="000000"/>
              </a:solidFill>
              <a:latin typeface="Arial" panose="020B0604020202020204" pitchFamily="34" charset="0"/>
              <a:cs typeface="Arial" panose="020B0604020202020204" pitchFamily="34" charset="0"/>
            </a:endParaRPr>
          </a:p>
          <a:p>
            <a:pPr algn="l"/>
            <a:endParaRPr lang="en-US" sz="2000" dirty="0">
              <a:solidFill>
                <a:srgbClr val="000000"/>
              </a:solidFill>
              <a:latin typeface="Arial" panose="020B0604020202020204" pitchFamily="34" charset="0"/>
              <a:cs typeface="Arial" panose="020B0604020202020204" pitchFamily="34" charset="0"/>
            </a:endParaRPr>
          </a:p>
          <a:p>
            <a:pPr algn="l"/>
            <a:endParaRPr lang="en-US" sz="2000" dirty="0">
              <a:solidFill>
                <a:srgbClr val="000000"/>
              </a:solidFill>
              <a:latin typeface="Arial" panose="020B0604020202020204" pitchFamily="34" charset="0"/>
              <a:cs typeface="Arial" panose="020B0604020202020204" pitchFamily="34" charset="0"/>
            </a:endParaRPr>
          </a:p>
          <a:p>
            <a:pPr algn="l"/>
            <a:endParaRPr lang="en-US" sz="2000" dirty="0">
              <a:solidFill>
                <a:srgbClr val="000000"/>
              </a:solidFill>
              <a:latin typeface="Arial" panose="020B0604020202020204" pitchFamily="34" charset="0"/>
              <a:cs typeface="Arial" panose="020B0604020202020204" pitchFamily="34" charset="0"/>
            </a:endParaRPr>
          </a:p>
          <a:p>
            <a:pPr algn="l"/>
            <a:endParaRPr lang="en-US" sz="2000" dirty="0">
              <a:solidFill>
                <a:srgbClr val="000000"/>
              </a:solidFill>
              <a:latin typeface="Arial" panose="020B0604020202020204" pitchFamily="34" charset="0"/>
              <a:cs typeface="Arial" panose="020B0604020202020204" pitchFamily="34" charset="0"/>
            </a:endParaRPr>
          </a:p>
          <a:p>
            <a:pPr algn="l"/>
            <a:endParaRPr lang="en-US" sz="2000" dirty="0">
              <a:solidFill>
                <a:srgbClr val="000000"/>
              </a:solidFill>
              <a:latin typeface="Arial" panose="020B0604020202020204" pitchFamily="34" charset="0"/>
              <a:cs typeface="Arial" panose="020B0604020202020204" pitchFamily="34" charset="0"/>
            </a:endParaRPr>
          </a:p>
          <a:p>
            <a:pPr algn="l"/>
            <a:endParaRPr lang="en-US" sz="2000" dirty="0">
              <a:solidFill>
                <a:srgbClr val="000000"/>
              </a:solidFill>
              <a:latin typeface="Arial" panose="020B0604020202020204" pitchFamily="34" charset="0"/>
              <a:cs typeface="Arial" panose="020B0604020202020204" pitchFamily="34" charset="0"/>
            </a:endParaRPr>
          </a:p>
          <a:p>
            <a:pPr algn="l"/>
            <a:endParaRPr lang="en-US" sz="2000" dirty="0">
              <a:solidFill>
                <a:srgbClr val="000000"/>
              </a:solidFill>
              <a:latin typeface="Arial" panose="020B0604020202020204" pitchFamily="34" charset="0"/>
              <a:cs typeface="Arial" panose="020B0604020202020204" pitchFamily="34" charset="0"/>
            </a:endParaRPr>
          </a:p>
          <a:p>
            <a:pPr algn="l"/>
            <a:endParaRPr lang="en-US" sz="2000" dirty="0">
              <a:solidFill>
                <a:srgbClr val="000000"/>
              </a:solidFill>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731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49841"/>
            <a:ext cx="10364451" cy="1165895"/>
          </a:xfrm>
        </p:spPr>
        <p:txBody>
          <a:bodyPr/>
          <a:lstStyle/>
          <a:p>
            <a:r>
              <a:rPr lang="en-IN"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803562" y="1985353"/>
            <a:ext cx="10474663" cy="4184627"/>
          </a:xfrm>
        </p:spPr>
        <p:txBody>
          <a:bodyPr>
            <a:noAutofit/>
          </a:bodyPr>
          <a:lstStyle/>
          <a:p>
            <a:pPr algn="just"/>
            <a:r>
              <a:rPr lang="en-US" sz="2800" cap="none" dirty="0">
                <a:latin typeface="Arial" panose="020B0604020202020204" pitchFamily="34" charset="0"/>
                <a:cs typeface="Arial" panose="020B0604020202020204" pitchFamily="34" charset="0"/>
              </a:rPr>
              <a:t>An investor needs to know the market </a:t>
            </a:r>
            <a:r>
              <a:rPr lang="en-US" sz="2800" cap="none" dirty="0" err="1">
                <a:latin typeface="Arial" panose="020B0604020202020204" pitchFamily="34" charset="0"/>
                <a:cs typeface="Arial" panose="020B0604020202020204" pitchFamily="34" charset="0"/>
              </a:rPr>
              <a:t>behaviour</a:t>
            </a:r>
            <a:r>
              <a:rPr lang="en-US" sz="2800" cap="none" dirty="0">
                <a:latin typeface="Arial" panose="020B0604020202020204" pitchFamily="34" charset="0"/>
                <a:cs typeface="Arial" panose="020B0604020202020204" pitchFamily="34" charset="0"/>
              </a:rPr>
              <a:t> with respect to time.</a:t>
            </a:r>
          </a:p>
          <a:p>
            <a:pPr algn="just"/>
            <a:r>
              <a:rPr lang="en-US" sz="2800" cap="none" dirty="0">
                <a:latin typeface="Arial" panose="020B0604020202020204" pitchFamily="34" charset="0"/>
                <a:cs typeface="Arial" panose="020B0604020202020204" pitchFamily="34" charset="0"/>
              </a:rPr>
              <a:t>Predicting on a day-to-day basis is really a difficult task as compared to predicting long term stock values.</a:t>
            </a:r>
            <a:endParaRPr lang="en-IN" sz="2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1026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2193</TotalTime>
  <Words>1072</Words>
  <Application>Microsoft Office PowerPoint</Application>
  <PresentationFormat>Widescreen</PresentationFormat>
  <Paragraphs>193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Droplet</vt:lpstr>
      <vt:lpstr>DEPARTEMENT OF INFORMATION SCIENCE &amp; ENGINEERING FINAL YEAR PROJECT  (2020-2021) </vt:lpstr>
      <vt:lpstr>INTRODUCTION</vt:lpstr>
      <vt:lpstr>LITERATURE SURVEY</vt:lpstr>
      <vt:lpstr>LITERATURE SURVEY</vt:lpstr>
      <vt:lpstr>LITERATURE SURVEY</vt:lpstr>
      <vt:lpstr>LITERATURE SURVEY</vt:lpstr>
      <vt:lpstr>Limitation of current work</vt:lpstr>
      <vt:lpstr>OBJECTIVES</vt:lpstr>
      <vt:lpstr>Problem Statement</vt:lpstr>
      <vt:lpstr>Methodology</vt:lpstr>
      <vt:lpstr>PROJECT TIMELINE</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estimation of unstudded diamonds.</dc:title>
  <dc:creator>yash jain</dc:creator>
  <cp:lastModifiedBy>Aditya Surana</cp:lastModifiedBy>
  <cp:revision>242</cp:revision>
  <dcterms:created xsi:type="dcterms:W3CDTF">2017-11-11T05:32:08Z</dcterms:created>
  <dcterms:modified xsi:type="dcterms:W3CDTF">2021-05-19T09:04:30Z</dcterms:modified>
</cp:coreProperties>
</file>