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2" r:id="rId5"/>
    <p:sldId id="274" r:id="rId6"/>
    <p:sldId id="275" r:id="rId7"/>
    <p:sldId id="260" r:id="rId8"/>
    <p:sldId id="276" r:id="rId9"/>
    <p:sldId id="277" r:id="rId10"/>
    <p:sldId id="281" r:id="rId11"/>
    <p:sldId id="282" r:id="rId12"/>
    <p:sldId id="263" r:id="rId13"/>
    <p:sldId id="264" r:id="rId14"/>
    <p:sldId id="28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2B3B1-4144-47A4-A1FB-9E59EEEF007A}" type="datetimeFigureOut">
              <a:rPr lang="en-US" smtClean="0"/>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968F7C-3087-4615-A0AB-C84D1E0A5CBF}" type="slidenum">
              <a:rPr lang="en-US" smtClean="0"/>
              <a:t>‹#›</a:t>
            </a:fld>
            <a:endParaRPr lang="en-US"/>
          </a:p>
        </p:txBody>
      </p:sp>
    </p:spTree>
    <p:extLst>
      <p:ext uri="{BB962C8B-B14F-4D97-AF65-F5344CB8AC3E}">
        <p14:creationId xmlns:p14="http://schemas.microsoft.com/office/powerpoint/2010/main" val="370854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22E44B-9BB5-41AD-BE8C-4C2AFAD54364}" type="datetime1">
              <a:rPr lang="en-US" smtClean="0"/>
              <a:t>5/18/2021</a:t>
            </a:fld>
            <a:endParaRPr lang="en-US"/>
          </a:p>
        </p:txBody>
      </p:sp>
      <p:sp>
        <p:nvSpPr>
          <p:cNvPr id="5" name="Footer Placeholder 4"/>
          <p:cNvSpPr>
            <a:spLocks noGrp="1"/>
          </p:cNvSpPr>
          <p:nvPr>
            <p:ph type="ftr" sz="quarter" idx="11"/>
          </p:nvPr>
        </p:nvSpPr>
        <p:spPr/>
        <p:txBody>
          <a:bodyPr/>
          <a:lstStyle/>
          <a:p>
            <a:r>
              <a:rPr lang="en-US"/>
              <a:t>Dept of CSE, batch 2020-21</a:t>
            </a:r>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30178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5694BC-8539-4EE0-A63F-812EEDB6E48A}"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70929449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5694BC-8539-4EE0-A63F-812EEDB6E48A}"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51988998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5694BC-8539-4EE0-A63F-812EEDB6E48A}"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931437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5694BC-8539-4EE0-A63F-812EEDB6E48A}"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256574260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5694BC-8539-4EE0-A63F-812EEDB6E48A}" type="datetime1">
              <a:rPr lang="en-US" smtClean="0"/>
              <a:t>5/18/2021</a:t>
            </a:fld>
            <a:endParaRPr lang="en-US"/>
          </a:p>
        </p:txBody>
      </p:sp>
      <p:sp>
        <p:nvSpPr>
          <p:cNvPr id="4" name="Footer Placeholder 3"/>
          <p:cNvSpPr>
            <a:spLocks noGrp="1"/>
          </p:cNvSpPr>
          <p:nvPr>
            <p:ph type="ftr" sz="quarter" idx="11"/>
          </p:nvPr>
        </p:nvSpPr>
        <p:spPr/>
        <p:txBody>
          <a:bodyPr/>
          <a:lstStyle/>
          <a:p>
            <a:r>
              <a:rPr lang="en-US"/>
              <a:t>Dept of CSE, batch 2020-21</a:t>
            </a:r>
          </a:p>
        </p:txBody>
      </p:sp>
      <p:sp>
        <p:nvSpPr>
          <p:cNvPr id="5" name="Slide Number Placeholder 4"/>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64766425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5694BC-8539-4EE0-A63F-812EEDB6E48A}" type="datetime1">
              <a:rPr lang="en-US" smtClean="0"/>
              <a:t>5/18/2021</a:t>
            </a:fld>
            <a:endParaRPr lang="en-US"/>
          </a:p>
        </p:txBody>
      </p:sp>
      <p:sp>
        <p:nvSpPr>
          <p:cNvPr id="4" name="Footer Placeholder 3"/>
          <p:cNvSpPr>
            <a:spLocks noGrp="1"/>
          </p:cNvSpPr>
          <p:nvPr>
            <p:ph type="ftr" sz="quarter" idx="11"/>
          </p:nvPr>
        </p:nvSpPr>
        <p:spPr/>
        <p:txBody>
          <a:bodyPr/>
          <a:lstStyle/>
          <a:p>
            <a:r>
              <a:rPr lang="en-US"/>
              <a:t>Dept of CSE, batch 2020-21</a:t>
            </a:r>
          </a:p>
        </p:txBody>
      </p:sp>
      <p:sp>
        <p:nvSpPr>
          <p:cNvPr id="5" name="Slide Number Placeholder 4"/>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69225536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9E630-63BF-4A7B-815A-D2A6055DD734}" type="datetime1">
              <a:rPr lang="en-US" smtClean="0"/>
              <a:t>5/18/2021</a:t>
            </a:fld>
            <a:endParaRPr lang="en-US"/>
          </a:p>
        </p:txBody>
      </p:sp>
      <p:sp>
        <p:nvSpPr>
          <p:cNvPr id="5" name="Footer Placeholder 4"/>
          <p:cNvSpPr>
            <a:spLocks noGrp="1"/>
          </p:cNvSpPr>
          <p:nvPr>
            <p:ph type="ftr" sz="quarter" idx="11"/>
          </p:nvPr>
        </p:nvSpPr>
        <p:spPr/>
        <p:txBody>
          <a:bodyPr/>
          <a:lstStyle/>
          <a:p>
            <a:r>
              <a:rPr lang="en-US"/>
              <a:t>Dept of CSE, batch 2020-21</a:t>
            </a:r>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47216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C47F6-C35C-46F5-9E44-B4ECEC25A241}" type="datetime1">
              <a:rPr lang="en-US" smtClean="0"/>
              <a:t>5/18/2021</a:t>
            </a:fld>
            <a:endParaRPr lang="en-US"/>
          </a:p>
        </p:txBody>
      </p:sp>
      <p:sp>
        <p:nvSpPr>
          <p:cNvPr id="5" name="Footer Placeholder 4"/>
          <p:cNvSpPr>
            <a:spLocks noGrp="1"/>
          </p:cNvSpPr>
          <p:nvPr>
            <p:ph type="ftr" sz="quarter" idx="11"/>
          </p:nvPr>
        </p:nvSpPr>
        <p:spPr/>
        <p:txBody>
          <a:bodyPr/>
          <a:lstStyle/>
          <a:p>
            <a:r>
              <a:rPr lang="en-US"/>
              <a:t>Dept of CSE, batch 2020-21</a:t>
            </a:r>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6303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57532-CA28-4B9F-8D68-BC4DEB991D41}" type="datetime1">
              <a:rPr lang="en-US" smtClean="0"/>
              <a:t>5/18/2021</a:t>
            </a:fld>
            <a:endParaRPr lang="en-US"/>
          </a:p>
        </p:txBody>
      </p:sp>
      <p:sp>
        <p:nvSpPr>
          <p:cNvPr id="5" name="Footer Placeholder 4"/>
          <p:cNvSpPr>
            <a:spLocks noGrp="1"/>
          </p:cNvSpPr>
          <p:nvPr>
            <p:ph type="ftr" sz="quarter" idx="11"/>
          </p:nvPr>
        </p:nvSpPr>
        <p:spPr/>
        <p:txBody>
          <a:bodyPr/>
          <a:lstStyle/>
          <a:p>
            <a:r>
              <a:rPr lang="en-US"/>
              <a:t>Dept of CSE, batch 2020-21</a:t>
            </a:r>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7954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51D84-2223-46F9-B414-ED03189429ED}" type="datetime1">
              <a:rPr lang="en-US" smtClean="0"/>
              <a:t>5/18/2021</a:t>
            </a:fld>
            <a:endParaRPr lang="en-US"/>
          </a:p>
        </p:txBody>
      </p:sp>
      <p:sp>
        <p:nvSpPr>
          <p:cNvPr id="5" name="Footer Placeholder 4"/>
          <p:cNvSpPr>
            <a:spLocks noGrp="1"/>
          </p:cNvSpPr>
          <p:nvPr>
            <p:ph type="ftr" sz="quarter" idx="11"/>
          </p:nvPr>
        </p:nvSpPr>
        <p:spPr/>
        <p:txBody>
          <a:bodyPr/>
          <a:lstStyle/>
          <a:p>
            <a:r>
              <a:rPr lang="en-US"/>
              <a:t>Dept of CSE, batch 2020-21</a:t>
            </a:r>
          </a:p>
        </p:txBody>
      </p:sp>
      <p:sp>
        <p:nvSpPr>
          <p:cNvPr id="6" name="Slide Number Placeholder 5"/>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404797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1719A-2BD5-4911-B8AF-21608460FD11}"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81982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3E0ED-90AD-4694-B6CF-DDC4AADBA660}" type="datetime1">
              <a:rPr lang="en-US" smtClean="0"/>
              <a:t>5/18/2021</a:t>
            </a:fld>
            <a:endParaRPr lang="en-US"/>
          </a:p>
        </p:txBody>
      </p:sp>
      <p:sp>
        <p:nvSpPr>
          <p:cNvPr id="8" name="Footer Placeholder 7"/>
          <p:cNvSpPr>
            <a:spLocks noGrp="1"/>
          </p:cNvSpPr>
          <p:nvPr>
            <p:ph type="ftr" sz="quarter" idx="11"/>
          </p:nvPr>
        </p:nvSpPr>
        <p:spPr/>
        <p:txBody>
          <a:bodyPr/>
          <a:lstStyle/>
          <a:p>
            <a:r>
              <a:rPr lang="en-US"/>
              <a:t>Dept of CSE, batch 2020-21</a:t>
            </a:r>
          </a:p>
        </p:txBody>
      </p:sp>
      <p:sp>
        <p:nvSpPr>
          <p:cNvPr id="9" name="Slide Number Placeholder 8"/>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45982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909F4-AE66-4B0C-96EE-0A52E106F131}" type="datetime1">
              <a:rPr lang="en-US" smtClean="0"/>
              <a:t>5/18/2021</a:t>
            </a:fld>
            <a:endParaRPr lang="en-US"/>
          </a:p>
        </p:txBody>
      </p:sp>
      <p:sp>
        <p:nvSpPr>
          <p:cNvPr id="4" name="Footer Placeholder 3"/>
          <p:cNvSpPr>
            <a:spLocks noGrp="1"/>
          </p:cNvSpPr>
          <p:nvPr>
            <p:ph type="ftr" sz="quarter" idx="11"/>
          </p:nvPr>
        </p:nvSpPr>
        <p:spPr/>
        <p:txBody>
          <a:bodyPr/>
          <a:lstStyle/>
          <a:p>
            <a:r>
              <a:rPr lang="en-US"/>
              <a:t>Dept of CSE, batch 2020-21</a:t>
            </a:r>
          </a:p>
        </p:txBody>
      </p:sp>
      <p:sp>
        <p:nvSpPr>
          <p:cNvPr id="5" name="Slide Number Placeholder 4"/>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185835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7EFBE-2E25-4CB4-B117-FA24117482D0}" type="datetime1">
              <a:rPr lang="en-US" smtClean="0"/>
              <a:t>5/18/2021</a:t>
            </a:fld>
            <a:endParaRPr lang="en-US"/>
          </a:p>
        </p:txBody>
      </p:sp>
      <p:sp>
        <p:nvSpPr>
          <p:cNvPr id="3" name="Footer Placeholder 2"/>
          <p:cNvSpPr>
            <a:spLocks noGrp="1"/>
          </p:cNvSpPr>
          <p:nvPr>
            <p:ph type="ftr" sz="quarter" idx="11"/>
          </p:nvPr>
        </p:nvSpPr>
        <p:spPr/>
        <p:txBody>
          <a:bodyPr/>
          <a:lstStyle/>
          <a:p>
            <a:r>
              <a:rPr lang="en-US"/>
              <a:t>Dept of CSE, batch 2020-21</a:t>
            </a:r>
          </a:p>
        </p:txBody>
      </p:sp>
      <p:sp>
        <p:nvSpPr>
          <p:cNvPr id="4" name="Slide Number Placeholder 3"/>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372526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0AEB1-7140-495B-A2C5-C740E58C8239}"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8393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F38C2-863E-4896-BAAC-2B2EC6233C60}" type="datetime1">
              <a:rPr lang="en-US" smtClean="0"/>
              <a:t>5/18/2021</a:t>
            </a:fld>
            <a:endParaRPr lang="en-US"/>
          </a:p>
        </p:txBody>
      </p:sp>
      <p:sp>
        <p:nvSpPr>
          <p:cNvPr id="6" name="Footer Placeholder 5"/>
          <p:cNvSpPr>
            <a:spLocks noGrp="1"/>
          </p:cNvSpPr>
          <p:nvPr>
            <p:ph type="ftr" sz="quarter" idx="11"/>
          </p:nvPr>
        </p:nvSpPr>
        <p:spPr/>
        <p:txBody>
          <a:bodyPr/>
          <a:lstStyle/>
          <a:p>
            <a:r>
              <a:rPr lang="en-US"/>
              <a:t>Dept of CSE, batch 2020-21</a:t>
            </a:r>
          </a:p>
        </p:txBody>
      </p:sp>
      <p:sp>
        <p:nvSpPr>
          <p:cNvPr id="7" name="Slide Number Placeholder 6"/>
          <p:cNvSpPr>
            <a:spLocks noGrp="1"/>
          </p:cNvSpPr>
          <p:nvPr>
            <p:ph type="sldNum" sz="quarter" idx="12"/>
          </p:nvPr>
        </p:nvSpPr>
        <p:spPr/>
        <p:txBody>
          <a:bodyPr/>
          <a:lstStyle/>
          <a:p>
            <a:fld id="{BDEE7E82-5ABA-407E-9B5A-5CD798DAB2D4}" type="slidenum">
              <a:rPr lang="en-US" smtClean="0"/>
              <a:pPr/>
              <a:t>‹#›</a:t>
            </a:fld>
            <a:endParaRPr lang="en-US"/>
          </a:p>
        </p:txBody>
      </p:sp>
    </p:spTree>
    <p:extLst>
      <p:ext uri="{BB962C8B-B14F-4D97-AF65-F5344CB8AC3E}">
        <p14:creationId xmlns:p14="http://schemas.microsoft.com/office/powerpoint/2010/main" val="53358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5694BC-8539-4EE0-A63F-812EEDB6E48A}" type="datetime1">
              <a:rPr lang="en-US" smtClean="0"/>
              <a:t>5/18/2021</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Dept of CSE, batch 2020-21</a:t>
            </a: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EE7E82-5ABA-407E-9B5A-5CD798DAB2D4}" type="slidenum">
              <a:rPr lang="en-US" smtClean="0"/>
              <a:pPr/>
              <a:t>‹#›</a:t>
            </a:fld>
            <a:endParaRPr lang="en-US"/>
          </a:p>
        </p:txBody>
      </p:sp>
    </p:spTree>
    <p:extLst>
      <p:ext uri="{BB962C8B-B14F-4D97-AF65-F5344CB8AC3E}">
        <p14:creationId xmlns:p14="http://schemas.microsoft.com/office/powerpoint/2010/main" val="2956713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128048"/>
            <a:ext cx="8763000" cy="5120352"/>
          </a:xfrm>
        </p:spPr>
        <p:txBody>
          <a:bodyPr>
            <a:normAutofit fontScale="77500" lnSpcReduction="20000"/>
          </a:bodyPr>
          <a:lstStyle/>
          <a:p>
            <a:r>
              <a:rPr lang="en-US" sz="2800" b="1" dirty="0">
                <a:solidFill>
                  <a:schemeClr val="tx1"/>
                </a:solidFill>
                <a:latin typeface="Times New Roman" pitchFamily="18" charset="0"/>
                <a:cs typeface="Times New Roman" pitchFamily="18" charset="0"/>
              </a:rPr>
              <a:t>Department of Information Science &amp; Engineering</a:t>
            </a:r>
            <a:endParaRPr lang="en-US" sz="2800"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Project Phase 2 Presentation on </a:t>
            </a:r>
          </a:p>
          <a:p>
            <a:r>
              <a:rPr lang="en-US" dirty="0">
                <a:solidFill>
                  <a:schemeClr val="tx1"/>
                </a:solidFill>
                <a:latin typeface="Times New Roman" pitchFamily="18" charset="0"/>
                <a:cs typeface="Times New Roman" pitchFamily="18" charset="0"/>
              </a:rPr>
              <a:t>“</a:t>
            </a:r>
            <a:r>
              <a:rPr lang="en-IN" sz="3000" b="1" strike="noStrike" spc="-1" dirty="0">
                <a:solidFill>
                  <a:schemeClr val="accent6">
                    <a:lumMod val="20000"/>
                    <a:lumOff val="80000"/>
                  </a:schemeClr>
                </a:solidFill>
                <a:latin typeface="Times New Roman"/>
                <a:ea typeface="Times New Roman"/>
              </a:rPr>
              <a:t>Forecasting and predicting stock value using machine learning techniques</a:t>
            </a:r>
            <a:r>
              <a:rPr lang="en-US" sz="3000" dirty="0">
                <a:solidFill>
                  <a:schemeClr val="tx1"/>
                </a:solidFill>
                <a:latin typeface="Times New Roman" pitchFamily="18" charset="0"/>
                <a:cs typeface="Times New Roman" pitchFamily="18" charset="0"/>
              </a:rPr>
              <a:t>”</a:t>
            </a:r>
          </a:p>
          <a:p>
            <a:r>
              <a:rPr lang="en-US" dirty="0">
                <a:solidFill>
                  <a:schemeClr val="tx1"/>
                </a:solidFill>
                <a:latin typeface="Times New Roman" pitchFamily="18" charset="0"/>
                <a:cs typeface="Times New Roman" pitchFamily="18" charset="0"/>
              </a:rPr>
              <a:t>Batch Number:03</a:t>
            </a:r>
          </a:p>
          <a:p>
            <a:r>
              <a:rPr lang="en-US" sz="2600" dirty="0">
                <a:solidFill>
                  <a:schemeClr val="tx1"/>
                </a:solidFill>
                <a:latin typeface="Times New Roman" pitchFamily="18" charset="0"/>
                <a:cs typeface="Times New Roman" pitchFamily="18" charset="0"/>
              </a:rPr>
              <a:t>MOHIT KUMAR                  17BTRIS022</a:t>
            </a:r>
          </a:p>
          <a:p>
            <a:r>
              <a:rPr lang="en-US" sz="2600" dirty="0">
                <a:solidFill>
                  <a:schemeClr val="tx1"/>
                </a:solidFill>
                <a:latin typeface="Times New Roman" pitchFamily="18" charset="0"/>
                <a:cs typeface="Times New Roman" pitchFamily="18" charset="0"/>
              </a:rPr>
              <a:t>ADITYA SURANA               17BTRIS036</a:t>
            </a:r>
          </a:p>
          <a:p>
            <a:r>
              <a:rPr lang="en-US" sz="2600" dirty="0">
                <a:solidFill>
                  <a:schemeClr val="tx1"/>
                </a:solidFill>
                <a:latin typeface="Times New Roman" pitchFamily="18" charset="0"/>
                <a:cs typeface="Times New Roman" pitchFamily="18" charset="0"/>
              </a:rPr>
              <a:t>ANISH SHRESTHA              17BTRIS031</a:t>
            </a:r>
          </a:p>
          <a:p>
            <a:r>
              <a:rPr lang="en-US" sz="2600" dirty="0">
                <a:solidFill>
                  <a:schemeClr val="tx1"/>
                </a:solidFill>
                <a:latin typeface="Times New Roman" pitchFamily="18" charset="0"/>
                <a:cs typeface="Times New Roman" pitchFamily="18" charset="0"/>
              </a:rPr>
              <a:t>PRABIN BISHWAKARMA  17BTRIS025</a:t>
            </a:r>
          </a:p>
          <a:p>
            <a:pPr algn="l"/>
            <a:endParaRPr lang="en-US" dirty="0">
              <a:solidFill>
                <a:schemeClr val="tx1"/>
              </a:solidFill>
              <a:latin typeface="Times New Roman" pitchFamily="18" charset="0"/>
              <a:cs typeface="Times New Roman" pitchFamily="18" charset="0"/>
            </a:endParaRPr>
          </a:p>
          <a:p>
            <a:pPr algn="l"/>
            <a:r>
              <a:rPr lang="en-US" dirty="0">
                <a:solidFill>
                  <a:schemeClr val="tx1"/>
                </a:solidFill>
                <a:latin typeface="Times New Roman" pitchFamily="18" charset="0"/>
                <a:cs typeface="Times New Roman" pitchFamily="18" charset="0"/>
              </a:rPr>
              <a:t>Name of the Guide : Prof MATHIYALAGAN R</a:t>
            </a:r>
          </a:p>
          <a:p>
            <a:pPr algn="l"/>
            <a:r>
              <a:rPr lang="en-US" dirty="0">
                <a:solidFill>
                  <a:schemeClr val="tx1"/>
                </a:solidFill>
                <a:latin typeface="Times New Roman" pitchFamily="18" charset="0"/>
                <a:cs typeface="Times New Roman" pitchFamily="18" charset="0"/>
              </a:rPr>
              <a:t>Designation : Asst. Professor</a:t>
            </a:r>
          </a:p>
        </p:txBody>
      </p:sp>
      <p:sp>
        <p:nvSpPr>
          <p:cNvPr id="4" name="Footer Placeholder 3"/>
          <p:cNvSpPr>
            <a:spLocks noGrp="1"/>
          </p:cNvSpPr>
          <p:nvPr>
            <p:ph type="ftr" sz="quarter" idx="11"/>
          </p:nvPr>
        </p:nvSpPr>
        <p:spPr>
          <a:xfrm>
            <a:off x="2971800" y="6248400"/>
            <a:ext cx="2743200" cy="457200"/>
          </a:xfrm>
        </p:spPr>
        <p:txBody>
          <a:bodyPr/>
          <a:lstStyle/>
          <a:p>
            <a:pPr algn="ctr"/>
            <a:r>
              <a:rPr lang="en-US" dirty="0"/>
              <a:t>Dept of ISE, batch 2020-21</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199" y="498763"/>
            <a:ext cx="4800599" cy="629285"/>
          </a:xfrm>
          <a:prstGeom prst="rect">
            <a:avLst/>
          </a:prstGeom>
          <a:noFill/>
          <a:ln>
            <a:noFill/>
          </a:ln>
        </p:spPr>
      </p:pic>
    </p:spTree>
    <p:extLst>
      <p:ext uri="{BB962C8B-B14F-4D97-AF65-F5344CB8AC3E}">
        <p14:creationId xmlns:p14="http://schemas.microsoft.com/office/powerpoint/2010/main" val="378830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685440" y="0"/>
            <a:ext cx="7772040" cy="15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1" strike="noStrike" cap="all" spc="-1" dirty="0">
                <a:solidFill>
                  <a:schemeClr val="accent6">
                    <a:lumMod val="20000"/>
                    <a:lumOff val="80000"/>
                  </a:schemeClr>
                </a:solidFill>
                <a:effectLst>
                  <a:outerShdw blurRad="38100" dist="38100" dir="2700000" algn="tl">
                    <a:srgbClr val="000000">
                      <a:alpha val="43137"/>
                    </a:srgbClr>
                  </a:outerShdw>
                </a:effectLst>
                <a:uFillTx/>
                <a:latin typeface="Times New Roman"/>
                <a:ea typeface="DejaVu Sans"/>
              </a:rPr>
              <a:t>Algorithms used</a:t>
            </a:r>
            <a:endParaRPr lang="en-IN" sz="3600" b="1" strike="noStrike" spc="-1" dirty="0">
              <a:solidFill>
                <a:schemeClr val="accent6">
                  <a:lumMod val="20000"/>
                  <a:lumOff val="80000"/>
                </a:schemeClr>
              </a:solidFill>
              <a:effectLst>
                <a:outerShdw blurRad="38100" dist="38100" dir="2700000" algn="tl">
                  <a:srgbClr val="000000">
                    <a:alpha val="43137"/>
                  </a:srgbClr>
                </a:outerShdw>
              </a:effectLst>
              <a:latin typeface="Arial"/>
            </a:endParaRPr>
          </a:p>
        </p:txBody>
      </p:sp>
      <p:sp>
        <p:nvSpPr>
          <p:cNvPr id="65" name="CustomShape 2"/>
          <p:cNvSpPr/>
          <p:nvPr/>
        </p:nvSpPr>
        <p:spPr>
          <a:xfrm>
            <a:off x="395640" y="1716840"/>
            <a:ext cx="7772040" cy="342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algn="just">
              <a:lnSpc>
                <a:spcPct val="150000"/>
              </a:lnSpc>
              <a:spcBef>
                <a:spcPts val="0"/>
              </a:spcBef>
              <a:spcAft>
                <a:spcPts val="600"/>
              </a:spcAft>
            </a:pPr>
            <a:r>
              <a:rPr lang="en-GB" sz="1700" b="1" spc="50" dirty="0">
                <a:effectLst/>
                <a:latin typeface="Arial" panose="020B0604020202020204" pitchFamily="34" charset="0"/>
                <a:ea typeface="Times New Roman" panose="02020603050405020304" pitchFamily="18" charset="0"/>
                <a:cs typeface="Arial" panose="020B0604020202020204" pitchFamily="34" charset="0"/>
              </a:rPr>
              <a:t>Long short term memory(LSTM):</a:t>
            </a:r>
            <a:endParaRPr lang="en-US" sz="1700" spc="5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700" dirty="0">
                <a:effectLst/>
                <a:latin typeface="Arial" panose="020B0604020202020204" pitchFamily="34" charset="0"/>
                <a:ea typeface="Times New Roman" panose="02020603050405020304" pitchFamily="18" charset="0"/>
                <a:cs typeface="Arial" panose="020B0604020202020204" pitchFamily="34" charset="0"/>
              </a:rPr>
              <a:t>LSTM’s are widely used for sequence prediction problems and have proven to be extremely effective. The reason they work so well is because LSTM is able to store past information that is important, and forget the information that is not. LSTM has three categories:</a:t>
            </a:r>
          </a:p>
          <a:p>
            <a:pPr marL="0" marR="0" indent="356235" fontAlgn="base">
              <a:spcAft>
                <a:spcPts val="0"/>
              </a:spcAft>
            </a:pPr>
            <a:r>
              <a:rPr lang="en-US" sz="1700" b="1" dirty="0">
                <a:effectLst/>
                <a:latin typeface="Arial" panose="020B0604020202020204" pitchFamily="34" charset="0"/>
                <a:ea typeface="Times New Roman" panose="02020603050405020304" pitchFamily="18" charset="0"/>
                <a:cs typeface="Arial" panose="020B0604020202020204" pitchFamily="34" charset="0"/>
              </a:rPr>
              <a:t>The Input gate:</a:t>
            </a:r>
            <a:r>
              <a:rPr lang="en-US" sz="1700" dirty="0">
                <a:effectLst/>
                <a:latin typeface="Arial" panose="020B0604020202020204" pitchFamily="34" charset="0"/>
                <a:ea typeface="Times New Roman" panose="02020603050405020304" pitchFamily="18" charset="0"/>
                <a:cs typeface="Arial" panose="020B0604020202020204" pitchFamily="34" charset="0"/>
              </a:rPr>
              <a:t> The input gate adds information to the cell state.</a:t>
            </a:r>
          </a:p>
          <a:p>
            <a:pPr marL="0" marR="0" fontAlgn="base">
              <a:spcAft>
                <a:spcPts val="0"/>
              </a:spcAft>
            </a:pPr>
            <a:r>
              <a:rPr lang="en-US" sz="1700" b="1" dirty="0">
                <a:effectLst/>
                <a:latin typeface="Arial" panose="020B0604020202020204" pitchFamily="34" charset="0"/>
                <a:ea typeface="Times New Roman" panose="02020603050405020304" pitchFamily="18" charset="0"/>
                <a:cs typeface="Arial" panose="020B0604020202020204" pitchFamily="34" charset="0"/>
              </a:rPr>
              <a:t>       The Forget gate:</a:t>
            </a:r>
            <a:r>
              <a:rPr lang="en-US" sz="1700" dirty="0">
                <a:effectLst/>
                <a:latin typeface="Arial" panose="020B0604020202020204" pitchFamily="34" charset="0"/>
                <a:ea typeface="Times New Roman" panose="02020603050405020304" pitchFamily="18" charset="0"/>
                <a:cs typeface="Arial" panose="020B0604020202020204" pitchFamily="34" charset="0"/>
              </a:rPr>
              <a:t> It removes the information that is no longer required by the model.</a:t>
            </a:r>
          </a:p>
          <a:p>
            <a:r>
              <a:rPr lang="en-GB" sz="1700" b="1" spc="30" dirty="0">
                <a:effectLst/>
                <a:latin typeface="Arial" panose="020B0604020202020204" pitchFamily="34" charset="0"/>
                <a:ea typeface="Times New Roman" panose="02020603050405020304" pitchFamily="18" charset="0"/>
                <a:cs typeface="Arial" panose="020B0604020202020204" pitchFamily="34" charset="0"/>
              </a:rPr>
              <a:t>       The Output gate: </a:t>
            </a:r>
            <a:r>
              <a:rPr lang="en-GB" sz="1700" spc="30" dirty="0">
                <a:effectLst/>
                <a:latin typeface="Arial" panose="020B0604020202020204" pitchFamily="34" charset="0"/>
                <a:ea typeface="Times New Roman" panose="02020603050405020304" pitchFamily="18" charset="0"/>
                <a:cs typeface="Arial" panose="020B0604020202020204" pitchFamily="34" charset="0"/>
              </a:rPr>
              <a:t>Output gate at LSTM selects the information to be shown as output.</a:t>
            </a:r>
            <a:r>
              <a:rPr lang="en-US" sz="1700" b="0" strike="noStrike" spc="-1" dirty="0">
                <a:latin typeface="Arial" panose="020B0604020202020204" pitchFamily="34" charset="0"/>
                <a:ea typeface="DejaVu Sans"/>
                <a:cs typeface="Arial" panose="020B0604020202020204" pitchFamily="34" charset="0"/>
              </a:rPr>
              <a:t>.</a:t>
            </a:r>
            <a:endParaRPr lang="en-IN" sz="17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11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685440" y="0"/>
            <a:ext cx="7772040" cy="15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1" strike="noStrike" cap="all" spc="-1" dirty="0">
                <a:solidFill>
                  <a:schemeClr val="accent6">
                    <a:lumMod val="20000"/>
                    <a:lumOff val="80000"/>
                  </a:schemeClr>
                </a:solidFill>
                <a:uFillTx/>
                <a:latin typeface="Times New Roman"/>
                <a:ea typeface="DejaVu Sans"/>
              </a:rPr>
              <a:t>Algorithms used</a:t>
            </a:r>
            <a:endParaRPr lang="en-IN" sz="3600" b="1" strike="noStrike" spc="-1" dirty="0">
              <a:solidFill>
                <a:schemeClr val="accent6">
                  <a:lumMod val="20000"/>
                  <a:lumOff val="80000"/>
                </a:schemeClr>
              </a:solidFill>
              <a:latin typeface="Arial"/>
            </a:endParaRPr>
          </a:p>
        </p:txBody>
      </p:sp>
      <p:sp>
        <p:nvSpPr>
          <p:cNvPr id="65" name="CustomShape 2"/>
          <p:cNvSpPr/>
          <p:nvPr/>
        </p:nvSpPr>
        <p:spPr>
          <a:xfrm>
            <a:off x="395640" y="1716840"/>
            <a:ext cx="7772040" cy="42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a:spcBef>
                <a:spcPts val="0"/>
              </a:spcBef>
              <a:spcAft>
                <a:spcPts val="1575"/>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Linear Regression: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381635" algn="just" fontAlgn="base">
              <a:spcBef>
                <a:spcPts val="100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Linear Regression is the most basic supervised machine learning algorithm. Supervise in the sense that the algorithm can answer your question based on labeled data that you feed to the algorithm. The most basic machine learning algorithm that can be implemented on this data is linear regression. The linear regression model returns an equation that determines the relationship between the independent variables and the dependent variable.</a:t>
            </a:r>
          </a:p>
          <a:p>
            <a:pPr marL="0" marR="0" indent="381635" algn="just" fontAlgn="base">
              <a:lnSpc>
                <a:spcPct val="150000"/>
              </a:lnSpc>
              <a:spcBef>
                <a:spcPts val="1000"/>
              </a:spcBef>
              <a:spcAft>
                <a:spcPts val="0"/>
              </a:spcAft>
            </a:pPr>
            <a:r>
              <a:rPr lang="en-US" sz="1800" spc="0" dirty="0">
                <a:effectLst/>
                <a:latin typeface="Arial" panose="020B0604020202020204" pitchFamily="34" charset="0"/>
                <a:ea typeface="Times New Roman" panose="02020603050405020304" pitchFamily="18" charset="0"/>
                <a:cs typeface="Arial" panose="020B0604020202020204" pitchFamily="34" charset="0"/>
              </a:rPr>
              <a:t>The equation for linear regression can be written as:</a:t>
            </a:r>
          </a:p>
          <a:p>
            <a:pPr marL="0" marR="0" indent="381635" algn="just" fontAlgn="base">
              <a:lnSpc>
                <a:spcPct val="150000"/>
              </a:lnSpc>
              <a:spcBef>
                <a:spcPts val="100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1800" spc="0" dirty="0">
              <a:effectLst/>
              <a:latin typeface="Arial" panose="020B0604020202020204" pitchFamily="34" charset="0"/>
              <a:ea typeface="Times New Roman" panose="02020603050405020304" pitchFamily="18" charset="0"/>
              <a:cs typeface="Arial" panose="020B0604020202020204" pitchFamily="34" charset="0"/>
            </a:endParaRPr>
          </a:p>
          <a:p>
            <a:pPr marL="0" marR="0" indent="381635" algn="just" fontAlgn="base">
              <a:lnSpc>
                <a:spcPct val="150000"/>
              </a:lnSpc>
              <a:spcBef>
                <a:spcPts val="1000"/>
              </a:spcBef>
              <a:spcAft>
                <a:spcPts val="0"/>
              </a:spcAft>
            </a:pPr>
            <a:endParaRPr lang="en-US" sz="1800" spc="3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D7130EC-07B9-4947-8820-0C3E19BC48B7}"/>
              </a:ext>
            </a:extLst>
          </p:cNvPr>
          <p:cNvPicPr>
            <a:picLocks noChangeAspect="1"/>
          </p:cNvPicPr>
          <p:nvPr/>
        </p:nvPicPr>
        <p:blipFill>
          <a:blip r:embed="rId2"/>
          <a:stretch>
            <a:fillRect/>
          </a:stretch>
        </p:blipFill>
        <p:spPr>
          <a:xfrm>
            <a:off x="3276600" y="4953000"/>
            <a:ext cx="2238095" cy="400000"/>
          </a:xfrm>
          <a:prstGeom prst="rect">
            <a:avLst/>
          </a:prstGeom>
        </p:spPr>
      </p:pic>
    </p:spTree>
    <p:extLst>
      <p:ext uri="{BB962C8B-B14F-4D97-AF65-F5344CB8AC3E}">
        <p14:creationId xmlns:p14="http://schemas.microsoft.com/office/powerpoint/2010/main" val="35362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9288-33C5-4CF7-ADD6-431776A2A735}"/>
              </a:ext>
            </a:extLst>
          </p:cNvPr>
          <p:cNvSpPr>
            <a:spLocks noGrp="1"/>
          </p:cNvSpPr>
          <p:nvPr>
            <p:ph type="title"/>
          </p:nvPr>
        </p:nvSpPr>
        <p:spPr>
          <a:xfrm>
            <a:off x="685347" y="228600"/>
            <a:ext cx="7765321" cy="1279525"/>
          </a:xfrm>
        </p:spPr>
        <p:txBody>
          <a:bodyPr>
            <a:normAutofit/>
          </a:bodyPr>
          <a:lstStyle/>
          <a:p>
            <a:r>
              <a:rPr lang="en-US" sz="4000" dirty="0">
                <a:latin typeface="Times New Roman" pitchFamily="18" charset="0"/>
                <a:cs typeface="Times New Roman" pitchFamily="18" charset="0"/>
              </a:rPr>
              <a:t>Hardware/Software Requirement</a:t>
            </a:r>
            <a:endParaRPr lang="en-IN" dirty="0"/>
          </a:p>
        </p:txBody>
      </p:sp>
      <p:sp>
        <p:nvSpPr>
          <p:cNvPr id="3" name="Content Placeholder 2">
            <a:extLst>
              <a:ext uri="{FF2B5EF4-FFF2-40B4-BE49-F238E27FC236}">
                <a16:creationId xmlns:a16="http://schemas.microsoft.com/office/drawing/2014/main" id="{155CF0B7-EA1D-4940-A8E7-E1B1054F3A26}"/>
              </a:ext>
            </a:extLst>
          </p:cNvPr>
          <p:cNvSpPr>
            <a:spLocks noGrp="1"/>
          </p:cNvSpPr>
          <p:nvPr>
            <p:ph idx="1"/>
          </p:nvPr>
        </p:nvSpPr>
        <p:spPr>
          <a:xfrm>
            <a:off x="685346" y="1676400"/>
            <a:ext cx="7765322" cy="4114800"/>
          </a:xfrm>
        </p:spPr>
        <p:txBody>
          <a:bodyPr>
            <a:normAutofit fontScale="92500" lnSpcReduction="10000"/>
          </a:bodyPr>
          <a:lstStyle/>
          <a:p>
            <a:pPr marL="0" marR="0" indent="0" algn="just">
              <a:lnSpc>
                <a:spcPct val="150000"/>
              </a:lnSpc>
              <a:spcBef>
                <a:spcPts val="0"/>
              </a:spcBef>
              <a:spcAft>
                <a:spcPts val="1200"/>
              </a:spcAft>
              <a:buNone/>
            </a:pPr>
            <a:r>
              <a:rPr lang="en-GB" sz="1800" b="1" spc="50" dirty="0">
                <a:effectLst/>
                <a:latin typeface="Times New Roman" panose="02020603050405020304" pitchFamily="18" charset="0"/>
                <a:ea typeface="Times New Roman" panose="02020603050405020304" pitchFamily="18" charset="0"/>
              </a:rPr>
              <a:t>Hardware Requirements:</a:t>
            </a:r>
            <a:endParaRPr lang="en-US" sz="1800" b="1" spc="5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1200"/>
              </a:spcAft>
              <a:buNone/>
            </a:pPr>
            <a:r>
              <a:rPr lang="en-GB" sz="1800" b="0" spc="50" dirty="0">
                <a:effectLst/>
                <a:latin typeface="Times New Roman" panose="02020603050405020304" pitchFamily="18" charset="0"/>
                <a:ea typeface="Times New Roman" panose="02020603050405020304" pitchFamily="18" charset="0"/>
              </a:rPr>
              <a:t>Laptop/computer- A laptop computer is a small personal computer. They are designed to be more portable than traditional desktop computers, with many of the same abilities. Laptops are able to be folded flat for transportation and have a built-in keyboard and touchpad. Most laptops are powerful enough for everyday business administrative, home, or school use. However, if a user does graphical work such as 3D rendering or movie encoding, a more advanced and powerful laptop is needed. As advanced as laptops are, the top-end ones still cannot compete with high powered desktops and workstations when processing power is needed.</a:t>
            </a:r>
            <a:endParaRPr lang="en-US" sz="1800" b="1" spc="5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F85C9BF-5A61-4EE5-BE0C-48FCB36758C6}"/>
              </a:ext>
            </a:extLst>
          </p:cNvPr>
          <p:cNvSpPr>
            <a:spLocks noGrp="1"/>
          </p:cNvSpPr>
          <p:nvPr>
            <p:ph type="ftr" sz="quarter" idx="11"/>
          </p:nvPr>
        </p:nvSpPr>
        <p:spPr/>
        <p:txBody>
          <a:bodyPr/>
          <a:lstStyle/>
          <a:p>
            <a:r>
              <a:rPr lang="en-US" dirty="0"/>
              <a:t>Dept of ISE, batch 2020-21</a:t>
            </a:r>
          </a:p>
        </p:txBody>
      </p:sp>
    </p:spTree>
    <p:extLst>
      <p:ext uri="{BB962C8B-B14F-4D97-AF65-F5344CB8AC3E}">
        <p14:creationId xmlns:p14="http://schemas.microsoft.com/office/powerpoint/2010/main" val="259362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594DF-8D6E-440B-B6EB-49591434F5DE}"/>
              </a:ext>
            </a:extLst>
          </p:cNvPr>
          <p:cNvSpPr>
            <a:spLocks noGrp="1"/>
          </p:cNvSpPr>
          <p:nvPr>
            <p:ph idx="1"/>
          </p:nvPr>
        </p:nvSpPr>
        <p:spPr>
          <a:xfrm>
            <a:off x="685346" y="533400"/>
            <a:ext cx="7765322" cy="5257800"/>
          </a:xfrm>
        </p:spPr>
        <p:txBody>
          <a:bodyPr>
            <a:normAutofit/>
          </a:bodyPr>
          <a:lstStyle/>
          <a:p>
            <a:pPr marL="0" marR="0" indent="0" algn="just">
              <a:lnSpc>
                <a:spcPct val="150000"/>
              </a:lnSpc>
              <a:spcBef>
                <a:spcPts val="0"/>
              </a:spcBef>
              <a:spcAft>
                <a:spcPts val="1200"/>
              </a:spcAft>
              <a:buNone/>
            </a:pPr>
            <a:r>
              <a:rPr lang="en-GB" sz="2400" b="1" spc="50" dirty="0">
                <a:effectLst/>
                <a:latin typeface="Times New Roman" panose="02020603050405020304" pitchFamily="18" charset="0"/>
                <a:ea typeface="Times New Roman" panose="02020603050405020304" pitchFamily="18" charset="0"/>
              </a:rPr>
              <a:t>Software Requirements: </a:t>
            </a:r>
          </a:p>
          <a:p>
            <a:pPr marL="0" marR="0" indent="0" algn="just">
              <a:lnSpc>
                <a:spcPct val="150000"/>
              </a:lnSpc>
              <a:spcBef>
                <a:spcPts val="0"/>
              </a:spcBef>
              <a:spcAft>
                <a:spcPts val="1200"/>
              </a:spcAft>
              <a:buNone/>
            </a:pPr>
            <a:endParaRPr lang="en-US" sz="1800" b="1" spc="5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n-GB" sz="1800" b="0" spc="50" dirty="0">
                <a:effectLst/>
                <a:latin typeface="Times New Roman" panose="02020603050405020304" pitchFamily="18" charset="0"/>
                <a:ea typeface="Times New Roman" panose="02020603050405020304" pitchFamily="18" charset="0"/>
              </a:rPr>
              <a:t>Web Browser</a:t>
            </a:r>
            <a:endParaRPr lang="en-US" sz="1800" b="1" spc="5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n-GB" sz="1800" b="0" spc="50" dirty="0">
                <a:effectLst/>
                <a:latin typeface="Times New Roman" panose="02020603050405020304" pitchFamily="18" charset="0"/>
                <a:ea typeface="Times New Roman" panose="02020603050405020304" pitchFamily="18" charset="0"/>
              </a:rPr>
              <a:t>Python</a:t>
            </a:r>
            <a:endParaRPr lang="en-US" sz="1800" b="1" spc="50" dirty="0">
              <a:effectLst/>
              <a:latin typeface="Times New Roman" panose="02020603050405020304" pitchFamily="18" charset="0"/>
              <a:ea typeface="Times New Roman" panose="02020603050405020304" pitchFamily="18" charset="0"/>
            </a:endParaRPr>
          </a:p>
          <a:p>
            <a:r>
              <a:rPr lang="en-GB" sz="1800" b="1" spc="30" dirty="0" err="1">
                <a:effectLst/>
                <a:latin typeface="Times New Roman" panose="02020603050405020304" pitchFamily="18" charset="0"/>
                <a:ea typeface="Times New Roman" panose="02020603050405020304" pitchFamily="18" charset="0"/>
              </a:rPr>
              <a:t>Jupyter</a:t>
            </a:r>
            <a:r>
              <a:rPr lang="en-GB" sz="1800" b="1" spc="30" dirty="0">
                <a:effectLst/>
                <a:latin typeface="Times New Roman" panose="02020603050405020304" pitchFamily="18" charset="0"/>
                <a:ea typeface="Times New Roman" panose="02020603050405020304" pitchFamily="18" charset="0"/>
              </a:rPr>
              <a:t> Notebook/ Google </a:t>
            </a:r>
            <a:r>
              <a:rPr lang="en-GB" sz="1800" b="1" spc="30" dirty="0" err="1">
                <a:effectLst/>
                <a:latin typeface="Times New Roman" panose="02020603050405020304" pitchFamily="18" charset="0"/>
                <a:ea typeface="Times New Roman" panose="02020603050405020304" pitchFamily="18" charset="0"/>
              </a:rPr>
              <a:t>Colab</a:t>
            </a:r>
            <a:r>
              <a:rPr lang="en-GB" sz="1800" b="1" spc="30" dirty="0">
                <a:effectLst/>
                <a:latin typeface="Times New Roman" panose="02020603050405020304" pitchFamily="18" charset="0"/>
                <a:ea typeface="Times New Roman" panose="02020603050405020304" pitchFamily="18" charset="0"/>
              </a:rPr>
              <a:t> </a:t>
            </a:r>
          </a:p>
        </p:txBody>
      </p:sp>
      <p:sp>
        <p:nvSpPr>
          <p:cNvPr id="4" name="Footer Placeholder 3">
            <a:extLst>
              <a:ext uri="{FF2B5EF4-FFF2-40B4-BE49-F238E27FC236}">
                <a16:creationId xmlns:a16="http://schemas.microsoft.com/office/drawing/2014/main" id="{3D2EE2CA-7227-49E4-84D8-5E1EC20797B4}"/>
              </a:ext>
            </a:extLst>
          </p:cNvPr>
          <p:cNvSpPr>
            <a:spLocks noGrp="1"/>
          </p:cNvSpPr>
          <p:nvPr>
            <p:ph type="ftr" sz="quarter" idx="11"/>
          </p:nvPr>
        </p:nvSpPr>
        <p:spPr/>
        <p:txBody>
          <a:bodyPr/>
          <a:lstStyle/>
          <a:p>
            <a:r>
              <a:rPr lang="en-US" dirty="0"/>
              <a:t>Dept of ISE, batch 2020-21</a:t>
            </a:r>
          </a:p>
        </p:txBody>
      </p:sp>
    </p:spTree>
    <p:extLst>
      <p:ext uri="{BB962C8B-B14F-4D97-AF65-F5344CB8AC3E}">
        <p14:creationId xmlns:p14="http://schemas.microsoft.com/office/powerpoint/2010/main" val="996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DA58-B71E-4E6B-A7A7-40B8B6166C2A}"/>
              </a:ext>
            </a:extLst>
          </p:cNvPr>
          <p:cNvSpPr>
            <a:spLocks noGrp="1"/>
          </p:cNvSpPr>
          <p:nvPr>
            <p:ph idx="1"/>
          </p:nvPr>
        </p:nvSpPr>
        <p:spPr>
          <a:xfrm>
            <a:off x="609600" y="2209800"/>
            <a:ext cx="7765322" cy="1676400"/>
          </a:xfrm>
        </p:spPr>
        <p:txBody>
          <a:bodyPr>
            <a:normAutofit lnSpcReduction="10000"/>
          </a:bodyPr>
          <a:lstStyle/>
          <a:p>
            <a:pPr marL="0" indent="0" algn="ctr">
              <a:buNone/>
            </a:pPr>
            <a:r>
              <a:rPr lang="en-US" sz="9600" dirty="0"/>
              <a:t>THANK YOU</a:t>
            </a:r>
          </a:p>
        </p:txBody>
      </p:sp>
      <p:sp>
        <p:nvSpPr>
          <p:cNvPr id="4" name="Footer Placeholder 3">
            <a:extLst>
              <a:ext uri="{FF2B5EF4-FFF2-40B4-BE49-F238E27FC236}">
                <a16:creationId xmlns:a16="http://schemas.microsoft.com/office/drawing/2014/main" id="{747CDF5A-1FBF-403F-90C7-3D68439153FF}"/>
              </a:ext>
            </a:extLst>
          </p:cNvPr>
          <p:cNvSpPr>
            <a:spLocks noGrp="1"/>
          </p:cNvSpPr>
          <p:nvPr>
            <p:ph type="ftr" sz="quarter" idx="11"/>
          </p:nvPr>
        </p:nvSpPr>
        <p:spPr/>
        <p:txBody>
          <a:bodyPr/>
          <a:lstStyle/>
          <a:p>
            <a:r>
              <a:rPr lang="en-US"/>
              <a:t>Dept of CSE, batch 2020-21</a:t>
            </a:r>
          </a:p>
        </p:txBody>
      </p:sp>
    </p:spTree>
    <p:extLst>
      <p:ext uri="{BB962C8B-B14F-4D97-AF65-F5344CB8AC3E}">
        <p14:creationId xmlns:p14="http://schemas.microsoft.com/office/powerpoint/2010/main" val="127407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pPr lvl="0">
              <a:lnSpc>
                <a:spcPct val="150000"/>
              </a:lnSpc>
            </a:pPr>
            <a:r>
              <a:rPr lang="en-US" sz="2400" dirty="0">
                <a:latin typeface="Times New Roman" pitchFamily="18" charset="0"/>
                <a:cs typeface="Times New Roman" pitchFamily="18" charset="0"/>
              </a:rPr>
              <a:t>Abstract</a:t>
            </a:r>
          </a:p>
          <a:p>
            <a:pPr lvl="0">
              <a:lnSpc>
                <a:spcPct val="150000"/>
              </a:lnSpc>
            </a:pPr>
            <a:r>
              <a:rPr lang="en-US" sz="2400" dirty="0">
                <a:latin typeface="Times New Roman" pitchFamily="18" charset="0"/>
                <a:cs typeface="Times New Roman" pitchFamily="18" charset="0"/>
              </a:rPr>
              <a:t>Objective and Methodology</a:t>
            </a:r>
          </a:p>
          <a:p>
            <a:pPr lvl="0">
              <a:lnSpc>
                <a:spcPct val="150000"/>
              </a:lnSpc>
            </a:pPr>
            <a:r>
              <a:rPr lang="en-US" sz="2400" dirty="0">
                <a:latin typeface="Times New Roman" pitchFamily="18" charset="0"/>
                <a:cs typeface="Times New Roman" pitchFamily="18" charset="0"/>
              </a:rPr>
              <a:t>System Design (System Architecture, Use Case, Data flow, Sequence diagrams, Algorithms used in detail)</a:t>
            </a:r>
          </a:p>
          <a:p>
            <a:pPr lvl="0">
              <a:lnSpc>
                <a:spcPct val="150000"/>
              </a:lnSpc>
            </a:pPr>
            <a:r>
              <a:rPr lang="en-US" sz="2400" dirty="0">
                <a:latin typeface="Times New Roman" pitchFamily="18" charset="0"/>
                <a:cs typeface="Times New Roman" pitchFamily="18" charset="0"/>
              </a:rPr>
              <a:t>Hardware/Software Requirement</a:t>
            </a:r>
          </a:p>
          <a:p>
            <a:pPr lvl="0">
              <a:lnSpc>
                <a:spcPct val="150000"/>
              </a:lnSpc>
            </a:pPr>
            <a:endParaRPr lang="en-US" sz="2800" dirty="0">
              <a:latin typeface="Times New Roman" pitchFamily="18" charset="0"/>
              <a:cs typeface="Times New Roman" pitchFamily="18" charset="0"/>
            </a:endParaRPr>
          </a:p>
          <a:p>
            <a:pPr marL="0" indent="0">
              <a:lnSpc>
                <a:spcPct val="150000"/>
              </a:lnSpc>
              <a:buNone/>
            </a:pP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err="1"/>
              <a:t>Dept</a:t>
            </a:r>
            <a:r>
              <a:rPr lang="en-US" dirty="0"/>
              <a:t> of ISE, batch 2020-21</a:t>
            </a:r>
          </a:p>
        </p:txBody>
      </p:sp>
    </p:spTree>
    <p:extLst>
      <p:ext uri="{BB962C8B-B14F-4D97-AF65-F5344CB8AC3E}">
        <p14:creationId xmlns:p14="http://schemas.microsoft.com/office/powerpoint/2010/main" val="858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B844-30CE-4751-94D4-EC612E047ED7}"/>
              </a:ext>
            </a:extLst>
          </p:cNvPr>
          <p:cNvSpPr>
            <a:spLocks noGrp="1"/>
          </p:cNvSpPr>
          <p:nvPr>
            <p:ph type="title"/>
          </p:nvPr>
        </p:nvSpPr>
        <p:spPr>
          <a:xfrm>
            <a:off x="684174" y="75027"/>
            <a:ext cx="7765321" cy="1326321"/>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54C7438-0F9A-4C2E-836C-869D4D86A7D9}"/>
              </a:ext>
            </a:extLst>
          </p:cNvPr>
          <p:cNvSpPr>
            <a:spLocks noGrp="1"/>
          </p:cNvSpPr>
          <p:nvPr>
            <p:ph idx="1"/>
          </p:nvPr>
        </p:nvSpPr>
        <p:spPr>
          <a:xfrm>
            <a:off x="685346" y="1600200"/>
            <a:ext cx="7765322" cy="4191000"/>
          </a:xfrm>
        </p:spPr>
        <p:txBody>
          <a:bodyPr>
            <a:normAutofit fontScale="92500" lnSpcReduction="10000"/>
          </a:bodyPr>
          <a:lstStyle/>
          <a:p>
            <a:pPr marL="0" indent="0" algn="just">
              <a:buNone/>
            </a:pPr>
            <a:r>
              <a:rPr lang="en-US" sz="1800" dirty="0">
                <a:effectLst/>
                <a:latin typeface="Times New Roman" panose="02020603050405020304" pitchFamily="18" charset="0"/>
                <a:ea typeface="Times New Roman" panose="02020603050405020304" pitchFamily="18" charset="0"/>
              </a:rPr>
              <a:t>	Stock Market is considered the primary indicator of a country’s economic strength and development and it is popular and important topic in financial and academic studies. Stock Market is volatile place since there are no significant to estimate price. Stock price are affected by factor like inflation, economic, growth, etc. It is highly depending upon demand and supply. High demanded stock will increase in price whereas heavily sold stock will decrease in price. Many methods like technical analysis, fundamental analysis, time series analysis and statical analysis are used to predict the price of stock market but none of this method are proved as a consistently acceptable to predict stock price. In this paper, we implemented Long short-term memory (LSTM) model to predict stock price. LSTM are effectively implemented in forecasting stock price, return. We focus on a certain parameter with a relatively significant impact on a stock price of a company. Although stock price can never be predicted with 100% accuracy due to many factors, this paper aims at proving the efficiency of Long Short-term memory for stock price.</a:t>
            </a:r>
          </a:p>
          <a:p>
            <a:endParaRPr lang="en-IN" dirty="0"/>
          </a:p>
        </p:txBody>
      </p:sp>
      <p:sp>
        <p:nvSpPr>
          <p:cNvPr id="4" name="Footer Placeholder 3">
            <a:extLst>
              <a:ext uri="{FF2B5EF4-FFF2-40B4-BE49-F238E27FC236}">
                <a16:creationId xmlns:a16="http://schemas.microsoft.com/office/drawing/2014/main" id="{DE7A3C4C-01B2-47DB-9D47-7B33A306E230}"/>
              </a:ext>
            </a:extLst>
          </p:cNvPr>
          <p:cNvSpPr>
            <a:spLocks noGrp="1"/>
          </p:cNvSpPr>
          <p:nvPr>
            <p:ph type="ftr" sz="quarter" idx="11"/>
          </p:nvPr>
        </p:nvSpPr>
        <p:spPr/>
        <p:txBody>
          <a:bodyPr/>
          <a:lstStyle/>
          <a:p>
            <a:r>
              <a:rPr lang="en-US" dirty="0"/>
              <a:t>Dept of ISE, batch 2020-21</a:t>
            </a:r>
          </a:p>
        </p:txBody>
      </p:sp>
    </p:spTree>
    <p:extLst>
      <p:ext uri="{BB962C8B-B14F-4D97-AF65-F5344CB8AC3E}">
        <p14:creationId xmlns:p14="http://schemas.microsoft.com/office/powerpoint/2010/main" val="79563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685440" y="0"/>
            <a:ext cx="7772040" cy="15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dirty="0">
                <a:solidFill>
                  <a:schemeClr val="accent6">
                    <a:lumMod val="20000"/>
                    <a:lumOff val="80000"/>
                  </a:schemeClr>
                </a:solidFill>
                <a:uFillTx/>
                <a:latin typeface="Times New Roman"/>
                <a:ea typeface="DejaVu Sans"/>
              </a:rPr>
              <a:t>Objectives</a:t>
            </a:r>
            <a:endParaRPr lang="en-IN" sz="3600" b="0" strike="noStrike" spc="-1" dirty="0">
              <a:solidFill>
                <a:schemeClr val="accent6">
                  <a:lumMod val="20000"/>
                  <a:lumOff val="80000"/>
                </a:schemeClr>
              </a:solidFill>
              <a:latin typeface="Arial"/>
            </a:endParaRPr>
          </a:p>
        </p:txBody>
      </p:sp>
      <p:sp>
        <p:nvSpPr>
          <p:cNvPr id="65" name="CustomShape 2"/>
          <p:cNvSpPr/>
          <p:nvPr/>
        </p:nvSpPr>
        <p:spPr>
          <a:xfrm>
            <a:off x="395640" y="1716840"/>
            <a:ext cx="7772040" cy="342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20000"/>
              </a:lnSpc>
              <a:spcBef>
                <a:spcPts val="1001"/>
              </a:spcBef>
              <a:tabLst>
                <a:tab pos="0" algn="l"/>
              </a:tabLst>
            </a:pPr>
            <a:r>
              <a:rPr lang="en-US" sz="2400" b="1" strike="noStrike" spc="-1" dirty="0">
                <a:solidFill>
                  <a:schemeClr val="accent6">
                    <a:lumMod val="20000"/>
                    <a:lumOff val="80000"/>
                  </a:schemeClr>
                </a:solidFill>
                <a:latin typeface="Times New Roman"/>
                <a:ea typeface="DejaVu Sans"/>
              </a:rPr>
              <a:t>The objectives are:</a:t>
            </a:r>
            <a:endParaRPr lang="en-IN" sz="2400" b="0" strike="noStrike" spc="-1" dirty="0">
              <a:solidFill>
                <a:schemeClr val="accent6">
                  <a:lumMod val="20000"/>
                  <a:lumOff val="80000"/>
                </a:schemeClr>
              </a:solidFill>
              <a:latin typeface="Arial"/>
            </a:endParaRPr>
          </a:p>
          <a:p>
            <a:pPr marL="228600" indent="-227160" algn="just">
              <a:lnSpc>
                <a:spcPct val="120000"/>
              </a:lnSpc>
              <a:spcBef>
                <a:spcPts val="1001"/>
              </a:spcBef>
              <a:buClr>
                <a:srgbClr val="000000"/>
              </a:buClr>
              <a:buFont typeface="Arial"/>
              <a:buChar char="•"/>
              <a:tabLst>
                <a:tab pos="0" algn="l"/>
              </a:tabLst>
            </a:pPr>
            <a:r>
              <a:rPr lang="en-US" sz="1700" b="0" strike="noStrike" spc="-1" dirty="0">
                <a:solidFill>
                  <a:schemeClr val="accent6">
                    <a:lumMod val="20000"/>
                    <a:lumOff val="80000"/>
                  </a:schemeClr>
                </a:solidFill>
                <a:latin typeface="Times New Roman"/>
                <a:ea typeface="DejaVu Sans"/>
              </a:rPr>
              <a:t>To calculate the estimated price of stock based on the historical data.</a:t>
            </a:r>
          </a:p>
          <a:p>
            <a:pPr marL="1440" algn="just">
              <a:lnSpc>
                <a:spcPct val="120000"/>
              </a:lnSpc>
              <a:spcBef>
                <a:spcPts val="1001"/>
              </a:spcBef>
              <a:buClr>
                <a:srgbClr val="000000"/>
              </a:buClr>
              <a:tabLst>
                <a:tab pos="0" algn="l"/>
              </a:tabLst>
            </a:pPr>
            <a:endParaRPr lang="en-IN" sz="1700" b="0" strike="noStrike" spc="-1" dirty="0">
              <a:solidFill>
                <a:schemeClr val="accent6">
                  <a:lumMod val="20000"/>
                  <a:lumOff val="80000"/>
                </a:schemeClr>
              </a:solidFill>
              <a:latin typeface="Arial"/>
            </a:endParaRPr>
          </a:p>
          <a:p>
            <a:pPr marL="228600" indent="-227160" algn="just">
              <a:lnSpc>
                <a:spcPct val="120000"/>
              </a:lnSpc>
              <a:spcBef>
                <a:spcPts val="1001"/>
              </a:spcBef>
              <a:buClr>
                <a:srgbClr val="000000"/>
              </a:buClr>
              <a:buFont typeface="Arial"/>
              <a:buChar char="•"/>
              <a:tabLst>
                <a:tab pos="0" algn="l"/>
              </a:tabLst>
            </a:pPr>
            <a:r>
              <a:rPr lang="en-US" sz="1700" b="0" strike="noStrike" spc="-1" dirty="0">
                <a:solidFill>
                  <a:schemeClr val="accent6">
                    <a:lumMod val="20000"/>
                    <a:lumOff val="80000"/>
                  </a:schemeClr>
                </a:solidFill>
                <a:latin typeface="Times New Roman"/>
                <a:ea typeface="DejaVu Sans"/>
              </a:rPr>
              <a:t>To create a system which will notify the up or down of the stock price movement.</a:t>
            </a:r>
          </a:p>
          <a:p>
            <a:pPr marL="1440" algn="just">
              <a:lnSpc>
                <a:spcPct val="120000"/>
              </a:lnSpc>
              <a:spcBef>
                <a:spcPts val="1001"/>
              </a:spcBef>
              <a:buClr>
                <a:srgbClr val="000000"/>
              </a:buClr>
              <a:tabLst>
                <a:tab pos="0" algn="l"/>
              </a:tabLst>
            </a:pPr>
            <a:endParaRPr lang="en-IN" sz="1700" b="0" strike="noStrike" spc="-1" dirty="0">
              <a:solidFill>
                <a:schemeClr val="accent6">
                  <a:lumMod val="20000"/>
                  <a:lumOff val="80000"/>
                </a:schemeClr>
              </a:solidFill>
              <a:latin typeface="Arial"/>
            </a:endParaRPr>
          </a:p>
          <a:p>
            <a:pPr marL="228600" indent="-227160" algn="just">
              <a:lnSpc>
                <a:spcPct val="120000"/>
              </a:lnSpc>
              <a:spcBef>
                <a:spcPts val="1001"/>
              </a:spcBef>
              <a:buClr>
                <a:srgbClr val="000000"/>
              </a:buClr>
              <a:buFont typeface="Arial"/>
              <a:buChar char="•"/>
              <a:tabLst>
                <a:tab pos="0" algn="l"/>
              </a:tabLst>
            </a:pPr>
            <a:r>
              <a:rPr lang="en-US" sz="1700" b="0" strike="noStrike" spc="-1" dirty="0">
                <a:solidFill>
                  <a:schemeClr val="accent6">
                    <a:lumMod val="20000"/>
                    <a:lumOff val="80000"/>
                  </a:schemeClr>
                </a:solidFill>
                <a:latin typeface="Times New Roman"/>
                <a:ea typeface="DejaVu Sans"/>
              </a:rPr>
              <a:t>To implement and develop different methods of stock market forecasting techniques.</a:t>
            </a:r>
            <a:endParaRPr lang="en-IN" sz="1700" b="0" strike="noStrike" spc="-1" dirty="0">
              <a:solidFill>
                <a:schemeClr val="accent6">
                  <a:lumMod val="20000"/>
                  <a:lumOff val="80000"/>
                </a:schemeClr>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685440" y="-315360"/>
            <a:ext cx="7772040" cy="15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0" u="sng" strike="noStrike" cap="all" spc="-1" dirty="0">
                <a:solidFill>
                  <a:schemeClr val="accent6">
                    <a:lumMod val="20000"/>
                    <a:lumOff val="80000"/>
                  </a:schemeClr>
                </a:solidFill>
                <a:uFillTx/>
                <a:latin typeface="Times New Roman"/>
                <a:ea typeface="DejaVu Sans"/>
              </a:rPr>
              <a:t>Methodology</a:t>
            </a:r>
            <a:endParaRPr lang="en-IN" sz="3600" b="0" strike="noStrike" spc="-1" dirty="0">
              <a:solidFill>
                <a:schemeClr val="accent6">
                  <a:lumMod val="20000"/>
                  <a:lumOff val="80000"/>
                </a:schemeClr>
              </a:solidFill>
              <a:latin typeface="Arial"/>
            </a:endParaRPr>
          </a:p>
        </p:txBody>
      </p:sp>
      <p:sp>
        <p:nvSpPr>
          <p:cNvPr id="69" name="CustomShape 2"/>
          <p:cNvSpPr/>
          <p:nvPr/>
        </p:nvSpPr>
        <p:spPr>
          <a:xfrm>
            <a:off x="4068000" y="956880"/>
            <a:ext cx="1366560" cy="646560"/>
          </a:xfrm>
          <a:prstGeom prst="can">
            <a:avLst>
              <a:gd name="adj" fmla="val 25000"/>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Dataset</a:t>
            </a:r>
            <a:endParaRPr lang="en-IN" sz="1800" b="0" strike="noStrike" spc="-1">
              <a:latin typeface="Arial"/>
            </a:endParaRPr>
          </a:p>
        </p:txBody>
      </p:sp>
      <p:sp>
        <p:nvSpPr>
          <p:cNvPr id="70" name="CustomShape 3"/>
          <p:cNvSpPr/>
          <p:nvPr/>
        </p:nvSpPr>
        <p:spPr>
          <a:xfrm>
            <a:off x="4752000" y="1604880"/>
            <a:ext cx="360" cy="358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71" name="CustomShape 4"/>
          <p:cNvSpPr/>
          <p:nvPr/>
        </p:nvSpPr>
        <p:spPr>
          <a:xfrm>
            <a:off x="3636000" y="1964880"/>
            <a:ext cx="2230920" cy="646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Input Data</a:t>
            </a:r>
            <a:endParaRPr lang="en-IN" sz="1800" b="0" strike="noStrike" spc="-1">
              <a:latin typeface="Arial"/>
            </a:endParaRPr>
          </a:p>
        </p:txBody>
      </p:sp>
      <p:sp>
        <p:nvSpPr>
          <p:cNvPr id="72" name="CustomShape 5"/>
          <p:cNvSpPr/>
          <p:nvPr/>
        </p:nvSpPr>
        <p:spPr>
          <a:xfrm>
            <a:off x="4752000" y="2612880"/>
            <a:ext cx="360" cy="358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73" name="CustomShape 6"/>
          <p:cNvSpPr/>
          <p:nvPr/>
        </p:nvSpPr>
        <p:spPr>
          <a:xfrm>
            <a:off x="2339640" y="2972880"/>
            <a:ext cx="4822920" cy="862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Machine Learning Algorithms</a:t>
            </a:r>
            <a:endParaRPr lang="en-IN" sz="1800" b="0" strike="noStrike" spc="-1">
              <a:latin typeface="Arial"/>
            </a:endParaRPr>
          </a:p>
        </p:txBody>
      </p:sp>
      <p:sp>
        <p:nvSpPr>
          <p:cNvPr id="74" name="CustomShape 7"/>
          <p:cNvSpPr/>
          <p:nvPr/>
        </p:nvSpPr>
        <p:spPr>
          <a:xfrm>
            <a:off x="2699640" y="3836880"/>
            <a:ext cx="360" cy="574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75" name="CustomShape 8"/>
          <p:cNvSpPr/>
          <p:nvPr/>
        </p:nvSpPr>
        <p:spPr>
          <a:xfrm>
            <a:off x="6444360" y="3836880"/>
            <a:ext cx="360" cy="5745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76" name="CustomShape 9"/>
          <p:cNvSpPr/>
          <p:nvPr/>
        </p:nvSpPr>
        <p:spPr>
          <a:xfrm>
            <a:off x="1592820" y="4411440"/>
            <a:ext cx="2230920" cy="430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Linear Regression</a:t>
            </a:r>
            <a:endParaRPr lang="en-IN" sz="1800" b="0" strike="noStrike" spc="-1" dirty="0">
              <a:latin typeface="Arial"/>
            </a:endParaRPr>
          </a:p>
        </p:txBody>
      </p:sp>
      <p:sp>
        <p:nvSpPr>
          <p:cNvPr id="77" name="CustomShape 10"/>
          <p:cNvSpPr/>
          <p:nvPr/>
        </p:nvSpPr>
        <p:spPr>
          <a:xfrm>
            <a:off x="5065200" y="4413240"/>
            <a:ext cx="2806920" cy="430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Times New Roman"/>
                <a:ea typeface="DejaVu Sans"/>
              </a:rPr>
              <a:t>Long Short Term Memory</a:t>
            </a:r>
            <a:endParaRPr lang="en-IN" sz="1800" b="0" strike="noStrike" spc="-1" dirty="0">
              <a:latin typeface="Arial"/>
            </a:endParaRPr>
          </a:p>
        </p:txBody>
      </p:sp>
      <p:sp>
        <p:nvSpPr>
          <p:cNvPr id="78" name="CustomShape 11"/>
          <p:cNvSpPr/>
          <p:nvPr/>
        </p:nvSpPr>
        <p:spPr>
          <a:xfrm flipV="1">
            <a:off x="2339640" y="4843800"/>
            <a:ext cx="360" cy="4546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79" name="Line 12"/>
          <p:cNvSpPr/>
          <p:nvPr/>
        </p:nvSpPr>
        <p:spPr>
          <a:xfrm>
            <a:off x="2339640" y="5276880"/>
            <a:ext cx="3528360" cy="24120"/>
          </a:xfrm>
          <a:prstGeom prst="line">
            <a:avLst/>
          </a:prstGeom>
          <a:ln>
            <a:solidFill>
              <a:schemeClr val="tx1"/>
            </a:solidFill>
            <a:round/>
          </a:ln>
        </p:spPr>
        <p:style>
          <a:lnRef idx="1">
            <a:schemeClr val="dk1"/>
          </a:lnRef>
          <a:fillRef idx="0">
            <a:schemeClr val="dk1"/>
          </a:fillRef>
          <a:effectRef idx="0">
            <a:schemeClr val="dk1"/>
          </a:effectRef>
          <a:fontRef idx="minor"/>
        </p:style>
        <p:txBody>
          <a:bodyPr/>
          <a:lstStyle/>
          <a:p>
            <a:endParaRPr lang="en-IN" dirty="0"/>
          </a:p>
        </p:txBody>
      </p:sp>
      <p:sp>
        <p:nvSpPr>
          <p:cNvPr id="80" name="CustomShape 13"/>
          <p:cNvSpPr/>
          <p:nvPr/>
        </p:nvSpPr>
        <p:spPr>
          <a:xfrm flipH="1" flipV="1">
            <a:off x="5864400" y="4829400"/>
            <a:ext cx="5760" cy="48528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81" name="CustomShape 14"/>
          <p:cNvSpPr/>
          <p:nvPr/>
        </p:nvSpPr>
        <p:spPr>
          <a:xfrm>
            <a:off x="4068000" y="5301360"/>
            <a:ext cx="360" cy="5508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dk1"/>
          </a:lnRef>
          <a:fillRef idx="0">
            <a:schemeClr val="dk1"/>
          </a:fillRef>
          <a:effectRef idx="0">
            <a:schemeClr val="dk1"/>
          </a:effectRef>
          <a:fontRef idx="minor"/>
        </p:style>
      </p:sp>
      <p:sp>
        <p:nvSpPr>
          <p:cNvPr id="82" name="CustomShape 15"/>
          <p:cNvSpPr/>
          <p:nvPr/>
        </p:nvSpPr>
        <p:spPr>
          <a:xfrm>
            <a:off x="2708280" y="5863680"/>
            <a:ext cx="2734920" cy="646560"/>
          </a:xfrm>
          <a:prstGeom prst="rect">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imes New Roman"/>
                <a:ea typeface="DejaVu Sans"/>
              </a:rPr>
              <a:t>Comparing Results</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686880" y="-248040"/>
            <a:ext cx="7769880" cy="15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600" b="0" u="sng" strike="noStrike" spc="-1" dirty="0">
                <a:solidFill>
                  <a:schemeClr val="accent6">
                    <a:lumMod val="20000"/>
                    <a:lumOff val="80000"/>
                  </a:schemeClr>
                </a:solidFill>
                <a:uFillTx/>
                <a:latin typeface="Times New Roman"/>
                <a:ea typeface="Times New Roman"/>
              </a:rPr>
              <a:t>ARCHITECTURE DIAGRAM</a:t>
            </a:r>
            <a:endParaRPr lang="en-IN" sz="3600" b="0" strike="noStrike" spc="-1" dirty="0">
              <a:solidFill>
                <a:schemeClr val="accent6">
                  <a:lumMod val="20000"/>
                  <a:lumOff val="80000"/>
                </a:schemeClr>
              </a:solidFill>
              <a:latin typeface="Arial"/>
            </a:endParaRPr>
          </a:p>
        </p:txBody>
      </p:sp>
      <p:sp>
        <p:nvSpPr>
          <p:cNvPr id="82" name="CustomShape 2"/>
          <p:cNvSpPr/>
          <p:nvPr/>
        </p:nvSpPr>
        <p:spPr>
          <a:xfrm>
            <a:off x="253080" y="944640"/>
            <a:ext cx="8791920" cy="5913000"/>
          </a:xfrm>
          <a:prstGeom prst="rect">
            <a:avLst/>
          </a:prstGeom>
          <a:noFill/>
          <a:ln>
            <a:noFill/>
          </a:ln>
        </p:spPr>
        <p:style>
          <a:lnRef idx="0">
            <a:scrgbClr r="0" g="0" b="0"/>
          </a:lnRef>
          <a:fillRef idx="0">
            <a:scrgbClr r="0" g="0" b="0"/>
          </a:fillRef>
          <a:effectRef idx="0">
            <a:scrgbClr r="0" g="0" b="0"/>
          </a:effectRef>
          <a:fontRef idx="minor"/>
        </p:style>
      </p:sp>
      <p:sp>
        <p:nvSpPr>
          <p:cNvPr id="83" name="CustomShape 3"/>
          <p:cNvSpPr/>
          <p:nvPr/>
        </p:nvSpPr>
        <p:spPr>
          <a:xfrm>
            <a:off x="692280" y="2520000"/>
            <a:ext cx="1208880" cy="904320"/>
          </a:xfrm>
          <a:prstGeom prst="can">
            <a:avLst>
              <a:gd name="adj" fmla="val 25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Dataset</a:t>
            </a:r>
            <a:endParaRPr lang="en-IN" sz="1400" b="0" strike="noStrike" spc="-1" dirty="0">
              <a:latin typeface="Arial"/>
            </a:endParaRPr>
          </a:p>
        </p:txBody>
      </p:sp>
      <p:sp>
        <p:nvSpPr>
          <p:cNvPr id="84" name="CustomShape 4"/>
          <p:cNvSpPr/>
          <p:nvPr/>
        </p:nvSpPr>
        <p:spPr>
          <a:xfrm>
            <a:off x="2450520" y="1479960"/>
            <a:ext cx="1624320" cy="3036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86" name="CustomShape 6"/>
          <p:cNvSpPr/>
          <p:nvPr/>
        </p:nvSpPr>
        <p:spPr>
          <a:xfrm>
            <a:off x="2584440" y="2449440"/>
            <a:ext cx="1328760" cy="37800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Normalization</a:t>
            </a:r>
            <a:endParaRPr lang="en-IN" sz="1400" b="0" strike="noStrike" spc="-1" dirty="0">
              <a:latin typeface="Arial"/>
            </a:endParaRPr>
          </a:p>
        </p:txBody>
      </p:sp>
      <p:sp>
        <p:nvSpPr>
          <p:cNvPr id="87" name="CustomShape 7"/>
          <p:cNvSpPr/>
          <p:nvPr/>
        </p:nvSpPr>
        <p:spPr>
          <a:xfrm>
            <a:off x="2572200" y="3424320"/>
            <a:ext cx="1328760" cy="37800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Data Split</a:t>
            </a:r>
            <a:endParaRPr lang="en-IN" sz="1400" b="0" strike="noStrike" spc="-1" dirty="0">
              <a:latin typeface="Arial"/>
            </a:endParaRPr>
          </a:p>
        </p:txBody>
      </p:sp>
      <p:sp>
        <p:nvSpPr>
          <p:cNvPr id="89" name="CustomShape 9"/>
          <p:cNvSpPr/>
          <p:nvPr/>
        </p:nvSpPr>
        <p:spPr>
          <a:xfrm flipH="1">
            <a:off x="3236580" y="3043440"/>
            <a:ext cx="12240" cy="29520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90" name="CustomShape 10"/>
          <p:cNvSpPr/>
          <p:nvPr/>
        </p:nvSpPr>
        <p:spPr>
          <a:xfrm>
            <a:off x="4670280" y="109848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1" name="CustomShape 11"/>
          <p:cNvSpPr/>
          <p:nvPr/>
        </p:nvSpPr>
        <p:spPr>
          <a:xfrm>
            <a:off x="4663440" y="405216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2" name="CustomShape 12"/>
          <p:cNvSpPr/>
          <p:nvPr/>
        </p:nvSpPr>
        <p:spPr>
          <a:xfrm>
            <a:off x="6941160" y="393228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3" name="CustomShape 13"/>
          <p:cNvSpPr/>
          <p:nvPr/>
        </p:nvSpPr>
        <p:spPr>
          <a:xfrm>
            <a:off x="4956480" y="184608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Build model</a:t>
            </a:r>
            <a:endParaRPr lang="en-IN" sz="1400" b="0" strike="noStrike" spc="-1">
              <a:latin typeface="Arial"/>
            </a:endParaRPr>
          </a:p>
        </p:txBody>
      </p:sp>
      <p:sp>
        <p:nvSpPr>
          <p:cNvPr id="94" name="CustomShape 14"/>
          <p:cNvSpPr/>
          <p:nvPr/>
        </p:nvSpPr>
        <p:spPr>
          <a:xfrm>
            <a:off x="4956480" y="270900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Validation</a:t>
            </a:r>
            <a:endParaRPr lang="en-IN" sz="1400" b="0" strike="noStrike" spc="-1">
              <a:latin typeface="Arial"/>
            </a:endParaRPr>
          </a:p>
        </p:txBody>
      </p:sp>
      <p:sp>
        <p:nvSpPr>
          <p:cNvPr id="95" name="CustomShape 15"/>
          <p:cNvSpPr/>
          <p:nvPr/>
        </p:nvSpPr>
        <p:spPr>
          <a:xfrm>
            <a:off x="2704320" y="1615320"/>
            <a:ext cx="1208880" cy="507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000" b="0" strike="noStrike" spc="-1">
                <a:solidFill>
                  <a:srgbClr val="000000"/>
                </a:solidFill>
                <a:latin typeface="Arial"/>
                <a:ea typeface="Arial"/>
              </a:rPr>
              <a:t>Data processing</a:t>
            </a:r>
            <a:endParaRPr lang="en-IN" sz="1000" b="0" strike="noStrike" spc="-1">
              <a:latin typeface="Arial"/>
            </a:endParaRPr>
          </a:p>
        </p:txBody>
      </p:sp>
      <p:sp>
        <p:nvSpPr>
          <p:cNvPr id="96" name="CustomShape 16"/>
          <p:cNvSpPr/>
          <p:nvPr/>
        </p:nvSpPr>
        <p:spPr>
          <a:xfrm>
            <a:off x="5049000" y="465228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Testing</a:t>
            </a:r>
            <a:endParaRPr lang="en-IN" sz="1400" b="0" strike="noStrike" spc="-1">
              <a:latin typeface="Arial"/>
            </a:endParaRPr>
          </a:p>
        </p:txBody>
      </p:sp>
      <p:sp>
        <p:nvSpPr>
          <p:cNvPr id="97" name="CustomShape 17"/>
          <p:cNvSpPr/>
          <p:nvPr/>
        </p:nvSpPr>
        <p:spPr>
          <a:xfrm>
            <a:off x="5049000" y="554292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Plot</a:t>
            </a:r>
            <a:endParaRPr lang="en-IN" sz="1400" b="0" strike="noStrike" spc="-1">
              <a:latin typeface="Arial"/>
            </a:endParaRPr>
          </a:p>
        </p:txBody>
      </p:sp>
      <p:sp>
        <p:nvSpPr>
          <p:cNvPr id="98" name="CustomShape 18"/>
          <p:cNvSpPr/>
          <p:nvPr/>
        </p:nvSpPr>
        <p:spPr>
          <a:xfrm>
            <a:off x="7250400" y="461088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Prediction</a:t>
            </a:r>
            <a:endParaRPr lang="en-IN" sz="1400" b="0" strike="noStrike" spc="-1">
              <a:latin typeface="Arial"/>
            </a:endParaRPr>
          </a:p>
        </p:txBody>
      </p:sp>
      <p:sp>
        <p:nvSpPr>
          <p:cNvPr id="99" name="CustomShape 19"/>
          <p:cNvSpPr/>
          <p:nvPr/>
        </p:nvSpPr>
        <p:spPr>
          <a:xfrm>
            <a:off x="7250400" y="554292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Plot</a:t>
            </a:r>
            <a:endParaRPr lang="en-IN" sz="1400" b="0" strike="noStrike" spc="-1">
              <a:latin typeface="Arial"/>
            </a:endParaRPr>
          </a:p>
        </p:txBody>
      </p:sp>
      <p:sp>
        <p:nvSpPr>
          <p:cNvPr id="100" name="CustomShape 20"/>
          <p:cNvSpPr/>
          <p:nvPr/>
        </p:nvSpPr>
        <p:spPr>
          <a:xfrm>
            <a:off x="5136840" y="1218240"/>
            <a:ext cx="1153440" cy="507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IN" sz="1000" b="0" strike="noStrike" spc="-1" dirty="0">
                <a:solidFill>
                  <a:srgbClr val="000000"/>
                </a:solidFill>
                <a:latin typeface="Arial"/>
                <a:ea typeface="Arial"/>
              </a:rPr>
              <a:t>LSTM and Linear Regression</a:t>
            </a:r>
            <a:endParaRPr lang="en-IN" sz="1000" b="0" strike="noStrike" spc="-1" dirty="0">
              <a:latin typeface="Arial"/>
            </a:endParaRPr>
          </a:p>
        </p:txBody>
      </p:sp>
      <p:sp>
        <p:nvSpPr>
          <p:cNvPr id="101" name="CustomShape 21"/>
          <p:cNvSpPr/>
          <p:nvPr/>
        </p:nvSpPr>
        <p:spPr>
          <a:xfrm>
            <a:off x="5122800" y="4116600"/>
            <a:ext cx="996480" cy="2952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000" b="0" strike="noStrike" spc="-1">
                <a:solidFill>
                  <a:srgbClr val="000000"/>
                </a:solidFill>
                <a:latin typeface="Arial"/>
                <a:ea typeface="Arial"/>
              </a:rPr>
              <a:t>Output(test)</a:t>
            </a:r>
            <a:endParaRPr lang="en-IN" sz="1000" b="0" strike="noStrike" spc="-1">
              <a:latin typeface="Arial"/>
            </a:endParaRPr>
          </a:p>
        </p:txBody>
      </p:sp>
      <p:sp>
        <p:nvSpPr>
          <p:cNvPr id="102" name="CustomShape 22"/>
          <p:cNvSpPr/>
          <p:nvPr/>
        </p:nvSpPr>
        <p:spPr>
          <a:xfrm>
            <a:off x="7199640" y="4125960"/>
            <a:ext cx="1379520" cy="2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000" b="0" strike="noStrike" spc="-1">
                <a:solidFill>
                  <a:srgbClr val="000000"/>
                </a:solidFill>
                <a:latin typeface="Arial"/>
                <a:ea typeface="Arial"/>
              </a:rPr>
              <a:t>Output (prediction)</a:t>
            </a:r>
            <a:endParaRPr lang="en-IN" sz="1000" b="0" strike="noStrike" spc="-1">
              <a:latin typeface="Arial"/>
            </a:endParaRPr>
          </a:p>
        </p:txBody>
      </p:sp>
      <p:sp>
        <p:nvSpPr>
          <p:cNvPr id="103" name="CustomShape 23"/>
          <p:cNvSpPr/>
          <p:nvPr/>
        </p:nvSpPr>
        <p:spPr>
          <a:xfrm rot="10800000" flipH="1">
            <a:off x="1900800" y="2998440"/>
            <a:ext cx="549000" cy="104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4" name="CustomShape 24"/>
          <p:cNvSpPr/>
          <p:nvPr/>
        </p:nvSpPr>
        <p:spPr>
          <a:xfrm rot="10800000" flipH="1">
            <a:off x="4089240" y="2312280"/>
            <a:ext cx="581040" cy="72432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7" name="CustomShape 27"/>
          <p:cNvSpPr/>
          <p:nvPr/>
        </p:nvSpPr>
        <p:spPr>
          <a:xfrm flipH="1">
            <a:off x="5620320" y="3562920"/>
            <a:ext cx="45720" cy="5533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8" name="CustomShape 28"/>
          <p:cNvSpPr/>
          <p:nvPr/>
        </p:nvSpPr>
        <p:spPr>
          <a:xfrm>
            <a:off x="5778000" y="3701160"/>
            <a:ext cx="747360" cy="2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000" b="0" strike="noStrike" spc="-1" dirty="0">
                <a:latin typeface="Arial"/>
                <a:ea typeface="Arial"/>
              </a:rPr>
              <a:t>testing</a:t>
            </a:r>
            <a:endParaRPr lang="en-IN" sz="1000" b="0" strike="noStrike" spc="-1" dirty="0">
              <a:latin typeface="Arial"/>
            </a:endParaRPr>
          </a:p>
        </p:txBody>
      </p:sp>
      <p:cxnSp>
        <p:nvCxnSpPr>
          <p:cNvPr id="3" name="Straight Arrow Connector 2">
            <a:extLst>
              <a:ext uri="{FF2B5EF4-FFF2-40B4-BE49-F238E27FC236}">
                <a16:creationId xmlns:a16="http://schemas.microsoft.com/office/drawing/2014/main" id="{4260BA02-311F-44DB-938A-88EBA19FDEF7}"/>
              </a:ext>
            </a:extLst>
          </p:cNvPr>
          <p:cNvCxnSpPr>
            <a:stCxn id="84" idx="3"/>
            <a:endCxn id="90" idx="1"/>
          </p:cNvCxnSpPr>
          <p:nvPr/>
        </p:nvCxnSpPr>
        <p:spPr>
          <a:xfrm flipV="1">
            <a:off x="4074840" y="2339940"/>
            <a:ext cx="595440" cy="658140"/>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cxnSp>
        <p:nvCxnSpPr>
          <p:cNvPr id="5" name="Straight Arrow Connector 4">
            <a:extLst>
              <a:ext uri="{FF2B5EF4-FFF2-40B4-BE49-F238E27FC236}">
                <a16:creationId xmlns:a16="http://schemas.microsoft.com/office/drawing/2014/main" id="{BE2A7019-7DEE-4839-9758-9AE7F9206F7E}"/>
              </a:ext>
            </a:extLst>
          </p:cNvPr>
          <p:cNvCxnSpPr>
            <a:stCxn id="91" idx="3"/>
            <a:endCxn id="92" idx="1"/>
          </p:cNvCxnSpPr>
          <p:nvPr/>
        </p:nvCxnSpPr>
        <p:spPr>
          <a:xfrm flipV="1">
            <a:off x="6610680" y="5173740"/>
            <a:ext cx="330480" cy="119880"/>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507960" y="-113040"/>
            <a:ext cx="7769880" cy="15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600" b="0" u="sng" strike="noStrike" spc="-1" dirty="0">
                <a:solidFill>
                  <a:schemeClr val="accent6">
                    <a:lumMod val="20000"/>
                    <a:lumOff val="80000"/>
                  </a:schemeClr>
                </a:solidFill>
                <a:uFillTx/>
                <a:latin typeface="Times New Roman"/>
                <a:ea typeface="Times New Roman"/>
              </a:rPr>
              <a:t>USECASE DIAGRAM</a:t>
            </a:r>
            <a:endParaRPr lang="en-IN" sz="3600" b="0" strike="noStrike" spc="-1" dirty="0">
              <a:solidFill>
                <a:schemeClr val="accent6">
                  <a:lumMod val="20000"/>
                  <a:lumOff val="80000"/>
                </a:schemeClr>
              </a:solidFill>
              <a:latin typeface="Arial"/>
            </a:endParaRPr>
          </a:p>
        </p:txBody>
      </p:sp>
      <p:sp>
        <p:nvSpPr>
          <p:cNvPr id="51" name="CustomShape 2"/>
          <p:cNvSpPr/>
          <p:nvPr/>
        </p:nvSpPr>
        <p:spPr>
          <a:xfrm>
            <a:off x="401760" y="969120"/>
            <a:ext cx="8462520" cy="5823720"/>
          </a:xfrm>
          <a:prstGeom prst="rect">
            <a:avLst/>
          </a:prstGeom>
          <a:noFill/>
          <a:ln>
            <a:noFill/>
          </a:ln>
        </p:spPr>
        <p:style>
          <a:lnRef idx="0">
            <a:scrgbClr r="0" g="0" b="0"/>
          </a:lnRef>
          <a:fillRef idx="0">
            <a:scrgbClr r="0" g="0" b="0"/>
          </a:fillRef>
          <a:effectRef idx="0">
            <a:scrgbClr r="0" g="0" b="0"/>
          </a:effectRef>
          <a:fontRef idx="minor"/>
        </p:style>
      </p:sp>
      <p:sp>
        <p:nvSpPr>
          <p:cNvPr id="52" name="CustomShape 3"/>
          <p:cNvSpPr/>
          <p:nvPr/>
        </p:nvSpPr>
        <p:spPr>
          <a:xfrm>
            <a:off x="3332160" y="1532160"/>
            <a:ext cx="1301040" cy="58104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Collect data</a:t>
            </a:r>
            <a:endParaRPr lang="en-IN" sz="1400" b="0" strike="noStrike" spc="-1" dirty="0">
              <a:latin typeface="Arial"/>
            </a:endParaRPr>
          </a:p>
        </p:txBody>
      </p:sp>
      <p:sp>
        <p:nvSpPr>
          <p:cNvPr id="53" name="CustomShape 4"/>
          <p:cNvSpPr/>
          <p:nvPr/>
        </p:nvSpPr>
        <p:spPr>
          <a:xfrm>
            <a:off x="2330640" y="2427480"/>
            <a:ext cx="3304080" cy="81216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Compute result and performance</a:t>
            </a:r>
            <a:endParaRPr lang="en-IN" sz="1400" b="0" strike="noStrike" spc="-1">
              <a:latin typeface="Arial"/>
            </a:endParaRPr>
          </a:p>
        </p:txBody>
      </p:sp>
      <p:sp>
        <p:nvSpPr>
          <p:cNvPr id="54" name="CustomShape 5"/>
          <p:cNvSpPr/>
          <p:nvPr/>
        </p:nvSpPr>
        <p:spPr>
          <a:xfrm>
            <a:off x="2852280" y="3468960"/>
            <a:ext cx="2159640" cy="72900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System Update</a:t>
            </a:r>
            <a:endParaRPr lang="en-IN" sz="1400" b="0" strike="noStrike" spc="-1">
              <a:latin typeface="Arial"/>
            </a:endParaRPr>
          </a:p>
        </p:txBody>
      </p:sp>
      <p:sp>
        <p:nvSpPr>
          <p:cNvPr id="55" name="CustomShape 6"/>
          <p:cNvSpPr/>
          <p:nvPr/>
        </p:nvSpPr>
        <p:spPr>
          <a:xfrm>
            <a:off x="2561400" y="4532040"/>
            <a:ext cx="2741040" cy="65484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View trade exchange</a:t>
            </a:r>
            <a:endParaRPr lang="en-IN" sz="1400" b="0" strike="noStrike" spc="-1">
              <a:latin typeface="Arial"/>
            </a:endParaRPr>
          </a:p>
        </p:txBody>
      </p:sp>
      <p:sp>
        <p:nvSpPr>
          <p:cNvPr id="56" name="CustomShape 7"/>
          <p:cNvSpPr/>
          <p:nvPr/>
        </p:nvSpPr>
        <p:spPr>
          <a:xfrm>
            <a:off x="5907240" y="5870520"/>
            <a:ext cx="1559520" cy="58104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Companies stock</a:t>
            </a:r>
            <a:endParaRPr lang="en-IN" sz="1400" b="0" strike="noStrike" spc="-1">
              <a:latin typeface="Arial"/>
            </a:endParaRPr>
          </a:p>
        </p:txBody>
      </p:sp>
      <p:sp>
        <p:nvSpPr>
          <p:cNvPr id="57" name="CustomShape 8"/>
          <p:cNvSpPr/>
          <p:nvPr/>
        </p:nvSpPr>
        <p:spPr>
          <a:xfrm>
            <a:off x="2464560" y="5962680"/>
            <a:ext cx="2547360" cy="58104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a:solidFill>
                  <a:srgbClr val="000000"/>
                </a:solidFill>
                <a:latin typeface="Arial"/>
                <a:ea typeface="Arial"/>
              </a:rPr>
              <a:t>View predicted outcome</a:t>
            </a:r>
            <a:endParaRPr lang="en-IN" sz="1400" b="0" strike="noStrike" spc="-1">
              <a:latin typeface="Arial"/>
            </a:endParaRPr>
          </a:p>
        </p:txBody>
      </p:sp>
      <p:sp>
        <p:nvSpPr>
          <p:cNvPr id="58" name="CustomShape 9"/>
          <p:cNvSpPr/>
          <p:nvPr/>
        </p:nvSpPr>
        <p:spPr>
          <a:xfrm>
            <a:off x="5316480" y="4901040"/>
            <a:ext cx="885960" cy="8859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59" name="CustomShape 10"/>
          <p:cNvSpPr/>
          <p:nvPr/>
        </p:nvSpPr>
        <p:spPr>
          <a:xfrm>
            <a:off x="5769000" y="5187240"/>
            <a:ext cx="1227240" cy="2952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400" b="0" strike="noStrike" spc="-1" dirty="0">
                <a:solidFill>
                  <a:schemeClr val="accent6">
                    <a:lumMod val="20000"/>
                    <a:lumOff val="80000"/>
                  </a:schemeClr>
                </a:solidFill>
                <a:latin typeface="Arial"/>
                <a:ea typeface="Arial"/>
              </a:rPr>
              <a:t>&lt;&lt;include&gt;&gt;</a:t>
            </a:r>
            <a:endParaRPr lang="en-IN" sz="1400" b="0" strike="noStrike" spc="-1" dirty="0">
              <a:solidFill>
                <a:schemeClr val="accent6">
                  <a:lumMod val="20000"/>
                  <a:lumOff val="80000"/>
                </a:schemeClr>
              </a:solidFill>
              <a:latin typeface="Arial"/>
            </a:endParaRPr>
          </a:p>
        </p:txBody>
      </p:sp>
      <p:sp>
        <p:nvSpPr>
          <p:cNvPr id="60" name="CustomShape 11"/>
          <p:cNvSpPr/>
          <p:nvPr/>
        </p:nvSpPr>
        <p:spPr>
          <a:xfrm>
            <a:off x="807840" y="2895120"/>
            <a:ext cx="350280" cy="29520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61" name="CustomShape 12"/>
          <p:cNvSpPr/>
          <p:nvPr/>
        </p:nvSpPr>
        <p:spPr>
          <a:xfrm>
            <a:off x="978480" y="3184560"/>
            <a:ext cx="9000" cy="4888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2" name="CustomShape 13"/>
          <p:cNvSpPr/>
          <p:nvPr/>
        </p:nvSpPr>
        <p:spPr>
          <a:xfrm>
            <a:off x="673920" y="3489120"/>
            <a:ext cx="581040" cy="3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3" name="CustomShape 14"/>
          <p:cNvSpPr/>
          <p:nvPr/>
        </p:nvSpPr>
        <p:spPr>
          <a:xfrm flipH="1">
            <a:off x="673920" y="3669120"/>
            <a:ext cx="331920" cy="4240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4" name="CustomShape 15"/>
          <p:cNvSpPr/>
          <p:nvPr/>
        </p:nvSpPr>
        <p:spPr>
          <a:xfrm>
            <a:off x="987840" y="3686040"/>
            <a:ext cx="340920" cy="4240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5" name="CustomShape 16"/>
          <p:cNvSpPr/>
          <p:nvPr/>
        </p:nvSpPr>
        <p:spPr>
          <a:xfrm>
            <a:off x="618480" y="4605840"/>
            <a:ext cx="756720" cy="2952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400" b="0" strike="noStrike" spc="-1" dirty="0">
                <a:solidFill>
                  <a:schemeClr val="accent6">
                    <a:lumMod val="20000"/>
                    <a:lumOff val="80000"/>
                  </a:schemeClr>
                </a:solidFill>
                <a:latin typeface="Arial"/>
                <a:ea typeface="Arial"/>
              </a:rPr>
              <a:t>User</a:t>
            </a:r>
            <a:endParaRPr lang="en-IN" sz="1400" b="0" strike="noStrike" spc="-1" dirty="0">
              <a:solidFill>
                <a:schemeClr val="accent6">
                  <a:lumMod val="20000"/>
                  <a:lumOff val="80000"/>
                </a:schemeClr>
              </a:solidFill>
              <a:latin typeface="Arial"/>
            </a:endParaRPr>
          </a:p>
        </p:txBody>
      </p:sp>
      <p:sp>
        <p:nvSpPr>
          <p:cNvPr id="66" name="CustomShape 17"/>
          <p:cNvSpPr/>
          <p:nvPr/>
        </p:nvSpPr>
        <p:spPr>
          <a:xfrm>
            <a:off x="8159400" y="2805840"/>
            <a:ext cx="464760" cy="378000"/>
          </a:xfrm>
          <a:prstGeom prst="ellipse">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67" name="CustomShape 18"/>
          <p:cNvSpPr/>
          <p:nvPr/>
        </p:nvSpPr>
        <p:spPr>
          <a:xfrm>
            <a:off x="8391960" y="3184200"/>
            <a:ext cx="7200" cy="4615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8" name="CustomShape 19"/>
          <p:cNvSpPr/>
          <p:nvPr/>
        </p:nvSpPr>
        <p:spPr>
          <a:xfrm rot="10800000" flipH="1">
            <a:off x="8232840" y="3406320"/>
            <a:ext cx="378360" cy="900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69" name="CustomShape 20"/>
          <p:cNvSpPr/>
          <p:nvPr/>
        </p:nvSpPr>
        <p:spPr>
          <a:xfrm flipH="1">
            <a:off x="8232480" y="3646080"/>
            <a:ext cx="165960" cy="2397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0" name="CustomShape 21"/>
          <p:cNvSpPr/>
          <p:nvPr/>
        </p:nvSpPr>
        <p:spPr>
          <a:xfrm>
            <a:off x="8417880" y="3646080"/>
            <a:ext cx="128880" cy="22104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1" name="CustomShape 22"/>
          <p:cNvSpPr/>
          <p:nvPr/>
        </p:nvSpPr>
        <p:spPr>
          <a:xfrm>
            <a:off x="7910280" y="4042800"/>
            <a:ext cx="1024200" cy="1181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400" b="0" strike="noStrike" spc="-1" dirty="0">
                <a:solidFill>
                  <a:schemeClr val="accent6">
                    <a:lumMod val="20000"/>
                    <a:lumOff val="80000"/>
                  </a:schemeClr>
                </a:solidFill>
                <a:latin typeface="Arial"/>
                <a:ea typeface="Arial"/>
              </a:rPr>
              <a:t>Users interface application</a:t>
            </a:r>
            <a:endParaRPr lang="en-IN" sz="1400" b="0" strike="noStrike" spc="-1" dirty="0">
              <a:solidFill>
                <a:schemeClr val="accent6">
                  <a:lumMod val="20000"/>
                  <a:lumOff val="80000"/>
                </a:schemeClr>
              </a:solidFill>
              <a:latin typeface="Arial"/>
            </a:endParaRPr>
          </a:p>
        </p:txBody>
      </p:sp>
      <p:sp>
        <p:nvSpPr>
          <p:cNvPr id="72" name="CustomShape 23"/>
          <p:cNvSpPr/>
          <p:nvPr/>
        </p:nvSpPr>
        <p:spPr>
          <a:xfrm flipH="1">
            <a:off x="1457640" y="1172160"/>
            <a:ext cx="18360" cy="54730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3" name="CustomShape 24"/>
          <p:cNvSpPr/>
          <p:nvPr/>
        </p:nvSpPr>
        <p:spPr>
          <a:xfrm rot="10800000" flipH="1">
            <a:off x="1467000" y="1154160"/>
            <a:ext cx="6156360" cy="367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4" name="CustomShape 25"/>
          <p:cNvSpPr/>
          <p:nvPr/>
        </p:nvSpPr>
        <p:spPr>
          <a:xfrm>
            <a:off x="7605720" y="1163160"/>
            <a:ext cx="82800" cy="55468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5" name="CustomShape 26"/>
          <p:cNvSpPr/>
          <p:nvPr/>
        </p:nvSpPr>
        <p:spPr>
          <a:xfrm>
            <a:off x="1476720" y="6636600"/>
            <a:ext cx="6165720" cy="367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6" name="CustomShape 27"/>
          <p:cNvSpPr/>
          <p:nvPr/>
        </p:nvSpPr>
        <p:spPr>
          <a:xfrm>
            <a:off x="1218240" y="3931920"/>
            <a:ext cx="1342800" cy="9273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7" name="CustomShape 28"/>
          <p:cNvSpPr/>
          <p:nvPr/>
        </p:nvSpPr>
        <p:spPr>
          <a:xfrm>
            <a:off x="1301400" y="4125960"/>
            <a:ext cx="1536120" cy="19213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8" name="CustomShape 29"/>
          <p:cNvSpPr/>
          <p:nvPr/>
        </p:nvSpPr>
        <p:spPr>
          <a:xfrm>
            <a:off x="4670280" y="1827360"/>
            <a:ext cx="3488760" cy="11671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79" name="CustomShape 30"/>
          <p:cNvSpPr/>
          <p:nvPr/>
        </p:nvSpPr>
        <p:spPr>
          <a:xfrm>
            <a:off x="5630400" y="2851920"/>
            <a:ext cx="2528640" cy="14292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80" name="CustomShape 31"/>
          <p:cNvSpPr/>
          <p:nvPr/>
        </p:nvSpPr>
        <p:spPr>
          <a:xfrm rot="10800000" flipH="1">
            <a:off x="5012280" y="2995560"/>
            <a:ext cx="3147120" cy="8902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507960" y="-113040"/>
            <a:ext cx="7769880" cy="15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600" b="0" u="sng" strike="noStrike" spc="-1" dirty="0">
                <a:solidFill>
                  <a:schemeClr val="accent6">
                    <a:lumMod val="20000"/>
                    <a:lumOff val="80000"/>
                  </a:schemeClr>
                </a:solidFill>
                <a:uFillTx/>
                <a:latin typeface="Times New Roman"/>
                <a:ea typeface="Times New Roman"/>
              </a:rPr>
              <a:t>DATA FLOW DIAGRAM</a:t>
            </a:r>
            <a:endParaRPr lang="en-IN" sz="3600" b="0" strike="noStrike" spc="-1" dirty="0">
              <a:solidFill>
                <a:schemeClr val="accent6">
                  <a:lumMod val="20000"/>
                  <a:lumOff val="80000"/>
                </a:schemeClr>
              </a:solidFill>
              <a:latin typeface="Arial"/>
            </a:endParaRPr>
          </a:p>
        </p:txBody>
      </p:sp>
      <p:sp>
        <p:nvSpPr>
          <p:cNvPr id="51" name="CustomShape 2"/>
          <p:cNvSpPr/>
          <p:nvPr/>
        </p:nvSpPr>
        <p:spPr>
          <a:xfrm>
            <a:off x="401760" y="969120"/>
            <a:ext cx="8462520" cy="5823720"/>
          </a:xfrm>
          <a:prstGeom prst="rect">
            <a:avLst/>
          </a:prstGeom>
          <a:noFill/>
          <a:ln>
            <a:noFill/>
          </a:ln>
        </p:spPr>
        <p:style>
          <a:lnRef idx="0">
            <a:scrgbClr r="0" g="0" b="0"/>
          </a:lnRef>
          <a:fillRef idx="0">
            <a:scrgbClr r="0" g="0" b="0"/>
          </a:fillRef>
          <a:effectRef idx="0">
            <a:scrgbClr r="0" g="0" b="0"/>
          </a:effectRef>
          <a:fontRef idx="minor"/>
        </p:style>
      </p:sp>
      <p:sp>
        <p:nvSpPr>
          <p:cNvPr id="2" name="Flowchart: Predefined Process 1">
            <a:extLst>
              <a:ext uri="{FF2B5EF4-FFF2-40B4-BE49-F238E27FC236}">
                <a16:creationId xmlns:a16="http://schemas.microsoft.com/office/drawing/2014/main" id="{6A64AC3B-FBD4-4DBF-BA2A-D9D30C3EE315}"/>
              </a:ext>
            </a:extLst>
          </p:cNvPr>
          <p:cNvSpPr/>
          <p:nvPr/>
        </p:nvSpPr>
        <p:spPr>
          <a:xfrm>
            <a:off x="685800" y="1522624"/>
            <a:ext cx="1371600" cy="838200"/>
          </a:xfrm>
          <a:prstGeom prst="flowChartPredefined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Yahoo Finance</a:t>
            </a:r>
          </a:p>
        </p:txBody>
      </p:sp>
      <p:sp>
        <p:nvSpPr>
          <p:cNvPr id="34" name="Flowchart: Predefined Process 33">
            <a:extLst>
              <a:ext uri="{FF2B5EF4-FFF2-40B4-BE49-F238E27FC236}">
                <a16:creationId xmlns:a16="http://schemas.microsoft.com/office/drawing/2014/main" id="{C5E16967-3FFC-441B-A1A4-5B36E802B292}"/>
              </a:ext>
            </a:extLst>
          </p:cNvPr>
          <p:cNvSpPr/>
          <p:nvPr/>
        </p:nvSpPr>
        <p:spPr>
          <a:xfrm>
            <a:off x="7012440" y="1479600"/>
            <a:ext cx="1371600" cy="838200"/>
          </a:xfrm>
          <a:prstGeom prst="flowChartPredefined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a:t>
            </a:r>
          </a:p>
        </p:txBody>
      </p:sp>
      <p:sp>
        <p:nvSpPr>
          <p:cNvPr id="3" name="Oval 2">
            <a:extLst>
              <a:ext uri="{FF2B5EF4-FFF2-40B4-BE49-F238E27FC236}">
                <a16:creationId xmlns:a16="http://schemas.microsoft.com/office/drawing/2014/main" id="{1B398919-B2E4-4C86-B301-21B316F19B86}"/>
              </a:ext>
            </a:extLst>
          </p:cNvPr>
          <p:cNvSpPr/>
          <p:nvPr/>
        </p:nvSpPr>
        <p:spPr>
          <a:xfrm>
            <a:off x="685800" y="3101460"/>
            <a:ext cx="157224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 Collection</a:t>
            </a:r>
          </a:p>
        </p:txBody>
      </p:sp>
      <p:sp>
        <p:nvSpPr>
          <p:cNvPr id="36" name="Oval 35">
            <a:extLst>
              <a:ext uri="{FF2B5EF4-FFF2-40B4-BE49-F238E27FC236}">
                <a16:creationId xmlns:a16="http://schemas.microsoft.com/office/drawing/2014/main" id="{9417F07C-5A12-4A68-BBFA-E48DE76AC2AA}"/>
              </a:ext>
            </a:extLst>
          </p:cNvPr>
          <p:cNvSpPr/>
          <p:nvPr/>
        </p:nvSpPr>
        <p:spPr>
          <a:xfrm>
            <a:off x="635211" y="4602720"/>
            <a:ext cx="157224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Predictive Analysis</a:t>
            </a:r>
          </a:p>
        </p:txBody>
      </p:sp>
      <p:sp>
        <p:nvSpPr>
          <p:cNvPr id="38" name="Oval 37">
            <a:extLst>
              <a:ext uri="{FF2B5EF4-FFF2-40B4-BE49-F238E27FC236}">
                <a16:creationId xmlns:a16="http://schemas.microsoft.com/office/drawing/2014/main" id="{8D8EC728-5D7A-4CF3-AEC1-3F6E89F0D1ED}"/>
              </a:ext>
            </a:extLst>
          </p:cNvPr>
          <p:cNvSpPr/>
          <p:nvPr/>
        </p:nvSpPr>
        <p:spPr>
          <a:xfrm>
            <a:off x="7292040" y="4602720"/>
            <a:ext cx="157224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Result</a:t>
            </a:r>
          </a:p>
        </p:txBody>
      </p:sp>
      <p:sp>
        <p:nvSpPr>
          <p:cNvPr id="39" name="Oval 38">
            <a:extLst>
              <a:ext uri="{FF2B5EF4-FFF2-40B4-BE49-F238E27FC236}">
                <a16:creationId xmlns:a16="http://schemas.microsoft.com/office/drawing/2014/main" id="{ED75E76C-C687-4212-8DEE-DFED12D89903}"/>
              </a:ext>
            </a:extLst>
          </p:cNvPr>
          <p:cNvSpPr/>
          <p:nvPr/>
        </p:nvSpPr>
        <p:spPr>
          <a:xfrm>
            <a:off x="5077440" y="4191002"/>
            <a:ext cx="1737221" cy="15571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LSTM and Linear Regression</a:t>
            </a:r>
          </a:p>
        </p:txBody>
      </p:sp>
      <p:sp>
        <p:nvSpPr>
          <p:cNvPr id="40" name="Oval 39">
            <a:extLst>
              <a:ext uri="{FF2B5EF4-FFF2-40B4-BE49-F238E27FC236}">
                <a16:creationId xmlns:a16="http://schemas.microsoft.com/office/drawing/2014/main" id="{9BCE0950-3446-4A77-8939-88163750AB21}"/>
              </a:ext>
            </a:extLst>
          </p:cNvPr>
          <p:cNvSpPr/>
          <p:nvPr/>
        </p:nvSpPr>
        <p:spPr>
          <a:xfrm>
            <a:off x="3505200" y="5791200"/>
            <a:ext cx="157224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Chart Generation</a:t>
            </a:r>
          </a:p>
        </p:txBody>
      </p:sp>
      <p:sp>
        <p:nvSpPr>
          <p:cNvPr id="41" name="Oval 40">
            <a:extLst>
              <a:ext uri="{FF2B5EF4-FFF2-40B4-BE49-F238E27FC236}">
                <a16:creationId xmlns:a16="http://schemas.microsoft.com/office/drawing/2014/main" id="{23D52878-BB0D-4661-81F6-B422817FDF66}"/>
              </a:ext>
            </a:extLst>
          </p:cNvPr>
          <p:cNvSpPr/>
          <p:nvPr/>
        </p:nvSpPr>
        <p:spPr>
          <a:xfrm>
            <a:off x="2938816" y="4602720"/>
            <a:ext cx="157224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Predictive Model</a:t>
            </a:r>
          </a:p>
        </p:txBody>
      </p:sp>
      <p:cxnSp>
        <p:nvCxnSpPr>
          <p:cNvPr id="5" name="Straight Arrow Connector 4">
            <a:extLst>
              <a:ext uri="{FF2B5EF4-FFF2-40B4-BE49-F238E27FC236}">
                <a16:creationId xmlns:a16="http://schemas.microsoft.com/office/drawing/2014/main" id="{B49CCA26-35E8-487C-82BE-867CB7781D27}"/>
              </a:ext>
            </a:extLst>
          </p:cNvPr>
          <p:cNvCxnSpPr>
            <a:stCxn id="2" idx="2"/>
          </p:cNvCxnSpPr>
          <p:nvPr/>
        </p:nvCxnSpPr>
        <p:spPr>
          <a:xfrm>
            <a:off x="1371600" y="2360824"/>
            <a:ext cx="0" cy="7406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 name="Straight Arrow Connector 6">
            <a:extLst>
              <a:ext uri="{FF2B5EF4-FFF2-40B4-BE49-F238E27FC236}">
                <a16:creationId xmlns:a16="http://schemas.microsoft.com/office/drawing/2014/main" id="{04AE52AF-190D-4B9E-B8CC-7E1B497ECAA3}"/>
              </a:ext>
            </a:extLst>
          </p:cNvPr>
          <p:cNvCxnSpPr>
            <a:stCxn id="3" idx="4"/>
          </p:cNvCxnSpPr>
          <p:nvPr/>
        </p:nvCxnSpPr>
        <p:spPr>
          <a:xfrm>
            <a:off x="1471920" y="3939660"/>
            <a:ext cx="0" cy="5561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 name="Straight Arrow Connector 8">
            <a:extLst>
              <a:ext uri="{FF2B5EF4-FFF2-40B4-BE49-F238E27FC236}">
                <a16:creationId xmlns:a16="http://schemas.microsoft.com/office/drawing/2014/main" id="{1E46DE1E-AF59-48AB-9C62-5869DB3D9516}"/>
              </a:ext>
            </a:extLst>
          </p:cNvPr>
          <p:cNvCxnSpPr>
            <a:stCxn id="36" idx="6"/>
            <a:endCxn id="41" idx="2"/>
          </p:cNvCxnSpPr>
          <p:nvPr/>
        </p:nvCxnSpPr>
        <p:spPr>
          <a:xfrm>
            <a:off x="2207451" y="5021820"/>
            <a:ext cx="73136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67D6B731-75A2-43F0-80EE-42682BDA2511}"/>
              </a:ext>
            </a:extLst>
          </p:cNvPr>
          <p:cNvCxnSpPr>
            <a:cxnSpLocks/>
            <a:stCxn id="41" idx="6"/>
            <a:endCxn id="39" idx="2"/>
          </p:cNvCxnSpPr>
          <p:nvPr/>
        </p:nvCxnSpPr>
        <p:spPr>
          <a:xfrm flipV="1">
            <a:off x="4511056" y="4969587"/>
            <a:ext cx="566384" cy="5223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0B868127-C259-48B7-9574-08593940FDEA}"/>
              </a:ext>
            </a:extLst>
          </p:cNvPr>
          <p:cNvCxnSpPr>
            <a:cxnSpLocks/>
            <a:stCxn id="39" idx="6"/>
            <a:endCxn id="38" idx="2"/>
          </p:cNvCxnSpPr>
          <p:nvPr/>
        </p:nvCxnSpPr>
        <p:spPr>
          <a:xfrm>
            <a:off x="6814661" y="4969587"/>
            <a:ext cx="477379" cy="5223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2924E3E8-7C84-453F-91DE-E29AAE589402}"/>
              </a:ext>
            </a:extLst>
          </p:cNvPr>
          <p:cNvCxnSpPr>
            <a:cxnSpLocks/>
          </p:cNvCxnSpPr>
          <p:nvPr/>
        </p:nvCxnSpPr>
        <p:spPr>
          <a:xfrm flipH="1" flipV="1">
            <a:off x="8277840" y="2360824"/>
            <a:ext cx="63727" cy="22298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9178426A-D812-4667-BF0D-54345DA63B1C}"/>
              </a:ext>
            </a:extLst>
          </p:cNvPr>
          <p:cNvCxnSpPr>
            <a:stCxn id="40" idx="6"/>
          </p:cNvCxnSpPr>
          <p:nvPr/>
        </p:nvCxnSpPr>
        <p:spPr>
          <a:xfrm>
            <a:off x="5077440" y="6210300"/>
            <a:ext cx="315216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4BA0B9E3-2A11-4FD0-85F7-B38159286EB5}"/>
              </a:ext>
            </a:extLst>
          </p:cNvPr>
          <p:cNvCxnSpPr/>
          <p:nvPr/>
        </p:nvCxnSpPr>
        <p:spPr>
          <a:xfrm flipV="1">
            <a:off x="8277840" y="5440920"/>
            <a:ext cx="0" cy="7693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5DB77967-E97E-4A4E-9C88-CD2EF3D8F057}"/>
              </a:ext>
            </a:extLst>
          </p:cNvPr>
          <p:cNvCxnSpPr>
            <a:stCxn id="36" idx="4"/>
          </p:cNvCxnSpPr>
          <p:nvPr/>
        </p:nvCxnSpPr>
        <p:spPr>
          <a:xfrm>
            <a:off x="1421331" y="5440920"/>
            <a:ext cx="0" cy="769380"/>
          </a:xfrm>
          <a:prstGeom prst="line">
            <a:avLst/>
          </a:prstGeom>
        </p:spPr>
        <p:style>
          <a:lnRef idx="1">
            <a:schemeClr val="accent3"/>
          </a:lnRef>
          <a:fillRef idx="0">
            <a:schemeClr val="accent3"/>
          </a:fillRef>
          <a:effectRef idx="0">
            <a:schemeClr val="accent3"/>
          </a:effectRef>
          <a:fontRef idx="minor">
            <a:schemeClr val="tx1"/>
          </a:fontRef>
        </p:style>
      </p:cxnSp>
      <p:cxnSp>
        <p:nvCxnSpPr>
          <p:cNvPr id="26" name="Straight Arrow Connector 25">
            <a:extLst>
              <a:ext uri="{FF2B5EF4-FFF2-40B4-BE49-F238E27FC236}">
                <a16:creationId xmlns:a16="http://schemas.microsoft.com/office/drawing/2014/main" id="{8CF369C5-3EAA-4048-AA54-E32A798A46BB}"/>
              </a:ext>
            </a:extLst>
          </p:cNvPr>
          <p:cNvCxnSpPr>
            <a:cxnSpLocks/>
            <a:endCxn id="40" idx="2"/>
          </p:cNvCxnSpPr>
          <p:nvPr/>
        </p:nvCxnSpPr>
        <p:spPr>
          <a:xfrm flipV="1">
            <a:off x="1421331" y="6210300"/>
            <a:ext cx="2083869" cy="245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Straight Arrow Connector 28">
            <a:extLst>
              <a:ext uri="{FF2B5EF4-FFF2-40B4-BE49-F238E27FC236}">
                <a16:creationId xmlns:a16="http://schemas.microsoft.com/office/drawing/2014/main" id="{86067FB5-5388-498E-99EC-BF5BC4065735}"/>
              </a:ext>
            </a:extLst>
          </p:cNvPr>
          <p:cNvCxnSpPr>
            <a:stCxn id="2" idx="3"/>
          </p:cNvCxnSpPr>
          <p:nvPr/>
        </p:nvCxnSpPr>
        <p:spPr>
          <a:xfrm>
            <a:off x="2057400" y="1941724"/>
            <a:ext cx="475726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a:extLst>
              <a:ext uri="{FF2B5EF4-FFF2-40B4-BE49-F238E27FC236}">
                <a16:creationId xmlns:a16="http://schemas.microsoft.com/office/drawing/2014/main" id="{653BA4EA-7623-49D0-8582-87C41A9153F6}"/>
              </a:ext>
            </a:extLst>
          </p:cNvPr>
          <p:cNvCxnSpPr>
            <a:endCxn id="38" idx="1"/>
          </p:cNvCxnSpPr>
          <p:nvPr/>
        </p:nvCxnSpPr>
        <p:spPr>
          <a:xfrm>
            <a:off x="6814661" y="1941724"/>
            <a:ext cx="707628" cy="278374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8696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507960" y="152400"/>
            <a:ext cx="7769880" cy="114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3600" u="sng" spc="-1" dirty="0">
                <a:solidFill>
                  <a:schemeClr val="accent6">
                    <a:lumMod val="20000"/>
                    <a:lumOff val="80000"/>
                  </a:schemeClr>
                </a:solidFill>
                <a:latin typeface="Times New Roman"/>
                <a:ea typeface="Times New Roman"/>
              </a:rPr>
              <a:t>SEQUENCE</a:t>
            </a:r>
            <a:r>
              <a:rPr lang="en-IN" sz="3600" b="0" u="sng" strike="noStrike" spc="-1" dirty="0">
                <a:solidFill>
                  <a:schemeClr val="accent6">
                    <a:lumMod val="20000"/>
                    <a:lumOff val="80000"/>
                  </a:schemeClr>
                </a:solidFill>
                <a:uFillTx/>
                <a:latin typeface="Times New Roman"/>
                <a:ea typeface="Times New Roman"/>
              </a:rPr>
              <a:t> DIAGRAM</a:t>
            </a:r>
            <a:endParaRPr lang="en-IN" sz="3600" b="0" strike="noStrike" spc="-1" dirty="0">
              <a:solidFill>
                <a:schemeClr val="accent6">
                  <a:lumMod val="20000"/>
                  <a:lumOff val="80000"/>
                </a:schemeClr>
              </a:solidFill>
              <a:latin typeface="Arial"/>
            </a:endParaRPr>
          </a:p>
        </p:txBody>
      </p:sp>
      <p:sp>
        <p:nvSpPr>
          <p:cNvPr id="51" name="CustomShape 2"/>
          <p:cNvSpPr/>
          <p:nvPr/>
        </p:nvSpPr>
        <p:spPr>
          <a:xfrm>
            <a:off x="401760" y="969120"/>
            <a:ext cx="8462520" cy="5823720"/>
          </a:xfrm>
          <a:prstGeom prst="rect">
            <a:avLst/>
          </a:prstGeom>
          <a:noFill/>
          <a:ln>
            <a:noFill/>
          </a:ln>
        </p:spPr>
        <p:style>
          <a:lnRef idx="0">
            <a:scrgbClr r="0" g="0" b="0"/>
          </a:lnRef>
          <a:fillRef idx="0">
            <a:scrgbClr r="0" g="0" b="0"/>
          </a:fillRef>
          <a:effectRef idx="0">
            <a:scrgbClr r="0" g="0" b="0"/>
          </a:effectRef>
          <a:fontRef idx="minor"/>
        </p:style>
      </p:sp>
      <p:sp>
        <p:nvSpPr>
          <p:cNvPr id="4" name="Rectangle: Rounded Corners 3">
            <a:extLst>
              <a:ext uri="{FF2B5EF4-FFF2-40B4-BE49-F238E27FC236}">
                <a16:creationId xmlns:a16="http://schemas.microsoft.com/office/drawing/2014/main" id="{DF3026E5-FAFD-4C9E-B692-7BCED5521E3F}"/>
              </a:ext>
            </a:extLst>
          </p:cNvPr>
          <p:cNvSpPr/>
          <p:nvPr/>
        </p:nvSpPr>
        <p:spPr>
          <a:xfrm>
            <a:off x="493964" y="1600200"/>
            <a:ext cx="144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a:t>
            </a:r>
          </a:p>
        </p:txBody>
      </p:sp>
      <p:sp>
        <p:nvSpPr>
          <p:cNvPr id="25" name="Rectangle: Rounded Corners 24">
            <a:extLst>
              <a:ext uri="{FF2B5EF4-FFF2-40B4-BE49-F238E27FC236}">
                <a16:creationId xmlns:a16="http://schemas.microsoft.com/office/drawing/2014/main" id="{A01156A9-80D4-41A0-B94F-88E9321254D3}"/>
              </a:ext>
            </a:extLst>
          </p:cNvPr>
          <p:cNvSpPr/>
          <p:nvPr/>
        </p:nvSpPr>
        <p:spPr>
          <a:xfrm>
            <a:off x="7202236" y="1600200"/>
            <a:ext cx="144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Database</a:t>
            </a:r>
          </a:p>
        </p:txBody>
      </p:sp>
      <p:sp>
        <p:nvSpPr>
          <p:cNvPr id="27" name="Rectangle: Rounded Corners 26">
            <a:extLst>
              <a:ext uri="{FF2B5EF4-FFF2-40B4-BE49-F238E27FC236}">
                <a16:creationId xmlns:a16="http://schemas.microsoft.com/office/drawing/2014/main" id="{8E350E95-8545-4A97-A568-016ECB17C018}"/>
              </a:ext>
            </a:extLst>
          </p:cNvPr>
          <p:cNvSpPr/>
          <p:nvPr/>
        </p:nvSpPr>
        <p:spPr>
          <a:xfrm>
            <a:off x="3848100" y="1600200"/>
            <a:ext cx="14478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Stock price prediction system</a:t>
            </a:r>
          </a:p>
        </p:txBody>
      </p:sp>
      <p:sp>
        <p:nvSpPr>
          <p:cNvPr id="6" name="Right Triangle 5">
            <a:extLst>
              <a:ext uri="{FF2B5EF4-FFF2-40B4-BE49-F238E27FC236}">
                <a16:creationId xmlns:a16="http://schemas.microsoft.com/office/drawing/2014/main" id="{139EE175-FDC9-40FC-BC70-3C9FDF1E49E7}"/>
              </a:ext>
            </a:extLst>
          </p:cNvPr>
          <p:cNvSpPr/>
          <p:nvPr/>
        </p:nvSpPr>
        <p:spPr>
          <a:xfrm>
            <a:off x="1559119" y="5723223"/>
            <a:ext cx="46095" cy="45719"/>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AutoShape 2">
            <a:extLst>
              <a:ext uri="{FF2B5EF4-FFF2-40B4-BE49-F238E27FC236}">
                <a16:creationId xmlns:a16="http://schemas.microsoft.com/office/drawing/2014/main" id="{203C2DDF-1A5C-47F2-B2E7-2F4F83D53DD2}"/>
              </a:ext>
            </a:extLst>
          </p:cNvPr>
          <p:cNvSpPr>
            <a:spLocks noChangeArrowheads="1"/>
          </p:cNvSpPr>
          <p:nvPr/>
        </p:nvSpPr>
        <p:spPr bwMode="auto">
          <a:xfrm>
            <a:off x="1143000" y="2682842"/>
            <a:ext cx="182563" cy="37338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0" name="Right Triangle 29">
            <a:extLst>
              <a:ext uri="{FF2B5EF4-FFF2-40B4-BE49-F238E27FC236}">
                <a16:creationId xmlns:a16="http://schemas.microsoft.com/office/drawing/2014/main" id="{E9FA8AA4-4D8F-4379-A270-AF1FFCEC6C30}"/>
              </a:ext>
            </a:extLst>
          </p:cNvPr>
          <p:cNvSpPr/>
          <p:nvPr/>
        </p:nvSpPr>
        <p:spPr>
          <a:xfrm>
            <a:off x="1711519" y="5875623"/>
            <a:ext cx="46095" cy="45719"/>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AutoShape 2">
            <a:extLst>
              <a:ext uri="{FF2B5EF4-FFF2-40B4-BE49-F238E27FC236}">
                <a16:creationId xmlns:a16="http://schemas.microsoft.com/office/drawing/2014/main" id="{8CE4F94D-EE44-4CB7-87AC-E944C22D6791}"/>
              </a:ext>
            </a:extLst>
          </p:cNvPr>
          <p:cNvSpPr>
            <a:spLocks noChangeArrowheads="1"/>
          </p:cNvSpPr>
          <p:nvPr/>
        </p:nvSpPr>
        <p:spPr bwMode="auto">
          <a:xfrm>
            <a:off x="8001000" y="2667000"/>
            <a:ext cx="182563" cy="37338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3" name="Right Triangle 32">
            <a:extLst>
              <a:ext uri="{FF2B5EF4-FFF2-40B4-BE49-F238E27FC236}">
                <a16:creationId xmlns:a16="http://schemas.microsoft.com/office/drawing/2014/main" id="{28AEB68C-4C60-453E-B07D-E11427714951}"/>
              </a:ext>
            </a:extLst>
          </p:cNvPr>
          <p:cNvSpPr/>
          <p:nvPr/>
        </p:nvSpPr>
        <p:spPr>
          <a:xfrm>
            <a:off x="4863591" y="5751001"/>
            <a:ext cx="46095" cy="45719"/>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utoShape 2">
            <a:extLst>
              <a:ext uri="{FF2B5EF4-FFF2-40B4-BE49-F238E27FC236}">
                <a16:creationId xmlns:a16="http://schemas.microsoft.com/office/drawing/2014/main" id="{30D57105-70DE-4A82-907F-F114AD984B49}"/>
              </a:ext>
            </a:extLst>
          </p:cNvPr>
          <p:cNvSpPr>
            <a:spLocks noChangeArrowheads="1"/>
          </p:cNvSpPr>
          <p:nvPr/>
        </p:nvSpPr>
        <p:spPr bwMode="auto">
          <a:xfrm>
            <a:off x="4447472" y="2710620"/>
            <a:ext cx="182563" cy="3733800"/>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7" name="Arrow: Right 16">
            <a:extLst>
              <a:ext uri="{FF2B5EF4-FFF2-40B4-BE49-F238E27FC236}">
                <a16:creationId xmlns:a16="http://schemas.microsoft.com/office/drawing/2014/main" id="{6D94E496-588A-492A-BB38-1BBEF5DF5FF2}"/>
              </a:ext>
            </a:extLst>
          </p:cNvPr>
          <p:cNvSpPr/>
          <p:nvPr/>
        </p:nvSpPr>
        <p:spPr>
          <a:xfrm>
            <a:off x="1582166" y="2971800"/>
            <a:ext cx="2532634"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Company Data</a:t>
            </a:r>
          </a:p>
        </p:txBody>
      </p:sp>
      <p:sp>
        <p:nvSpPr>
          <p:cNvPr id="19" name="Arrow: Left 18">
            <a:extLst>
              <a:ext uri="{FF2B5EF4-FFF2-40B4-BE49-F238E27FC236}">
                <a16:creationId xmlns:a16="http://schemas.microsoft.com/office/drawing/2014/main" id="{99C3C7B3-C037-42EE-ACE5-A2CC9B2123BB}"/>
              </a:ext>
            </a:extLst>
          </p:cNvPr>
          <p:cNvSpPr/>
          <p:nvPr/>
        </p:nvSpPr>
        <p:spPr>
          <a:xfrm>
            <a:off x="1619225" y="3574056"/>
            <a:ext cx="2403281" cy="313801"/>
          </a:xfrm>
          <a:prstGeom prst="leftArrow">
            <a:avLst>
              <a:gd name="adj1" fmla="val 67841"/>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Graph</a:t>
            </a:r>
          </a:p>
        </p:txBody>
      </p:sp>
      <p:sp>
        <p:nvSpPr>
          <p:cNvPr id="47" name="Arrow: Left 46">
            <a:extLst>
              <a:ext uri="{FF2B5EF4-FFF2-40B4-BE49-F238E27FC236}">
                <a16:creationId xmlns:a16="http://schemas.microsoft.com/office/drawing/2014/main" id="{5E5CBF23-B8A7-4F39-895F-85DCBEEBD24A}"/>
              </a:ext>
            </a:extLst>
          </p:cNvPr>
          <p:cNvSpPr/>
          <p:nvPr/>
        </p:nvSpPr>
        <p:spPr>
          <a:xfrm>
            <a:off x="1619225" y="4614987"/>
            <a:ext cx="2403281" cy="313801"/>
          </a:xfrm>
          <a:prstGeom prst="leftArrow">
            <a:avLst>
              <a:gd name="adj1" fmla="val 67841"/>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a:t>
            </a:r>
          </a:p>
        </p:txBody>
      </p:sp>
      <p:sp>
        <p:nvSpPr>
          <p:cNvPr id="48" name="Arrow: Right 47">
            <a:extLst>
              <a:ext uri="{FF2B5EF4-FFF2-40B4-BE49-F238E27FC236}">
                <a16:creationId xmlns:a16="http://schemas.microsoft.com/office/drawing/2014/main" id="{E5ED0DBC-649A-4AEE-8629-010873B3B9B9}"/>
              </a:ext>
            </a:extLst>
          </p:cNvPr>
          <p:cNvSpPr/>
          <p:nvPr/>
        </p:nvSpPr>
        <p:spPr>
          <a:xfrm>
            <a:off x="1582166" y="5808383"/>
            <a:ext cx="2532634"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Plot Predicted graph</a:t>
            </a:r>
          </a:p>
        </p:txBody>
      </p:sp>
      <p:sp>
        <p:nvSpPr>
          <p:cNvPr id="49" name="Arrow: Right 48">
            <a:extLst>
              <a:ext uri="{FF2B5EF4-FFF2-40B4-BE49-F238E27FC236}">
                <a16:creationId xmlns:a16="http://schemas.microsoft.com/office/drawing/2014/main" id="{B2863810-3B48-42CF-8C26-54F209A09EE2}"/>
              </a:ext>
            </a:extLst>
          </p:cNvPr>
          <p:cNvSpPr/>
          <p:nvPr/>
        </p:nvSpPr>
        <p:spPr>
          <a:xfrm>
            <a:off x="1619225" y="5137425"/>
            <a:ext cx="2532634"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Plot graph</a:t>
            </a:r>
          </a:p>
        </p:txBody>
      </p:sp>
      <p:sp>
        <p:nvSpPr>
          <p:cNvPr id="52" name="Arrow: Right 51">
            <a:extLst>
              <a:ext uri="{FF2B5EF4-FFF2-40B4-BE49-F238E27FC236}">
                <a16:creationId xmlns:a16="http://schemas.microsoft.com/office/drawing/2014/main" id="{2AD4642F-A5EA-4FB7-96B8-2D8FC82BDAAE}"/>
              </a:ext>
            </a:extLst>
          </p:cNvPr>
          <p:cNvSpPr/>
          <p:nvPr/>
        </p:nvSpPr>
        <p:spPr>
          <a:xfrm>
            <a:off x="5182107" y="2993280"/>
            <a:ext cx="2532634"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Company Data</a:t>
            </a:r>
          </a:p>
        </p:txBody>
      </p:sp>
      <p:sp>
        <p:nvSpPr>
          <p:cNvPr id="53" name="Arrow: Left 52">
            <a:extLst>
              <a:ext uri="{FF2B5EF4-FFF2-40B4-BE49-F238E27FC236}">
                <a16:creationId xmlns:a16="http://schemas.microsoft.com/office/drawing/2014/main" id="{843BE5E9-B99B-4E81-80A5-4BD69AAA182C}"/>
              </a:ext>
            </a:extLst>
          </p:cNvPr>
          <p:cNvSpPr/>
          <p:nvPr/>
        </p:nvSpPr>
        <p:spPr>
          <a:xfrm>
            <a:off x="1628579" y="4067310"/>
            <a:ext cx="2403281" cy="313801"/>
          </a:xfrm>
          <a:prstGeom prst="leftArrow">
            <a:avLst>
              <a:gd name="adj1" fmla="val 67841"/>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Training Model</a:t>
            </a:r>
          </a:p>
        </p:txBody>
      </p:sp>
      <p:sp>
        <p:nvSpPr>
          <p:cNvPr id="54" name="Arrow: Left 53">
            <a:extLst>
              <a:ext uri="{FF2B5EF4-FFF2-40B4-BE49-F238E27FC236}">
                <a16:creationId xmlns:a16="http://schemas.microsoft.com/office/drawing/2014/main" id="{B3922C16-5DF0-4E83-93AB-7AE781C080F7}"/>
              </a:ext>
            </a:extLst>
          </p:cNvPr>
          <p:cNvSpPr/>
          <p:nvPr/>
        </p:nvSpPr>
        <p:spPr>
          <a:xfrm>
            <a:off x="5182107" y="3805499"/>
            <a:ext cx="2403281" cy="313801"/>
          </a:xfrm>
          <a:prstGeom prst="leftArrow">
            <a:avLst>
              <a:gd name="adj1" fmla="val 67841"/>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Load Data</a:t>
            </a:r>
          </a:p>
        </p:txBody>
      </p:sp>
    </p:spTree>
    <p:extLst>
      <p:ext uri="{BB962C8B-B14F-4D97-AF65-F5344CB8AC3E}">
        <p14:creationId xmlns:p14="http://schemas.microsoft.com/office/powerpoint/2010/main" val="2812045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148</TotalTime>
  <Words>802</Words>
  <Application>Microsoft Office PowerPoint</Application>
  <PresentationFormat>On-screen Show (4:3)</PresentationFormat>
  <Paragraphs>104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Rockwell</vt:lpstr>
      <vt:lpstr>Symbol</vt:lpstr>
      <vt:lpstr>Times New Roman</vt:lpstr>
      <vt:lpstr>Damask</vt:lpstr>
      <vt:lpstr>PowerPoint Presentation</vt:lpstr>
      <vt:lpstr>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Hardware/Software Requirement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Aditya Surana</cp:lastModifiedBy>
  <cp:revision>37</cp:revision>
  <dcterms:created xsi:type="dcterms:W3CDTF">2020-08-21T09:12:09Z</dcterms:created>
  <dcterms:modified xsi:type="dcterms:W3CDTF">2021-05-18T10:45:56Z</dcterms:modified>
</cp:coreProperties>
</file>