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6858000" cx="9144000"/>
  <p:notesSz cx="7772400" cy="10058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8" roundtripDataSignature="AMtx7midMTczn2Wl6Y0jX5e6AX0wnRYSO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088E46F-3670-413C-834E-4CF013D9E9EB}">
  <a:tblStyle styleId="{D088E46F-3670-413C-834E-4CF013D9E9E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customschemas.google.com/relationships/presentationmetadata" Target="metadata"/><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9: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9: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0: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0: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1: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1: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2: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2: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3: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3: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cd3da4b91c_1_0: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gcd3da4b91c_1_0: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4: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4: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cd3da4b91c_1_8: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gcd3da4b91c_1_8: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15: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5: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6: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6: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2: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17: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7: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18: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8: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3: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4: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5: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5: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dbd81d8143_0_71: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gdbd81d8143_0_71: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6: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6: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7: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7: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8: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8: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9" name="Shape 9"/>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39" name="Shape 39"/>
        <p:cNvGrpSpPr/>
        <p:nvPr/>
      </p:nvGrpSpPr>
      <p:grpSpPr>
        <a:xfrm>
          <a:off x="0" y="0"/>
          <a:ext cx="0" cy="0"/>
          <a:chOff x="0" y="0"/>
          <a:chExt cx="0" cy="0"/>
        </a:xfrm>
      </p:grpSpPr>
      <p:sp>
        <p:nvSpPr>
          <p:cNvPr id="40" name="Google Shape;40;p31"/>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31"/>
          <p:cNvSpPr txBox="1"/>
          <p:nvPr>
            <p:ph idx="1" type="body"/>
          </p:nvPr>
        </p:nvSpPr>
        <p:spPr>
          <a:xfrm>
            <a:off x="457200" y="1604520"/>
            <a:ext cx="82292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31"/>
          <p:cNvSpPr txBox="1"/>
          <p:nvPr>
            <p:ph idx="2" type="body"/>
          </p:nvPr>
        </p:nvSpPr>
        <p:spPr>
          <a:xfrm>
            <a:off x="457200" y="3682080"/>
            <a:ext cx="82292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3" name="Shape 43"/>
        <p:cNvGrpSpPr/>
        <p:nvPr/>
      </p:nvGrpSpPr>
      <p:grpSpPr>
        <a:xfrm>
          <a:off x="0" y="0"/>
          <a:ext cx="0" cy="0"/>
          <a:chOff x="0" y="0"/>
          <a:chExt cx="0" cy="0"/>
        </a:xfrm>
      </p:grpSpPr>
      <p:sp>
        <p:nvSpPr>
          <p:cNvPr id="44" name="Google Shape;44;p32"/>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32"/>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2"/>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32"/>
          <p:cNvSpPr txBox="1"/>
          <p:nvPr>
            <p:ph idx="3" type="body"/>
          </p:nvPr>
        </p:nvSpPr>
        <p:spPr>
          <a:xfrm>
            <a:off x="45720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32"/>
          <p:cNvSpPr txBox="1"/>
          <p:nvPr>
            <p:ph idx="4" type="body"/>
          </p:nvPr>
        </p:nvSpPr>
        <p:spPr>
          <a:xfrm>
            <a:off x="467424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49" name="Shape 49"/>
        <p:cNvGrpSpPr/>
        <p:nvPr/>
      </p:nvGrpSpPr>
      <p:grpSpPr>
        <a:xfrm>
          <a:off x="0" y="0"/>
          <a:ext cx="0" cy="0"/>
          <a:chOff x="0" y="0"/>
          <a:chExt cx="0" cy="0"/>
        </a:xfrm>
      </p:grpSpPr>
      <p:sp>
        <p:nvSpPr>
          <p:cNvPr id="50" name="Google Shape;50;p33"/>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3"/>
          <p:cNvSpPr txBox="1"/>
          <p:nvPr>
            <p:ph idx="1" type="body"/>
          </p:nvPr>
        </p:nvSpPr>
        <p:spPr>
          <a:xfrm>
            <a:off x="457200" y="160452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33"/>
          <p:cNvSpPr txBox="1"/>
          <p:nvPr>
            <p:ph idx="2" type="body"/>
          </p:nvPr>
        </p:nvSpPr>
        <p:spPr>
          <a:xfrm>
            <a:off x="3239640" y="160452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33"/>
          <p:cNvSpPr txBox="1"/>
          <p:nvPr>
            <p:ph idx="3" type="body"/>
          </p:nvPr>
        </p:nvSpPr>
        <p:spPr>
          <a:xfrm>
            <a:off x="6022080" y="160452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33"/>
          <p:cNvSpPr txBox="1"/>
          <p:nvPr>
            <p:ph idx="4" type="body"/>
          </p:nvPr>
        </p:nvSpPr>
        <p:spPr>
          <a:xfrm>
            <a:off x="457200" y="368208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33"/>
          <p:cNvSpPr txBox="1"/>
          <p:nvPr>
            <p:ph idx="5" type="body"/>
          </p:nvPr>
        </p:nvSpPr>
        <p:spPr>
          <a:xfrm>
            <a:off x="3239640" y="368208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33"/>
          <p:cNvSpPr txBox="1"/>
          <p:nvPr>
            <p:ph idx="6" type="body"/>
          </p:nvPr>
        </p:nvSpPr>
        <p:spPr>
          <a:xfrm>
            <a:off x="6022080" y="368208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61" name="Shape 61"/>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62" name="Shape 62"/>
        <p:cNvGrpSpPr/>
        <p:nvPr/>
      </p:nvGrpSpPr>
      <p:grpSpPr>
        <a:xfrm>
          <a:off x="0" y="0"/>
          <a:ext cx="0" cy="0"/>
          <a:chOff x="0" y="0"/>
          <a:chExt cx="0" cy="0"/>
        </a:xfrm>
      </p:grpSpPr>
      <p:sp>
        <p:nvSpPr>
          <p:cNvPr id="63" name="Google Shape;63;gdbd81d8143_0_92"/>
          <p:cNvSpPr txBox="1"/>
          <p:nvPr>
            <p:ph type="title"/>
          </p:nvPr>
        </p:nvSpPr>
        <p:spPr>
          <a:xfrm>
            <a:off x="457200" y="273600"/>
            <a:ext cx="8229300" cy="11448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4" name="Google Shape;64;gdbd81d8143_0_92"/>
          <p:cNvSpPr txBox="1"/>
          <p:nvPr>
            <p:ph idx="1" type="subTitle"/>
          </p:nvPr>
        </p:nvSpPr>
        <p:spPr>
          <a:xfrm>
            <a:off x="457200" y="1604520"/>
            <a:ext cx="8229300" cy="39774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65" name="Shape 65"/>
        <p:cNvGrpSpPr/>
        <p:nvPr/>
      </p:nvGrpSpPr>
      <p:grpSpPr>
        <a:xfrm>
          <a:off x="0" y="0"/>
          <a:ext cx="0" cy="0"/>
          <a:chOff x="0" y="0"/>
          <a:chExt cx="0" cy="0"/>
        </a:xfrm>
      </p:grpSpPr>
      <p:sp>
        <p:nvSpPr>
          <p:cNvPr id="66" name="Google Shape;66;gdbd81d8143_0_95"/>
          <p:cNvSpPr txBox="1"/>
          <p:nvPr>
            <p:ph type="title"/>
          </p:nvPr>
        </p:nvSpPr>
        <p:spPr>
          <a:xfrm>
            <a:off x="457200" y="273600"/>
            <a:ext cx="8229300" cy="11448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7" name="Google Shape;67;gdbd81d8143_0_95"/>
          <p:cNvSpPr txBox="1"/>
          <p:nvPr>
            <p:ph idx="1" type="body"/>
          </p:nvPr>
        </p:nvSpPr>
        <p:spPr>
          <a:xfrm>
            <a:off x="457200" y="1604520"/>
            <a:ext cx="8229300" cy="39774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68" name="Shape 68"/>
        <p:cNvGrpSpPr/>
        <p:nvPr/>
      </p:nvGrpSpPr>
      <p:grpSpPr>
        <a:xfrm>
          <a:off x="0" y="0"/>
          <a:ext cx="0" cy="0"/>
          <a:chOff x="0" y="0"/>
          <a:chExt cx="0" cy="0"/>
        </a:xfrm>
      </p:grpSpPr>
      <p:sp>
        <p:nvSpPr>
          <p:cNvPr id="69" name="Google Shape;69;gdbd81d8143_0_98"/>
          <p:cNvSpPr txBox="1"/>
          <p:nvPr>
            <p:ph type="title"/>
          </p:nvPr>
        </p:nvSpPr>
        <p:spPr>
          <a:xfrm>
            <a:off x="457200" y="273600"/>
            <a:ext cx="8229300" cy="11448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0" name="Google Shape;70;gdbd81d8143_0_98"/>
          <p:cNvSpPr txBox="1"/>
          <p:nvPr>
            <p:ph idx="1" type="body"/>
          </p:nvPr>
        </p:nvSpPr>
        <p:spPr>
          <a:xfrm>
            <a:off x="457200" y="1604520"/>
            <a:ext cx="4015800" cy="39774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71" name="Google Shape;71;gdbd81d8143_0_98"/>
          <p:cNvSpPr txBox="1"/>
          <p:nvPr>
            <p:ph idx="2" type="body"/>
          </p:nvPr>
        </p:nvSpPr>
        <p:spPr>
          <a:xfrm>
            <a:off x="4674240" y="1604520"/>
            <a:ext cx="4015800" cy="39774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gdbd81d8143_0_102"/>
          <p:cNvSpPr txBox="1"/>
          <p:nvPr>
            <p:ph type="title"/>
          </p:nvPr>
        </p:nvSpPr>
        <p:spPr>
          <a:xfrm>
            <a:off x="457200" y="273600"/>
            <a:ext cx="8229300" cy="11448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74" name="Shape 74"/>
        <p:cNvGrpSpPr/>
        <p:nvPr/>
      </p:nvGrpSpPr>
      <p:grpSpPr>
        <a:xfrm>
          <a:off x="0" y="0"/>
          <a:ext cx="0" cy="0"/>
          <a:chOff x="0" y="0"/>
          <a:chExt cx="0" cy="0"/>
        </a:xfrm>
      </p:grpSpPr>
      <p:sp>
        <p:nvSpPr>
          <p:cNvPr id="75" name="Google Shape;75;gdbd81d8143_0_104"/>
          <p:cNvSpPr txBox="1"/>
          <p:nvPr>
            <p:ph idx="1" type="subTitle"/>
          </p:nvPr>
        </p:nvSpPr>
        <p:spPr>
          <a:xfrm>
            <a:off x="457200" y="273600"/>
            <a:ext cx="8229300" cy="53079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76" name="Shape 76"/>
        <p:cNvGrpSpPr/>
        <p:nvPr/>
      </p:nvGrpSpPr>
      <p:grpSpPr>
        <a:xfrm>
          <a:off x="0" y="0"/>
          <a:ext cx="0" cy="0"/>
          <a:chOff x="0" y="0"/>
          <a:chExt cx="0" cy="0"/>
        </a:xfrm>
      </p:grpSpPr>
      <p:sp>
        <p:nvSpPr>
          <p:cNvPr id="77" name="Google Shape;77;gdbd81d8143_0_106"/>
          <p:cNvSpPr txBox="1"/>
          <p:nvPr>
            <p:ph type="title"/>
          </p:nvPr>
        </p:nvSpPr>
        <p:spPr>
          <a:xfrm>
            <a:off x="457200" y="273600"/>
            <a:ext cx="8229300" cy="11448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8" name="Google Shape;78;gdbd81d8143_0_106"/>
          <p:cNvSpPr txBox="1"/>
          <p:nvPr>
            <p:ph idx="1" type="body"/>
          </p:nvPr>
        </p:nvSpPr>
        <p:spPr>
          <a:xfrm>
            <a:off x="457200" y="1604520"/>
            <a:ext cx="4015800" cy="18969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79" name="Google Shape;79;gdbd81d8143_0_106"/>
          <p:cNvSpPr txBox="1"/>
          <p:nvPr>
            <p:ph idx="2" type="body"/>
          </p:nvPr>
        </p:nvSpPr>
        <p:spPr>
          <a:xfrm>
            <a:off x="4674240" y="1604520"/>
            <a:ext cx="4015800" cy="39774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80" name="Google Shape;80;gdbd81d8143_0_106"/>
          <p:cNvSpPr txBox="1"/>
          <p:nvPr>
            <p:ph idx="3" type="body"/>
          </p:nvPr>
        </p:nvSpPr>
        <p:spPr>
          <a:xfrm>
            <a:off x="457200" y="3682080"/>
            <a:ext cx="4015800" cy="18969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0" name="Shape 10"/>
        <p:cNvGrpSpPr/>
        <p:nvPr/>
      </p:nvGrpSpPr>
      <p:grpSpPr>
        <a:xfrm>
          <a:off x="0" y="0"/>
          <a:ext cx="0" cy="0"/>
          <a:chOff x="0" y="0"/>
          <a:chExt cx="0" cy="0"/>
        </a:xfrm>
      </p:grpSpPr>
      <p:sp>
        <p:nvSpPr>
          <p:cNvPr id="11" name="Google Shape;11;p23"/>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 name="Google Shape;12;p23"/>
          <p:cNvSpPr txBox="1"/>
          <p:nvPr>
            <p:ph idx="1" type="subTitle"/>
          </p:nvPr>
        </p:nvSpPr>
        <p:spPr>
          <a:xfrm>
            <a:off x="457200" y="1604520"/>
            <a:ext cx="8229240" cy="397728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81" name="Shape 81"/>
        <p:cNvGrpSpPr/>
        <p:nvPr/>
      </p:nvGrpSpPr>
      <p:grpSpPr>
        <a:xfrm>
          <a:off x="0" y="0"/>
          <a:ext cx="0" cy="0"/>
          <a:chOff x="0" y="0"/>
          <a:chExt cx="0" cy="0"/>
        </a:xfrm>
      </p:grpSpPr>
      <p:sp>
        <p:nvSpPr>
          <p:cNvPr id="82" name="Google Shape;82;gdbd81d8143_0_111"/>
          <p:cNvSpPr txBox="1"/>
          <p:nvPr>
            <p:ph type="title"/>
          </p:nvPr>
        </p:nvSpPr>
        <p:spPr>
          <a:xfrm>
            <a:off x="457200" y="273600"/>
            <a:ext cx="8229300" cy="11448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3" name="Google Shape;83;gdbd81d8143_0_111"/>
          <p:cNvSpPr txBox="1"/>
          <p:nvPr>
            <p:ph idx="1" type="body"/>
          </p:nvPr>
        </p:nvSpPr>
        <p:spPr>
          <a:xfrm>
            <a:off x="457200" y="1604520"/>
            <a:ext cx="4015800" cy="39774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84" name="Google Shape;84;gdbd81d8143_0_111"/>
          <p:cNvSpPr txBox="1"/>
          <p:nvPr>
            <p:ph idx="2" type="body"/>
          </p:nvPr>
        </p:nvSpPr>
        <p:spPr>
          <a:xfrm>
            <a:off x="4674240" y="1604520"/>
            <a:ext cx="4015800" cy="18969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85" name="Google Shape;85;gdbd81d8143_0_111"/>
          <p:cNvSpPr txBox="1"/>
          <p:nvPr>
            <p:ph idx="3" type="body"/>
          </p:nvPr>
        </p:nvSpPr>
        <p:spPr>
          <a:xfrm>
            <a:off x="4674240" y="3682080"/>
            <a:ext cx="4015800" cy="18969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86" name="Shape 86"/>
        <p:cNvGrpSpPr/>
        <p:nvPr/>
      </p:nvGrpSpPr>
      <p:grpSpPr>
        <a:xfrm>
          <a:off x="0" y="0"/>
          <a:ext cx="0" cy="0"/>
          <a:chOff x="0" y="0"/>
          <a:chExt cx="0" cy="0"/>
        </a:xfrm>
      </p:grpSpPr>
      <p:sp>
        <p:nvSpPr>
          <p:cNvPr id="87" name="Google Shape;87;gdbd81d8143_0_116"/>
          <p:cNvSpPr txBox="1"/>
          <p:nvPr>
            <p:ph type="title"/>
          </p:nvPr>
        </p:nvSpPr>
        <p:spPr>
          <a:xfrm>
            <a:off x="457200" y="273600"/>
            <a:ext cx="8229300" cy="11448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8" name="Google Shape;88;gdbd81d8143_0_116"/>
          <p:cNvSpPr txBox="1"/>
          <p:nvPr>
            <p:ph idx="1" type="body"/>
          </p:nvPr>
        </p:nvSpPr>
        <p:spPr>
          <a:xfrm>
            <a:off x="457200" y="1604520"/>
            <a:ext cx="4015800" cy="18969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89" name="Google Shape;89;gdbd81d8143_0_116"/>
          <p:cNvSpPr txBox="1"/>
          <p:nvPr>
            <p:ph idx="2" type="body"/>
          </p:nvPr>
        </p:nvSpPr>
        <p:spPr>
          <a:xfrm>
            <a:off x="4674240" y="1604520"/>
            <a:ext cx="4015800" cy="18969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90" name="Google Shape;90;gdbd81d8143_0_116"/>
          <p:cNvSpPr txBox="1"/>
          <p:nvPr>
            <p:ph idx="3" type="body"/>
          </p:nvPr>
        </p:nvSpPr>
        <p:spPr>
          <a:xfrm>
            <a:off x="457200" y="3682080"/>
            <a:ext cx="8229300" cy="18969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91" name="Shape 91"/>
        <p:cNvGrpSpPr/>
        <p:nvPr/>
      </p:nvGrpSpPr>
      <p:grpSpPr>
        <a:xfrm>
          <a:off x="0" y="0"/>
          <a:ext cx="0" cy="0"/>
          <a:chOff x="0" y="0"/>
          <a:chExt cx="0" cy="0"/>
        </a:xfrm>
      </p:grpSpPr>
      <p:sp>
        <p:nvSpPr>
          <p:cNvPr id="92" name="Google Shape;92;gdbd81d8143_0_121"/>
          <p:cNvSpPr txBox="1"/>
          <p:nvPr>
            <p:ph type="title"/>
          </p:nvPr>
        </p:nvSpPr>
        <p:spPr>
          <a:xfrm>
            <a:off x="457200" y="273600"/>
            <a:ext cx="8229300" cy="11448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3" name="Google Shape;93;gdbd81d8143_0_121"/>
          <p:cNvSpPr txBox="1"/>
          <p:nvPr>
            <p:ph idx="1" type="body"/>
          </p:nvPr>
        </p:nvSpPr>
        <p:spPr>
          <a:xfrm>
            <a:off x="457200" y="1604520"/>
            <a:ext cx="8229300" cy="18969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94" name="Google Shape;94;gdbd81d8143_0_121"/>
          <p:cNvSpPr txBox="1"/>
          <p:nvPr>
            <p:ph idx="2" type="body"/>
          </p:nvPr>
        </p:nvSpPr>
        <p:spPr>
          <a:xfrm>
            <a:off x="457200" y="3682080"/>
            <a:ext cx="8229300" cy="18969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95" name="Shape 95"/>
        <p:cNvGrpSpPr/>
        <p:nvPr/>
      </p:nvGrpSpPr>
      <p:grpSpPr>
        <a:xfrm>
          <a:off x="0" y="0"/>
          <a:ext cx="0" cy="0"/>
          <a:chOff x="0" y="0"/>
          <a:chExt cx="0" cy="0"/>
        </a:xfrm>
      </p:grpSpPr>
      <p:sp>
        <p:nvSpPr>
          <p:cNvPr id="96" name="Google Shape;96;gdbd81d8143_0_125"/>
          <p:cNvSpPr txBox="1"/>
          <p:nvPr>
            <p:ph type="title"/>
          </p:nvPr>
        </p:nvSpPr>
        <p:spPr>
          <a:xfrm>
            <a:off x="457200" y="273600"/>
            <a:ext cx="8229300" cy="11448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7" name="Google Shape;97;gdbd81d8143_0_125"/>
          <p:cNvSpPr txBox="1"/>
          <p:nvPr>
            <p:ph idx="1" type="body"/>
          </p:nvPr>
        </p:nvSpPr>
        <p:spPr>
          <a:xfrm>
            <a:off x="457200" y="1604520"/>
            <a:ext cx="4015800" cy="18969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98" name="Google Shape;98;gdbd81d8143_0_125"/>
          <p:cNvSpPr txBox="1"/>
          <p:nvPr>
            <p:ph idx="2" type="body"/>
          </p:nvPr>
        </p:nvSpPr>
        <p:spPr>
          <a:xfrm>
            <a:off x="4674240" y="1604520"/>
            <a:ext cx="4015800" cy="18969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99" name="Google Shape;99;gdbd81d8143_0_125"/>
          <p:cNvSpPr txBox="1"/>
          <p:nvPr>
            <p:ph idx="3" type="body"/>
          </p:nvPr>
        </p:nvSpPr>
        <p:spPr>
          <a:xfrm>
            <a:off x="457200" y="3682080"/>
            <a:ext cx="4015800" cy="18969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00" name="Google Shape;100;gdbd81d8143_0_125"/>
          <p:cNvSpPr txBox="1"/>
          <p:nvPr>
            <p:ph idx="4" type="body"/>
          </p:nvPr>
        </p:nvSpPr>
        <p:spPr>
          <a:xfrm>
            <a:off x="4674240" y="3682080"/>
            <a:ext cx="4015800" cy="18969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01" name="Shape 101"/>
        <p:cNvGrpSpPr/>
        <p:nvPr/>
      </p:nvGrpSpPr>
      <p:grpSpPr>
        <a:xfrm>
          <a:off x="0" y="0"/>
          <a:ext cx="0" cy="0"/>
          <a:chOff x="0" y="0"/>
          <a:chExt cx="0" cy="0"/>
        </a:xfrm>
      </p:grpSpPr>
      <p:sp>
        <p:nvSpPr>
          <p:cNvPr id="102" name="Google Shape;102;gdbd81d8143_0_131"/>
          <p:cNvSpPr txBox="1"/>
          <p:nvPr>
            <p:ph type="title"/>
          </p:nvPr>
        </p:nvSpPr>
        <p:spPr>
          <a:xfrm>
            <a:off x="457200" y="273600"/>
            <a:ext cx="8229300" cy="11448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3" name="Google Shape;103;gdbd81d8143_0_131"/>
          <p:cNvSpPr txBox="1"/>
          <p:nvPr>
            <p:ph idx="1" type="body"/>
          </p:nvPr>
        </p:nvSpPr>
        <p:spPr>
          <a:xfrm>
            <a:off x="457200" y="1604520"/>
            <a:ext cx="2649600" cy="18969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04" name="Google Shape;104;gdbd81d8143_0_131"/>
          <p:cNvSpPr txBox="1"/>
          <p:nvPr>
            <p:ph idx="2" type="body"/>
          </p:nvPr>
        </p:nvSpPr>
        <p:spPr>
          <a:xfrm>
            <a:off x="3239640" y="1604520"/>
            <a:ext cx="2649600" cy="18969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05" name="Google Shape;105;gdbd81d8143_0_131"/>
          <p:cNvSpPr txBox="1"/>
          <p:nvPr>
            <p:ph idx="3" type="body"/>
          </p:nvPr>
        </p:nvSpPr>
        <p:spPr>
          <a:xfrm>
            <a:off x="6022080" y="1604520"/>
            <a:ext cx="2649600" cy="18969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06" name="Google Shape;106;gdbd81d8143_0_131"/>
          <p:cNvSpPr txBox="1"/>
          <p:nvPr>
            <p:ph idx="4" type="body"/>
          </p:nvPr>
        </p:nvSpPr>
        <p:spPr>
          <a:xfrm>
            <a:off x="457200" y="3682080"/>
            <a:ext cx="2649600" cy="18969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07" name="Google Shape;107;gdbd81d8143_0_131"/>
          <p:cNvSpPr txBox="1"/>
          <p:nvPr>
            <p:ph idx="5" type="body"/>
          </p:nvPr>
        </p:nvSpPr>
        <p:spPr>
          <a:xfrm>
            <a:off x="3239640" y="3682080"/>
            <a:ext cx="2649600" cy="18969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08" name="Google Shape;108;gdbd81d8143_0_131"/>
          <p:cNvSpPr txBox="1"/>
          <p:nvPr>
            <p:ph idx="6" type="body"/>
          </p:nvPr>
        </p:nvSpPr>
        <p:spPr>
          <a:xfrm>
            <a:off x="6022080" y="3682080"/>
            <a:ext cx="2649600" cy="18969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3" name="Shape 13"/>
        <p:cNvGrpSpPr/>
        <p:nvPr/>
      </p:nvGrpSpPr>
      <p:grpSpPr>
        <a:xfrm>
          <a:off x="0" y="0"/>
          <a:ext cx="0" cy="0"/>
          <a:chOff x="0" y="0"/>
          <a:chExt cx="0" cy="0"/>
        </a:xfrm>
      </p:grpSpPr>
      <p:sp>
        <p:nvSpPr>
          <p:cNvPr id="14" name="Google Shape;14;p24"/>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24"/>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6" name="Shape 16"/>
        <p:cNvGrpSpPr/>
        <p:nvPr/>
      </p:nvGrpSpPr>
      <p:grpSpPr>
        <a:xfrm>
          <a:off x="0" y="0"/>
          <a:ext cx="0" cy="0"/>
          <a:chOff x="0" y="0"/>
          <a:chExt cx="0" cy="0"/>
        </a:xfrm>
      </p:grpSpPr>
      <p:sp>
        <p:nvSpPr>
          <p:cNvPr id="17" name="Google Shape;17;p25"/>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5"/>
          <p:cNvSpPr txBox="1"/>
          <p:nvPr>
            <p:ph idx="1" type="body"/>
          </p:nvPr>
        </p:nvSpPr>
        <p:spPr>
          <a:xfrm>
            <a:off x="457200" y="1604520"/>
            <a:ext cx="401580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 name="Google Shape;19;p25"/>
          <p:cNvSpPr txBox="1"/>
          <p:nvPr>
            <p:ph idx="2" type="body"/>
          </p:nvPr>
        </p:nvSpPr>
        <p:spPr>
          <a:xfrm>
            <a:off x="4674240" y="1604520"/>
            <a:ext cx="401580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 name="Shape 20"/>
        <p:cNvGrpSpPr/>
        <p:nvPr/>
      </p:nvGrpSpPr>
      <p:grpSpPr>
        <a:xfrm>
          <a:off x="0" y="0"/>
          <a:ext cx="0" cy="0"/>
          <a:chOff x="0" y="0"/>
          <a:chExt cx="0" cy="0"/>
        </a:xfrm>
      </p:grpSpPr>
      <p:sp>
        <p:nvSpPr>
          <p:cNvPr id="21" name="Google Shape;21;p26"/>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2" name="Shape 22"/>
        <p:cNvGrpSpPr/>
        <p:nvPr/>
      </p:nvGrpSpPr>
      <p:grpSpPr>
        <a:xfrm>
          <a:off x="0" y="0"/>
          <a:ext cx="0" cy="0"/>
          <a:chOff x="0" y="0"/>
          <a:chExt cx="0" cy="0"/>
        </a:xfrm>
      </p:grpSpPr>
      <p:sp>
        <p:nvSpPr>
          <p:cNvPr id="23" name="Google Shape;23;p27"/>
          <p:cNvSpPr txBox="1"/>
          <p:nvPr>
            <p:ph idx="1" type="subTitle"/>
          </p:nvPr>
        </p:nvSpPr>
        <p:spPr>
          <a:xfrm>
            <a:off x="457200" y="273600"/>
            <a:ext cx="8229240" cy="530784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4" name="Shape 24"/>
        <p:cNvGrpSpPr/>
        <p:nvPr/>
      </p:nvGrpSpPr>
      <p:grpSpPr>
        <a:xfrm>
          <a:off x="0" y="0"/>
          <a:ext cx="0" cy="0"/>
          <a:chOff x="0" y="0"/>
          <a:chExt cx="0" cy="0"/>
        </a:xfrm>
      </p:grpSpPr>
      <p:sp>
        <p:nvSpPr>
          <p:cNvPr id="25" name="Google Shape;25;p28"/>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28"/>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28"/>
          <p:cNvSpPr txBox="1"/>
          <p:nvPr>
            <p:ph idx="2" type="body"/>
          </p:nvPr>
        </p:nvSpPr>
        <p:spPr>
          <a:xfrm>
            <a:off x="4674240" y="1604520"/>
            <a:ext cx="401580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28"/>
          <p:cNvSpPr txBox="1"/>
          <p:nvPr>
            <p:ph idx="3" type="body"/>
          </p:nvPr>
        </p:nvSpPr>
        <p:spPr>
          <a:xfrm>
            <a:off x="45720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9" name="Shape 29"/>
        <p:cNvGrpSpPr/>
        <p:nvPr/>
      </p:nvGrpSpPr>
      <p:grpSpPr>
        <a:xfrm>
          <a:off x="0" y="0"/>
          <a:ext cx="0" cy="0"/>
          <a:chOff x="0" y="0"/>
          <a:chExt cx="0" cy="0"/>
        </a:xfrm>
      </p:grpSpPr>
      <p:sp>
        <p:nvSpPr>
          <p:cNvPr id="30" name="Google Shape;30;p29"/>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9"/>
          <p:cNvSpPr txBox="1"/>
          <p:nvPr>
            <p:ph idx="1" type="body"/>
          </p:nvPr>
        </p:nvSpPr>
        <p:spPr>
          <a:xfrm>
            <a:off x="457200" y="1604520"/>
            <a:ext cx="401580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9"/>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9"/>
          <p:cNvSpPr txBox="1"/>
          <p:nvPr>
            <p:ph idx="3" type="body"/>
          </p:nvPr>
        </p:nvSpPr>
        <p:spPr>
          <a:xfrm>
            <a:off x="467424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4" name="Shape 34"/>
        <p:cNvGrpSpPr/>
        <p:nvPr/>
      </p:nvGrpSpPr>
      <p:grpSpPr>
        <a:xfrm>
          <a:off x="0" y="0"/>
          <a:ext cx="0" cy="0"/>
          <a:chOff x="0" y="0"/>
          <a:chExt cx="0" cy="0"/>
        </a:xfrm>
      </p:grpSpPr>
      <p:sp>
        <p:nvSpPr>
          <p:cNvPr id="35" name="Google Shape;35;p30"/>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30"/>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0"/>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30"/>
          <p:cNvSpPr txBox="1"/>
          <p:nvPr>
            <p:ph idx="3" type="body"/>
          </p:nvPr>
        </p:nvSpPr>
        <p:spPr>
          <a:xfrm>
            <a:off x="457200" y="3682080"/>
            <a:ext cx="82292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image" Target="../media/image4.pn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9C8EE"/>
            </a:gs>
            <a:gs pos="100000">
              <a:srgbClr val="88AEDB"/>
            </a:gs>
          </a:gsLst>
          <a:lin ang="5400000" scaled="0"/>
        </a:gradFill>
      </p:bgPr>
    </p:bg>
    <p:spTree>
      <p:nvGrpSpPr>
        <p:cNvPr id="5" name="Shape 5"/>
        <p:cNvGrpSpPr/>
        <p:nvPr/>
      </p:nvGrpSpPr>
      <p:grpSpPr>
        <a:xfrm>
          <a:off x="0" y="0"/>
          <a:ext cx="0" cy="0"/>
          <a:chOff x="0" y="0"/>
          <a:chExt cx="0" cy="0"/>
        </a:xfrm>
      </p:grpSpPr>
      <p:pic>
        <p:nvPicPr>
          <p:cNvPr descr="\\DROBO-FS\QuickDrops\JB\PPTX NG\Droplets\LightingOverlay.png" id="6" name="Google Shape;6;p19"/>
          <p:cNvPicPr preferRelativeResize="0"/>
          <p:nvPr/>
        </p:nvPicPr>
        <p:blipFill rotWithShape="1">
          <a:blip r:embed="rId1">
            <a:alphaModFix amt="80000"/>
          </a:blip>
          <a:srcRect b="0" l="0" r="0" t="0"/>
          <a:stretch/>
        </p:blipFill>
        <p:spPr>
          <a:xfrm>
            <a:off x="0" y="0"/>
            <a:ext cx="9140040" cy="6854040"/>
          </a:xfrm>
          <a:prstGeom prst="rect">
            <a:avLst/>
          </a:prstGeom>
          <a:noFill/>
          <a:ln>
            <a:noFill/>
          </a:ln>
        </p:spPr>
      </p:pic>
      <p:sp>
        <p:nvSpPr>
          <p:cNvPr id="7" name="Google Shape;7;p19"/>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9"/>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9C8EE"/>
            </a:gs>
            <a:gs pos="100000">
              <a:srgbClr val="88AEDB"/>
            </a:gs>
          </a:gsLst>
          <a:lin ang="5400012" scaled="0"/>
        </a:gradFill>
      </p:bgPr>
    </p:bg>
    <p:spTree>
      <p:nvGrpSpPr>
        <p:cNvPr id="57" name="Shape 57"/>
        <p:cNvGrpSpPr/>
        <p:nvPr/>
      </p:nvGrpSpPr>
      <p:grpSpPr>
        <a:xfrm>
          <a:off x="0" y="0"/>
          <a:ext cx="0" cy="0"/>
          <a:chOff x="0" y="0"/>
          <a:chExt cx="0" cy="0"/>
        </a:xfrm>
      </p:grpSpPr>
      <p:pic>
        <p:nvPicPr>
          <p:cNvPr descr="\\DROBO-FS\QuickDrops\JB\PPTX NG\Droplets\LightingOverlay.png" id="58" name="Google Shape;58;gdbd81d8143_0_87"/>
          <p:cNvPicPr preferRelativeResize="0"/>
          <p:nvPr/>
        </p:nvPicPr>
        <p:blipFill rotWithShape="1">
          <a:blip r:embed="rId1">
            <a:alphaModFix amt="80000"/>
          </a:blip>
          <a:srcRect b="0" l="0" r="0" t="0"/>
          <a:stretch/>
        </p:blipFill>
        <p:spPr>
          <a:xfrm>
            <a:off x="0" y="0"/>
            <a:ext cx="9140400" cy="6854401"/>
          </a:xfrm>
          <a:prstGeom prst="rect">
            <a:avLst/>
          </a:prstGeom>
          <a:noFill/>
          <a:ln>
            <a:noFill/>
          </a:ln>
        </p:spPr>
      </p:pic>
      <p:sp>
        <p:nvSpPr>
          <p:cNvPr id="59" name="Google Shape;59;gdbd81d8143_0_87"/>
          <p:cNvSpPr txBox="1"/>
          <p:nvPr>
            <p:ph type="title"/>
          </p:nvPr>
        </p:nvSpPr>
        <p:spPr>
          <a:xfrm>
            <a:off x="457200" y="273600"/>
            <a:ext cx="8229300" cy="11448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0" name="Google Shape;60;gdbd81d8143_0_87"/>
          <p:cNvSpPr txBox="1"/>
          <p:nvPr>
            <p:ph idx="1" type="body"/>
          </p:nvPr>
        </p:nvSpPr>
        <p:spPr>
          <a:xfrm>
            <a:off x="457200" y="1604520"/>
            <a:ext cx="8229300" cy="397740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1"/>
          <p:cNvPicPr preferRelativeResize="0"/>
          <p:nvPr/>
        </p:nvPicPr>
        <p:blipFill rotWithShape="1">
          <a:blip r:embed="rId3">
            <a:alphaModFix/>
          </a:blip>
          <a:srcRect b="0" l="0" r="0" t="0"/>
          <a:stretch/>
        </p:blipFill>
        <p:spPr>
          <a:xfrm>
            <a:off x="2404440" y="116640"/>
            <a:ext cx="3993840" cy="840960"/>
          </a:xfrm>
          <a:prstGeom prst="rect">
            <a:avLst/>
          </a:prstGeom>
          <a:noFill/>
          <a:ln>
            <a:noFill/>
          </a:ln>
        </p:spPr>
      </p:pic>
      <p:sp>
        <p:nvSpPr>
          <p:cNvPr id="114" name="Google Shape;114;p1"/>
          <p:cNvSpPr/>
          <p:nvPr/>
        </p:nvSpPr>
        <p:spPr>
          <a:xfrm>
            <a:off x="198720" y="5877360"/>
            <a:ext cx="8743680" cy="637560"/>
          </a:xfrm>
          <a:prstGeom prst="rect">
            <a:avLst/>
          </a:prstGeom>
          <a:noFill/>
          <a:ln>
            <a:noFill/>
          </a:ln>
        </p:spPr>
        <p:txBody>
          <a:bodyPr anchorCtr="0" anchor="t" bIns="45000" lIns="90000" spcFirstLastPara="1" rIns="90000" wrap="square" tIns="45000">
            <a:noAutofit/>
          </a:bodyPr>
          <a:lstStyle/>
          <a:p>
            <a:pPr indent="0" lvl="0" marL="0" marR="0" rtl="0" algn="just">
              <a:lnSpc>
                <a:spcPct val="100000"/>
              </a:lnSpc>
              <a:spcBef>
                <a:spcPts val="0"/>
              </a:spcBef>
              <a:spcAft>
                <a:spcPts val="0"/>
              </a:spcAft>
              <a:buNone/>
            </a:pPr>
            <a:r>
              <a:rPr b="1" i="0" lang="en-IN" sz="1800" u="none" cap="none" strike="noStrike">
                <a:solidFill>
                  <a:srgbClr val="000000"/>
                </a:solidFill>
                <a:latin typeface="Times New Roman"/>
                <a:ea typeface="Times New Roman"/>
                <a:cs typeface="Times New Roman"/>
                <a:sym typeface="Times New Roman"/>
              </a:rPr>
              <a:t>Under the guidance of Prof. Mathiyalagan R, Assistant Professor, Dept. of ISE, FET-JU</a:t>
            </a:r>
            <a:endParaRPr b="0" i="0" sz="1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15" name="Google Shape;115;p1"/>
          <p:cNvSpPr/>
          <p:nvPr/>
        </p:nvSpPr>
        <p:spPr>
          <a:xfrm>
            <a:off x="627120" y="1123200"/>
            <a:ext cx="7887240" cy="5155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n-IN" sz="2800" u="sng" cap="none" strike="noStrike">
                <a:solidFill>
                  <a:srgbClr val="000000"/>
                </a:solidFill>
                <a:latin typeface="Times New Roman"/>
                <a:ea typeface="Times New Roman"/>
                <a:cs typeface="Times New Roman"/>
                <a:sym typeface="Times New Roman"/>
              </a:rPr>
              <a:t>Department of Information Science &amp; Engineering</a:t>
            </a:r>
            <a:endParaRPr b="0" i="0" sz="2800" u="none" cap="none" strike="noStrike">
              <a:solidFill>
                <a:schemeClr val="dk1"/>
              </a:solidFill>
              <a:latin typeface="Arial"/>
              <a:ea typeface="Arial"/>
              <a:cs typeface="Arial"/>
              <a:sym typeface="Arial"/>
            </a:endParaRPr>
          </a:p>
        </p:txBody>
      </p:sp>
      <p:sp>
        <p:nvSpPr>
          <p:cNvPr id="116" name="Google Shape;116;p1"/>
          <p:cNvSpPr/>
          <p:nvPr/>
        </p:nvSpPr>
        <p:spPr>
          <a:xfrm>
            <a:off x="-166320" y="2131920"/>
            <a:ext cx="9370800" cy="637560"/>
          </a:xfrm>
          <a:prstGeom prst="rect">
            <a:avLst/>
          </a:prstGeom>
          <a:noFill/>
          <a:ln>
            <a:noFill/>
          </a:ln>
        </p:spPr>
        <p:txBody>
          <a:bodyPr anchorCtr="0" anchor="t" bIns="45000" lIns="90000" spcFirstLastPara="1" rIns="90000" wrap="square" tIns="45000">
            <a:noAutofit/>
          </a:bodyPr>
          <a:lstStyle/>
          <a:p>
            <a:pPr indent="0" lvl="0" marL="228600" marR="0" rtl="0" algn="ctr">
              <a:lnSpc>
                <a:spcPct val="200000"/>
              </a:lnSpc>
              <a:spcBef>
                <a:spcPts val="0"/>
              </a:spcBef>
              <a:spcAft>
                <a:spcPts val="0"/>
              </a:spcAft>
              <a:buNone/>
            </a:pPr>
            <a:r>
              <a:rPr b="1" i="0" lang="en-IN" sz="2400" u="none" cap="none" strike="noStrike">
                <a:solidFill>
                  <a:srgbClr val="000000"/>
                </a:solidFill>
                <a:latin typeface="Times New Roman"/>
                <a:ea typeface="Times New Roman"/>
                <a:cs typeface="Times New Roman"/>
                <a:sym typeface="Times New Roman"/>
              </a:rPr>
              <a:t>Forecasting and predicting stock value using machine learning</a:t>
            </a:r>
            <a:endParaRPr b="0" i="0" sz="2400" u="none" cap="none" strike="noStrike">
              <a:solidFill>
                <a:schemeClr val="dk1"/>
              </a:solidFill>
              <a:latin typeface="Arial"/>
              <a:ea typeface="Arial"/>
              <a:cs typeface="Arial"/>
              <a:sym typeface="Arial"/>
            </a:endParaRPr>
          </a:p>
        </p:txBody>
      </p:sp>
      <p:sp>
        <p:nvSpPr>
          <p:cNvPr id="117" name="Google Shape;117;p1"/>
          <p:cNvSpPr/>
          <p:nvPr/>
        </p:nvSpPr>
        <p:spPr>
          <a:xfrm>
            <a:off x="568800" y="2770200"/>
            <a:ext cx="9370800" cy="2528280"/>
          </a:xfrm>
          <a:prstGeom prst="rect">
            <a:avLst/>
          </a:prstGeom>
          <a:noFill/>
          <a:ln>
            <a:noFill/>
          </a:ln>
        </p:spPr>
        <p:txBody>
          <a:bodyPr anchorCtr="0" anchor="t" bIns="45000" lIns="90000" spcFirstLastPara="1" rIns="90000" wrap="square" tIns="45000">
            <a:noAutofit/>
          </a:bodyPr>
          <a:lstStyle/>
          <a:p>
            <a:pPr indent="0" lvl="0" marL="228600" marR="0" rtl="0" algn="l">
              <a:lnSpc>
                <a:spcPct val="200000"/>
              </a:lnSpc>
              <a:spcBef>
                <a:spcPts val="0"/>
              </a:spcBef>
              <a:spcAft>
                <a:spcPts val="0"/>
              </a:spcAft>
              <a:buNone/>
            </a:pPr>
            <a:r>
              <a:rPr b="1" i="0" lang="en-IN" sz="2000" u="none" cap="none" strike="noStrike">
                <a:solidFill>
                  <a:srgbClr val="000000"/>
                </a:solidFill>
                <a:latin typeface="Times New Roman"/>
                <a:ea typeface="Times New Roman"/>
                <a:cs typeface="Times New Roman"/>
                <a:sym typeface="Times New Roman"/>
              </a:rPr>
              <a:t>			ADITYA SURANA                   17BTRIS036</a:t>
            </a:r>
            <a:endParaRPr b="0" i="0" sz="2000" u="none" cap="none" strike="noStrike">
              <a:solidFill>
                <a:schemeClr val="dk1"/>
              </a:solidFill>
              <a:latin typeface="Arial"/>
              <a:ea typeface="Arial"/>
              <a:cs typeface="Arial"/>
              <a:sym typeface="Arial"/>
            </a:endParaRPr>
          </a:p>
          <a:p>
            <a:pPr indent="0" lvl="0" marL="228600" marR="0" rtl="0" algn="l">
              <a:lnSpc>
                <a:spcPct val="200000"/>
              </a:lnSpc>
              <a:spcBef>
                <a:spcPts val="0"/>
              </a:spcBef>
              <a:spcAft>
                <a:spcPts val="0"/>
              </a:spcAft>
              <a:buNone/>
            </a:pPr>
            <a:r>
              <a:rPr b="1" i="0" lang="en-IN" sz="2000" u="none" cap="none" strike="noStrike">
                <a:solidFill>
                  <a:srgbClr val="000000"/>
                </a:solidFill>
                <a:latin typeface="Times New Roman"/>
                <a:ea typeface="Times New Roman"/>
                <a:cs typeface="Times New Roman"/>
                <a:sym typeface="Times New Roman"/>
              </a:rPr>
              <a:t>			ANISH SHRESTHA                17BTRIS031</a:t>
            </a:r>
            <a:endParaRPr b="0" i="0" sz="2000" u="none" cap="none" strike="noStrike">
              <a:solidFill>
                <a:schemeClr val="dk1"/>
              </a:solidFill>
              <a:latin typeface="Arial"/>
              <a:ea typeface="Arial"/>
              <a:cs typeface="Arial"/>
              <a:sym typeface="Arial"/>
            </a:endParaRPr>
          </a:p>
          <a:p>
            <a:pPr indent="0" lvl="0" marL="228600" marR="0" rtl="0" algn="l">
              <a:lnSpc>
                <a:spcPct val="200000"/>
              </a:lnSpc>
              <a:spcBef>
                <a:spcPts val="0"/>
              </a:spcBef>
              <a:spcAft>
                <a:spcPts val="0"/>
              </a:spcAft>
              <a:buNone/>
            </a:pPr>
            <a:r>
              <a:rPr b="1" i="0" lang="en-IN" sz="2000" u="none" cap="none" strike="noStrike">
                <a:solidFill>
                  <a:srgbClr val="000000"/>
                </a:solidFill>
                <a:latin typeface="Times New Roman"/>
                <a:ea typeface="Times New Roman"/>
                <a:cs typeface="Times New Roman"/>
                <a:sym typeface="Times New Roman"/>
              </a:rPr>
              <a:t>			MOHIT KUMAR                     17BTRIS022</a:t>
            </a:r>
            <a:endParaRPr b="0" i="0" sz="2000" u="none" cap="none" strike="noStrike">
              <a:solidFill>
                <a:schemeClr val="dk1"/>
              </a:solidFill>
              <a:latin typeface="Arial"/>
              <a:ea typeface="Arial"/>
              <a:cs typeface="Arial"/>
              <a:sym typeface="Arial"/>
            </a:endParaRPr>
          </a:p>
          <a:p>
            <a:pPr indent="0" lvl="0" marL="228600" marR="0" rtl="0" algn="l">
              <a:lnSpc>
                <a:spcPct val="200000"/>
              </a:lnSpc>
              <a:spcBef>
                <a:spcPts val="0"/>
              </a:spcBef>
              <a:spcAft>
                <a:spcPts val="0"/>
              </a:spcAft>
              <a:buNone/>
            </a:pPr>
            <a:r>
              <a:rPr b="1" i="0" lang="en-IN" sz="2000" u="none" cap="none" strike="noStrike">
                <a:solidFill>
                  <a:srgbClr val="000000"/>
                </a:solidFill>
                <a:latin typeface="Times New Roman"/>
                <a:ea typeface="Times New Roman"/>
                <a:cs typeface="Times New Roman"/>
                <a:sym typeface="Times New Roman"/>
              </a:rPr>
              <a:t>			PRABIN BISHWAKARMA    17BTRIS025</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9"/>
          <p:cNvSpPr/>
          <p:nvPr/>
        </p:nvSpPr>
        <p:spPr>
          <a:xfrm>
            <a:off x="685440" y="268560"/>
            <a:ext cx="7769520" cy="1208160"/>
          </a:xfrm>
          <a:prstGeom prst="rect">
            <a:avLst/>
          </a:prstGeom>
          <a:noFill/>
          <a:ln>
            <a:noFill/>
          </a:ln>
        </p:spPr>
        <p:txBody>
          <a:bodyPr anchorCtr="0" anchor="ctr" bIns="45000" lIns="90000" spcFirstLastPara="1" rIns="90000" wrap="square" tIns="45000">
            <a:noAutofit/>
          </a:bodyPr>
          <a:lstStyle/>
          <a:p>
            <a:pPr indent="0" lvl="0" marL="0" marR="0" rtl="0" algn="ctr">
              <a:lnSpc>
                <a:spcPct val="90000"/>
              </a:lnSpc>
              <a:spcBef>
                <a:spcPts val="0"/>
              </a:spcBef>
              <a:spcAft>
                <a:spcPts val="0"/>
              </a:spcAft>
              <a:buNone/>
            </a:pPr>
            <a:r>
              <a:rPr b="0" i="0" lang="en-IN" sz="3600" u="sng" cap="none" strike="noStrike">
                <a:solidFill>
                  <a:srgbClr val="000000"/>
                </a:solidFill>
                <a:latin typeface="Times New Roman"/>
                <a:ea typeface="Times New Roman"/>
                <a:cs typeface="Times New Roman"/>
                <a:sym typeface="Times New Roman"/>
              </a:rPr>
              <a:t>WORK DONE TILL NOW</a:t>
            </a:r>
            <a:endParaRPr b="0" i="0" sz="3600" u="none" cap="none" strike="noStrike">
              <a:solidFill>
                <a:schemeClr val="dk1"/>
              </a:solidFill>
              <a:latin typeface="Arial"/>
              <a:ea typeface="Arial"/>
              <a:cs typeface="Arial"/>
              <a:sym typeface="Arial"/>
            </a:endParaRPr>
          </a:p>
        </p:txBody>
      </p:sp>
      <p:sp>
        <p:nvSpPr>
          <p:cNvPr id="261" name="Google Shape;261;p9"/>
          <p:cNvSpPr/>
          <p:nvPr/>
        </p:nvSpPr>
        <p:spPr>
          <a:xfrm>
            <a:off x="540720" y="1861560"/>
            <a:ext cx="8059320" cy="4156200"/>
          </a:xfrm>
          <a:prstGeom prst="rect">
            <a:avLst/>
          </a:prstGeom>
          <a:noFill/>
          <a:ln>
            <a:noFill/>
          </a:ln>
        </p:spPr>
        <p:txBody>
          <a:bodyPr anchorCtr="0" anchor="t" bIns="45000" lIns="90000" spcFirstLastPara="1" rIns="90000" wrap="square" tIns="45000">
            <a:noAutofit/>
          </a:bodyPr>
          <a:lstStyle/>
          <a:p>
            <a:pPr indent="0" lvl="0" marL="3240" marR="0" rtl="0" algn="just">
              <a:lnSpc>
                <a:spcPct val="120000"/>
              </a:lnSpc>
              <a:spcBef>
                <a:spcPts val="0"/>
              </a:spcBef>
              <a:spcAft>
                <a:spcPts val="0"/>
              </a:spcAft>
              <a:buNone/>
            </a:pPr>
            <a:r>
              <a:rPr b="0" i="0" lang="en-IN" sz="2400" u="none" cap="none" strike="noStrike">
                <a:solidFill>
                  <a:srgbClr val="000000"/>
                </a:solidFill>
                <a:latin typeface="Times New Roman"/>
                <a:ea typeface="Times New Roman"/>
                <a:cs typeface="Times New Roman"/>
                <a:sym typeface="Times New Roman"/>
              </a:rPr>
              <a:t>We have referred some literature surveys through which we got an idea on which all algorithms to use. </a:t>
            </a:r>
            <a:endParaRPr b="0" i="0" sz="2400" u="none" cap="none" strike="noStrike">
              <a:solidFill>
                <a:schemeClr val="dk1"/>
              </a:solidFill>
              <a:latin typeface="Arial"/>
              <a:ea typeface="Arial"/>
              <a:cs typeface="Arial"/>
              <a:sym typeface="Arial"/>
            </a:endParaRPr>
          </a:p>
          <a:p>
            <a:pPr indent="0" lvl="0" marL="3240" marR="0" rtl="0" algn="just">
              <a:lnSpc>
                <a:spcPct val="120000"/>
              </a:lnSpc>
              <a:spcBef>
                <a:spcPts val="1001"/>
              </a:spcBef>
              <a:spcAft>
                <a:spcPts val="0"/>
              </a:spcAft>
              <a:buNone/>
            </a:pPr>
            <a:r>
              <a:rPr b="0" i="0" lang="en-IN" sz="2400" u="none" cap="none" strike="noStrike">
                <a:solidFill>
                  <a:srgbClr val="000000"/>
                </a:solidFill>
                <a:latin typeface="Times New Roman"/>
                <a:ea typeface="Times New Roman"/>
                <a:cs typeface="Times New Roman"/>
                <a:sym typeface="Times New Roman"/>
              </a:rPr>
              <a:t>We have taken the dataset of a company with attribute: open, high, low, close and looked into some indicators as well through which we will predict the future stock values.</a:t>
            </a:r>
            <a:endParaRPr b="0" i="0" sz="2400" u="none" cap="none" strike="noStrike">
              <a:solidFill>
                <a:schemeClr val="dk1"/>
              </a:solidFill>
              <a:latin typeface="Arial"/>
              <a:ea typeface="Arial"/>
              <a:cs typeface="Arial"/>
              <a:sym typeface="Arial"/>
            </a:endParaRPr>
          </a:p>
          <a:p>
            <a:pPr indent="0" lvl="0" marL="3240" marR="0" rtl="0" algn="just">
              <a:lnSpc>
                <a:spcPct val="120000"/>
              </a:lnSpc>
              <a:spcBef>
                <a:spcPts val="1001"/>
              </a:spcBef>
              <a:spcAft>
                <a:spcPts val="0"/>
              </a:spcAft>
              <a:buNone/>
            </a:pPr>
            <a:r>
              <a:rPr b="0" i="0" lang="en-IN" sz="2400" u="none" cap="none" strike="noStrike">
                <a:solidFill>
                  <a:srgbClr val="000000"/>
                </a:solidFill>
                <a:latin typeface="Times New Roman"/>
                <a:ea typeface="Times New Roman"/>
                <a:cs typeface="Times New Roman"/>
                <a:sym typeface="Times New Roman"/>
              </a:rPr>
              <a:t>We also discussed how the preprocessing of the dataset is going to take place</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0"/>
          <p:cNvSpPr/>
          <p:nvPr/>
        </p:nvSpPr>
        <p:spPr>
          <a:xfrm>
            <a:off x="685440" y="268560"/>
            <a:ext cx="7769520" cy="1106280"/>
          </a:xfrm>
          <a:prstGeom prst="rect">
            <a:avLst/>
          </a:prstGeom>
          <a:noFill/>
          <a:ln>
            <a:noFill/>
          </a:ln>
        </p:spPr>
        <p:txBody>
          <a:bodyPr anchorCtr="0" anchor="ctr" bIns="45000" lIns="90000" spcFirstLastPara="1" rIns="90000" wrap="square" tIns="45000">
            <a:noAutofit/>
          </a:bodyPr>
          <a:lstStyle/>
          <a:p>
            <a:pPr indent="0" lvl="0" marL="0" marR="0" rtl="0" algn="ctr">
              <a:lnSpc>
                <a:spcPct val="90000"/>
              </a:lnSpc>
              <a:spcBef>
                <a:spcPts val="0"/>
              </a:spcBef>
              <a:spcAft>
                <a:spcPts val="0"/>
              </a:spcAft>
              <a:buNone/>
            </a:pPr>
            <a:r>
              <a:rPr b="0" i="0" lang="en-IN" sz="3600" u="sng" cap="none" strike="noStrike">
                <a:solidFill>
                  <a:srgbClr val="000000"/>
                </a:solidFill>
                <a:latin typeface="Times New Roman"/>
                <a:ea typeface="Times New Roman"/>
                <a:cs typeface="Times New Roman"/>
                <a:sym typeface="Times New Roman"/>
              </a:rPr>
              <a:t>WORK DONE TILL NOW</a:t>
            </a:r>
            <a:endParaRPr b="0" i="0" sz="3600" u="none" cap="none" strike="noStrike">
              <a:solidFill>
                <a:schemeClr val="dk1"/>
              </a:solidFill>
              <a:latin typeface="Arial"/>
              <a:ea typeface="Arial"/>
              <a:cs typeface="Arial"/>
              <a:sym typeface="Arial"/>
            </a:endParaRPr>
          </a:p>
        </p:txBody>
      </p:sp>
      <p:sp>
        <p:nvSpPr>
          <p:cNvPr id="267" name="Google Shape;267;p10"/>
          <p:cNvSpPr/>
          <p:nvPr/>
        </p:nvSpPr>
        <p:spPr>
          <a:xfrm>
            <a:off x="540720" y="1476720"/>
            <a:ext cx="8059320" cy="4541040"/>
          </a:xfrm>
          <a:prstGeom prst="rect">
            <a:avLst/>
          </a:prstGeom>
          <a:noFill/>
          <a:ln>
            <a:noFill/>
          </a:ln>
        </p:spPr>
        <p:txBody>
          <a:bodyPr anchorCtr="0" anchor="t" bIns="45000" lIns="90000" spcFirstLastPara="1" rIns="90000" wrap="square" tIns="45000">
            <a:noAutofit/>
          </a:bodyPr>
          <a:lstStyle/>
          <a:p>
            <a:pPr indent="0" lvl="0" marL="3240" marR="0" rtl="0" algn="just">
              <a:lnSpc>
                <a:spcPct val="12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3240" marR="0" rtl="0" algn="just">
              <a:lnSpc>
                <a:spcPct val="120000"/>
              </a:lnSpc>
              <a:spcBef>
                <a:spcPts val="1001"/>
              </a:spcBef>
              <a:spcAft>
                <a:spcPts val="0"/>
              </a:spcAft>
              <a:buNone/>
            </a:pPr>
            <a:r>
              <a:rPr b="0" i="0" lang="en-IN" sz="2400" u="none" cap="none" strike="noStrike">
                <a:solidFill>
                  <a:srgbClr val="000000"/>
                </a:solidFill>
                <a:latin typeface="Times New Roman"/>
                <a:ea typeface="Times New Roman"/>
                <a:cs typeface="Times New Roman"/>
                <a:sym typeface="Times New Roman"/>
              </a:rPr>
              <a:t>We have trained 10+ years of single data set and have tried to test the same for a better prediction.</a:t>
            </a:r>
            <a:endParaRPr b="0" i="0" sz="2400" u="none" cap="none" strike="noStrike">
              <a:solidFill>
                <a:schemeClr val="dk1"/>
              </a:solidFill>
              <a:latin typeface="Times New Roman"/>
              <a:ea typeface="Times New Roman"/>
              <a:cs typeface="Times New Roman"/>
              <a:sym typeface="Times New Roman"/>
            </a:endParaRPr>
          </a:p>
          <a:p>
            <a:pPr indent="0" lvl="0" marL="3240" marR="0" rtl="0" algn="just">
              <a:lnSpc>
                <a:spcPct val="120000"/>
              </a:lnSpc>
              <a:spcBef>
                <a:spcPts val="1001"/>
              </a:spcBef>
              <a:spcAft>
                <a:spcPts val="0"/>
              </a:spcAft>
              <a:buNone/>
            </a:pPr>
            <a:r>
              <a:rPr b="0" i="0" lang="en-IN" sz="2400" u="none" cap="none" strike="noStrike">
                <a:solidFill>
                  <a:srgbClr val="000000"/>
                </a:solidFill>
                <a:latin typeface="Times New Roman"/>
                <a:ea typeface="Times New Roman"/>
                <a:cs typeface="Times New Roman"/>
                <a:sym typeface="Times New Roman"/>
              </a:rPr>
              <a:t>Basically, we are predicting the future “open” price for next 14 days.</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11"/>
          <p:cNvSpPr/>
          <p:nvPr/>
        </p:nvSpPr>
        <p:spPr>
          <a:xfrm>
            <a:off x="685440" y="268560"/>
            <a:ext cx="7769520" cy="1106280"/>
          </a:xfrm>
          <a:prstGeom prst="rect">
            <a:avLst/>
          </a:prstGeom>
          <a:noFill/>
          <a:ln>
            <a:noFill/>
          </a:ln>
        </p:spPr>
        <p:txBody>
          <a:bodyPr anchorCtr="0" anchor="ctr" bIns="45000" lIns="90000" spcFirstLastPara="1" rIns="90000" wrap="square" tIns="45000">
            <a:noAutofit/>
          </a:bodyPr>
          <a:lstStyle/>
          <a:p>
            <a:pPr indent="0" lvl="0" marL="0" marR="0" rtl="0" algn="ctr">
              <a:lnSpc>
                <a:spcPct val="90000"/>
              </a:lnSpc>
              <a:spcBef>
                <a:spcPts val="0"/>
              </a:spcBef>
              <a:spcAft>
                <a:spcPts val="0"/>
              </a:spcAft>
              <a:buNone/>
            </a:pPr>
            <a:r>
              <a:rPr b="0" i="0" lang="en-IN" sz="3600" u="sng" cap="none" strike="noStrike">
                <a:solidFill>
                  <a:srgbClr val="000000"/>
                </a:solidFill>
                <a:latin typeface="Times New Roman"/>
                <a:ea typeface="Times New Roman"/>
                <a:cs typeface="Times New Roman"/>
                <a:sym typeface="Times New Roman"/>
              </a:rPr>
              <a:t>IMPLEMENTATION</a:t>
            </a:r>
            <a:endParaRPr b="0" i="0" sz="3600" u="none" cap="none" strike="noStrike">
              <a:solidFill>
                <a:schemeClr val="dk1"/>
              </a:solidFill>
              <a:latin typeface="Arial"/>
              <a:ea typeface="Arial"/>
              <a:cs typeface="Arial"/>
              <a:sym typeface="Arial"/>
            </a:endParaRPr>
          </a:p>
        </p:txBody>
      </p:sp>
      <p:sp>
        <p:nvSpPr>
          <p:cNvPr id="273" name="Google Shape;273;p11"/>
          <p:cNvSpPr/>
          <p:nvPr/>
        </p:nvSpPr>
        <p:spPr>
          <a:xfrm>
            <a:off x="540720" y="1476720"/>
            <a:ext cx="8059320" cy="4541040"/>
          </a:xfrm>
          <a:prstGeom prst="rect">
            <a:avLst/>
          </a:prstGeom>
          <a:noFill/>
          <a:ln>
            <a:noFill/>
          </a:ln>
        </p:spPr>
        <p:txBody>
          <a:bodyPr anchorCtr="0" anchor="t" bIns="45000" lIns="90000" spcFirstLastPara="1" rIns="90000" wrap="square" tIns="45000">
            <a:noAutofit/>
          </a:bodyPr>
          <a:lstStyle/>
          <a:p>
            <a:pPr indent="0" lvl="0" marL="3240" marR="0" rtl="0" algn="just">
              <a:lnSpc>
                <a:spcPct val="12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3240" marR="0" rtl="0" algn="just">
              <a:lnSpc>
                <a:spcPct val="120000"/>
              </a:lnSpc>
              <a:spcBef>
                <a:spcPts val="1001"/>
              </a:spcBef>
              <a:spcAft>
                <a:spcPts val="0"/>
              </a:spcAft>
              <a:buNone/>
            </a:pPr>
            <a:r>
              <a:rPr b="0" i="0" lang="en-IN" sz="2400" u="none" cap="none" strike="noStrike">
                <a:solidFill>
                  <a:srgbClr val="000000"/>
                </a:solidFill>
                <a:latin typeface="Times New Roman"/>
                <a:ea typeface="Times New Roman"/>
                <a:cs typeface="Times New Roman"/>
                <a:sym typeface="Times New Roman"/>
              </a:rPr>
              <a:t>Dataset Collection: </a:t>
            </a:r>
            <a:endParaRPr b="0" i="0" sz="2400" u="none" cap="none" strike="noStrike">
              <a:solidFill>
                <a:schemeClr val="dk1"/>
              </a:solidFill>
              <a:latin typeface="Times New Roman"/>
              <a:ea typeface="Times New Roman"/>
              <a:cs typeface="Times New Roman"/>
              <a:sym typeface="Times New Roman"/>
            </a:endParaRPr>
          </a:p>
          <a:p>
            <a:pPr indent="0" lvl="0" marL="3240" marR="0" rtl="0" algn="just">
              <a:lnSpc>
                <a:spcPct val="120000"/>
              </a:lnSpc>
              <a:spcBef>
                <a:spcPts val="1001"/>
              </a:spcBef>
              <a:spcAft>
                <a:spcPts val="0"/>
              </a:spcAft>
              <a:buNone/>
            </a:pPr>
            <a:r>
              <a:rPr b="0" i="0" lang="en-IN" sz="2400" u="none" cap="none" strike="noStrike">
                <a:solidFill>
                  <a:srgbClr val="000000"/>
                </a:solidFill>
                <a:latin typeface="Times New Roman"/>
                <a:ea typeface="Times New Roman"/>
                <a:cs typeface="Times New Roman"/>
                <a:sym typeface="Times New Roman"/>
              </a:rPr>
              <a:t>We have collected twenty four years of dataset of “TATAMOTORS” with attributes-open, high, low, close.</a:t>
            </a:r>
            <a:endParaRPr b="0" i="0" sz="2400" u="none" cap="none" strike="noStrike">
              <a:solidFill>
                <a:schemeClr val="dk1"/>
              </a:solidFill>
              <a:latin typeface="Times New Roman"/>
              <a:ea typeface="Times New Roman"/>
              <a:cs typeface="Times New Roman"/>
              <a:sym typeface="Times New Roman"/>
            </a:endParaRPr>
          </a:p>
          <a:p>
            <a:pPr indent="0" lvl="0" marL="3240" marR="0" rtl="0" algn="just">
              <a:lnSpc>
                <a:spcPct val="120000"/>
              </a:lnSpc>
              <a:spcBef>
                <a:spcPts val="1001"/>
              </a:spcBef>
              <a:spcAft>
                <a:spcPts val="0"/>
              </a:spcAft>
              <a:buNone/>
            </a:pPr>
            <a:r>
              <a:rPr b="0" i="0" lang="en-IN" sz="2400" u="none" cap="none" strike="noStrike">
                <a:solidFill>
                  <a:srgbClr val="000000"/>
                </a:solidFill>
                <a:latin typeface="Times New Roman"/>
                <a:ea typeface="Times New Roman"/>
                <a:cs typeface="Times New Roman"/>
                <a:sym typeface="Times New Roman"/>
              </a:rPr>
              <a:t>Data PreProcessing:</a:t>
            </a:r>
            <a:endParaRPr b="0" i="0" sz="2400" u="none" cap="none" strike="noStrike">
              <a:solidFill>
                <a:schemeClr val="dk1"/>
              </a:solidFill>
              <a:latin typeface="Times New Roman"/>
              <a:ea typeface="Times New Roman"/>
              <a:cs typeface="Times New Roman"/>
              <a:sym typeface="Times New Roman"/>
            </a:endParaRPr>
          </a:p>
          <a:p>
            <a:pPr indent="0" lvl="0" marL="3240" marR="0" rtl="0" algn="just">
              <a:lnSpc>
                <a:spcPct val="120000"/>
              </a:lnSpc>
              <a:spcBef>
                <a:spcPts val="1001"/>
              </a:spcBef>
              <a:spcAft>
                <a:spcPts val="0"/>
              </a:spcAft>
              <a:buNone/>
            </a:pPr>
            <a:r>
              <a:rPr b="0" i="0" lang="en-IN" sz="2400" u="none" cap="none" strike="noStrike">
                <a:solidFill>
                  <a:srgbClr val="000000"/>
                </a:solidFill>
                <a:latin typeface="Times New Roman"/>
                <a:ea typeface="Times New Roman"/>
                <a:cs typeface="Times New Roman"/>
                <a:sym typeface="Times New Roman"/>
              </a:rPr>
              <a:t>We have used  MinMaxScaler for preprocessing the dataset. It transforms the feature by scaling each feature to a given range. The estimator scales and translates each feature individually such that it is in the given range on the training set.</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12"/>
          <p:cNvSpPr/>
          <p:nvPr/>
        </p:nvSpPr>
        <p:spPr>
          <a:xfrm>
            <a:off x="685440" y="268560"/>
            <a:ext cx="7769520" cy="1106280"/>
          </a:xfrm>
          <a:prstGeom prst="rect">
            <a:avLst/>
          </a:prstGeom>
          <a:noFill/>
          <a:ln>
            <a:noFill/>
          </a:ln>
        </p:spPr>
        <p:txBody>
          <a:bodyPr anchorCtr="0" anchor="ctr" bIns="45000" lIns="90000" spcFirstLastPara="1" rIns="90000" wrap="square" tIns="45000">
            <a:noAutofit/>
          </a:bodyPr>
          <a:lstStyle/>
          <a:p>
            <a:pPr indent="0" lvl="0" marL="0" marR="0" rtl="0" algn="ctr">
              <a:lnSpc>
                <a:spcPct val="90000"/>
              </a:lnSpc>
              <a:spcBef>
                <a:spcPts val="0"/>
              </a:spcBef>
              <a:spcAft>
                <a:spcPts val="0"/>
              </a:spcAft>
              <a:buNone/>
            </a:pPr>
            <a:r>
              <a:rPr b="0" i="0" lang="en-IN" sz="3600" u="sng" cap="none" strike="noStrike">
                <a:solidFill>
                  <a:srgbClr val="000000"/>
                </a:solidFill>
                <a:latin typeface="Times New Roman"/>
                <a:ea typeface="Times New Roman"/>
                <a:cs typeface="Times New Roman"/>
                <a:sym typeface="Times New Roman"/>
              </a:rPr>
              <a:t>IMPLEMENTATION</a:t>
            </a:r>
            <a:endParaRPr b="0" i="0" sz="3600" u="none" cap="none" strike="noStrike">
              <a:solidFill>
                <a:schemeClr val="dk1"/>
              </a:solidFill>
              <a:latin typeface="Arial"/>
              <a:ea typeface="Arial"/>
              <a:cs typeface="Arial"/>
              <a:sym typeface="Arial"/>
            </a:endParaRPr>
          </a:p>
        </p:txBody>
      </p:sp>
      <p:sp>
        <p:nvSpPr>
          <p:cNvPr id="279" name="Google Shape;279;p12"/>
          <p:cNvSpPr/>
          <p:nvPr/>
        </p:nvSpPr>
        <p:spPr>
          <a:xfrm>
            <a:off x="540720" y="1476720"/>
            <a:ext cx="8059320" cy="5222660"/>
          </a:xfrm>
          <a:prstGeom prst="rect">
            <a:avLst/>
          </a:prstGeom>
          <a:noFill/>
          <a:ln>
            <a:noFill/>
          </a:ln>
        </p:spPr>
        <p:txBody>
          <a:bodyPr anchorCtr="0" anchor="t" bIns="45000" lIns="90000" spcFirstLastPara="1" rIns="90000" wrap="square" tIns="45000">
            <a:noAutofit/>
          </a:bodyPr>
          <a:lstStyle/>
          <a:p>
            <a:pPr indent="0" lvl="0" marL="3240" marR="0" rtl="0" algn="just">
              <a:lnSpc>
                <a:spcPct val="120000"/>
              </a:lnSpc>
              <a:spcBef>
                <a:spcPts val="0"/>
              </a:spcBef>
              <a:spcAft>
                <a:spcPts val="0"/>
              </a:spcAft>
              <a:buNone/>
            </a:pPr>
            <a:r>
              <a:rPr b="0" i="0" lang="en-IN" sz="2400" u="none" cap="none" strike="noStrike">
                <a:solidFill>
                  <a:srgbClr val="000000"/>
                </a:solidFill>
                <a:latin typeface="Times New Roman"/>
                <a:ea typeface="Times New Roman"/>
                <a:cs typeface="Times New Roman"/>
                <a:sym typeface="Times New Roman"/>
              </a:rPr>
              <a:t>Training the Dataset: </a:t>
            </a:r>
            <a:endParaRPr b="0" i="0" sz="2400" u="none" cap="none" strike="noStrike">
              <a:solidFill>
                <a:schemeClr val="dk1"/>
              </a:solidFill>
              <a:latin typeface="Times New Roman"/>
              <a:ea typeface="Times New Roman"/>
              <a:cs typeface="Times New Roman"/>
              <a:sym typeface="Times New Roman"/>
            </a:endParaRPr>
          </a:p>
          <a:p>
            <a:pPr indent="0" lvl="0" marL="3240" marR="0" rtl="0" algn="just">
              <a:lnSpc>
                <a:spcPct val="120000"/>
              </a:lnSpc>
              <a:spcBef>
                <a:spcPts val="1001"/>
              </a:spcBef>
              <a:spcAft>
                <a:spcPts val="0"/>
              </a:spcAft>
              <a:buNone/>
            </a:pPr>
            <a:r>
              <a:rPr b="0" i="0" lang="en-IN" sz="2400" u="none" cap="none" strike="noStrike">
                <a:solidFill>
                  <a:srgbClr val="000000"/>
                </a:solidFill>
                <a:latin typeface="Times New Roman"/>
                <a:ea typeface="Times New Roman"/>
                <a:cs typeface="Times New Roman"/>
                <a:sym typeface="Times New Roman"/>
              </a:rPr>
              <a:t>We have trained the dataset for some years. </a:t>
            </a:r>
            <a:endParaRPr b="0" i="0" sz="2400" u="none" cap="none" strike="noStrike">
              <a:solidFill>
                <a:schemeClr val="dk1"/>
              </a:solidFill>
              <a:latin typeface="Times New Roman"/>
              <a:ea typeface="Times New Roman"/>
              <a:cs typeface="Times New Roman"/>
              <a:sym typeface="Times New Roman"/>
            </a:endParaRPr>
          </a:p>
          <a:p>
            <a:pPr indent="0" lvl="0" marL="3240" marR="0" rtl="0" algn="just">
              <a:lnSpc>
                <a:spcPct val="120000"/>
              </a:lnSpc>
              <a:spcBef>
                <a:spcPts val="1001"/>
              </a:spcBef>
              <a:spcAft>
                <a:spcPts val="0"/>
              </a:spcAft>
              <a:buNone/>
            </a:pPr>
            <a:r>
              <a:rPr b="0" i="0" lang="en-IN" sz="2400" u="none" cap="none" strike="noStrike">
                <a:solidFill>
                  <a:srgbClr val="000000"/>
                </a:solidFill>
                <a:latin typeface="Times New Roman"/>
                <a:ea typeface="Times New Roman"/>
                <a:cs typeface="Times New Roman"/>
                <a:sym typeface="Times New Roman"/>
              </a:rPr>
              <a:t>Code:</a:t>
            </a:r>
            <a:endParaRPr b="0" i="0" sz="2400" u="none" cap="none" strike="noStrike">
              <a:solidFill>
                <a:schemeClr val="dk1"/>
              </a:solidFill>
              <a:latin typeface="Times New Roman"/>
              <a:ea typeface="Times New Roman"/>
              <a:cs typeface="Times New Roman"/>
              <a:sym typeface="Times New Roman"/>
            </a:endParaRPr>
          </a:p>
          <a:p>
            <a:pPr indent="0" lvl="0" marL="3240" marR="0" rtl="0" algn="just">
              <a:lnSpc>
                <a:spcPct val="120000"/>
              </a:lnSpc>
              <a:spcBef>
                <a:spcPts val="1001"/>
              </a:spcBef>
              <a:spcAft>
                <a:spcPts val="0"/>
              </a:spcAft>
              <a:buNone/>
            </a:pPr>
            <a:r>
              <a:rPr b="1" i="0" lang="en-IN" sz="1800" u="none" cap="none" strike="noStrike">
                <a:solidFill>
                  <a:srgbClr val="000000"/>
                </a:solidFill>
                <a:latin typeface="Times New Roman"/>
                <a:ea typeface="Times New Roman"/>
                <a:cs typeface="Times New Roman"/>
                <a:sym typeface="Times New Roman"/>
              </a:rPr>
              <a:t>scaler = MinMaxScaler(feature_range=(0, 1))</a:t>
            </a:r>
            <a:endParaRPr b="1" i="0" sz="1800" u="none" cap="none" strike="noStrike">
              <a:solidFill>
                <a:schemeClr val="dk1"/>
              </a:solidFill>
              <a:latin typeface="Times New Roman"/>
              <a:ea typeface="Times New Roman"/>
              <a:cs typeface="Times New Roman"/>
              <a:sym typeface="Times New Roman"/>
            </a:endParaRPr>
          </a:p>
          <a:p>
            <a:pPr indent="0" lvl="0" marL="3240" marR="0" rtl="0" algn="just">
              <a:lnSpc>
                <a:spcPct val="120000"/>
              </a:lnSpc>
              <a:spcBef>
                <a:spcPts val="1001"/>
              </a:spcBef>
              <a:spcAft>
                <a:spcPts val="0"/>
              </a:spcAft>
              <a:buNone/>
            </a:pPr>
            <a:r>
              <a:rPr b="1" i="0" lang="en-IN" sz="1800" u="none" cap="none" strike="noStrike">
                <a:solidFill>
                  <a:srgbClr val="000000"/>
                </a:solidFill>
                <a:latin typeface="Times New Roman"/>
                <a:ea typeface="Times New Roman"/>
                <a:cs typeface="Times New Roman"/>
                <a:sym typeface="Times New Roman"/>
              </a:rPr>
              <a:t>scaled_data = scaler.fit_transform(dataset)</a:t>
            </a:r>
            <a:endParaRPr b="1" i="0" sz="1800" u="none" cap="none" strike="noStrike">
              <a:solidFill>
                <a:schemeClr val="dk1"/>
              </a:solidFill>
              <a:latin typeface="Times New Roman"/>
              <a:ea typeface="Times New Roman"/>
              <a:cs typeface="Times New Roman"/>
              <a:sym typeface="Times New Roman"/>
            </a:endParaRPr>
          </a:p>
          <a:p>
            <a:pPr indent="0" lvl="0" marL="3240" marR="0" rtl="0" algn="just">
              <a:lnSpc>
                <a:spcPct val="120000"/>
              </a:lnSpc>
              <a:spcBef>
                <a:spcPts val="1001"/>
              </a:spcBef>
              <a:spcAft>
                <a:spcPts val="0"/>
              </a:spcAft>
              <a:buNone/>
            </a:pPr>
            <a:r>
              <a:rPr b="1" i="0" lang="en-IN" sz="1800" u="none" cap="none" strike="noStrike">
                <a:solidFill>
                  <a:srgbClr val="000000"/>
                </a:solidFill>
                <a:latin typeface="Times New Roman"/>
                <a:ea typeface="Times New Roman"/>
                <a:cs typeface="Times New Roman"/>
                <a:sym typeface="Times New Roman"/>
              </a:rPr>
              <a:t>train_data = scaled_data[0:train_size, :]</a:t>
            </a:r>
            <a:endParaRPr b="1" i="0" sz="1800" u="none" cap="none" strike="noStrike">
              <a:solidFill>
                <a:schemeClr val="dk1"/>
              </a:solidFill>
              <a:latin typeface="Times New Roman"/>
              <a:ea typeface="Times New Roman"/>
              <a:cs typeface="Times New Roman"/>
              <a:sym typeface="Times New Roman"/>
            </a:endParaRPr>
          </a:p>
          <a:p>
            <a:pPr indent="0" lvl="0" marL="3240" marR="0" rtl="0" algn="just">
              <a:lnSpc>
                <a:spcPct val="120000"/>
              </a:lnSpc>
              <a:spcBef>
                <a:spcPts val="1001"/>
              </a:spcBef>
              <a:spcAft>
                <a:spcPts val="0"/>
              </a:spcAft>
              <a:buNone/>
            </a:pPr>
            <a:r>
              <a:rPr b="1" i="0" lang="en-IN" sz="1800" u="none" cap="none" strike="noStrike">
                <a:solidFill>
                  <a:srgbClr val="000000"/>
                </a:solidFill>
                <a:latin typeface="Times New Roman"/>
                <a:ea typeface="Times New Roman"/>
                <a:cs typeface="Times New Roman"/>
                <a:sym typeface="Times New Roman"/>
              </a:rPr>
              <a:t>time_step = 90 </a:t>
            </a:r>
            <a:endParaRPr b="1" i="0" sz="1800" u="none" cap="none" strike="noStrike">
              <a:solidFill>
                <a:schemeClr val="dk1"/>
              </a:solidFill>
              <a:latin typeface="Times New Roman"/>
              <a:ea typeface="Times New Roman"/>
              <a:cs typeface="Times New Roman"/>
              <a:sym typeface="Times New Roman"/>
            </a:endParaRPr>
          </a:p>
          <a:p>
            <a:pPr indent="0" lvl="0" marL="3240" marR="0" rtl="0" algn="just">
              <a:lnSpc>
                <a:spcPct val="120000"/>
              </a:lnSpc>
              <a:spcBef>
                <a:spcPts val="1001"/>
              </a:spcBef>
              <a:spcAft>
                <a:spcPts val="0"/>
              </a:spcAft>
              <a:buNone/>
            </a:pPr>
            <a:r>
              <a:rPr b="1" i="0" lang="en-IN" sz="1800" u="none" cap="none" strike="noStrike">
                <a:solidFill>
                  <a:srgbClr val="000000"/>
                </a:solidFill>
                <a:latin typeface="Times New Roman"/>
                <a:ea typeface="Times New Roman"/>
                <a:cs typeface="Times New Roman"/>
                <a:sym typeface="Times New Roman"/>
              </a:rPr>
              <a:t>x_train = []</a:t>
            </a:r>
            <a:endParaRPr b="1" i="0" sz="1800" u="none" cap="none" strike="noStrike">
              <a:solidFill>
                <a:schemeClr val="dk1"/>
              </a:solidFill>
              <a:latin typeface="Times New Roman"/>
              <a:ea typeface="Times New Roman"/>
              <a:cs typeface="Times New Roman"/>
              <a:sym typeface="Times New Roman"/>
            </a:endParaRPr>
          </a:p>
          <a:p>
            <a:pPr indent="0" lvl="0" marL="3240" marR="0" rtl="0" algn="just">
              <a:lnSpc>
                <a:spcPct val="120000"/>
              </a:lnSpc>
              <a:spcBef>
                <a:spcPts val="1001"/>
              </a:spcBef>
              <a:spcAft>
                <a:spcPts val="0"/>
              </a:spcAft>
              <a:buNone/>
            </a:pPr>
            <a:r>
              <a:rPr b="1" i="0" lang="en-IN" sz="1800" u="none" cap="none" strike="noStrike">
                <a:solidFill>
                  <a:srgbClr val="000000"/>
                </a:solidFill>
                <a:latin typeface="Times New Roman"/>
                <a:ea typeface="Times New Roman"/>
                <a:cs typeface="Times New Roman"/>
                <a:sym typeface="Times New Roman"/>
              </a:rPr>
              <a:t>y_train = []</a:t>
            </a:r>
            <a:endParaRPr b="1" i="0" sz="1800" u="none" cap="none" strike="noStrike">
              <a:solidFill>
                <a:schemeClr val="dk1"/>
              </a:solidFill>
              <a:latin typeface="Times New Roman"/>
              <a:ea typeface="Times New Roman"/>
              <a:cs typeface="Times New Roman"/>
              <a:sym typeface="Times New Roman"/>
            </a:endParaRPr>
          </a:p>
          <a:p>
            <a:pPr indent="0" lvl="0" marL="3240" marR="0" rtl="0" algn="just">
              <a:lnSpc>
                <a:spcPct val="120000"/>
              </a:lnSpc>
              <a:spcBef>
                <a:spcPts val="1001"/>
              </a:spcBef>
              <a:spcAft>
                <a:spcPts val="0"/>
              </a:spcAft>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3"/>
          <p:cNvSpPr/>
          <p:nvPr/>
        </p:nvSpPr>
        <p:spPr>
          <a:xfrm>
            <a:off x="685440" y="268560"/>
            <a:ext cx="7769520" cy="1106280"/>
          </a:xfrm>
          <a:prstGeom prst="rect">
            <a:avLst/>
          </a:prstGeom>
          <a:noFill/>
          <a:ln>
            <a:noFill/>
          </a:ln>
        </p:spPr>
        <p:txBody>
          <a:bodyPr anchorCtr="0" anchor="ctr" bIns="45000" lIns="90000" spcFirstLastPara="1" rIns="90000" wrap="square" tIns="45000">
            <a:noAutofit/>
          </a:bodyPr>
          <a:lstStyle/>
          <a:p>
            <a:pPr indent="0" lvl="0" marL="0" marR="0" rtl="0" algn="ctr">
              <a:lnSpc>
                <a:spcPct val="90000"/>
              </a:lnSpc>
              <a:spcBef>
                <a:spcPts val="0"/>
              </a:spcBef>
              <a:spcAft>
                <a:spcPts val="0"/>
              </a:spcAft>
              <a:buNone/>
            </a:pPr>
            <a:r>
              <a:t/>
            </a:r>
            <a:endParaRPr b="0" i="0" sz="3600" u="none" cap="none" strike="noStrike">
              <a:solidFill>
                <a:schemeClr val="dk1"/>
              </a:solidFill>
              <a:latin typeface="Arial"/>
              <a:ea typeface="Arial"/>
              <a:cs typeface="Arial"/>
              <a:sym typeface="Arial"/>
            </a:endParaRPr>
          </a:p>
        </p:txBody>
      </p:sp>
      <p:sp>
        <p:nvSpPr>
          <p:cNvPr id="285" name="Google Shape;285;p13"/>
          <p:cNvSpPr/>
          <p:nvPr/>
        </p:nvSpPr>
        <p:spPr>
          <a:xfrm>
            <a:off x="540720" y="1476720"/>
            <a:ext cx="8059320" cy="5222660"/>
          </a:xfrm>
          <a:prstGeom prst="rect">
            <a:avLst/>
          </a:prstGeom>
          <a:noFill/>
          <a:ln>
            <a:noFill/>
          </a:ln>
        </p:spPr>
        <p:txBody>
          <a:bodyPr anchorCtr="0" anchor="t" bIns="45000" lIns="90000" spcFirstLastPara="1" rIns="90000" wrap="square" tIns="45000">
            <a:noAutofit/>
          </a:bodyPr>
          <a:lstStyle/>
          <a:p>
            <a:pPr indent="0" lvl="0" marL="3240" marR="0" rtl="0" algn="just">
              <a:lnSpc>
                <a:spcPct val="120000"/>
              </a:lnSpc>
              <a:spcBef>
                <a:spcPts val="0"/>
              </a:spcBef>
              <a:spcAft>
                <a:spcPts val="0"/>
              </a:spcAft>
              <a:buNone/>
            </a:pPr>
            <a:r>
              <a:rPr b="1" i="0" lang="en-IN" sz="1800" u="none" cap="none" strike="noStrike">
                <a:solidFill>
                  <a:srgbClr val="000000"/>
                </a:solidFill>
                <a:latin typeface="Times New Roman"/>
                <a:ea typeface="Times New Roman"/>
                <a:cs typeface="Times New Roman"/>
                <a:sym typeface="Times New Roman"/>
              </a:rPr>
              <a:t>for i in range(time_step, len(train_data)):</a:t>
            </a:r>
            <a:endParaRPr b="1" i="0" sz="1800" u="none" cap="none" strike="noStrike">
              <a:solidFill>
                <a:schemeClr val="dk1"/>
              </a:solidFill>
              <a:latin typeface="Times New Roman"/>
              <a:ea typeface="Times New Roman"/>
              <a:cs typeface="Times New Roman"/>
              <a:sym typeface="Times New Roman"/>
            </a:endParaRPr>
          </a:p>
          <a:p>
            <a:pPr indent="0" lvl="0" marL="3240" marR="0" rtl="0" algn="just">
              <a:lnSpc>
                <a:spcPct val="120000"/>
              </a:lnSpc>
              <a:spcBef>
                <a:spcPts val="1001"/>
              </a:spcBef>
              <a:spcAft>
                <a:spcPts val="0"/>
              </a:spcAft>
              <a:buNone/>
            </a:pPr>
            <a:r>
              <a:rPr b="1" i="0" lang="en-IN" sz="1800" u="none" cap="none" strike="noStrike">
                <a:solidFill>
                  <a:srgbClr val="000000"/>
                </a:solidFill>
                <a:latin typeface="Times New Roman"/>
                <a:ea typeface="Times New Roman"/>
                <a:cs typeface="Times New Roman"/>
                <a:sym typeface="Times New Roman"/>
              </a:rPr>
              <a:t>    x_train.append(train_data[i - time_step:i, :])</a:t>
            </a:r>
            <a:endParaRPr b="1" i="0" sz="1800" u="none" cap="none" strike="noStrike">
              <a:solidFill>
                <a:schemeClr val="dk1"/>
              </a:solidFill>
              <a:latin typeface="Times New Roman"/>
              <a:ea typeface="Times New Roman"/>
              <a:cs typeface="Times New Roman"/>
              <a:sym typeface="Times New Roman"/>
            </a:endParaRPr>
          </a:p>
          <a:p>
            <a:pPr indent="0" lvl="0" marL="3240" marR="0" rtl="0" algn="just">
              <a:lnSpc>
                <a:spcPct val="120000"/>
              </a:lnSpc>
              <a:spcBef>
                <a:spcPts val="1001"/>
              </a:spcBef>
              <a:spcAft>
                <a:spcPts val="0"/>
              </a:spcAft>
              <a:buNone/>
            </a:pPr>
            <a:r>
              <a:rPr b="1" i="0" lang="en-IN" sz="1800" u="none" cap="none" strike="noStrike">
                <a:solidFill>
                  <a:srgbClr val="000000"/>
                </a:solidFill>
                <a:latin typeface="Times New Roman"/>
                <a:ea typeface="Times New Roman"/>
                <a:cs typeface="Times New Roman"/>
                <a:sym typeface="Times New Roman"/>
              </a:rPr>
              <a:t>    y_train.append(train_data[i, :])</a:t>
            </a:r>
            <a:endParaRPr b="1" i="0" sz="1800" u="none" cap="none" strike="noStrike">
              <a:solidFill>
                <a:schemeClr val="dk1"/>
              </a:solidFill>
              <a:latin typeface="Times New Roman"/>
              <a:ea typeface="Times New Roman"/>
              <a:cs typeface="Times New Roman"/>
              <a:sym typeface="Times New Roman"/>
            </a:endParaRPr>
          </a:p>
          <a:p>
            <a:pPr indent="0" lvl="0" marL="3240" marR="0" rtl="0" algn="just">
              <a:lnSpc>
                <a:spcPct val="120000"/>
              </a:lnSpc>
              <a:spcBef>
                <a:spcPts val="1001"/>
              </a:spcBef>
              <a:spcAft>
                <a:spcPts val="0"/>
              </a:spcAft>
              <a:buNone/>
            </a:pPr>
            <a:r>
              <a:rPr b="1" i="0" lang="en-IN" sz="1800" u="none" cap="none" strike="noStrike">
                <a:solidFill>
                  <a:srgbClr val="000000"/>
                </a:solidFill>
                <a:latin typeface="Times New Roman"/>
                <a:ea typeface="Times New Roman"/>
                <a:cs typeface="Times New Roman"/>
                <a:sym typeface="Times New Roman"/>
              </a:rPr>
              <a:t>x_train, y_train = np.array(x_train), np.array(y_train)</a:t>
            </a:r>
            <a:endParaRPr b="1" i="0" sz="1800" u="none" cap="none" strike="noStrike">
              <a:solidFill>
                <a:schemeClr val="dk1"/>
              </a:solidFill>
              <a:latin typeface="Times New Roman"/>
              <a:ea typeface="Times New Roman"/>
              <a:cs typeface="Times New Roman"/>
              <a:sym typeface="Times New Roman"/>
            </a:endParaRPr>
          </a:p>
          <a:p>
            <a:pPr indent="0" lvl="0" marL="3240" marR="0" rtl="0" algn="just">
              <a:lnSpc>
                <a:spcPct val="120000"/>
              </a:lnSpc>
              <a:spcBef>
                <a:spcPts val="1001"/>
              </a:spcBef>
              <a:spcAft>
                <a:spcPts val="0"/>
              </a:spcAft>
              <a:buNone/>
            </a:pPr>
            <a:r>
              <a:rPr b="1" i="0" lang="en-IN" sz="1800" u="none" cap="none" strike="noStrike">
                <a:solidFill>
                  <a:srgbClr val="000000"/>
                </a:solidFill>
                <a:latin typeface="Times New Roman"/>
                <a:ea typeface="Times New Roman"/>
                <a:cs typeface="Times New Roman"/>
                <a:sym typeface="Times New Roman"/>
              </a:rPr>
              <a:t>x_train = np.reshape(x_train, (x_train.shape[0], time_step, 4))</a:t>
            </a:r>
            <a:endParaRPr b="1" i="0" sz="1800" u="none" cap="none" strike="noStrike">
              <a:solidFill>
                <a:schemeClr val="dk1"/>
              </a:solidFill>
              <a:latin typeface="Times New Roman"/>
              <a:ea typeface="Times New Roman"/>
              <a:cs typeface="Times New Roman"/>
              <a:sym typeface="Times New Roman"/>
            </a:endParaRPr>
          </a:p>
          <a:p>
            <a:pPr indent="0" lvl="0" marL="3240" marR="0" rtl="0" algn="just">
              <a:lnSpc>
                <a:spcPct val="120000"/>
              </a:lnSpc>
              <a:spcBef>
                <a:spcPts val="1001"/>
              </a:spcBef>
              <a:spcAft>
                <a:spcPts val="0"/>
              </a:spcAft>
              <a:buNone/>
            </a:pPr>
            <a:r>
              <a:rPr b="1" i="0" lang="en-IN" sz="1800" u="none" cap="none" strike="noStrike">
                <a:solidFill>
                  <a:srgbClr val="000000"/>
                </a:solidFill>
                <a:latin typeface="Times New Roman"/>
                <a:ea typeface="Times New Roman"/>
                <a:cs typeface="Times New Roman"/>
                <a:sym typeface="Times New Roman"/>
              </a:rPr>
              <a:t>y_train = np.reshape(y_train (x_train.shape[0], time_step, 4))</a:t>
            </a:r>
            <a:endParaRPr b="1" i="0" sz="1800" u="none" cap="none" strike="noStrike">
              <a:solidFill>
                <a:schemeClr val="dk1"/>
              </a:solidFill>
              <a:latin typeface="Times New Roman"/>
              <a:ea typeface="Times New Roman"/>
              <a:cs typeface="Times New Roman"/>
              <a:sym typeface="Times New Roman"/>
            </a:endParaRPr>
          </a:p>
          <a:p>
            <a:pPr indent="0" lvl="0" marL="3240" marR="0" rtl="0" algn="just">
              <a:lnSpc>
                <a:spcPct val="120000"/>
              </a:lnSpc>
              <a:spcBef>
                <a:spcPts val="1001"/>
              </a:spcBef>
              <a:spcAft>
                <a:spcPts val="0"/>
              </a:spcAft>
              <a:buNone/>
            </a:pPr>
            <a:r>
              <a:t/>
            </a:r>
            <a:endParaRPr b="1" i="0" sz="2400" u="none" cap="none" strike="noStrike">
              <a:solidFill>
                <a:schemeClr val="dk1"/>
              </a:solidFill>
              <a:latin typeface="Times New Roman"/>
              <a:ea typeface="Times New Roman"/>
              <a:cs typeface="Times New Roman"/>
              <a:sym typeface="Times New Roman"/>
            </a:endParaRPr>
          </a:p>
          <a:p>
            <a:pPr indent="0" lvl="0" marL="3240" marR="0" rtl="0" algn="just">
              <a:lnSpc>
                <a:spcPct val="120000"/>
              </a:lnSpc>
              <a:spcBef>
                <a:spcPts val="1001"/>
              </a:spcBef>
              <a:spcAft>
                <a:spcPts val="0"/>
              </a:spcAft>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gcd3da4b91c_1_0"/>
          <p:cNvSpPr/>
          <p:nvPr/>
        </p:nvSpPr>
        <p:spPr>
          <a:xfrm>
            <a:off x="685450" y="268553"/>
            <a:ext cx="7769400" cy="807300"/>
          </a:xfrm>
          <a:prstGeom prst="rect">
            <a:avLst/>
          </a:prstGeom>
          <a:noFill/>
          <a:ln>
            <a:noFill/>
          </a:ln>
        </p:spPr>
        <p:txBody>
          <a:bodyPr anchorCtr="0" anchor="ctr" bIns="45000" lIns="90000" spcFirstLastPara="1" rIns="90000" wrap="square" tIns="45000">
            <a:noAutofit/>
          </a:bodyPr>
          <a:lstStyle/>
          <a:p>
            <a:pPr indent="0" lvl="0" marL="3239" rtl="0" algn="just">
              <a:lnSpc>
                <a:spcPct val="120000"/>
              </a:lnSpc>
              <a:spcBef>
                <a:spcPts val="1001"/>
              </a:spcBef>
              <a:spcAft>
                <a:spcPts val="0"/>
              </a:spcAft>
              <a:buClr>
                <a:schemeClr val="dk1"/>
              </a:buClr>
              <a:buFont typeface="Arial"/>
              <a:buNone/>
            </a:pPr>
            <a:r>
              <a:rPr b="1" lang="en-IN" sz="2400">
                <a:solidFill>
                  <a:schemeClr val="dk1"/>
                </a:solidFill>
                <a:latin typeface="Times New Roman"/>
                <a:ea typeface="Times New Roman"/>
                <a:cs typeface="Times New Roman"/>
                <a:sym typeface="Times New Roman"/>
              </a:rPr>
              <a:t>Building LSTM Model: </a:t>
            </a:r>
            <a:endParaRPr b="0" i="0" sz="2400" u="none" cap="none" strike="noStrike">
              <a:solidFill>
                <a:schemeClr val="dk1"/>
              </a:solidFill>
              <a:latin typeface="Arial"/>
              <a:ea typeface="Arial"/>
              <a:cs typeface="Arial"/>
              <a:sym typeface="Arial"/>
            </a:endParaRPr>
          </a:p>
        </p:txBody>
      </p:sp>
      <p:sp>
        <p:nvSpPr>
          <p:cNvPr id="291" name="Google Shape;291;gcd3da4b91c_1_0"/>
          <p:cNvSpPr/>
          <p:nvPr/>
        </p:nvSpPr>
        <p:spPr>
          <a:xfrm>
            <a:off x="248250" y="1137825"/>
            <a:ext cx="8658000" cy="5561700"/>
          </a:xfrm>
          <a:prstGeom prst="rect">
            <a:avLst/>
          </a:prstGeom>
          <a:noFill/>
          <a:ln>
            <a:noFill/>
          </a:ln>
        </p:spPr>
        <p:txBody>
          <a:bodyPr anchorCtr="0" anchor="t" bIns="45000" lIns="90000" spcFirstLastPara="1" rIns="90000" wrap="square" tIns="45000">
            <a:noAutofit/>
          </a:bodyPr>
          <a:lstStyle/>
          <a:p>
            <a:pPr indent="0" lvl="0" marL="0" marR="0" rtl="0" algn="just">
              <a:lnSpc>
                <a:spcPct val="120000"/>
              </a:lnSpc>
              <a:spcBef>
                <a:spcPts val="1001"/>
              </a:spcBef>
              <a:spcAft>
                <a:spcPts val="0"/>
              </a:spcAft>
              <a:buClr>
                <a:schemeClr val="dk1"/>
              </a:buClr>
              <a:buSzPts val="1100"/>
              <a:buFont typeface="Arial"/>
              <a:buNone/>
            </a:pPr>
            <a:r>
              <a:rPr b="1" lang="en-IN">
                <a:latin typeface="Times New Roman"/>
                <a:ea typeface="Times New Roman"/>
                <a:cs typeface="Times New Roman"/>
                <a:sym typeface="Times New Roman"/>
              </a:rPr>
              <a:t>model = Sequential()</a:t>
            </a:r>
            <a:endParaRPr b="1">
              <a:latin typeface="Times New Roman"/>
              <a:ea typeface="Times New Roman"/>
              <a:cs typeface="Times New Roman"/>
              <a:sym typeface="Times New Roman"/>
            </a:endParaRPr>
          </a:p>
          <a:p>
            <a:pPr indent="0" lvl="0" marL="0" marR="0" rtl="0" algn="just">
              <a:lnSpc>
                <a:spcPct val="120000"/>
              </a:lnSpc>
              <a:spcBef>
                <a:spcPts val="1001"/>
              </a:spcBef>
              <a:spcAft>
                <a:spcPts val="0"/>
              </a:spcAft>
              <a:buClr>
                <a:schemeClr val="dk1"/>
              </a:buClr>
              <a:buSzPts val="1100"/>
              <a:buFont typeface="Arial"/>
              <a:buNone/>
            </a:pPr>
            <a:r>
              <a:rPr b="1" lang="en-IN">
                <a:latin typeface="Times New Roman"/>
                <a:ea typeface="Times New Roman"/>
                <a:cs typeface="Times New Roman"/>
                <a:sym typeface="Times New Roman"/>
              </a:rPr>
              <a:t>model.add(LSTM(units=100,return_sequences=True,input_shape=(x_train.shape[1], 4)))</a:t>
            </a:r>
            <a:endParaRPr b="1">
              <a:latin typeface="Times New Roman"/>
              <a:ea typeface="Times New Roman"/>
              <a:cs typeface="Times New Roman"/>
              <a:sym typeface="Times New Roman"/>
            </a:endParaRPr>
          </a:p>
          <a:p>
            <a:pPr indent="0" lvl="0" marL="0" marR="0" rtl="0" algn="just">
              <a:lnSpc>
                <a:spcPct val="120000"/>
              </a:lnSpc>
              <a:spcBef>
                <a:spcPts val="1001"/>
              </a:spcBef>
              <a:spcAft>
                <a:spcPts val="0"/>
              </a:spcAft>
              <a:buClr>
                <a:schemeClr val="dk1"/>
              </a:buClr>
              <a:buSzPts val="1100"/>
              <a:buFont typeface="Arial"/>
              <a:buNone/>
            </a:pPr>
            <a:r>
              <a:rPr b="1" lang="en-IN">
                <a:latin typeface="Times New Roman"/>
                <a:ea typeface="Times New Roman"/>
                <a:cs typeface="Times New Roman"/>
                <a:sym typeface="Times New Roman"/>
              </a:rPr>
              <a:t>model.add(LSTM(units=100, return_sequences=True))</a:t>
            </a:r>
            <a:endParaRPr b="1">
              <a:latin typeface="Times New Roman"/>
              <a:ea typeface="Times New Roman"/>
              <a:cs typeface="Times New Roman"/>
              <a:sym typeface="Times New Roman"/>
            </a:endParaRPr>
          </a:p>
          <a:p>
            <a:pPr indent="0" lvl="0" marL="0" marR="0" rtl="0" algn="just">
              <a:lnSpc>
                <a:spcPct val="120000"/>
              </a:lnSpc>
              <a:spcBef>
                <a:spcPts val="1001"/>
              </a:spcBef>
              <a:spcAft>
                <a:spcPts val="0"/>
              </a:spcAft>
              <a:buClr>
                <a:schemeClr val="dk1"/>
              </a:buClr>
              <a:buSzPts val="1100"/>
              <a:buFont typeface="Arial"/>
              <a:buNone/>
            </a:pPr>
            <a:r>
              <a:rPr b="1" lang="en-IN">
                <a:latin typeface="Times New Roman"/>
                <a:ea typeface="Times New Roman"/>
                <a:cs typeface="Times New Roman"/>
                <a:sym typeface="Times New Roman"/>
              </a:rPr>
              <a:t>model.add(LSTM(units=100))</a:t>
            </a:r>
            <a:endParaRPr b="1">
              <a:latin typeface="Times New Roman"/>
              <a:ea typeface="Times New Roman"/>
              <a:cs typeface="Times New Roman"/>
              <a:sym typeface="Times New Roman"/>
            </a:endParaRPr>
          </a:p>
          <a:p>
            <a:pPr indent="0" lvl="0" marL="0" marR="0" rtl="0" algn="just">
              <a:lnSpc>
                <a:spcPct val="120000"/>
              </a:lnSpc>
              <a:spcBef>
                <a:spcPts val="1001"/>
              </a:spcBef>
              <a:spcAft>
                <a:spcPts val="0"/>
              </a:spcAft>
              <a:buSzPts val="1100"/>
              <a:buNone/>
            </a:pPr>
            <a:r>
              <a:rPr b="1" lang="en-IN">
                <a:latin typeface="Times New Roman"/>
                <a:ea typeface="Times New Roman"/>
                <a:cs typeface="Times New Roman"/>
                <a:sym typeface="Times New Roman"/>
              </a:rPr>
              <a:t>model.add(Dense(units=4))</a:t>
            </a:r>
            <a:endParaRPr b="1">
              <a:latin typeface="Times New Roman"/>
              <a:ea typeface="Times New Roman"/>
              <a:cs typeface="Times New Roman"/>
              <a:sym typeface="Times New Roman"/>
            </a:endParaRPr>
          </a:p>
          <a:p>
            <a:pPr indent="0" lvl="0" marL="0" marR="0" rtl="0" algn="just">
              <a:lnSpc>
                <a:spcPct val="120000"/>
              </a:lnSpc>
              <a:spcBef>
                <a:spcPts val="1001"/>
              </a:spcBef>
              <a:spcAft>
                <a:spcPts val="0"/>
              </a:spcAft>
              <a:buSzPts val="1100"/>
              <a:buNone/>
            </a:pPr>
            <a:r>
              <a:rPr b="1" lang="en-IN">
                <a:latin typeface="Times New Roman"/>
                <a:ea typeface="Times New Roman"/>
                <a:cs typeface="Times New Roman"/>
                <a:sym typeface="Times New Roman"/>
              </a:rPr>
              <a:t>adam = optimizers.Adam(lr=0.0001)</a:t>
            </a:r>
            <a:endParaRPr b="1">
              <a:latin typeface="Times New Roman"/>
              <a:ea typeface="Times New Roman"/>
              <a:cs typeface="Times New Roman"/>
              <a:sym typeface="Times New Roman"/>
            </a:endParaRPr>
          </a:p>
          <a:p>
            <a:pPr indent="0" lvl="0" marL="0" marR="0" rtl="0" algn="just">
              <a:lnSpc>
                <a:spcPct val="120000"/>
              </a:lnSpc>
              <a:spcBef>
                <a:spcPts val="1001"/>
              </a:spcBef>
              <a:spcAft>
                <a:spcPts val="0"/>
              </a:spcAft>
              <a:buSzPts val="1100"/>
              <a:buNone/>
            </a:pPr>
            <a:r>
              <a:rPr b="1" lang="en-IN">
                <a:latin typeface="Times New Roman"/>
                <a:ea typeface="Times New Roman"/>
                <a:cs typeface="Times New Roman"/>
                <a:sym typeface="Times New Roman"/>
              </a:rPr>
              <a:t>model.compile(optimizer=adam, loss='mean_squared_error')</a:t>
            </a:r>
            <a:endParaRPr b="1">
              <a:latin typeface="Times New Roman"/>
              <a:ea typeface="Times New Roman"/>
              <a:cs typeface="Times New Roman"/>
              <a:sym typeface="Times New Roman"/>
            </a:endParaRPr>
          </a:p>
          <a:p>
            <a:pPr indent="0" lvl="0" marL="0" marR="0" rtl="0" algn="just">
              <a:lnSpc>
                <a:spcPct val="120000"/>
              </a:lnSpc>
              <a:spcBef>
                <a:spcPts val="1001"/>
              </a:spcBef>
              <a:spcAft>
                <a:spcPts val="0"/>
              </a:spcAft>
              <a:buSzPts val="1100"/>
              <a:buNone/>
            </a:pPr>
            <a:r>
              <a:rPr b="1" lang="en-IN">
                <a:latin typeface="Times New Roman"/>
                <a:ea typeface="Times New Roman"/>
                <a:cs typeface="Times New Roman"/>
                <a:sym typeface="Times New Roman"/>
              </a:rPr>
              <a:t>print(model.summary())</a:t>
            </a:r>
            <a:endParaRPr b="1">
              <a:latin typeface="Times New Roman"/>
              <a:ea typeface="Times New Roman"/>
              <a:cs typeface="Times New Roman"/>
              <a:sym typeface="Times New Roman"/>
            </a:endParaRPr>
          </a:p>
          <a:p>
            <a:pPr indent="0" lvl="0" marL="0" marR="0" rtl="0" algn="just">
              <a:lnSpc>
                <a:spcPct val="120000"/>
              </a:lnSpc>
              <a:spcBef>
                <a:spcPts val="1001"/>
              </a:spcBef>
              <a:spcAft>
                <a:spcPts val="0"/>
              </a:spcAft>
              <a:buSzPts val="1100"/>
              <a:buNone/>
            </a:pPr>
            <a:r>
              <a:rPr b="1" lang="en-IN">
                <a:latin typeface="Times New Roman"/>
                <a:ea typeface="Times New Roman"/>
                <a:cs typeface="Times New Roman"/>
                <a:sym typeface="Times New Roman"/>
              </a:rPr>
              <a:t>epochs = 5</a:t>
            </a:r>
            <a:endParaRPr b="1">
              <a:latin typeface="Times New Roman"/>
              <a:ea typeface="Times New Roman"/>
              <a:cs typeface="Times New Roman"/>
              <a:sym typeface="Times New Roman"/>
            </a:endParaRPr>
          </a:p>
          <a:p>
            <a:pPr indent="0" lvl="0" marL="0" marR="0" rtl="0" algn="just">
              <a:lnSpc>
                <a:spcPct val="120000"/>
              </a:lnSpc>
              <a:spcBef>
                <a:spcPts val="1001"/>
              </a:spcBef>
              <a:spcAft>
                <a:spcPts val="0"/>
              </a:spcAft>
              <a:buSzPts val="1100"/>
              <a:buNone/>
            </a:pPr>
            <a:r>
              <a:rPr b="1" lang="en-IN">
                <a:latin typeface="Times New Roman"/>
                <a:ea typeface="Times New Roman"/>
                <a:cs typeface="Times New Roman"/>
                <a:sym typeface="Times New Roman"/>
              </a:rPr>
              <a:t>batch_size = 64</a:t>
            </a:r>
            <a:endParaRPr b="1">
              <a:latin typeface="Times New Roman"/>
              <a:ea typeface="Times New Roman"/>
              <a:cs typeface="Times New Roman"/>
              <a:sym typeface="Times New Roman"/>
            </a:endParaRPr>
          </a:p>
          <a:p>
            <a:pPr indent="0" lvl="0" marL="0" marR="0" rtl="0" algn="just">
              <a:lnSpc>
                <a:spcPct val="120000"/>
              </a:lnSpc>
              <a:spcBef>
                <a:spcPts val="1001"/>
              </a:spcBef>
              <a:spcAft>
                <a:spcPts val="0"/>
              </a:spcAft>
              <a:buSzPts val="1100"/>
              <a:buNone/>
            </a:pPr>
            <a:r>
              <a:rPr b="1" lang="en-IN">
                <a:latin typeface="Times New Roman"/>
                <a:ea typeface="Times New Roman"/>
                <a:cs typeface="Times New Roman"/>
                <a:sym typeface="Times New Roman"/>
              </a:rPr>
              <a:t>verbose = 1</a:t>
            </a:r>
            <a:endParaRPr b="1">
              <a:latin typeface="Times New Roman"/>
              <a:ea typeface="Times New Roman"/>
              <a:cs typeface="Times New Roman"/>
              <a:sym typeface="Times New Roman"/>
            </a:endParaRPr>
          </a:p>
          <a:p>
            <a:pPr indent="0" lvl="0" marL="0" marR="0" rtl="0" algn="just">
              <a:lnSpc>
                <a:spcPct val="120000"/>
              </a:lnSpc>
              <a:spcBef>
                <a:spcPts val="1001"/>
              </a:spcBef>
              <a:spcAft>
                <a:spcPts val="0"/>
              </a:spcAft>
              <a:buSzPts val="1100"/>
              <a:buNone/>
            </a:pPr>
            <a:r>
              <a:rPr b="1" lang="en-IN">
                <a:latin typeface="Times New Roman"/>
                <a:ea typeface="Times New Roman"/>
                <a:cs typeface="Times New Roman"/>
                <a:sym typeface="Times New Roman"/>
              </a:rPr>
              <a:t>early_stopping = EarlyStopping(monitor='val_loss', patience=10, restore_best_weights=True, mode='min', verbose=1)</a:t>
            </a:r>
            <a:endParaRPr b="1">
              <a:latin typeface="Times New Roman"/>
              <a:ea typeface="Times New Roman"/>
              <a:cs typeface="Times New Roman"/>
              <a:sym typeface="Times New Roman"/>
            </a:endParaRPr>
          </a:p>
          <a:p>
            <a:pPr indent="0" lvl="0" marL="0" marR="0" rtl="0" algn="just">
              <a:lnSpc>
                <a:spcPct val="120000"/>
              </a:lnSpc>
              <a:spcBef>
                <a:spcPts val="1001"/>
              </a:spcBef>
              <a:spcAft>
                <a:spcPts val="0"/>
              </a:spcAft>
              <a:buSzPts val="1100"/>
              <a:buNone/>
            </a:pPr>
            <a:r>
              <a:rPr b="1" lang="en-IN">
                <a:latin typeface="Times New Roman"/>
                <a:ea typeface="Times New Roman"/>
                <a:cs typeface="Times New Roman"/>
                <a:sym typeface="Times New Roman"/>
              </a:rPr>
              <a:t>model.fit(x_train, y_train, validation_data=(x_test, y_test), epochs=epochs, batch_size=batch_size, verbose=verbose, callbacks=[early_stopping])</a:t>
            </a:r>
            <a:endParaRPr b="1">
              <a:latin typeface="Times New Roman"/>
              <a:ea typeface="Times New Roman"/>
              <a:cs typeface="Times New Roman"/>
              <a:sym typeface="Times New Roman"/>
            </a:endParaRPr>
          </a:p>
          <a:p>
            <a:pPr indent="0" lvl="0" marL="0" marR="0" rtl="0" algn="just">
              <a:lnSpc>
                <a:spcPct val="120000"/>
              </a:lnSpc>
              <a:spcBef>
                <a:spcPts val="1001"/>
              </a:spcBef>
              <a:spcAft>
                <a:spcPts val="0"/>
              </a:spcAft>
              <a:buClr>
                <a:schemeClr val="dk1"/>
              </a:buClr>
              <a:buSzPts val="1100"/>
              <a:buFont typeface="Arial"/>
              <a:buNone/>
            </a:pPr>
            <a:r>
              <a:t/>
            </a:r>
            <a:endParaRPr b="1" sz="1800">
              <a:latin typeface="Times New Roman"/>
              <a:ea typeface="Times New Roman"/>
              <a:cs typeface="Times New Roman"/>
              <a:sym typeface="Times New Roman"/>
            </a:endParaRPr>
          </a:p>
          <a:p>
            <a:pPr indent="0" lvl="0" marL="0" marR="0" rtl="0" algn="just">
              <a:lnSpc>
                <a:spcPct val="120000"/>
              </a:lnSpc>
              <a:spcBef>
                <a:spcPts val="1001"/>
              </a:spcBef>
              <a:spcAft>
                <a:spcPts val="0"/>
              </a:spcAft>
              <a:buNone/>
            </a:pPr>
            <a:r>
              <a:t/>
            </a:r>
            <a:endParaRPr b="1" sz="1800">
              <a:latin typeface="Times New Roman"/>
              <a:ea typeface="Times New Roman"/>
              <a:cs typeface="Times New Roman"/>
              <a:sym typeface="Times New Roman"/>
            </a:endParaRPr>
          </a:p>
          <a:p>
            <a:pPr indent="0" lvl="0" marL="3239" marR="0" rtl="0" algn="just">
              <a:lnSpc>
                <a:spcPct val="120000"/>
              </a:lnSpc>
              <a:spcBef>
                <a:spcPts val="1001"/>
              </a:spcBef>
              <a:spcAft>
                <a:spcPts val="0"/>
              </a:spcAft>
              <a:buNone/>
            </a:pPr>
            <a:r>
              <a:t/>
            </a:r>
            <a:endParaRPr b="1" i="0" sz="2400" u="none" cap="none" strike="noStrike">
              <a:solidFill>
                <a:schemeClr val="dk1"/>
              </a:solidFill>
              <a:latin typeface="Times New Roman"/>
              <a:ea typeface="Times New Roman"/>
              <a:cs typeface="Times New Roman"/>
              <a:sym typeface="Times New Roman"/>
            </a:endParaRPr>
          </a:p>
          <a:p>
            <a:pPr indent="0" lvl="0" marL="3239" marR="0" rtl="0" algn="just">
              <a:lnSpc>
                <a:spcPct val="120000"/>
              </a:lnSpc>
              <a:spcBef>
                <a:spcPts val="1001"/>
              </a:spcBef>
              <a:spcAft>
                <a:spcPts val="0"/>
              </a:spcAft>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4"/>
          <p:cNvSpPr/>
          <p:nvPr/>
        </p:nvSpPr>
        <p:spPr>
          <a:xfrm>
            <a:off x="685440" y="268560"/>
            <a:ext cx="7769520" cy="1106280"/>
          </a:xfrm>
          <a:prstGeom prst="rect">
            <a:avLst/>
          </a:prstGeom>
          <a:noFill/>
          <a:ln>
            <a:noFill/>
          </a:ln>
        </p:spPr>
        <p:txBody>
          <a:bodyPr anchorCtr="0" anchor="ctr" bIns="45000" lIns="90000" spcFirstLastPara="1" rIns="90000" wrap="square" tIns="45000">
            <a:noAutofit/>
          </a:bodyPr>
          <a:lstStyle/>
          <a:p>
            <a:pPr indent="0" lvl="0" marL="0" marR="0" rtl="0" algn="ctr">
              <a:lnSpc>
                <a:spcPct val="90000"/>
              </a:lnSpc>
              <a:spcBef>
                <a:spcPts val="0"/>
              </a:spcBef>
              <a:spcAft>
                <a:spcPts val="0"/>
              </a:spcAft>
              <a:buNone/>
            </a:pPr>
            <a:r>
              <a:rPr b="0" i="0" lang="en-IN" sz="3600" u="sng" cap="none" strike="noStrike">
                <a:solidFill>
                  <a:srgbClr val="000000"/>
                </a:solidFill>
                <a:latin typeface="Times New Roman"/>
                <a:ea typeface="Times New Roman"/>
                <a:cs typeface="Times New Roman"/>
                <a:sym typeface="Times New Roman"/>
              </a:rPr>
              <a:t>IMPLEMENTATION</a:t>
            </a:r>
            <a:endParaRPr b="0" i="0" sz="3600" u="none" cap="none" strike="noStrike">
              <a:solidFill>
                <a:schemeClr val="dk1"/>
              </a:solidFill>
              <a:latin typeface="Arial"/>
              <a:ea typeface="Arial"/>
              <a:cs typeface="Arial"/>
              <a:sym typeface="Arial"/>
            </a:endParaRPr>
          </a:p>
        </p:txBody>
      </p:sp>
      <p:sp>
        <p:nvSpPr>
          <p:cNvPr id="297" name="Google Shape;297;p14"/>
          <p:cNvSpPr/>
          <p:nvPr/>
        </p:nvSpPr>
        <p:spPr>
          <a:xfrm>
            <a:off x="540720" y="1476720"/>
            <a:ext cx="8059320" cy="4924080"/>
          </a:xfrm>
          <a:prstGeom prst="rect">
            <a:avLst/>
          </a:prstGeom>
          <a:noFill/>
          <a:ln>
            <a:noFill/>
          </a:ln>
        </p:spPr>
        <p:txBody>
          <a:bodyPr anchorCtr="0" anchor="t" bIns="45000" lIns="90000" spcFirstLastPara="1" rIns="90000" wrap="square" tIns="45000">
            <a:noAutofit/>
          </a:bodyPr>
          <a:lstStyle/>
          <a:p>
            <a:pPr indent="0" lvl="0" marL="3240" marR="0" rtl="0" algn="just">
              <a:lnSpc>
                <a:spcPct val="120000"/>
              </a:lnSpc>
              <a:spcBef>
                <a:spcPts val="0"/>
              </a:spcBef>
              <a:spcAft>
                <a:spcPts val="0"/>
              </a:spcAft>
              <a:buNone/>
            </a:pPr>
            <a:r>
              <a:rPr b="0" i="0" lang="en-IN" sz="2400" u="none" cap="none" strike="noStrike">
                <a:solidFill>
                  <a:srgbClr val="000000"/>
                </a:solidFill>
                <a:latin typeface="Times New Roman"/>
                <a:ea typeface="Times New Roman"/>
                <a:cs typeface="Times New Roman"/>
                <a:sym typeface="Times New Roman"/>
              </a:rPr>
              <a:t>Testing the data: </a:t>
            </a:r>
            <a:endParaRPr b="0" i="0" sz="2400" u="none" cap="none" strike="noStrike">
              <a:solidFill>
                <a:schemeClr val="dk1"/>
              </a:solidFill>
              <a:latin typeface="Times New Roman"/>
              <a:ea typeface="Times New Roman"/>
              <a:cs typeface="Times New Roman"/>
              <a:sym typeface="Times New Roman"/>
            </a:endParaRPr>
          </a:p>
          <a:p>
            <a:pPr indent="0" lvl="0" marL="3240" marR="0" rtl="0" algn="just">
              <a:lnSpc>
                <a:spcPct val="120000"/>
              </a:lnSpc>
              <a:spcBef>
                <a:spcPts val="1001"/>
              </a:spcBef>
              <a:spcAft>
                <a:spcPts val="0"/>
              </a:spcAft>
              <a:buNone/>
            </a:pPr>
            <a:r>
              <a:rPr b="0" i="0" lang="en-IN" sz="2400" u="none" cap="none" strike="noStrike">
                <a:solidFill>
                  <a:srgbClr val="000000"/>
                </a:solidFill>
                <a:latin typeface="Times New Roman"/>
                <a:ea typeface="Times New Roman"/>
                <a:cs typeface="Times New Roman"/>
                <a:sym typeface="Times New Roman"/>
              </a:rPr>
              <a:t>We also tested the remaining years of the dataset. </a:t>
            </a:r>
            <a:endParaRPr b="0" i="0" sz="2400" u="none" cap="none" strike="noStrike">
              <a:solidFill>
                <a:schemeClr val="dk1"/>
              </a:solidFill>
              <a:latin typeface="Times New Roman"/>
              <a:ea typeface="Times New Roman"/>
              <a:cs typeface="Times New Roman"/>
              <a:sym typeface="Times New Roman"/>
            </a:endParaRPr>
          </a:p>
          <a:p>
            <a:pPr indent="0" lvl="0" marL="3240" marR="0" rtl="0" algn="just">
              <a:lnSpc>
                <a:spcPct val="120000"/>
              </a:lnSpc>
              <a:spcBef>
                <a:spcPts val="1001"/>
              </a:spcBef>
              <a:spcAft>
                <a:spcPts val="0"/>
              </a:spcAft>
              <a:buNone/>
            </a:pPr>
            <a:r>
              <a:rPr b="0" i="0" lang="en-IN" sz="2400" u="none" cap="none" strike="noStrike">
                <a:solidFill>
                  <a:srgbClr val="000000"/>
                </a:solidFill>
                <a:latin typeface="Times New Roman"/>
                <a:ea typeface="Times New Roman"/>
                <a:cs typeface="Times New Roman"/>
                <a:sym typeface="Times New Roman"/>
              </a:rPr>
              <a:t>Code: </a:t>
            </a:r>
            <a:endParaRPr b="0" i="0" sz="2400" u="none" cap="none" strike="noStrike">
              <a:solidFill>
                <a:schemeClr val="dk1"/>
              </a:solidFill>
              <a:latin typeface="Times New Roman"/>
              <a:ea typeface="Times New Roman"/>
              <a:cs typeface="Times New Roman"/>
              <a:sym typeface="Times New Roman"/>
            </a:endParaRPr>
          </a:p>
          <a:p>
            <a:pPr indent="0" lvl="0" marL="3240" marR="0" rtl="0" algn="just">
              <a:lnSpc>
                <a:spcPct val="120000"/>
              </a:lnSpc>
              <a:spcBef>
                <a:spcPts val="1001"/>
              </a:spcBef>
              <a:spcAft>
                <a:spcPts val="0"/>
              </a:spcAft>
              <a:buNone/>
            </a:pPr>
            <a:r>
              <a:rPr b="1" i="0" lang="en-IN" sz="1800" u="none" cap="none" strike="noStrike">
                <a:solidFill>
                  <a:srgbClr val="000000"/>
                </a:solidFill>
                <a:latin typeface="Times New Roman"/>
                <a:ea typeface="Times New Roman"/>
                <a:cs typeface="Times New Roman"/>
                <a:sym typeface="Times New Roman"/>
              </a:rPr>
              <a:t>test_data = scaled_data[train_size - time_step:, :]</a:t>
            </a:r>
            <a:endParaRPr b="1" i="0" sz="1800" u="none" cap="none" strike="noStrike">
              <a:solidFill>
                <a:schemeClr val="dk1"/>
              </a:solidFill>
              <a:latin typeface="Times New Roman"/>
              <a:ea typeface="Times New Roman"/>
              <a:cs typeface="Times New Roman"/>
              <a:sym typeface="Times New Roman"/>
            </a:endParaRPr>
          </a:p>
          <a:p>
            <a:pPr indent="0" lvl="0" marL="3240" marR="0" rtl="0" algn="just">
              <a:lnSpc>
                <a:spcPct val="120000"/>
              </a:lnSpc>
              <a:spcBef>
                <a:spcPts val="1001"/>
              </a:spcBef>
              <a:spcAft>
                <a:spcPts val="0"/>
              </a:spcAft>
              <a:buNone/>
            </a:pPr>
            <a:r>
              <a:rPr b="1" i="0" lang="en-IN" sz="1800" u="none" cap="none" strike="noStrike">
                <a:solidFill>
                  <a:srgbClr val="000000"/>
                </a:solidFill>
                <a:latin typeface="Times New Roman"/>
                <a:ea typeface="Times New Roman"/>
                <a:cs typeface="Times New Roman"/>
                <a:sym typeface="Times New Roman"/>
              </a:rPr>
              <a:t>x_test = []</a:t>
            </a:r>
            <a:endParaRPr b="1" i="0" sz="1800" u="none" cap="none" strike="noStrike">
              <a:solidFill>
                <a:schemeClr val="dk1"/>
              </a:solidFill>
              <a:latin typeface="Times New Roman"/>
              <a:ea typeface="Times New Roman"/>
              <a:cs typeface="Times New Roman"/>
              <a:sym typeface="Times New Roman"/>
            </a:endParaRPr>
          </a:p>
          <a:p>
            <a:pPr indent="0" lvl="0" marL="3240" marR="0" rtl="0" algn="just">
              <a:lnSpc>
                <a:spcPct val="120000"/>
              </a:lnSpc>
              <a:spcBef>
                <a:spcPts val="1001"/>
              </a:spcBef>
              <a:spcAft>
                <a:spcPts val="0"/>
              </a:spcAft>
              <a:buNone/>
            </a:pPr>
            <a:r>
              <a:rPr b="1" i="0" lang="en-IN" sz="1800" u="none" cap="none" strike="noStrike">
                <a:solidFill>
                  <a:srgbClr val="000000"/>
                </a:solidFill>
                <a:latin typeface="Times New Roman"/>
                <a:ea typeface="Times New Roman"/>
                <a:cs typeface="Times New Roman"/>
                <a:sym typeface="Times New Roman"/>
              </a:rPr>
              <a:t>y_test = []</a:t>
            </a:r>
            <a:endParaRPr b="1" i="0" sz="1800" u="none" cap="none" strike="noStrike">
              <a:solidFill>
                <a:schemeClr val="dk1"/>
              </a:solidFill>
              <a:latin typeface="Times New Roman"/>
              <a:ea typeface="Times New Roman"/>
              <a:cs typeface="Times New Roman"/>
              <a:sym typeface="Times New Roman"/>
            </a:endParaRPr>
          </a:p>
          <a:p>
            <a:pPr indent="0" lvl="0" marL="3240" marR="0" rtl="0" algn="just">
              <a:lnSpc>
                <a:spcPct val="120000"/>
              </a:lnSpc>
              <a:spcBef>
                <a:spcPts val="1001"/>
              </a:spcBef>
              <a:spcAft>
                <a:spcPts val="0"/>
              </a:spcAft>
              <a:buNone/>
            </a:pPr>
            <a:r>
              <a:rPr b="1" i="0" lang="en-IN" sz="1800" u="none" cap="none" strike="noStrike">
                <a:solidFill>
                  <a:srgbClr val="000000"/>
                </a:solidFill>
                <a:latin typeface="Times New Roman"/>
                <a:ea typeface="Times New Roman"/>
                <a:cs typeface="Times New Roman"/>
                <a:sym typeface="Times New Roman"/>
              </a:rPr>
              <a:t>for i in range(time_step, len(test_data)):</a:t>
            </a:r>
            <a:endParaRPr b="1" i="0" sz="1800" u="none" cap="none" strike="noStrike">
              <a:solidFill>
                <a:schemeClr val="dk1"/>
              </a:solidFill>
              <a:latin typeface="Times New Roman"/>
              <a:ea typeface="Times New Roman"/>
              <a:cs typeface="Times New Roman"/>
              <a:sym typeface="Times New Roman"/>
            </a:endParaRPr>
          </a:p>
          <a:p>
            <a:pPr indent="0" lvl="0" marL="3240" marR="0" rtl="0" algn="just">
              <a:lnSpc>
                <a:spcPct val="120000"/>
              </a:lnSpc>
              <a:spcBef>
                <a:spcPts val="1001"/>
              </a:spcBef>
              <a:spcAft>
                <a:spcPts val="0"/>
              </a:spcAft>
              <a:buNone/>
            </a:pPr>
            <a:r>
              <a:rPr b="1" i="0" lang="en-IN" sz="1800" u="none" cap="none" strike="noStrike">
                <a:solidFill>
                  <a:srgbClr val="000000"/>
                </a:solidFill>
                <a:latin typeface="Times New Roman"/>
                <a:ea typeface="Times New Roman"/>
                <a:cs typeface="Times New Roman"/>
                <a:sym typeface="Times New Roman"/>
              </a:rPr>
              <a:t>    x_test.append(test_data[i - time_step:i, :])</a:t>
            </a:r>
            <a:endParaRPr b="1" i="0" sz="1800" u="none" cap="none" strike="noStrike">
              <a:solidFill>
                <a:schemeClr val="dk1"/>
              </a:solidFill>
              <a:latin typeface="Times New Roman"/>
              <a:ea typeface="Times New Roman"/>
              <a:cs typeface="Times New Roman"/>
              <a:sym typeface="Times New Roman"/>
            </a:endParaRPr>
          </a:p>
          <a:p>
            <a:pPr indent="0" lvl="0" marL="3240" marR="0" rtl="0" algn="just">
              <a:lnSpc>
                <a:spcPct val="120000"/>
              </a:lnSpc>
              <a:spcBef>
                <a:spcPts val="1001"/>
              </a:spcBef>
              <a:spcAft>
                <a:spcPts val="0"/>
              </a:spcAft>
              <a:buNone/>
            </a:pPr>
            <a:r>
              <a:rPr b="1" i="0" lang="en-IN" sz="1800" u="none" cap="none" strike="noStrike">
                <a:solidFill>
                  <a:srgbClr val="000000"/>
                </a:solidFill>
                <a:latin typeface="Times New Roman"/>
                <a:ea typeface="Times New Roman"/>
                <a:cs typeface="Times New Roman"/>
                <a:sym typeface="Times New Roman"/>
              </a:rPr>
              <a:t>    y_test.append(test_data[i, :])</a:t>
            </a:r>
            <a:endParaRPr b="1" i="0" sz="1800" u="none" cap="none" strike="noStrike">
              <a:solidFill>
                <a:schemeClr val="dk1"/>
              </a:solidFill>
              <a:latin typeface="Times New Roman"/>
              <a:ea typeface="Times New Roman"/>
              <a:cs typeface="Times New Roman"/>
              <a:sym typeface="Times New Roman"/>
            </a:endParaRPr>
          </a:p>
          <a:p>
            <a:pPr indent="0" lvl="0" marL="3240" marR="0" rtl="0" algn="just">
              <a:lnSpc>
                <a:spcPct val="120000"/>
              </a:lnSpc>
              <a:spcBef>
                <a:spcPts val="1001"/>
              </a:spcBef>
              <a:spcAft>
                <a:spcPts val="0"/>
              </a:spcAft>
              <a:buNone/>
            </a:pPr>
            <a:r>
              <a:rPr b="1" i="0" lang="en-IN" sz="1800" u="none" cap="none" strike="noStrike">
                <a:solidFill>
                  <a:srgbClr val="000000"/>
                </a:solidFill>
                <a:latin typeface="Times New Roman"/>
                <a:ea typeface="Times New Roman"/>
                <a:cs typeface="Times New Roman"/>
                <a:sym typeface="Times New Roman"/>
              </a:rPr>
              <a:t>x_test, y_test = np.array(x_test), np.array(y_test)</a:t>
            </a:r>
            <a:endParaRPr b="1" i="0" sz="1800" u="none" cap="none" strike="noStrike">
              <a:solidFill>
                <a:schemeClr val="dk1"/>
              </a:solidFill>
              <a:latin typeface="Times New Roman"/>
              <a:ea typeface="Times New Roman"/>
              <a:cs typeface="Times New Roman"/>
              <a:sym typeface="Times New Roman"/>
            </a:endParaRPr>
          </a:p>
          <a:p>
            <a:pPr indent="0" lvl="0" marL="3240" marR="0" rtl="0" algn="just">
              <a:lnSpc>
                <a:spcPct val="120000"/>
              </a:lnSpc>
              <a:spcBef>
                <a:spcPts val="1001"/>
              </a:spcBef>
              <a:spcAft>
                <a:spcPts val="0"/>
              </a:spcAft>
              <a:buNone/>
            </a:pPr>
            <a:r>
              <a:rPr b="1" i="0" lang="en-IN" sz="1800" u="none" cap="none" strike="noStrike">
                <a:solidFill>
                  <a:srgbClr val="000000"/>
                </a:solidFill>
                <a:latin typeface="Times New Roman"/>
                <a:ea typeface="Times New Roman"/>
                <a:cs typeface="Times New Roman"/>
                <a:sym typeface="Times New Roman"/>
              </a:rPr>
              <a:t>x_test = np.reshape(x_test, (x_test.shape[0], time_step, 4))</a:t>
            </a:r>
            <a:endParaRPr b="1" i="0" sz="1800" u="none" cap="none" strike="noStrike">
              <a:solidFill>
                <a:schemeClr val="dk1"/>
              </a:solidFill>
              <a:latin typeface="Times New Roman"/>
              <a:ea typeface="Times New Roman"/>
              <a:cs typeface="Times New Roman"/>
              <a:sym typeface="Times New Roman"/>
            </a:endParaRPr>
          </a:p>
          <a:p>
            <a:pPr indent="0" lvl="0" marL="3240" marR="0" rtl="0" algn="just">
              <a:lnSpc>
                <a:spcPct val="120000"/>
              </a:lnSpc>
              <a:spcBef>
                <a:spcPts val="1001"/>
              </a:spcBef>
              <a:spcAft>
                <a:spcPts val="0"/>
              </a:spcAft>
              <a:buNone/>
            </a:pPr>
            <a:r>
              <a:t/>
            </a:r>
            <a:endParaRPr b="0" i="0" sz="1200" u="none" cap="none" strike="noStrike">
              <a:solidFill>
                <a:schemeClr val="dk1"/>
              </a:solidFill>
              <a:latin typeface="Arial"/>
              <a:ea typeface="Arial"/>
              <a:cs typeface="Arial"/>
              <a:sym typeface="Arial"/>
            </a:endParaRPr>
          </a:p>
          <a:p>
            <a:pPr indent="0" lvl="0" marL="3240" marR="0" rtl="0" algn="just">
              <a:lnSpc>
                <a:spcPct val="120000"/>
              </a:lnSpc>
              <a:spcBef>
                <a:spcPts val="1001"/>
              </a:spcBef>
              <a:spcAft>
                <a:spcPts val="0"/>
              </a:spcAft>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gcd3da4b91c_1_8"/>
          <p:cNvSpPr/>
          <p:nvPr/>
        </p:nvSpPr>
        <p:spPr>
          <a:xfrm>
            <a:off x="685440" y="268560"/>
            <a:ext cx="7769400" cy="1106400"/>
          </a:xfrm>
          <a:prstGeom prst="rect">
            <a:avLst/>
          </a:prstGeom>
          <a:noFill/>
          <a:ln>
            <a:noFill/>
          </a:ln>
        </p:spPr>
        <p:txBody>
          <a:bodyPr anchorCtr="0" anchor="ctr" bIns="45000" lIns="90000" spcFirstLastPara="1" rIns="90000" wrap="square" tIns="45000">
            <a:noAutofit/>
          </a:bodyPr>
          <a:lstStyle/>
          <a:p>
            <a:pPr indent="0" lvl="0" marL="0" marR="0" rtl="0" algn="ctr">
              <a:lnSpc>
                <a:spcPct val="90000"/>
              </a:lnSpc>
              <a:spcBef>
                <a:spcPts val="0"/>
              </a:spcBef>
              <a:spcAft>
                <a:spcPts val="0"/>
              </a:spcAft>
              <a:buNone/>
            </a:pPr>
            <a:r>
              <a:rPr lang="en-IN" sz="3600" u="sng">
                <a:latin typeface="Times New Roman"/>
                <a:ea typeface="Times New Roman"/>
                <a:cs typeface="Times New Roman"/>
                <a:sym typeface="Times New Roman"/>
              </a:rPr>
              <a:t>RESULT</a:t>
            </a:r>
            <a:endParaRPr b="0" i="0" sz="3600" u="none" cap="none" strike="noStrike">
              <a:solidFill>
                <a:schemeClr val="dk1"/>
              </a:solidFill>
              <a:latin typeface="Arial"/>
              <a:ea typeface="Arial"/>
              <a:cs typeface="Arial"/>
              <a:sym typeface="Arial"/>
            </a:endParaRPr>
          </a:p>
        </p:txBody>
      </p:sp>
      <p:sp>
        <p:nvSpPr>
          <p:cNvPr id="303" name="Google Shape;303;gcd3da4b91c_1_8"/>
          <p:cNvSpPr/>
          <p:nvPr/>
        </p:nvSpPr>
        <p:spPr>
          <a:xfrm>
            <a:off x="295375" y="1476725"/>
            <a:ext cx="8538000" cy="5316600"/>
          </a:xfrm>
          <a:prstGeom prst="rect">
            <a:avLst/>
          </a:prstGeom>
          <a:noFill/>
          <a:ln>
            <a:noFill/>
          </a:ln>
        </p:spPr>
        <p:txBody>
          <a:bodyPr anchorCtr="0" anchor="t" bIns="45000" lIns="90000" spcFirstLastPara="1" rIns="90000" wrap="square" tIns="45000">
            <a:noAutofit/>
          </a:bodyPr>
          <a:lstStyle/>
          <a:p>
            <a:pPr indent="0" lvl="0" marL="3239" marR="0" rtl="0" algn="just">
              <a:lnSpc>
                <a:spcPct val="120000"/>
              </a:lnSpc>
              <a:spcBef>
                <a:spcPts val="1001"/>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a:p>
            <a:pPr indent="0" lvl="0" marL="3239" marR="0" rtl="0" algn="just">
              <a:lnSpc>
                <a:spcPct val="120000"/>
              </a:lnSpc>
              <a:spcBef>
                <a:spcPts val="1001"/>
              </a:spcBef>
              <a:spcAft>
                <a:spcPts val="0"/>
              </a:spcAft>
              <a:buNone/>
            </a:pPr>
            <a:r>
              <a:t/>
            </a:r>
            <a:endParaRPr b="1" i="0" sz="1800" u="none" cap="none" strike="noStrike">
              <a:solidFill>
                <a:schemeClr val="dk1"/>
              </a:solidFill>
              <a:latin typeface="Times New Roman"/>
              <a:ea typeface="Times New Roman"/>
              <a:cs typeface="Times New Roman"/>
              <a:sym typeface="Times New Roman"/>
            </a:endParaRPr>
          </a:p>
          <a:p>
            <a:pPr indent="0" lvl="0" marL="3239" marR="0" rtl="0" algn="just">
              <a:lnSpc>
                <a:spcPct val="120000"/>
              </a:lnSpc>
              <a:spcBef>
                <a:spcPts val="1001"/>
              </a:spcBef>
              <a:spcAft>
                <a:spcPts val="0"/>
              </a:spcAft>
              <a:buNone/>
            </a:pPr>
            <a:r>
              <a:t/>
            </a:r>
            <a:endParaRPr b="0" i="0" sz="1200" u="none" cap="none" strike="noStrike">
              <a:solidFill>
                <a:schemeClr val="dk1"/>
              </a:solidFill>
              <a:latin typeface="Arial"/>
              <a:ea typeface="Arial"/>
              <a:cs typeface="Arial"/>
              <a:sym typeface="Arial"/>
            </a:endParaRPr>
          </a:p>
          <a:p>
            <a:pPr indent="0" lvl="0" marL="3239" marR="0" rtl="0" algn="just">
              <a:lnSpc>
                <a:spcPct val="120000"/>
              </a:lnSpc>
              <a:spcBef>
                <a:spcPts val="1001"/>
              </a:spcBef>
              <a:spcAft>
                <a:spcPts val="0"/>
              </a:spcAft>
              <a:buNone/>
            </a:pPr>
            <a:r>
              <a:t/>
            </a:r>
            <a:endParaRPr b="0" i="0" sz="2400" u="none" cap="none" strike="noStrike">
              <a:solidFill>
                <a:schemeClr val="dk1"/>
              </a:solidFill>
              <a:latin typeface="Arial"/>
              <a:ea typeface="Arial"/>
              <a:cs typeface="Arial"/>
              <a:sym typeface="Arial"/>
            </a:endParaRPr>
          </a:p>
        </p:txBody>
      </p:sp>
      <p:pic>
        <p:nvPicPr>
          <p:cNvPr id="304" name="Google Shape;304;gcd3da4b91c_1_8"/>
          <p:cNvPicPr preferRelativeResize="0"/>
          <p:nvPr/>
        </p:nvPicPr>
        <p:blipFill>
          <a:blip r:embed="rId3">
            <a:alphaModFix/>
          </a:blip>
          <a:stretch>
            <a:fillRect/>
          </a:stretch>
        </p:blipFill>
        <p:spPr>
          <a:xfrm>
            <a:off x="1273750" y="1781425"/>
            <a:ext cx="5898075" cy="38766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5"/>
          <p:cNvSpPr txBox="1"/>
          <p:nvPr/>
        </p:nvSpPr>
        <p:spPr>
          <a:xfrm>
            <a:off x="457200" y="273600"/>
            <a:ext cx="8228880" cy="114444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0" i="0" lang="en-IN" sz="3600" u="none" cap="none" strike="noStrike">
                <a:solidFill>
                  <a:srgbClr val="000000"/>
                </a:solidFill>
                <a:latin typeface="Times New Roman"/>
                <a:ea typeface="Times New Roman"/>
                <a:cs typeface="Times New Roman"/>
                <a:sym typeface="Times New Roman"/>
              </a:rPr>
              <a:t>Algorithm Used</a:t>
            </a:r>
            <a:endParaRPr b="0" i="0" sz="3600" u="none" cap="none" strike="noStrike">
              <a:solidFill>
                <a:srgbClr val="000000"/>
              </a:solidFill>
              <a:latin typeface="Arial"/>
              <a:ea typeface="Arial"/>
              <a:cs typeface="Arial"/>
              <a:sym typeface="Arial"/>
            </a:endParaRPr>
          </a:p>
        </p:txBody>
      </p:sp>
      <p:sp>
        <p:nvSpPr>
          <p:cNvPr id="310" name="Google Shape;310;p15"/>
          <p:cNvSpPr txBox="1"/>
          <p:nvPr/>
        </p:nvSpPr>
        <p:spPr>
          <a:xfrm>
            <a:off x="457200" y="1418041"/>
            <a:ext cx="8228880" cy="5166360"/>
          </a:xfrm>
          <a:prstGeom prst="rect">
            <a:avLst/>
          </a:prstGeom>
          <a:noFill/>
          <a:ln>
            <a:noFill/>
          </a:ln>
        </p:spPr>
        <p:txBody>
          <a:bodyPr anchorCtr="0" anchor="ctr" bIns="0" lIns="0" spcFirstLastPara="1" rIns="0" wrap="square" tIns="0">
            <a:noAutofit/>
          </a:bodyPr>
          <a:lstStyle/>
          <a:p>
            <a:pPr indent="0" lvl="0" marL="228600" marR="0" rtl="0" algn="just">
              <a:lnSpc>
                <a:spcPct val="100000"/>
              </a:lnSpc>
              <a:spcBef>
                <a:spcPts val="0"/>
              </a:spcBef>
              <a:spcAft>
                <a:spcPts val="0"/>
              </a:spcAft>
              <a:buNone/>
            </a:pPr>
            <a:r>
              <a:rPr b="1" i="0" lang="en-IN" sz="2400" u="none" cap="none" strike="noStrike">
                <a:solidFill>
                  <a:srgbClr val="333333"/>
                </a:solidFill>
                <a:latin typeface="Times New Roman"/>
                <a:ea typeface="Times New Roman"/>
                <a:cs typeface="Times New Roman"/>
                <a:sym typeface="Times New Roman"/>
              </a:rPr>
              <a:t>  Long short term memory (LSTM):</a:t>
            </a:r>
            <a:endParaRPr b="0" i="0" sz="2400" u="none" cap="none" strike="noStrike">
              <a:solidFill>
                <a:schemeClr val="dk1"/>
              </a:solidFill>
              <a:latin typeface="Times New Roman"/>
              <a:ea typeface="Times New Roman"/>
              <a:cs typeface="Times New Roman"/>
              <a:sym typeface="Times New Roman"/>
            </a:endParaRPr>
          </a:p>
          <a:p>
            <a:pPr indent="-228240" lvl="0" marL="457200" marR="0" rtl="0" algn="just">
              <a:lnSpc>
                <a:spcPct val="100000"/>
              </a:lnSpc>
              <a:spcBef>
                <a:spcPts val="1001"/>
              </a:spcBef>
              <a:spcAft>
                <a:spcPts val="0"/>
              </a:spcAft>
              <a:buClr>
                <a:srgbClr val="000000"/>
              </a:buClr>
              <a:buSzPts val="2400"/>
              <a:buFont typeface="Arial"/>
              <a:buChar char="•"/>
            </a:pPr>
            <a:r>
              <a:rPr b="0" i="0" lang="en-IN" sz="2400" u="none" cap="none" strike="noStrike">
                <a:solidFill>
                  <a:srgbClr val="000000"/>
                </a:solidFill>
                <a:latin typeface="Times New Roman"/>
                <a:ea typeface="Times New Roman"/>
                <a:cs typeface="Times New Roman"/>
                <a:sym typeface="Times New Roman"/>
              </a:rPr>
              <a:t>LSTM’s are widely used for sequence prediction problems and have proven to be extremely effective. The reason they work so well is because LSTM is able to store past information that is important, and forget the information that is not. LSTM has three categories:</a:t>
            </a:r>
            <a:endParaRPr b="0" i="0" sz="2400" u="none" cap="none" strike="noStrike">
              <a:solidFill>
                <a:schemeClr val="dk1"/>
              </a:solidFill>
              <a:latin typeface="Times New Roman"/>
              <a:ea typeface="Times New Roman"/>
              <a:cs typeface="Times New Roman"/>
              <a:sym typeface="Times New Roman"/>
            </a:endParaRPr>
          </a:p>
          <a:p>
            <a:pPr indent="-285480" lvl="1" marL="743040" marR="0" rtl="0" algn="l">
              <a:lnSpc>
                <a:spcPct val="100000"/>
              </a:lnSpc>
              <a:spcBef>
                <a:spcPts val="499"/>
              </a:spcBef>
              <a:spcAft>
                <a:spcPts val="0"/>
              </a:spcAft>
              <a:buClr>
                <a:srgbClr val="000000"/>
              </a:buClr>
              <a:buSzPts val="2400"/>
              <a:buFont typeface="Arial"/>
              <a:buChar char="•"/>
            </a:pPr>
            <a:r>
              <a:rPr b="1" i="0" lang="en-IN" sz="2400" u="none" cap="none" strike="noStrike">
                <a:solidFill>
                  <a:srgbClr val="000000"/>
                </a:solidFill>
                <a:latin typeface="Times New Roman"/>
                <a:ea typeface="Times New Roman"/>
                <a:cs typeface="Times New Roman"/>
                <a:sym typeface="Times New Roman"/>
              </a:rPr>
              <a:t> The Input gate:</a:t>
            </a:r>
            <a:r>
              <a:rPr b="0" i="0" lang="en-IN" sz="2400" u="none" cap="none" strike="noStrike">
                <a:solidFill>
                  <a:srgbClr val="000000"/>
                </a:solidFill>
                <a:latin typeface="Times New Roman"/>
                <a:ea typeface="Times New Roman"/>
                <a:cs typeface="Times New Roman"/>
                <a:sym typeface="Times New Roman"/>
              </a:rPr>
              <a:t> The input gate adds information to the cell state.</a:t>
            </a:r>
            <a:endParaRPr b="0" i="0" sz="2400" u="none" cap="none" strike="noStrike">
              <a:solidFill>
                <a:schemeClr val="dk1"/>
              </a:solidFill>
              <a:latin typeface="Times New Roman"/>
              <a:ea typeface="Times New Roman"/>
              <a:cs typeface="Times New Roman"/>
              <a:sym typeface="Times New Roman"/>
            </a:endParaRPr>
          </a:p>
          <a:p>
            <a:pPr indent="-285480" lvl="1" marL="743040" marR="0" rtl="0" algn="l">
              <a:lnSpc>
                <a:spcPct val="100000"/>
              </a:lnSpc>
              <a:spcBef>
                <a:spcPts val="499"/>
              </a:spcBef>
              <a:spcAft>
                <a:spcPts val="0"/>
              </a:spcAft>
              <a:buClr>
                <a:srgbClr val="000000"/>
              </a:buClr>
              <a:buSzPts val="2400"/>
              <a:buFont typeface="Arial"/>
              <a:buChar char="•"/>
            </a:pPr>
            <a:r>
              <a:rPr b="1" i="0" lang="en-IN" sz="2400" u="none" cap="none" strike="noStrike">
                <a:solidFill>
                  <a:srgbClr val="000000"/>
                </a:solidFill>
                <a:latin typeface="Times New Roman"/>
                <a:ea typeface="Times New Roman"/>
                <a:cs typeface="Times New Roman"/>
                <a:sym typeface="Times New Roman"/>
              </a:rPr>
              <a:t> The Forget gate:</a:t>
            </a:r>
            <a:r>
              <a:rPr b="0" i="0" lang="en-IN" sz="2400" u="none" cap="none" strike="noStrike">
                <a:solidFill>
                  <a:srgbClr val="000000"/>
                </a:solidFill>
                <a:latin typeface="Times New Roman"/>
                <a:ea typeface="Times New Roman"/>
                <a:cs typeface="Times New Roman"/>
                <a:sym typeface="Times New Roman"/>
              </a:rPr>
              <a:t> It removes the information that is no longer required by the model.</a:t>
            </a:r>
            <a:endParaRPr b="0" i="0" sz="2400" u="none" cap="none" strike="noStrike">
              <a:solidFill>
                <a:schemeClr val="dk1"/>
              </a:solidFill>
              <a:latin typeface="Times New Roman"/>
              <a:ea typeface="Times New Roman"/>
              <a:cs typeface="Times New Roman"/>
              <a:sym typeface="Times New Roman"/>
            </a:endParaRPr>
          </a:p>
          <a:p>
            <a:pPr indent="-228240" lvl="0" marL="356400" marR="0" rtl="0" algn="l">
              <a:lnSpc>
                <a:spcPct val="100000"/>
              </a:lnSpc>
              <a:spcBef>
                <a:spcPts val="499"/>
              </a:spcBef>
              <a:spcAft>
                <a:spcPts val="0"/>
              </a:spcAft>
              <a:buClr>
                <a:srgbClr val="000000"/>
              </a:buClr>
              <a:buSzPts val="2400"/>
              <a:buFont typeface="Arial"/>
              <a:buChar char="•"/>
            </a:pPr>
            <a:r>
              <a:rPr b="1" i="0" lang="en-IN" sz="2400" u="none" cap="none" strike="noStrike">
                <a:solidFill>
                  <a:srgbClr val="000000"/>
                </a:solidFill>
                <a:latin typeface="Times New Roman"/>
                <a:ea typeface="Times New Roman"/>
                <a:cs typeface="Times New Roman"/>
                <a:sym typeface="Times New Roman"/>
              </a:rPr>
              <a:t>The Output gate: </a:t>
            </a:r>
            <a:r>
              <a:rPr b="0" i="0" lang="en-IN" sz="2400" u="none" cap="none" strike="noStrike">
                <a:solidFill>
                  <a:srgbClr val="000000"/>
                </a:solidFill>
                <a:latin typeface="Times New Roman"/>
                <a:ea typeface="Times New Roman"/>
                <a:cs typeface="Times New Roman"/>
                <a:sym typeface="Times New Roman"/>
              </a:rPr>
              <a:t>Output gate at LSTM selects the information to be shown as output.</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6"/>
          <p:cNvSpPr txBox="1"/>
          <p:nvPr/>
        </p:nvSpPr>
        <p:spPr>
          <a:xfrm>
            <a:off x="457200" y="273600"/>
            <a:ext cx="8228880" cy="114444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0" i="0" lang="en-IN" sz="3600" u="none" cap="none" strike="noStrike">
                <a:solidFill>
                  <a:srgbClr val="000000"/>
                </a:solidFill>
                <a:latin typeface="Arial"/>
                <a:ea typeface="Arial"/>
                <a:cs typeface="Arial"/>
                <a:sym typeface="Arial"/>
              </a:rPr>
              <a:t>Algorithm Used</a:t>
            </a:r>
            <a:endParaRPr b="0" i="0" sz="3600" u="none" cap="none" strike="noStrike">
              <a:solidFill>
                <a:srgbClr val="000000"/>
              </a:solidFill>
              <a:latin typeface="Arial"/>
              <a:ea typeface="Arial"/>
              <a:cs typeface="Arial"/>
              <a:sym typeface="Arial"/>
            </a:endParaRPr>
          </a:p>
        </p:txBody>
      </p:sp>
      <p:sp>
        <p:nvSpPr>
          <p:cNvPr id="316" name="Google Shape;316;p16"/>
          <p:cNvSpPr txBox="1"/>
          <p:nvPr/>
        </p:nvSpPr>
        <p:spPr>
          <a:xfrm>
            <a:off x="457200" y="1604520"/>
            <a:ext cx="8228880" cy="3976920"/>
          </a:xfrm>
          <a:prstGeom prst="rect">
            <a:avLst/>
          </a:prstGeom>
          <a:noFill/>
          <a:ln>
            <a:noFill/>
          </a:ln>
        </p:spPr>
        <p:txBody>
          <a:bodyPr anchorCtr="0" anchor="ctr" bIns="0" lIns="0" spcFirstLastPara="1" rIns="0" wrap="square" tIns="0">
            <a:noAutofit/>
          </a:bodyPr>
          <a:lstStyle/>
          <a:p>
            <a:pPr indent="-228240" lvl="0" marL="457200" marR="0" rtl="0" algn="l">
              <a:lnSpc>
                <a:spcPct val="100000"/>
              </a:lnSpc>
              <a:spcBef>
                <a:spcPts val="0"/>
              </a:spcBef>
              <a:spcAft>
                <a:spcPts val="0"/>
              </a:spcAft>
              <a:buNone/>
            </a:pPr>
            <a:r>
              <a:rPr b="1" i="0" lang="en-IN" sz="2400" u="none" cap="none" strike="noStrike">
                <a:solidFill>
                  <a:srgbClr val="000000"/>
                </a:solidFill>
                <a:latin typeface="Times New Roman"/>
                <a:ea typeface="Times New Roman"/>
                <a:cs typeface="Times New Roman"/>
                <a:sym typeface="Times New Roman"/>
              </a:rPr>
              <a:t>Linear regression</a:t>
            </a:r>
            <a:endParaRPr b="0" i="0" sz="2400" u="none" cap="none" strike="noStrike">
              <a:solidFill>
                <a:schemeClr val="dk1"/>
              </a:solidFill>
              <a:latin typeface="Times New Roman"/>
              <a:ea typeface="Times New Roman"/>
              <a:cs typeface="Times New Roman"/>
              <a:sym typeface="Times New Roman"/>
            </a:endParaRPr>
          </a:p>
          <a:p>
            <a:pPr indent="-228240" lvl="0" marL="457200" marR="0" rtl="0" algn="just">
              <a:lnSpc>
                <a:spcPct val="100000"/>
              </a:lnSpc>
              <a:spcBef>
                <a:spcPts val="1001"/>
              </a:spcBef>
              <a:spcAft>
                <a:spcPts val="0"/>
              </a:spcAft>
              <a:buClr>
                <a:srgbClr val="000000"/>
              </a:buClr>
              <a:buSzPts val="2400"/>
              <a:buFont typeface="Arial"/>
              <a:buChar char="•"/>
            </a:pPr>
            <a:r>
              <a:rPr b="0" i="0" lang="en-IN" sz="2400" u="none" cap="none" strike="noStrike">
                <a:solidFill>
                  <a:srgbClr val="000000"/>
                </a:solidFill>
                <a:latin typeface="Times New Roman"/>
                <a:ea typeface="Times New Roman"/>
                <a:cs typeface="Times New Roman"/>
                <a:sym typeface="Times New Roman"/>
              </a:rPr>
              <a:t>The most basic machine learning algorithm that can be implemented on this data is linear regression. The linear regression model returns an equation that determines the relationship between the independent variables and the dependent variable.</a:t>
            </a:r>
            <a:endParaRPr b="0" i="0" sz="2400" u="none" cap="none" strike="noStrike">
              <a:solidFill>
                <a:srgbClr val="000000"/>
              </a:solidFill>
              <a:latin typeface="Arial"/>
              <a:ea typeface="Arial"/>
              <a:cs typeface="Arial"/>
              <a:sym typeface="Arial"/>
            </a:endParaRPr>
          </a:p>
          <a:p>
            <a:pPr indent="0" lvl="0" marL="228960" marR="0" rtl="0" algn="just">
              <a:lnSpc>
                <a:spcPct val="100000"/>
              </a:lnSpc>
              <a:spcBef>
                <a:spcPts val="1001"/>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
          <p:cNvSpPr/>
          <p:nvPr/>
        </p:nvSpPr>
        <p:spPr>
          <a:xfrm>
            <a:off x="685440" y="14040"/>
            <a:ext cx="7769520" cy="1592280"/>
          </a:xfrm>
          <a:prstGeom prst="rect">
            <a:avLst/>
          </a:prstGeom>
          <a:noFill/>
          <a:ln>
            <a:noFill/>
          </a:ln>
        </p:spPr>
        <p:txBody>
          <a:bodyPr anchorCtr="0" anchor="ctr" bIns="45000" lIns="90000" spcFirstLastPara="1" rIns="90000" wrap="square" tIns="45000">
            <a:noAutofit/>
          </a:bodyPr>
          <a:lstStyle/>
          <a:p>
            <a:pPr indent="0" lvl="0" marL="0" marR="0" rtl="0" algn="ctr">
              <a:lnSpc>
                <a:spcPct val="90000"/>
              </a:lnSpc>
              <a:spcBef>
                <a:spcPts val="0"/>
              </a:spcBef>
              <a:spcAft>
                <a:spcPts val="0"/>
              </a:spcAft>
              <a:buNone/>
            </a:pPr>
            <a:r>
              <a:rPr b="0" i="0" lang="en-IN" sz="3600" u="sng" cap="none" strike="noStrike">
                <a:solidFill>
                  <a:srgbClr val="000000"/>
                </a:solidFill>
                <a:latin typeface="Times New Roman"/>
                <a:ea typeface="Times New Roman"/>
                <a:cs typeface="Times New Roman"/>
                <a:sym typeface="Times New Roman"/>
              </a:rPr>
              <a:t>PROBLEM STATEMENT</a:t>
            </a:r>
            <a:endParaRPr b="0" i="0" sz="3600" u="none" cap="none" strike="noStrike">
              <a:solidFill>
                <a:schemeClr val="dk1"/>
              </a:solidFill>
              <a:latin typeface="Arial"/>
              <a:ea typeface="Arial"/>
              <a:cs typeface="Arial"/>
              <a:sym typeface="Arial"/>
            </a:endParaRPr>
          </a:p>
        </p:txBody>
      </p:sp>
      <p:sp>
        <p:nvSpPr>
          <p:cNvPr id="123" name="Google Shape;123;p2"/>
          <p:cNvSpPr/>
          <p:nvPr/>
        </p:nvSpPr>
        <p:spPr>
          <a:xfrm>
            <a:off x="395640" y="1406880"/>
            <a:ext cx="8311680" cy="4472640"/>
          </a:xfrm>
          <a:prstGeom prst="rect">
            <a:avLst/>
          </a:prstGeom>
          <a:noFill/>
          <a:ln>
            <a:noFill/>
          </a:ln>
        </p:spPr>
        <p:txBody>
          <a:bodyPr anchorCtr="0" anchor="t" bIns="45000" lIns="90000" spcFirstLastPara="1" rIns="90000" wrap="square" tIns="45000">
            <a:noAutofit/>
          </a:bodyPr>
          <a:lstStyle/>
          <a:p>
            <a:pPr indent="-224640" lvl="0" marL="228600" marR="0" rtl="0" algn="just">
              <a:lnSpc>
                <a:spcPct val="110000"/>
              </a:lnSpc>
              <a:spcBef>
                <a:spcPts val="0"/>
              </a:spcBef>
              <a:spcAft>
                <a:spcPts val="0"/>
              </a:spcAft>
              <a:buClr>
                <a:srgbClr val="000000"/>
              </a:buClr>
              <a:buSzPts val="2400"/>
              <a:buFont typeface="Arial"/>
              <a:buChar char="•"/>
            </a:pPr>
            <a:r>
              <a:rPr b="0" i="0" lang="en-IN" sz="2400" u="none" cap="none" strike="noStrike">
                <a:solidFill>
                  <a:srgbClr val="000000"/>
                </a:solidFill>
                <a:latin typeface="Times New Roman"/>
                <a:ea typeface="Times New Roman"/>
                <a:cs typeface="Times New Roman"/>
                <a:sym typeface="Times New Roman"/>
              </a:rPr>
              <a:t>An investor needs to know the market behaviour with respect to time.</a:t>
            </a:r>
            <a:endParaRPr b="0" i="0" sz="2400" u="none" cap="none" strike="noStrike">
              <a:solidFill>
                <a:schemeClr val="dk1"/>
              </a:solidFill>
              <a:latin typeface="Arial"/>
              <a:ea typeface="Arial"/>
              <a:cs typeface="Arial"/>
              <a:sym typeface="Arial"/>
            </a:endParaRPr>
          </a:p>
          <a:p>
            <a:pPr indent="0" lvl="0" marL="0" marR="0" rtl="0" algn="just">
              <a:lnSpc>
                <a:spcPct val="110000"/>
              </a:lnSpc>
              <a:spcBef>
                <a:spcPts val="0"/>
              </a:spcBef>
              <a:spcAft>
                <a:spcPts val="0"/>
              </a:spcAft>
              <a:buNone/>
            </a:pPr>
            <a:r>
              <a:t/>
            </a:r>
            <a:endParaRPr b="0" i="0" sz="2400" u="none" cap="none" strike="noStrike">
              <a:solidFill>
                <a:schemeClr val="dk1"/>
              </a:solidFill>
              <a:latin typeface="Arial"/>
              <a:ea typeface="Arial"/>
              <a:cs typeface="Arial"/>
              <a:sym typeface="Arial"/>
            </a:endParaRPr>
          </a:p>
          <a:p>
            <a:pPr indent="-224640" lvl="0" marL="228600" marR="0" rtl="0" algn="just">
              <a:lnSpc>
                <a:spcPct val="110000"/>
              </a:lnSpc>
              <a:spcBef>
                <a:spcPts val="1001"/>
              </a:spcBef>
              <a:spcAft>
                <a:spcPts val="0"/>
              </a:spcAft>
              <a:buClr>
                <a:srgbClr val="000000"/>
              </a:buClr>
              <a:buSzPts val="2400"/>
              <a:buFont typeface="Arial"/>
              <a:buChar char="•"/>
            </a:pPr>
            <a:r>
              <a:rPr b="0" i="0" lang="en-IN" sz="2400" u="none" cap="none" strike="noStrike">
                <a:solidFill>
                  <a:srgbClr val="000000"/>
                </a:solidFill>
                <a:latin typeface="Times New Roman"/>
                <a:ea typeface="Times New Roman"/>
                <a:cs typeface="Times New Roman"/>
                <a:sym typeface="Times New Roman"/>
              </a:rPr>
              <a:t>Predicting on a day-to-day basis is really a difficult task as compared to predicting long term stock values.</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17"/>
          <p:cNvSpPr/>
          <p:nvPr/>
        </p:nvSpPr>
        <p:spPr>
          <a:xfrm>
            <a:off x="685440" y="268560"/>
            <a:ext cx="7769520" cy="1592280"/>
          </a:xfrm>
          <a:prstGeom prst="rect">
            <a:avLst/>
          </a:prstGeom>
          <a:noFill/>
          <a:ln>
            <a:noFill/>
          </a:ln>
        </p:spPr>
        <p:txBody>
          <a:bodyPr anchorCtr="0" anchor="ctr" bIns="45000" lIns="90000" spcFirstLastPara="1" rIns="90000" wrap="square" tIns="45000">
            <a:noAutofit/>
          </a:bodyPr>
          <a:lstStyle/>
          <a:p>
            <a:pPr indent="0" lvl="0" marL="0" marR="0" rtl="0" algn="ctr">
              <a:lnSpc>
                <a:spcPct val="90000"/>
              </a:lnSpc>
              <a:spcBef>
                <a:spcPts val="0"/>
              </a:spcBef>
              <a:spcAft>
                <a:spcPts val="0"/>
              </a:spcAft>
              <a:buNone/>
            </a:pPr>
            <a:r>
              <a:rPr b="0" i="0" lang="en-IN" sz="3600" u="sng" cap="none" strike="noStrike">
                <a:solidFill>
                  <a:srgbClr val="000000"/>
                </a:solidFill>
                <a:latin typeface="Times New Roman"/>
                <a:ea typeface="Times New Roman"/>
                <a:cs typeface="Times New Roman"/>
                <a:sym typeface="Times New Roman"/>
              </a:rPr>
              <a:t>CONCLUSION</a:t>
            </a:r>
            <a:endParaRPr b="0" i="0" sz="3600" u="none" cap="none" strike="noStrike">
              <a:solidFill>
                <a:schemeClr val="dk1"/>
              </a:solidFill>
              <a:latin typeface="Arial"/>
              <a:ea typeface="Arial"/>
              <a:cs typeface="Arial"/>
              <a:sym typeface="Arial"/>
            </a:endParaRPr>
          </a:p>
        </p:txBody>
      </p:sp>
      <p:sp>
        <p:nvSpPr>
          <p:cNvPr id="322" name="Google Shape;322;p17"/>
          <p:cNvSpPr/>
          <p:nvPr/>
        </p:nvSpPr>
        <p:spPr>
          <a:xfrm>
            <a:off x="540720" y="1730880"/>
            <a:ext cx="8059320" cy="4156200"/>
          </a:xfrm>
          <a:prstGeom prst="rect">
            <a:avLst/>
          </a:prstGeom>
          <a:noFill/>
          <a:ln>
            <a:noFill/>
          </a:ln>
        </p:spPr>
        <p:txBody>
          <a:bodyPr anchorCtr="0" anchor="t" bIns="45000" lIns="90000" spcFirstLastPara="1" rIns="90000" wrap="square" tIns="45000">
            <a:noAutofit/>
          </a:bodyPr>
          <a:lstStyle/>
          <a:p>
            <a:pPr indent="-224640" lvl="0" marL="228600" marR="0" rtl="0" algn="just">
              <a:lnSpc>
                <a:spcPct val="120000"/>
              </a:lnSpc>
              <a:spcBef>
                <a:spcPts val="0"/>
              </a:spcBef>
              <a:spcAft>
                <a:spcPts val="0"/>
              </a:spcAft>
              <a:buClr>
                <a:srgbClr val="000000"/>
              </a:buClr>
              <a:buSzPts val="2400"/>
              <a:buFont typeface="Arial"/>
              <a:buChar char="•"/>
            </a:pPr>
            <a:r>
              <a:rPr b="0" i="0" lang="en-IN" sz="2400" u="none" cap="none" strike="noStrike">
                <a:solidFill>
                  <a:srgbClr val="000000"/>
                </a:solidFill>
                <a:latin typeface="Times New Roman"/>
                <a:ea typeface="Times New Roman"/>
                <a:cs typeface="Times New Roman"/>
                <a:sym typeface="Times New Roman"/>
              </a:rPr>
              <a:t>We have studied different methodologies for stock market prediction which will help the investor for making the correct decision for buy or sell the stocks. Each method has some limitations. </a:t>
            </a:r>
            <a:endParaRPr b="0" i="0" sz="2400" u="none" cap="none" strike="noStrike">
              <a:solidFill>
                <a:schemeClr val="dk1"/>
              </a:solidFill>
              <a:latin typeface="Arial"/>
              <a:ea typeface="Arial"/>
              <a:cs typeface="Arial"/>
              <a:sym typeface="Arial"/>
            </a:endParaRPr>
          </a:p>
          <a:p>
            <a:pPr indent="-224640" lvl="0" marL="228600" marR="0" rtl="0" algn="just">
              <a:lnSpc>
                <a:spcPct val="120000"/>
              </a:lnSpc>
              <a:spcBef>
                <a:spcPts val="1001"/>
              </a:spcBef>
              <a:spcAft>
                <a:spcPts val="0"/>
              </a:spcAft>
              <a:buClr>
                <a:srgbClr val="000000"/>
              </a:buClr>
              <a:buSzPts val="2400"/>
              <a:buFont typeface="Arial"/>
              <a:buChar char="•"/>
            </a:pPr>
            <a:r>
              <a:rPr b="0" i="0" lang="en-IN" sz="2400" u="none" cap="none" strike="noStrike">
                <a:solidFill>
                  <a:srgbClr val="000000"/>
                </a:solidFill>
                <a:latin typeface="Times New Roman"/>
                <a:ea typeface="Times New Roman"/>
                <a:cs typeface="Times New Roman"/>
                <a:sym typeface="Times New Roman"/>
              </a:rPr>
              <a:t>We made an attempt to evaluate different methods of forecasting the stock market trends by which any investor can find the best method by which they can predict the stock market much more accurately then previously done methods.</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18"/>
          <p:cNvSpPr/>
          <p:nvPr/>
        </p:nvSpPr>
        <p:spPr>
          <a:xfrm>
            <a:off x="685440" y="-168840"/>
            <a:ext cx="7769520" cy="1592280"/>
          </a:xfrm>
          <a:prstGeom prst="rect">
            <a:avLst/>
          </a:prstGeom>
          <a:noFill/>
          <a:ln>
            <a:noFill/>
          </a:ln>
        </p:spPr>
        <p:txBody>
          <a:bodyPr anchorCtr="0" anchor="ctr" bIns="45000" lIns="90000" spcFirstLastPara="1" rIns="90000" wrap="square" tIns="45000">
            <a:noAutofit/>
          </a:bodyPr>
          <a:lstStyle/>
          <a:p>
            <a:pPr indent="0" lvl="0" marL="0" marR="0" rtl="0" algn="ctr">
              <a:lnSpc>
                <a:spcPct val="90000"/>
              </a:lnSpc>
              <a:spcBef>
                <a:spcPts val="0"/>
              </a:spcBef>
              <a:spcAft>
                <a:spcPts val="0"/>
              </a:spcAft>
              <a:buNone/>
            </a:pPr>
            <a:r>
              <a:rPr b="0" i="0" lang="en-IN" sz="3600" u="sng" cap="none" strike="noStrike">
                <a:solidFill>
                  <a:srgbClr val="000000"/>
                </a:solidFill>
                <a:latin typeface="Times New Roman"/>
                <a:ea typeface="Times New Roman"/>
                <a:cs typeface="Times New Roman"/>
                <a:sym typeface="Times New Roman"/>
              </a:rPr>
              <a:t>REFERENCES</a:t>
            </a:r>
            <a:endParaRPr b="0" i="0" sz="3600" u="none" cap="none" strike="noStrike">
              <a:solidFill>
                <a:schemeClr val="dk1"/>
              </a:solidFill>
              <a:latin typeface="Arial"/>
              <a:ea typeface="Arial"/>
              <a:cs typeface="Arial"/>
              <a:sym typeface="Arial"/>
            </a:endParaRPr>
          </a:p>
        </p:txBody>
      </p:sp>
      <p:sp>
        <p:nvSpPr>
          <p:cNvPr id="328" name="Google Shape;328;p18"/>
          <p:cNvSpPr/>
          <p:nvPr/>
        </p:nvSpPr>
        <p:spPr>
          <a:xfrm>
            <a:off x="540720" y="1154160"/>
            <a:ext cx="8059320" cy="5555520"/>
          </a:xfrm>
          <a:prstGeom prst="rect">
            <a:avLst/>
          </a:prstGeom>
          <a:noFill/>
          <a:ln>
            <a:noFill/>
          </a:ln>
        </p:spPr>
        <p:txBody>
          <a:bodyPr anchorCtr="0" anchor="t" bIns="45000" lIns="90000" spcFirstLastPara="1" rIns="90000" wrap="square" tIns="45000">
            <a:noAutofit/>
          </a:bodyPr>
          <a:lstStyle/>
          <a:p>
            <a:pPr indent="-341640" lvl="0" marL="343080" marR="0" rtl="0" algn="just">
              <a:lnSpc>
                <a:spcPct val="120000"/>
              </a:lnSpc>
              <a:spcBef>
                <a:spcPts val="0"/>
              </a:spcBef>
              <a:spcAft>
                <a:spcPts val="0"/>
              </a:spcAft>
              <a:buClr>
                <a:srgbClr val="000000"/>
              </a:buClr>
              <a:buSzPts val="1600"/>
              <a:buFont typeface="Twentieth Century"/>
              <a:buAutoNum type="arabicParenR"/>
            </a:pPr>
            <a:r>
              <a:rPr b="0" i="0" lang="en-IN" sz="1600" u="none" cap="none" strike="noStrike">
                <a:solidFill>
                  <a:srgbClr val="000000"/>
                </a:solidFill>
                <a:latin typeface="Times New Roman"/>
                <a:ea typeface="Times New Roman"/>
                <a:cs typeface="Times New Roman"/>
                <a:sym typeface="Times New Roman"/>
              </a:rPr>
              <a:t>Ishita Parmar, Navanshu Agarwal, Himanshu Dhiman, Shikhin Gupta “Stock market prediction using machine learning” , IEEE 2018.</a:t>
            </a:r>
            <a:endParaRPr b="0" i="0" sz="1600" u="none" cap="none" strike="noStrike">
              <a:solidFill>
                <a:schemeClr val="dk1"/>
              </a:solidFill>
              <a:latin typeface="Arial"/>
              <a:ea typeface="Arial"/>
              <a:cs typeface="Arial"/>
              <a:sym typeface="Arial"/>
            </a:endParaRPr>
          </a:p>
          <a:p>
            <a:pPr indent="-341640" lvl="0" marL="343080" marR="0" rtl="0" algn="just">
              <a:lnSpc>
                <a:spcPct val="120000"/>
              </a:lnSpc>
              <a:spcBef>
                <a:spcPts val="1001"/>
              </a:spcBef>
              <a:spcAft>
                <a:spcPts val="0"/>
              </a:spcAft>
              <a:buClr>
                <a:srgbClr val="000000"/>
              </a:buClr>
              <a:buSzPts val="1600"/>
              <a:buFont typeface="Twentieth Century"/>
              <a:buAutoNum type="arabicParenR"/>
            </a:pPr>
            <a:r>
              <a:rPr b="0" i="0" lang="en-IN" sz="1600" u="none" cap="none" strike="noStrike">
                <a:solidFill>
                  <a:srgbClr val="000000"/>
                </a:solidFill>
                <a:latin typeface="Times New Roman"/>
                <a:ea typeface="Times New Roman"/>
                <a:cs typeface="Times New Roman"/>
                <a:sym typeface="Times New Roman"/>
              </a:rPr>
              <a:t>Jae Won Lee  “Stock price prediction using reinforcement learning “, IEEE 2010</a:t>
            </a:r>
            <a:endParaRPr b="0" i="0" sz="1600" u="none" cap="none" strike="noStrike">
              <a:solidFill>
                <a:schemeClr val="dk1"/>
              </a:solidFill>
              <a:latin typeface="Arial"/>
              <a:ea typeface="Arial"/>
              <a:cs typeface="Arial"/>
              <a:sym typeface="Arial"/>
            </a:endParaRPr>
          </a:p>
          <a:p>
            <a:pPr indent="-341640" lvl="0" marL="343080" marR="0" rtl="0" algn="just">
              <a:lnSpc>
                <a:spcPct val="120000"/>
              </a:lnSpc>
              <a:spcBef>
                <a:spcPts val="1001"/>
              </a:spcBef>
              <a:spcAft>
                <a:spcPts val="0"/>
              </a:spcAft>
              <a:buClr>
                <a:srgbClr val="000000"/>
              </a:buClr>
              <a:buSzPts val="1600"/>
              <a:buFont typeface="Twentieth Century"/>
              <a:buAutoNum type="arabicParenR"/>
            </a:pPr>
            <a:r>
              <a:rPr b="0" i="0" lang="en-IN" sz="1600" u="none" cap="none" strike="noStrike">
                <a:solidFill>
                  <a:srgbClr val="000000"/>
                </a:solidFill>
                <a:latin typeface="Times New Roman"/>
                <a:ea typeface="Times New Roman"/>
                <a:cs typeface="Times New Roman"/>
                <a:sym typeface="Times New Roman"/>
              </a:rPr>
              <a:t>Paul D. Yoo, Maria H. Kim, Tony Jan  “Machine learning techniques and use of event information for stock market prediction”,  IEEE 2005</a:t>
            </a:r>
            <a:endParaRPr b="0" i="0" sz="1600" u="none" cap="none" strike="noStrike">
              <a:solidFill>
                <a:schemeClr val="dk1"/>
              </a:solidFill>
              <a:latin typeface="Arial"/>
              <a:ea typeface="Arial"/>
              <a:cs typeface="Arial"/>
              <a:sym typeface="Arial"/>
            </a:endParaRPr>
          </a:p>
          <a:p>
            <a:pPr indent="-341640" lvl="0" marL="343080" marR="0" rtl="0" algn="just">
              <a:lnSpc>
                <a:spcPct val="100000"/>
              </a:lnSpc>
              <a:spcBef>
                <a:spcPts val="0"/>
              </a:spcBef>
              <a:spcAft>
                <a:spcPts val="0"/>
              </a:spcAft>
              <a:buClr>
                <a:srgbClr val="000000"/>
              </a:buClr>
              <a:buSzPts val="1600"/>
              <a:buFont typeface="Twentieth Century"/>
              <a:buAutoNum type="arabicParenR"/>
            </a:pPr>
            <a:r>
              <a:rPr b="0" i="0" lang="en-IN" sz="1600" u="none" cap="none" strike="noStrike">
                <a:solidFill>
                  <a:srgbClr val="000000"/>
                </a:solidFill>
                <a:latin typeface="Times New Roman"/>
                <a:ea typeface="Times New Roman"/>
                <a:cs typeface="Times New Roman"/>
                <a:sym typeface="Times New Roman"/>
              </a:rPr>
              <a:t>Osman Hegazy, Omar S. Soliman, Mustafa Abdul Salam  “A machine learning model for stock market prediction”, IEEE 2013</a:t>
            </a:r>
            <a:endParaRPr b="0" i="0" sz="1600" u="none" cap="none" strike="noStrike">
              <a:solidFill>
                <a:schemeClr val="dk1"/>
              </a:solidFill>
              <a:latin typeface="Arial"/>
              <a:ea typeface="Arial"/>
              <a:cs typeface="Arial"/>
              <a:sym typeface="Arial"/>
            </a:endParaRPr>
          </a:p>
          <a:p>
            <a:pPr indent="-341640" lvl="0" marL="343080" marR="0" rtl="0" algn="just">
              <a:lnSpc>
                <a:spcPct val="120000"/>
              </a:lnSpc>
              <a:spcBef>
                <a:spcPts val="1001"/>
              </a:spcBef>
              <a:spcAft>
                <a:spcPts val="0"/>
              </a:spcAft>
              <a:buClr>
                <a:srgbClr val="000000"/>
              </a:buClr>
              <a:buSzPts val="1600"/>
              <a:buFont typeface="Twentieth Century"/>
              <a:buAutoNum type="arabicParenR"/>
            </a:pPr>
            <a:r>
              <a:rPr b="0" i="0" lang="en-IN" sz="1600" u="none" cap="none" strike="noStrike">
                <a:solidFill>
                  <a:srgbClr val="000000"/>
                </a:solidFill>
                <a:latin typeface="Times New Roman"/>
                <a:ea typeface="Times New Roman"/>
                <a:cs typeface="Times New Roman"/>
                <a:sym typeface="Times New Roman"/>
              </a:rPr>
              <a:t>Rachna Sable, Dr. Shivani Goel, Dr. Pradeep Chatterjee “Empirical study on stock market prediction using machine learning”, IEEE 2018</a:t>
            </a:r>
            <a:endParaRPr b="0" i="0" sz="1600" u="none" cap="none" strike="noStrike">
              <a:solidFill>
                <a:schemeClr val="dk1"/>
              </a:solidFill>
              <a:latin typeface="Arial"/>
              <a:ea typeface="Arial"/>
              <a:cs typeface="Arial"/>
              <a:sym typeface="Arial"/>
            </a:endParaRPr>
          </a:p>
          <a:p>
            <a:pPr indent="-341640" lvl="0" marL="343080" marR="0" rtl="0" algn="just">
              <a:lnSpc>
                <a:spcPct val="120000"/>
              </a:lnSpc>
              <a:spcBef>
                <a:spcPts val="1001"/>
              </a:spcBef>
              <a:spcAft>
                <a:spcPts val="0"/>
              </a:spcAft>
              <a:buClr>
                <a:srgbClr val="000000"/>
              </a:buClr>
              <a:buSzPts val="1600"/>
              <a:buFont typeface="Twentieth Century"/>
              <a:buAutoNum type="arabicParenR"/>
            </a:pPr>
            <a:r>
              <a:rPr b="0" i="0" lang="en-IN" sz="1600" u="none" cap="none" strike="noStrike">
                <a:solidFill>
                  <a:srgbClr val="000000"/>
                </a:solidFill>
                <a:latin typeface="Times New Roman"/>
                <a:ea typeface="Times New Roman"/>
                <a:cs typeface="Times New Roman"/>
                <a:sym typeface="Times New Roman"/>
              </a:rPr>
              <a:t>Zhaoxia Wang, Seng-Beng HO, Zhiping Lin “Stock market prediction analysis by incorporating social and news opinion and sentiment”, IEEE 2018</a:t>
            </a:r>
            <a:endParaRPr b="0" i="0" sz="1600" u="none" cap="none" strike="noStrike">
              <a:solidFill>
                <a:schemeClr val="dk1"/>
              </a:solidFill>
              <a:latin typeface="Arial"/>
              <a:ea typeface="Arial"/>
              <a:cs typeface="Arial"/>
              <a:sym typeface="Arial"/>
            </a:endParaRPr>
          </a:p>
          <a:p>
            <a:pPr indent="-341640" lvl="0" marL="343080" marR="0" rtl="0" algn="just">
              <a:lnSpc>
                <a:spcPct val="120000"/>
              </a:lnSpc>
              <a:spcBef>
                <a:spcPts val="1001"/>
              </a:spcBef>
              <a:spcAft>
                <a:spcPts val="0"/>
              </a:spcAft>
              <a:buClr>
                <a:srgbClr val="000000"/>
              </a:buClr>
              <a:buSzPts val="1600"/>
              <a:buFont typeface="Twentieth Century"/>
              <a:buAutoNum type="arabicParenR"/>
            </a:pPr>
            <a:r>
              <a:rPr b="0" i="0" lang="en-IN" sz="1600" u="none" cap="none" strike="noStrike">
                <a:solidFill>
                  <a:srgbClr val="000000"/>
                </a:solidFill>
                <a:latin typeface="Times New Roman"/>
                <a:ea typeface="Times New Roman"/>
                <a:cs typeface="Times New Roman"/>
                <a:sym typeface="Times New Roman"/>
              </a:rPr>
              <a:t>Pawee Werawithayaset, Suratose Tritilanunt “Stock closing price prediction using machine learning”, IEEE 2019</a:t>
            </a:r>
            <a:endParaRPr b="0" i="0" sz="1600" u="none" cap="none" strike="noStrike">
              <a:solidFill>
                <a:schemeClr val="dk1"/>
              </a:solidFill>
              <a:latin typeface="Arial"/>
              <a:ea typeface="Arial"/>
              <a:cs typeface="Arial"/>
              <a:sym typeface="Arial"/>
            </a:endParaRPr>
          </a:p>
          <a:p>
            <a:pPr indent="-341640" lvl="0" marL="343080" marR="0" rtl="0" algn="just">
              <a:lnSpc>
                <a:spcPct val="120000"/>
              </a:lnSpc>
              <a:spcBef>
                <a:spcPts val="1001"/>
              </a:spcBef>
              <a:spcAft>
                <a:spcPts val="0"/>
              </a:spcAft>
              <a:buClr>
                <a:srgbClr val="000000"/>
              </a:buClr>
              <a:buSzPts val="1600"/>
              <a:buFont typeface="Twentieth Century"/>
              <a:buAutoNum type="arabicParenR"/>
            </a:pPr>
            <a:r>
              <a:rPr b="0" i="0" lang="en-IN" sz="1600" u="none" cap="none" strike="noStrike">
                <a:solidFill>
                  <a:srgbClr val="000000"/>
                </a:solidFill>
                <a:latin typeface="Times New Roman"/>
                <a:ea typeface="Times New Roman"/>
                <a:cs typeface="Times New Roman"/>
                <a:sym typeface="Times New Roman"/>
              </a:rPr>
              <a:t>Tarun Kumar Madan, Jitendra Kumar, Ashutosh Kumar Singh “Stock market forecasting today and tomorrow “, IEEE 2019</a:t>
            </a:r>
            <a:endParaRPr b="0" i="0" sz="1600" u="none" cap="none" strike="noStrike">
              <a:solidFill>
                <a:schemeClr val="dk1"/>
              </a:solidFill>
              <a:latin typeface="Arial"/>
              <a:ea typeface="Arial"/>
              <a:cs typeface="Arial"/>
              <a:sym typeface="Arial"/>
            </a:endParaRPr>
          </a:p>
          <a:p>
            <a:pPr indent="0" lvl="0" marL="0" marR="0" rtl="0" algn="l">
              <a:lnSpc>
                <a:spcPct val="120000"/>
              </a:lnSpc>
              <a:spcBef>
                <a:spcPts val="1001"/>
              </a:spcBef>
              <a:spcAft>
                <a:spcPts val="0"/>
              </a:spcAft>
              <a:buNone/>
            </a:pPr>
            <a:r>
              <a:t/>
            </a:r>
            <a:endParaRPr b="0" i="0" sz="1600" u="none" cap="none" strike="noStrike">
              <a:solidFill>
                <a:schemeClr val="dk1"/>
              </a:solidFill>
              <a:latin typeface="Arial"/>
              <a:ea typeface="Arial"/>
              <a:cs typeface="Arial"/>
              <a:sym typeface="Arial"/>
            </a:endParaRPr>
          </a:p>
          <a:p>
            <a:pPr indent="0" lvl="0" marL="0" marR="0" rtl="0" algn="l">
              <a:lnSpc>
                <a:spcPct val="120000"/>
              </a:lnSpc>
              <a:spcBef>
                <a:spcPts val="1001"/>
              </a:spcBef>
              <a:spcAft>
                <a:spcPts val="0"/>
              </a:spcAft>
              <a:buNone/>
            </a:pPr>
            <a:r>
              <a:t/>
            </a:r>
            <a:endParaRPr b="0" i="0" sz="1600" u="none" cap="none" strike="noStrike">
              <a:solidFill>
                <a:schemeClr val="dk1"/>
              </a:solidFill>
              <a:latin typeface="Arial"/>
              <a:ea typeface="Arial"/>
              <a:cs typeface="Arial"/>
              <a:sym typeface="Arial"/>
            </a:endParaRPr>
          </a:p>
          <a:p>
            <a:pPr indent="0" lvl="0" marL="0" marR="0" rtl="0" algn="l">
              <a:lnSpc>
                <a:spcPct val="120000"/>
              </a:lnSpc>
              <a:spcBef>
                <a:spcPts val="1001"/>
              </a:spcBef>
              <a:spcAft>
                <a:spcPts val="0"/>
              </a:spcAft>
              <a:buNone/>
            </a:pPr>
            <a:r>
              <a:t/>
            </a:r>
            <a:endParaRPr b="0" i="0" sz="1600" u="none" cap="none" strike="noStrike">
              <a:solidFill>
                <a:schemeClr val="dk1"/>
              </a:solidFill>
              <a:latin typeface="Arial"/>
              <a:ea typeface="Arial"/>
              <a:cs typeface="Arial"/>
              <a:sym typeface="Arial"/>
            </a:endParaRPr>
          </a:p>
          <a:p>
            <a:pPr indent="0" lvl="0" marL="0" marR="0" rtl="0" algn="l">
              <a:lnSpc>
                <a:spcPct val="120000"/>
              </a:lnSpc>
              <a:spcBef>
                <a:spcPts val="1001"/>
              </a:spcBef>
              <a:spcAft>
                <a:spcPts val="0"/>
              </a:spcAft>
              <a:buNone/>
            </a:pPr>
            <a:r>
              <a:t/>
            </a:r>
            <a:endParaRPr b="0" i="0" sz="1600" u="none" cap="none" strike="noStrike">
              <a:solidFill>
                <a:schemeClr val="dk1"/>
              </a:solidFill>
              <a:latin typeface="Arial"/>
              <a:ea typeface="Arial"/>
              <a:cs typeface="Arial"/>
              <a:sym typeface="Arial"/>
            </a:endParaRPr>
          </a:p>
          <a:p>
            <a:pPr indent="0" lvl="0" marL="0" marR="0" rtl="0" algn="l">
              <a:lnSpc>
                <a:spcPct val="120000"/>
              </a:lnSpc>
              <a:spcBef>
                <a:spcPts val="1001"/>
              </a:spcBef>
              <a:spcAft>
                <a:spcPts val="0"/>
              </a:spcAft>
              <a:buNone/>
            </a:pPr>
            <a:r>
              <a:t/>
            </a:r>
            <a:endParaRPr b="0" i="0" sz="1600" u="none" cap="none" strike="noStrike">
              <a:solidFill>
                <a:schemeClr val="dk1"/>
              </a:solidFill>
              <a:latin typeface="Arial"/>
              <a:ea typeface="Arial"/>
              <a:cs typeface="Arial"/>
              <a:sym typeface="Arial"/>
            </a:endParaRPr>
          </a:p>
          <a:p>
            <a:pPr indent="0" lvl="0" marL="0" marR="0" rtl="0" algn="l">
              <a:lnSpc>
                <a:spcPct val="120000"/>
              </a:lnSpc>
              <a:spcBef>
                <a:spcPts val="1001"/>
              </a:spcBef>
              <a:spcAft>
                <a:spcPts val="0"/>
              </a:spcAft>
              <a:buNone/>
            </a:pPr>
            <a:r>
              <a:t/>
            </a:r>
            <a:endParaRPr b="0" i="0" sz="1600" u="none" cap="none" strike="noStrike">
              <a:solidFill>
                <a:schemeClr val="dk1"/>
              </a:solidFill>
              <a:latin typeface="Arial"/>
              <a:ea typeface="Arial"/>
              <a:cs typeface="Arial"/>
              <a:sym typeface="Arial"/>
            </a:endParaRPr>
          </a:p>
          <a:p>
            <a:pPr indent="0" lvl="0" marL="0" marR="0" rtl="0" algn="l">
              <a:lnSpc>
                <a:spcPct val="120000"/>
              </a:lnSpc>
              <a:spcBef>
                <a:spcPts val="1001"/>
              </a:spcBef>
              <a:spcAft>
                <a:spcPts val="0"/>
              </a:spcAft>
              <a:buNone/>
            </a:pPr>
            <a:r>
              <a:t/>
            </a:r>
            <a:endParaRPr b="0" i="0" sz="1600" u="none" cap="none" strike="noStrike">
              <a:solidFill>
                <a:schemeClr val="dk1"/>
              </a:solidFill>
              <a:latin typeface="Arial"/>
              <a:ea typeface="Arial"/>
              <a:cs typeface="Arial"/>
              <a:sym typeface="Arial"/>
            </a:endParaRPr>
          </a:p>
          <a:p>
            <a:pPr indent="0" lvl="0" marL="114480" marR="0" rtl="0" algn="just">
              <a:lnSpc>
                <a:spcPct val="120000"/>
              </a:lnSpc>
              <a:spcBef>
                <a:spcPts val="1001"/>
              </a:spcBef>
              <a:spcAft>
                <a:spcPts val="0"/>
              </a:spcAft>
              <a:buNone/>
            </a:pPr>
            <a:r>
              <a:t/>
            </a:r>
            <a:endParaRPr b="0" i="0" sz="1600" u="none" cap="none" strike="noStrike">
              <a:solidFill>
                <a:schemeClr val="dk1"/>
              </a:solidFill>
              <a:latin typeface="Arial"/>
              <a:ea typeface="Arial"/>
              <a:cs typeface="Arial"/>
              <a:sym typeface="Arial"/>
            </a:endParaRPr>
          </a:p>
          <a:p>
            <a:pPr indent="0" lvl="0" marL="114480" marR="0" rtl="0" algn="just">
              <a:lnSpc>
                <a:spcPct val="120000"/>
              </a:lnSpc>
              <a:spcBef>
                <a:spcPts val="1001"/>
              </a:spcBef>
              <a:spcAft>
                <a:spcPts val="0"/>
              </a:spcAft>
              <a:buNone/>
            </a:pPr>
            <a:r>
              <a:t/>
            </a:r>
            <a:endParaRPr b="0" i="0" sz="1600" u="none" cap="none" strike="noStrike">
              <a:solidFill>
                <a:schemeClr val="dk1"/>
              </a:solidFill>
              <a:latin typeface="Arial"/>
              <a:ea typeface="Arial"/>
              <a:cs typeface="Arial"/>
              <a:sym typeface="Arial"/>
            </a:endParaRPr>
          </a:p>
          <a:p>
            <a:pPr indent="0" lvl="0" marL="114480" marR="0" rtl="0" algn="just">
              <a:lnSpc>
                <a:spcPct val="120000"/>
              </a:lnSpc>
              <a:spcBef>
                <a:spcPts val="1001"/>
              </a:spcBef>
              <a:spcAft>
                <a:spcPts val="0"/>
              </a:spcAft>
              <a:buNone/>
            </a:pPr>
            <a:r>
              <a:t/>
            </a:r>
            <a:endParaRPr b="0" i="0" sz="1600" u="none" cap="none" strike="noStrike">
              <a:solidFill>
                <a:schemeClr val="dk1"/>
              </a:solidFill>
              <a:latin typeface="Arial"/>
              <a:ea typeface="Arial"/>
              <a:cs typeface="Arial"/>
              <a:sym typeface="Arial"/>
            </a:endParaRPr>
          </a:p>
          <a:p>
            <a:pPr indent="0" lvl="0" marL="114480" marR="0" rtl="0" algn="just">
              <a:lnSpc>
                <a:spcPct val="120000"/>
              </a:lnSpc>
              <a:spcBef>
                <a:spcPts val="1001"/>
              </a:spcBef>
              <a:spcAft>
                <a:spcPts val="0"/>
              </a:spcAft>
              <a:buNone/>
            </a:pPr>
            <a:r>
              <a:t/>
            </a:r>
            <a:endParaRPr b="0" i="0" sz="1600" u="none" cap="none" strike="noStrike">
              <a:solidFill>
                <a:schemeClr val="dk1"/>
              </a:solidFill>
              <a:latin typeface="Arial"/>
              <a:ea typeface="Arial"/>
              <a:cs typeface="Arial"/>
              <a:sym typeface="Arial"/>
            </a:endParaRPr>
          </a:p>
          <a:p>
            <a:pPr indent="0" lvl="0" marL="114480" marR="0" rtl="0" algn="just">
              <a:lnSpc>
                <a:spcPct val="120000"/>
              </a:lnSpc>
              <a:spcBef>
                <a:spcPts val="1001"/>
              </a:spcBef>
              <a:spcAft>
                <a:spcPts val="0"/>
              </a:spcAft>
              <a:buNone/>
            </a:pPr>
            <a:r>
              <a:t/>
            </a:r>
            <a:endParaRPr b="0" i="0" sz="1600" u="none" cap="none" strike="noStrike">
              <a:solidFill>
                <a:schemeClr val="dk1"/>
              </a:solidFill>
              <a:latin typeface="Arial"/>
              <a:ea typeface="Arial"/>
              <a:cs typeface="Arial"/>
              <a:sym typeface="Arial"/>
            </a:endParaRPr>
          </a:p>
          <a:p>
            <a:pPr indent="0" lvl="0" marL="114480" marR="0" rtl="0" algn="just">
              <a:lnSpc>
                <a:spcPct val="120000"/>
              </a:lnSpc>
              <a:spcBef>
                <a:spcPts val="1001"/>
              </a:spcBef>
              <a:spcAft>
                <a:spcPts val="0"/>
              </a:spcAft>
              <a:buNone/>
            </a:pPr>
            <a:r>
              <a:t/>
            </a:r>
            <a:endParaRPr b="0" i="0" sz="1600" u="none" cap="none" strike="noStrike">
              <a:solidFill>
                <a:schemeClr val="dk1"/>
              </a:solidFill>
              <a:latin typeface="Arial"/>
              <a:ea typeface="Arial"/>
              <a:cs typeface="Arial"/>
              <a:sym typeface="Arial"/>
            </a:endParaRPr>
          </a:p>
          <a:p>
            <a:pPr indent="0" lvl="0" marL="114480" marR="0" rtl="0" algn="just">
              <a:lnSpc>
                <a:spcPct val="120000"/>
              </a:lnSpc>
              <a:spcBef>
                <a:spcPts val="1001"/>
              </a:spcBef>
              <a:spcAft>
                <a:spcPts val="0"/>
              </a:spcAft>
              <a:buNone/>
            </a:pPr>
            <a:r>
              <a:t/>
            </a:r>
            <a:endParaRPr b="0" i="0" sz="1600" u="none" cap="none" strike="noStrike">
              <a:solidFill>
                <a:schemeClr val="dk1"/>
              </a:solidFill>
              <a:latin typeface="Arial"/>
              <a:ea typeface="Arial"/>
              <a:cs typeface="Arial"/>
              <a:sym typeface="Arial"/>
            </a:endParaRPr>
          </a:p>
          <a:p>
            <a:pPr indent="0" lvl="0" marL="114480" marR="0" rtl="0" algn="just">
              <a:lnSpc>
                <a:spcPct val="120000"/>
              </a:lnSpc>
              <a:spcBef>
                <a:spcPts val="1001"/>
              </a:spcBef>
              <a:spcAft>
                <a:spcPts val="0"/>
              </a:spcAft>
              <a:buNone/>
            </a:pPr>
            <a:r>
              <a:t/>
            </a:r>
            <a:endParaRPr b="0" i="0" sz="1600" u="none" cap="none" strike="noStrike">
              <a:solidFill>
                <a:schemeClr val="dk1"/>
              </a:solidFill>
              <a:latin typeface="Arial"/>
              <a:ea typeface="Arial"/>
              <a:cs typeface="Arial"/>
              <a:sym typeface="Arial"/>
            </a:endParaRPr>
          </a:p>
          <a:p>
            <a:pPr indent="0" lvl="0" marL="3240" marR="0" rtl="0" algn="just">
              <a:lnSpc>
                <a:spcPct val="120000"/>
              </a:lnSpc>
              <a:spcBef>
                <a:spcPts val="1001"/>
              </a:spcBef>
              <a:spcAft>
                <a:spcPts val="0"/>
              </a:spcAft>
              <a:buNone/>
            </a:pPr>
            <a:r>
              <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3"/>
          <p:cNvSpPr/>
          <p:nvPr/>
        </p:nvSpPr>
        <p:spPr>
          <a:xfrm>
            <a:off x="685440" y="-32760"/>
            <a:ext cx="7769520" cy="1592280"/>
          </a:xfrm>
          <a:prstGeom prst="rect">
            <a:avLst/>
          </a:prstGeom>
          <a:noFill/>
          <a:ln>
            <a:noFill/>
          </a:ln>
        </p:spPr>
        <p:txBody>
          <a:bodyPr anchorCtr="0" anchor="ctr" bIns="45000" lIns="90000" spcFirstLastPara="1" rIns="90000" wrap="square" tIns="45000">
            <a:noAutofit/>
          </a:bodyPr>
          <a:lstStyle/>
          <a:p>
            <a:pPr indent="0" lvl="0" marL="0" marR="0" rtl="0" algn="ctr">
              <a:lnSpc>
                <a:spcPct val="90000"/>
              </a:lnSpc>
              <a:spcBef>
                <a:spcPts val="0"/>
              </a:spcBef>
              <a:spcAft>
                <a:spcPts val="0"/>
              </a:spcAft>
              <a:buNone/>
            </a:pPr>
            <a:r>
              <a:rPr b="0" i="0" lang="en-IN" sz="3600" u="sng" cap="none" strike="noStrike">
                <a:solidFill>
                  <a:srgbClr val="000000"/>
                </a:solidFill>
                <a:latin typeface="Times New Roman"/>
                <a:ea typeface="Times New Roman"/>
                <a:cs typeface="Times New Roman"/>
                <a:sym typeface="Times New Roman"/>
              </a:rPr>
              <a:t>PROPOSED SOLUTION</a:t>
            </a:r>
            <a:endParaRPr b="0" i="0" sz="3600" u="none" cap="none" strike="noStrike">
              <a:solidFill>
                <a:schemeClr val="dk1"/>
              </a:solidFill>
              <a:latin typeface="Arial"/>
              <a:ea typeface="Arial"/>
              <a:cs typeface="Arial"/>
              <a:sym typeface="Arial"/>
            </a:endParaRPr>
          </a:p>
        </p:txBody>
      </p:sp>
      <p:sp>
        <p:nvSpPr>
          <p:cNvPr id="129" name="Google Shape;129;p3"/>
          <p:cNvSpPr/>
          <p:nvPr/>
        </p:nvSpPr>
        <p:spPr>
          <a:xfrm>
            <a:off x="685440" y="1899720"/>
            <a:ext cx="7769520" cy="3420000"/>
          </a:xfrm>
          <a:prstGeom prst="rect">
            <a:avLst/>
          </a:prstGeom>
          <a:noFill/>
          <a:ln>
            <a:noFill/>
          </a:ln>
        </p:spPr>
        <p:txBody>
          <a:bodyPr anchorCtr="0" anchor="t" bIns="45000" lIns="90000" spcFirstLastPara="1" rIns="90000" wrap="square" tIns="45000">
            <a:noAutofit/>
          </a:bodyPr>
          <a:lstStyle/>
          <a:p>
            <a:pPr indent="0" lvl="0" marL="3240" marR="0" rtl="0" algn="just">
              <a:lnSpc>
                <a:spcPct val="120000"/>
              </a:lnSpc>
              <a:spcBef>
                <a:spcPts val="0"/>
              </a:spcBef>
              <a:spcAft>
                <a:spcPts val="0"/>
              </a:spcAft>
              <a:buNone/>
            </a:pPr>
            <a:r>
              <a:rPr b="0" i="0" lang="en-IN" sz="2400" u="none" cap="none" strike="noStrike">
                <a:solidFill>
                  <a:srgbClr val="000000"/>
                </a:solidFill>
                <a:latin typeface="Times New Roman"/>
                <a:ea typeface="Times New Roman"/>
                <a:cs typeface="Times New Roman"/>
                <a:sym typeface="Times New Roman"/>
              </a:rPr>
              <a:t>We will implement the system using two different machine learning techniques. One using Linear Regression and the second implementation using Long Short Term Memory.</a:t>
            </a:r>
            <a:endParaRPr b="0" i="0" sz="2400" u="none" cap="none" strike="noStrike">
              <a:solidFill>
                <a:schemeClr val="dk1"/>
              </a:solidFill>
              <a:latin typeface="Arial"/>
              <a:ea typeface="Arial"/>
              <a:cs typeface="Arial"/>
              <a:sym typeface="Arial"/>
            </a:endParaRPr>
          </a:p>
          <a:p>
            <a:pPr indent="0" lvl="0" marL="3240" marR="0" rtl="0" algn="just">
              <a:lnSpc>
                <a:spcPct val="120000"/>
              </a:lnSpc>
              <a:spcBef>
                <a:spcPts val="1001"/>
              </a:spcBef>
              <a:spcAft>
                <a:spcPts val="0"/>
              </a:spcAft>
              <a:buNone/>
            </a:pPr>
            <a:r>
              <a:rPr b="0" i="0" lang="en-IN" sz="2400" u="none" cap="none" strike="noStrike">
                <a:solidFill>
                  <a:srgbClr val="000000"/>
                </a:solidFill>
                <a:latin typeface="Times New Roman"/>
                <a:ea typeface="Times New Roman"/>
                <a:cs typeface="Times New Roman"/>
                <a:sym typeface="Times New Roman"/>
              </a:rPr>
              <a:t>We will train both the systems using 10 years of historical data and then test our model to check which system provides better output using the remaining years of historic data.</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4"/>
          <p:cNvSpPr/>
          <p:nvPr/>
        </p:nvSpPr>
        <p:spPr>
          <a:xfrm>
            <a:off x="252720" y="395640"/>
            <a:ext cx="8638200" cy="12427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IN" sz="3600" u="sng" cap="none" strike="noStrike">
                <a:solidFill>
                  <a:srgbClr val="000000"/>
                </a:solidFill>
                <a:latin typeface="Times New Roman"/>
                <a:ea typeface="Times New Roman"/>
                <a:cs typeface="Times New Roman"/>
                <a:sym typeface="Times New Roman"/>
              </a:rPr>
              <a:t>TECHNOLOGY STACK AND PHASES OF DEVELOPMENT</a:t>
            </a:r>
            <a:endParaRPr b="0" i="0" sz="3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600" u="none" cap="none" strike="noStrike">
              <a:solidFill>
                <a:schemeClr val="dk1"/>
              </a:solidFill>
              <a:latin typeface="Arial"/>
              <a:ea typeface="Arial"/>
              <a:cs typeface="Arial"/>
              <a:sym typeface="Arial"/>
            </a:endParaRPr>
          </a:p>
        </p:txBody>
      </p:sp>
      <p:sp>
        <p:nvSpPr>
          <p:cNvPr id="135" name="Google Shape;135;p4"/>
          <p:cNvSpPr/>
          <p:nvPr/>
        </p:nvSpPr>
        <p:spPr>
          <a:xfrm>
            <a:off x="288000" y="2071800"/>
            <a:ext cx="9200160" cy="3465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2400" u="none" cap="none" strike="noStrike">
                <a:solidFill>
                  <a:srgbClr val="000000"/>
                </a:solidFill>
                <a:latin typeface="Times New Roman"/>
                <a:ea typeface="Times New Roman"/>
                <a:cs typeface="Times New Roman"/>
                <a:sym typeface="Times New Roman"/>
              </a:rPr>
              <a:t>OS: Windows</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2400" u="none" cap="none" strike="noStrike">
                <a:solidFill>
                  <a:srgbClr val="000000"/>
                </a:solidFill>
                <a:latin typeface="Times New Roman"/>
                <a:ea typeface="Times New Roman"/>
                <a:cs typeface="Times New Roman"/>
                <a:sym typeface="Times New Roman"/>
              </a:rPr>
              <a:t>Software platform: Jupyter notebook</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2400" u="none" cap="none" strike="noStrike">
                <a:solidFill>
                  <a:srgbClr val="000000"/>
                </a:solidFill>
                <a:latin typeface="Times New Roman"/>
                <a:ea typeface="Times New Roman"/>
                <a:cs typeface="Times New Roman"/>
                <a:sym typeface="Times New Roman"/>
              </a:rPr>
              <a:t>Programming language: Machine Learning using Python</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2400" u="none" cap="none" strike="noStrike">
                <a:solidFill>
                  <a:srgbClr val="000000"/>
                </a:solidFill>
                <a:latin typeface="Times New Roman"/>
                <a:ea typeface="Times New Roman"/>
                <a:cs typeface="Times New Roman"/>
                <a:sym typeface="Times New Roman"/>
              </a:rPr>
              <a:t>Algorithm: Linear Regression, LSTM</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5"/>
          <p:cNvSpPr/>
          <p:nvPr/>
        </p:nvSpPr>
        <p:spPr>
          <a:xfrm>
            <a:off x="507960" y="-113040"/>
            <a:ext cx="7769520" cy="1592280"/>
          </a:xfrm>
          <a:prstGeom prst="rect">
            <a:avLst/>
          </a:prstGeom>
          <a:noFill/>
          <a:ln>
            <a:noFill/>
          </a:ln>
        </p:spPr>
        <p:txBody>
          <a:bodyPr anchorCtr="0" anchor="ctr" bIns="45000" lIns="90000" spcFirstLastPara="1" rIns="90000" wrap="square" tIns="45000">
            <a:noAutofit/>
          </a:bodyPr>
          <a:lstStyle/>
          <a:p>
            <a:pPr indent="0" lvl="0" marL="0" marR="0" rtl="0" algn="ctr">
              <a:lnSpc>
                <a:spcPct val="90000"/>
              </a:lnSpc>
              <a:spcBef>
                <a:spcPts val="0"/>
              </a:spcBef>
              <a:spcAft>
                <a:spcPts val="0"/>
              </a:spcAft>
              <a:buNone/>
            </a:pPr>
            <a:r>
              <a:rPr b="0" i="0" lang="en-IN" sz="3600" u="sng" cap="none" strike="noStrike">
                <a:solidFill>
                  <a:srgbClr val="000000"/>
                </a:solidFill>
                <a:latin typeface="Times New Roman"/>
                <a:ea typeface="Times New Roman"/>
                <a:cs typeface="Times New Roman"/>
                <a:sym typeface="Times New Roman"/>
              </a:rPr>
              <a:t>USECASE DIAGRAM</a:t>
            </a:r>
            <a:endParaRPr b="0" i="0" sz="3600" u="none" cap="none" strike="noStrike">
              <a:solidFill>
                <a:schemeClr val="dk1"/>
              </a:solidFill>
              <a:latin typeface="Arial"/>
              <a:ea typeface="Arial"/>
              <a:cs typeface="Arial"/>
              <a:sym typeface="Arial"/>
            </a:endParaRPr>
          </a:p>
        </p:txBody>
      </p:sp>
      <p:sp>
        <p:nvSpPr>
          <p:cNvPr id="141" name="Google Shape;141;p5"/>
          <p:cNvSpPr/>
          <p:nvPr/>
        </p:nvSpPr>
        <p:spPr>
          <a:xfrm>
            <a:off x="401760" y="969120"/>
            <a:ext cx="8462160" cy="58233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5"/>
          <p:cNvSpPr/>
          <p:nvPr/>
        </p:nvSpPr>
        <p:spPr>
          <a:xfrm>
            <a:off x="3332160" y="1532160"/>
            <a:ext cx="1300680" cy="58068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IN" sz="1400" u="none" cap="none" strike="noStrike">
                <a:solidFill>
                  <a:srgbClr val="000000"/>
                </a:solidFill>
                <a:latin typeface="Arial"/>
                <a:ea typeface="Arial"/>
                <a:cs typeface="Arial"/>
                <a:sym typeface="Arial"/>
              </a:rPr>
              <a:t>Collect data</a:t>
            </a:r>
            <a:endParaRPr b="0" i="0" sz="1400" u="none" cap="none" strike="noStrike">
              <a:solidFill>
                <a:schemeClr val="dk1"/>
              </a:solidFill>
              <a:latin typeface="Arial"/>
              <a:ea typeface="Arial"/>
              <a:cs typeface="Arial"/>
              <a:sym typeface="Arial"/>
            </a:endParaRPr>
          </a:p>
        </p:txBody>
      </p:sp>
      <p:sp>
        <p:nvSpPr>
          <p:cNvPr id="143" name="Google Shape;143;p5"/>
          <p:cNvSpPr/>
          <p:nvPr/>
        </p:nvSpPr>
        <p:spPr>
          <a:xfrm>
            <a:off x="2330640" y="2427480"/>
            <a:ext cx="3303720" cy="811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IN" sz="1400" u="none" cap="none" strike="noStrike">
                <a:solidFill>
                  <a:srgbClr val="000000"/>
                </a:solidFill>
                <a:latin typeface="Arial"/>
                <a:ea typeface="Arial"/>
                <a:cs typeface="Arial"/>
                <a:sym typeface="Arial"/>
              </a:rPr>
              <a:t>Compute result and performance</a:t>
            </a:r>
            <a:endParaRPr b="0" i="0" sz="1400" u="none" cap="none" strike="noStrike">
              <a:solidFill>
                <a:schemeClr val="dk1"/>
              </a:solidFill>
              <a:latin typeface="Arial"/>
              <a:ea typeface="Arial"/>
              <a:cs typeface="Arial"/>
              <a:sym typeface="Arial"/>
            </a:endParaRPr>
          </a:p>
        </p:txBody>
      </p:sp>
      <p:sp>
        <p:nvSpPr>
          <p:cNvPr id="144" name="Google Shape;144;p5"/>
          <p:cNvSpPr/>
          <p:nvPr/>
        </p:nvSpPr>
        <p:spPr>
          <a:xfrm>
            <a:off x="2852280" y="3468960"/>
            <a:ext cx="2159280" cy="72864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IN" sz="1400" u="none" cap="none" strike="noStrike">
                <a:solidFill>
                  <a:srgbClr val="000000"/>
                </a:solidFill>
                <a:latin typeface="Arial"/>
                <a:ea typeface="Arial"/>
                <a:cs typeface="Arial"/>
                <a:sym typeface="Arial"/>
              </a:rPr>
              <a:t>System Update</a:t>
            </a:r>
            <a:endParaRPr b="0" i="0" sz="1400" u="none" cap="none" strike="noStrike">
              <a:solidFill>
                <a:schemeClr val="dk1"/>
              </a:solidFill>
              <a:latin typeface="Arial"/>
              <a:ea typeface="Arial"/>
              <a:cs typeface="Arial"/>
              <a:sym typeface="Arial"/>
            </a:endParaRPr>
          </a:p>
        </p:txBody>
      </p:sp>
      <p:sp>
        <p:nvSpPr>
          <p:cNvPr id="145" name="Google Shape;145;p5"/>
          <p:cNvSpPr/>
          <p:nvPr/>
        </p:nvSpPr>
        <p:spPr>
          <a:xfrm>
            <a:off x="2561400" y="4532040"/>
            <a:ext cx="2740680" cy="65448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IN" sz="1400" u="none" cap="none" strike="noStrike">
                <a:solidFill>
                  <a:srgbClr val="000000"/>
                </a:solidFill>
                <a:latin typeface="Arial"/>
                <a:ea typeface="Arial"/>
                <a:cs typeface="Arial"/>
                <a:sym typeface="Arial"/>
              </a:rPr>
              <a:t>View trade exchange</a:t>
            </a:r>
            <a:endParaRPr b="0" i="0" sz="1400" u="none" cap="none" strike="noStrike">
              <a:solidFill>
                <a:schemeClr val="dk1"/>
              </a:solidFill>
              <a:latin typeface="Arial"/>
              <a:ea typeface="Arial"/>
              <a:cs typeface="Arial"/>
              <a:sym typeface="Arial"/>
            </a:endParaRPr>
          </a:p>
        </p:txBody>
      </p:sp>
      <p:sp>
        <p:nvSpPr>
          <p:cNvPr id="146" name="Google Shape;146;p5"/>
          <p:cNvSpPr/>
          <p:nvPr/>
        </p:nvSpPr>
        <p:spPr>
          <a:xfrm>
            <a:off x="5907240" y="5870520"/>
            <a:ext cx="1559160" cy="58068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IN" sz="1400" u="none" cap="none" strike="noStrike">
                <a:solidFill>
                  <a:srgbClr val="000000"/>
                </a:solidFill>
                <a:latin typeface="Arial"/>
                <a:ea typeface="Arial"/>
                <a:cs typeface="Arial"/>
                <a:sym typeface="Arial"/>
              </a:rPr>
              <a:t>Companies stock</a:t>
            </a:r>
            <a:endParaRPr b="0" i="0" sz="1400" u="none" cap="none" strike="noStrike">
              <a:solidFill>
                <a:schemeClr val="dk1"/>
              </a:solidFill>
              <a:latin typeface="Arial"/>
              <a:ea typeface="Arial"/>
              <a:cs typeface="Arial"/>
              <a:sym typeface="Arial"/>
            </a:endParaRPr>
          </a:p>
        </p:txBody>
      </p:sp>
      <p:sp>
        <p:nvSpPr>
          <p:cNvPr id="147" name="Google Shape;147;p5"/>
          <p:cNvSpPr/>
          <p:nvPr/>
        </p:nvSpPr>
        <p:spPr>
          <a:xfrm>
            <a:off x="2464560" y="5962680"/>
            <a:ext cx="2547000" cy="58068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IN" sz="1400" u="none" cap="none" strike="noStrike">
                <a:solidFill>
                  <a:srgbClr val="000000"/>
                </a:solidFill>
                <a:latin typeface="Arial"/>
                <a:ea typeface="Arial"/>
                <a:cs typeface="Arial"/>
                <a:sym typeface="Arial"/>
              </a:rPr>
              <a:t>View predicted outcome</a:t>
            </a:r>
            <a:endParaRPr b="0" i="0" sz="1400" u="none" cap="none" strike="noStrike">
              <a:solidFill>
                <a:schemeClr val="dk1"/>
              </a:solidFill>
              <a:latin typeface="Arial"/>
              <a:ea typeface="Arial"/>
              <a:cs typeface="Arial"/>
              <a:sym typeface="Arial"/>
            </a:endParaRPr>
          </a:p>
        </p:txBody>
      </p:sp>
      <p:sp>
        <p:nvSpPr>
          <p:cNvPr id="148" name="Google Shape;148;p5"/>
          <p:cNvSpPr/>
          <p:nvPr/>
        </p:nvSpPr>
        <p:spPr>
          <a:xfrm>
            <a:off x="5316480" y="4901040"/>
            <a:ext cx="885600" cy="885600"/>
          </a:xfrm>
          <a:custGeom>
            <a:rect b="b" l="l" r="r" t="t"/>
            <a:pathLst>
              <a:path extrusionOk="0" h="21600" w="21600">
                <a:moveTo>
                  <a:pt x="0" y="0"/>
                </a:moveTo>
                <a:lnTo>
                  <a:pt x="21600" y="21600"/>
                </a:lnTo>
              </a:path>
            </a:pathLst>
          </a:custGeom>
          <a:noFill/>
          <a:ln cap="flat" cmpd="sng" w="9525">
            <a:solidFill>
              <a:schemeClr val="dk2"/>
            </a:solidFill>
            <a:prstDash val="solid"/>
            <a:round/>
            <a:headEnd len="sm" w="sm" type="none"/>
            <a:tailEnd len="med" w="med" type="triangle"/>
          </a:ln>
        </p:spPr>
      </p:sp>
      <p:sp>
        <p:nvSpPr>
          <p:cNvPr id="149" name="Google Shape;149;p5"/>
          <p:cNvSpPr/>
          <p:nvPr/>
        </p:nvSpPr>
        <p:spPr>
          <a:xfrm>
            <a:off x="5769000" y="5187240"/>
            <a:ext cx="1226880" cy="29484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IN" sz="1400" u="none" cap="none" strike="noStrike">
                <a:solidFill>
                  <a:srgbClr val="000000"/>
                </a:solidFill>
                <a:latin typeface="Arial"/>
                <a:ea typeface="Arial"/>
                <a:cs typeface="Arial"/>
                <a:sym typeface="Arial"/>
              </a:rPr>
              <a:t>&lt;&lt;include&gt;&gt;</a:t>
            </a:r>
            <a:endParaRPr b="0" i="0" sz="1400" u="none" cap="none" strike="noStrike">
              <a:solidFill>
                <a:schemeClr val="dk1"/>
              </a:solidFill>
              <a:latin typeface="Arial"/>
              <a:ea typeface="Arial"/>
              <a:cs typeface="Arial"/>
              <a:sym typeface="Arial"/>
            </a:endParaRPr>
          </a:p>
        </p:txBody>
      </p:sp>
      <p:sp>
        <p:nvSpPr>
          <p:cNvPr id="150" name="Google Shape;150;p5"/>
          <p:cNvSpPr/>
          <p:nvPr/>
        </p:nvSpPr>
        <p:spPr>
          <a:xfrm>
            <a:off x="807840" y="2895120"/>
            <a:ext cx="349920" cy="29484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5"/>
          <p:cNvSpPr/>
          <p:nvPr/>
        </p:nvSpPr>
        <p:spPr>
          <a:xfrm>
            <a:off x="978480" y="3184560"/>
            <a:ext cx="8640" cy="488520"/>
          </a:xfrm>
          <a:custGeom>
            <a:rect b="b" l="l" r="r" t="t"/>
            <a:pathLst>
              <a:path extrusionOk="0" h="21600" w="21600">
                <a:moveTo>
                  <a:pt x="0" y="0"/>
                </a:moveTo>
                <a:lnTo>
                  <a:pt x="21600" y="21600"/>
                </a:lnTo>
              </a:path>
            </a:pathLst>
          </a:custGeom>
          <a:noFill/>
          <a:ln cap="flat" cmpd="sng" w="9525">
            <a:solidFill>
              <a:schemeClr val="dk2"/>
            </a:solidFill>
            <a:prstDash val="solid"/>
            <a:round/>
            <a:headEnd len="sm" w="sm" type="none"/>
            <a:tailEnd len="sm" w="sm" type="none"/>
          </a:ln>
        </p:spPr>
      </p:sp>
      <p:sp>
        <p:nvSpPr>
          <p:cNvPr id="152" name="Google Shape;152;p5"/>
          <p:cNvSpPr/>
          <p:nvPr/>
        </p:nvSpPr>
        <p:spPr>
          <a:xfrm>
            <a:off x="673920" y="3489120"/>
            <a:ext cx="580680" cy="360"/>
          </a:xfrm>
          <a:custGeom>
            <a:rect b="b" l="l" r="r" t="t"/>
            <a:pathLst>
              <a:path extrusionOk="0" h="21600" w="21600">
                <a:moveTo>
                  <a:pt x="0" y="0"/>
                </a:moveTo>
                <a:lnTo>
                  <a:pt x="21600" y="21600"/>
                </a:lnTo>
              </a:path>
            </a:pathLst>
          </a:custGeom>
          <a:noFill/>
          <a:ln cap="flat" cmpd="sng" w="9525">
            <a:solidFill>
              <a:schemeClr val="dk2"/>
            </a:solidFill>
            <a:prstDash val="solid"/>
            <a:round/>
            <a:headEnd len="sm" w="sm" type="none"/>
            <a:tailEnd len="sm" w="sm" type="none"/>
          </a:ln>
        </p:spPr>
      </p:sp>
      <p:sp>
        <p:nvSpPr>
          <p:cNvPr id="153" name="Google Shape;153;p5"/>
          <p:cNvSpPr/>
          <p:nvPr/>
        </p:nvSpPr>
        <p:spPr>
          <a:xfrm flipH="1">
            <a:off x="673200" y="3669120"/>
            <a:ext cx="331560" cy="423720"/>
          </a:xfrm>
          <a:custGeom>
            <a:rect b="b" l="l" r="r" t="t"/>
            <a:pathLst>
              <a:path extrusionOk="0" h="21600" w="21600">
                <a:moveTo>
                  <a:pt x="0" y="0"/>
                </a:moveTo>
                <a:lnTo>
                  <a:pt x="21600" y="21600"/>
                </a:lnTo>
              </a:path>
            </a:pathLst>
          </a:custGeom>
          <a:noFill/>
          <a:ln cap="flat" cmpd="sng" w="9525">
            <a:solidFill>
              <a:schemeClr val="dk2"/>
            </a:solidFill>
            <a:prstDash val="solid"/>
            <a:round/>
            <a:headEnd len="sm" w="sm" type="none"/>
            <a:tailEnd len="sm" w="sm" type="none"/>
          </a:ln>
        </p:spPr>
      </p:sp>
      <p:sp>
        <p:nvSpPr>
          <p:cNvPr id="154" name="Google Shape;154;p5"/>
          <p:cNvSpPr/>
          <p:nvPr/>
        </p:nvSpPr>
        <p:spPr>
          <a:xfrm>
            <a:off x="987840" y="3686040"/>
            <a:ext cx="340560" cy="423720"/>
          </a:xfrm>
          <a:custGeom>
            <a:rect b="b" l="l" r="r" t="t"/>
            <a:pathLst>
              <a:path extrusionOk="0" h="21600" w="21600">
                <a:moveTo>
                  <a:pt x="0" y="0"/>
                </a:moveTo>
                <a:lnTo>
                  <a:pt x="21600" y="21600"/>
                </a:lnTo>
              </a:path>
            </a:pathLst>
          </a:custGeom>
          <a:noFill/>
          <a:ln cap="flat" cmpd="sng" w="9525">
            <a:solidFill>
              <a:schemeClr val="dk2"/>
            </a:solidFill>
            <a:prstDash val="solid"/>
            <a:round/>
            <a:headEnd len="sm" w="sm" type="none"/>
            <a:tailEnd len="sm" w="sm" type="none"/>
          </a:ln>
        </p:spPr>
      </p:sp>
      <p:sp>
        <p:nvSpPr>
          <p:cNvPr id="155" name="Google Shape;155;p5"/>
          <p:cNvSpPr/>
          <p:nvPr/>
        </p:nvSpPr>
        <p:spPr>
          <a:xfrm>
            <a:off x="618480" y="4605840"/>
            <a:ext cx="756360" cy="29484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IN" sz="1400" u="none" cap="none" strike="noStrike">
                <a:solidFill>
                  <a:srgbClr val="000000"/>
                </a:solidFill>
                <a:latin typeface="Arial"/>
                <a:ea typeface="Arial"/>
                <a:cs typeface="Arial"/>
                <a:sym typeface="Arial"/>
              </a:rPr>
              <a:t>User</a:t>
            </a:r>
            <a:endParaRPr b="0" i="0" sz="1400" u="none" cap="none" strike="noStrike">
              <a:solidFill>
                <a:schemeClr val="dk1"/>
              </a:solidFill>
              <a:latin typeface="Arial"/>
              <a:ea typeface="Arial"/>
              <a:cs typeface="Arial"/>
              <a:sym typeface="Arial"/>
            </a:endParaRPr>
          </a:p>
        </p:txBody>
      </p:sp>
      <p:sp>
        <p:nvSpPr>
          <p:cNvPr id="156" name="Google Shape;156;p5"/>
          <p:cNvSpPr/>
          <p:nvPr/>
        </p:nvSpPr>
        <p:spPr>
          <a:xfrm>
            <a:off x="8159400" y="2805840"/>
            <a:ext cx="464400" cy="37764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5"/>
          <p:cNvSpPr/>
          <p:nvPr/>
        </p:nvSpPr>
        <p:spPr>
          <a:xfrm>
            <a:off x="8391960" y="3184200"/>
            <a:ext cx="6840" cy="461160"/>
          </a:xfrm>
          <a:custGeom>
            <a:rect b="b" l="l" r="r" t="t"/>
            <a:pathLst>
              <a:path extrusionOk="0" h="21600" w="21600">
                <a:moveTo>
                  <a:pt x="0" y="0"/>
                </a:moveTo>
                <a:lnTo>
                  <a:pt x="21600" y="21600"/>
                </a:lnTo>
              </a:path>
            </a:pathLst>
          </a:custGeom>
          <a:noFill/>
          <a:ln cap="flat" cmpd="sng" w="9525">
            <a:solidFill>
              <a:schemeClr val="dk2"/>
            </a:solidFill>
            <a:prstDash val="solid"/>
            <a:round/>
            <a:headEnd len="sm" w="sm" type="none"/>
            <a:tailEnd len="sm" w="sm" type="none"/>
          </a:ln>
        </p:spPr>
      </p:sp>
      <p:sp>
        <p:nvSpPr>
          <p:cNvPr id="158" name="Google Shape;158;p5"/>
          <p:cNvSpPr/>
          <p:nvPr/>
        </p:nvSpPr>
        <p:spPr>
          <a:xfrm flipH="1" rot="10800000">
            <a:off x="8233200" y="3406680"/>
            <a:ext cx="378000" cy="8640"/>
          </a:xfrm>
          <a:custGeom>
            <a:rect b="b" l="l" r="r" t="t"/>
            <a:pathLst>
              <a:path extrusionOk="0" h="21600" w="21600">
                <a:moveTo>
                  <a:pt x="0" y="0"/>
                </a:moveTo>
                <a:lnTo>
                  <a:pt x="21600" y="21600"/>
                </a:lnTo>
              </a:path>
            </a:pathLst>
          </a:custGeom>
          <a:noFill/>
          <a:ln cap="flat" cmpd="sng" w="9525">
            <a:solidFill>
              <a:schemeClr val="dk2"/>
            </a:solidFill>
            <a:prstDash val="solid"/>
            <a:round/>
            <a:headEnd len="sm" w="sm" type="none"/>
            <a:tailEnd len="sm" w="sm" type="none"/>
          </a:ln>
        </p:spPr>
      </p:sp>
      <p:sp>
        <p:nvSpPr>
          <p:cNvPr id="159" name="Google Shape;159;p5"/>
          <p:cNvSpPr/>
          <p:nvPr/>
        </p:nvSpPr>
        <p:spPr>
          <a:xfrm flipH="1">
            <a:off x="8232480" y="3646080"/>
            <a:ext cx="165600" cy="239400"/>
          </a:xfrm>
          <a:custGeom>
            <a:rect b="b" l="l" r="r" t="t"/>
            <a:pathLst>
              <a:path extrusionOk="0" h="21600" w="21600">
                <a:moveTo>
                  <a:pt x="0" y="0"/>
                </a:moveTo>
                <a:lnTo>
                  <a:pt x="21600" y="21600"/>
                </a:lnTo>
              </a:path>
            </a:pathLst>
          </a:custGeom>
          <a:noFill/>
          <a:ln cap="flat" cmpd="sng" w="9525">
            <a:solidFill>
              <a:schemeClr val="dk2"/>
            </a:solidFill>
            <a:prstDash val="solid"/>
            <a:round/>
            <a:headEnd len="sm" w="sm" type="none"/>
            <a:tailEnd len="sm" w="sm" type="none"/>
          </a:ln>
        </p:spPr>
      </p:sp>
      <p:sp>
        <p:nvSpPr>
          <p:cNvPr id="160" name="Google Shape;160;p5"/>
          <p:cNvSpPr/>
          <p:nvPr/>
        </p:nvSpPr>
        <p:spPr>
          <a:xfrm>
            <a:off x="8417880" y="3646080"/>
            <a:ext cx="128520" cy="220680"/>
          </a:xfrm>
          <a:custGeom>
            <a:rect b="b" l="l" r="r" t="t"/>
            <a:pathLst>
              <a:path extrusionOk="0" h="21600" w="21600">
                <a:moveTo>
                  <a:pt x="0" y="0"/>
                </a:moveTo>
                <a:lnTo>
                  <a:pt x="21600" y="21600"/>
                </a:lnTo>
              </a:path>
            </a:pathLst>
          </a:custGeom>
          <a:noFill/>
          <a:ln cap="flat" cmpd="sng" w="9525">
            <a:solidFill>
              <a:schemeClr val="dk2"/>
            </a:solidFill>
            <a:prstDash val="solid"/>
            <a:round/>
            <a:headEnd len="sm" w="sm" type="none"/>
            <a:tailEnd len="sm" w="sm" type="none"/>
          </a:ln>
        </p:spPr>
      </p:sp>
      <p:sp>
        <p:nvSpPr>
          <p:cNvPr id="161" name="Google Shape;161;p5"/>
          <p:cNvSpPr/>
          <p:nvPr/>
        </p:nvSpPr>
        <p:spPr>
          <a:xfrm>
            <a:off x="7910280" y="4042800"/>
            <a:ext cx="1023840" cy="118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IN" sz="1400" u="none" cap="none" strike="noStrike">
                <a:solidFill>
                  <a:srgbClr val="000000"/>
                </a:solidFill>
                <a:latin typeface="Arial"/>
                <a:ea typeface="Arial"/>
                <a:cs typeface="Arial"/>
                <a:sym typeface="Arial"/>
              </a:rPr>
              <a:t>Users interface application</a:t>
            </a:r>
            <a:endParaRPr b="0" i="0" sz="1400" u="none" cap="none" strike="noStrike">
              <a:solidFill>
                <a:schemeClr val="dk1"/>
              </a:solidFill>
              <a:latin typeface="Arial"/>
              <a:ea typeface="Arial"/>
              <a:cs typeface="Arial"/>
              <a:sym typeface="Arial"/>
            </a:endParaRPr>
          </a:p>
        </p:txBody>
      </p:sp>
      <p:sp>
        <p:nvSpPr>
          <p:cNvPr id="162" name="Google Shape;162;p5"/>
          <p:cNvSpPr/>
          <p:nvPr/>
        </p:nvSpPr>
        <p:spPr>
          <a:xfrm flipH="1">
            <a:off x="1457640" y="1172160"/>
            <a:ext cx="18000" cy="5472720"/>
          </a:xfrm>
          <a:custGeom>
            <a:rect b="b" l="l" r="r" t="t"/>
            <a:pathLst>
              <a:path extrusionOk="0" h="21600" w="21600">
                <a:moveTo>
                  <a:pt x="0" y="0"/>
                </a:moveTo>
                <a:lnTo>
                  <a:pt x="21600" y="21600"/>
                </a:lnTo>
              </a:path>
            </a:pathLst>
          </a:custGeom>
          <a:noFill/>
          <a:ln cap="flat" cmpd="sng" w="9525">
            <a:solidFill>
              <a:schemeClr val="dk2"/>
            </a:solidFill>
            <a:prstDash val="solid"/>
            <a:round/>
            <a:headEnd len="sm" w="sm" type="none"/>
            <a:tailEnd len="sm" w="sm" type="none"/>
          </a:ln>
        </p:spPr>
      </p:sp>
      <p:sp>
        <p:nvSpPr>
          <p:cNvPr id="163" name="Google Shape;163;p5"/>
          <p:cNvSpPr/>
          <p:nvPr/>
        </p:nvSpPr>
        <p:spPr>
          <a:xfrm flipH="1" rot="10800000">
            <a:off x="1467360" y="1154520"/>
            <a:ext cx="6156000" cy="36360"/>
          </a:xfrm>
          <a:custGeom>
            <a:rect b="b" l="l" r="r" t="t"/>
            <a:pathLst>
              <a:path extrusionOk="0" h="21600" w="21600">
                <a:moveTo>
                  <a:pt x="0" y="0"/>
                </a:moveTo>
                <a:lnTo>
                  <a:pt x="21600" y="21600"/>
                </a:lnTo>
              </a:path>
            </a:pathLst>
          </a:custGeom>
          <a:noFill/>
          <a:ln cap="flat" cmpd="sng" w="9525">
            <a:solidFill>
              <a:schemeClr val="dk2"/>
            </a:solidFill>
            <a:prstDash val="solid"/>
            <a:round/>
            <a:headEnd len="sm" w="sm" type="none"/>
            <a:tailEnd len="sm" w="sm" type="none"/>
          </a:ln>
        </p:spPr>
      </p:sp>
      <p:sp>
        <p:nvSpPr>
          <p:cNvPr id="164" name="Google Shape;164;p5"/>
          <p:cNvSpPr/>
          <p:nvPr/>
        </p:nvSpPr>
        <p:spPr>
          <a:xfrm>
            <a:off x="7605720" y="1163160"/>
            <a:ext cx="82440" cy="5546520"/>
          </a:xfrm>
          <a:custGeom>
            <a:rect b="b" l="l" r="r" t="t"/>
            <a:pathLst>
              <a:path extrusionOk="0" h="21600" w="21600">
                <a:moveTo>
                  <a:pt x="0" y="0"/>
                </a:moveTo>
                <a:lnTo>
                  <a:pt x="21600" y="21600"/>
                </a:lnTo>
              </a:path>
            </a:pathLst>
          </a:custGeom>
          <a:noFill/>
          <a:ln cap="flat" cmpd="sng" w="9525">
            <a:solidFill>
              <a:schemeClr val="dk2"/>
            </a:solidFill>
            <a:prstDash val="solid"/>
            <a:round/>
            <a:headEnd len="sm" w="sm" type="none"/>
            <a:tailEnd len="sm" w="sm" type="none"/>
          </a:ln>
        </p:spPr>
      </p:sp>
      <p:sp>
        <p:nvSpPr>
          <p:cNvPr id="165" name="Google Shape;165;p5"/>
          <p:cNvSpPr/>
          <p:nvPr/>
        </p:nvSpPr>
        <p:spPr>
          <a:xfrm>
            <a:off x="1476720" y="6636600"/>
            <a:ext cx="6165360" cy="36360"/>
          </a:xfrm>
          <a:custGeom>
            <a:rect b="b" l="l" r="r" t="t"/>
            <a:pathLst>
              <a:path extrusionOk="0" h="21600" w="21600">
                <a:moveTo>
                  <a:pt x="0" y="0"/>
                </a:moveTo>
                <a:lnTo>
                  <a:pt x="21600" y="21600"/>
                </a:lnTo>
              </a:path>
            </a:pathLst>
          </a:custGeom>
          <a:noFill/>
          <a:ln cap="flat" cmpd="sng" w="9525">
            <a:solidFill>
              <a:schemeClr val="dk2"/>
            </a:solidFill>
            <a:prstDash val="solid"/>
            <a:round/>
            <a:headEnd len="sm" w="sm" type="none"/>
            <a:tailEnd len="sm" w="sm" type="none"/>
          </a:ln>
        </p:spPr>
      </p:sp>
      <p:sp>
        <p:nvSpPr>
          <p:cNvPr id="166" name="Google Shape;166;p5"/>
          <p:cNvSpPr/>
          <p:nvPr/>
        </p:nvSpPr>
        <p:spPr>
          <a:xfrm>
            <a:off x="1218240" y="3931920"/>
            <a:ext cx="1342440" cy="927000"/>
          </a:xfrm>
          <a:custGeom>
            <a:rect b="b" l="l" r="r" t="t"/>
            <a:pathLst>
              <a:path extrusionOk="0" h="21600" w="21600">
                <a:moveTo>
                  <a:pt x="0" y="0"/>
                </a:moveTo>
                <a:lnTo>
                  <a:pt x="21600" y="21600"/>
                </a:lnTo>
              </a:path>
            </a:pathLst>
          </a:custGeom>
          <a:noFill/>
          <a:ln cap="flat" cmpd="sng" w="9525">
            <a:solidFill>
              <a:schemeClr val="dk2"/>
            </a:solidFill>
            <a:prstDash val="solid"/>
            <a:round/>
            <a:headEnd len="sm" w="sm" type="none"/>
            <a:tailEnd len="sm" w="sm" type="none"/>
          </a:ln>
        </p:spPr>
      </p:sp>
      <p:sp>
        <p:nvSpPr>
          <p:cNvPr id="167" name="Google Shape;167;p5"/>
          <p:cNvSpPr/>
          <p:nvPr/>
        </p:nvSpPr>
        <p:spPr>
          <a:xfrm>
            <a:off x="1301400" y="4125960"/>
            <a:ext cx="1535760" cy="1920960"/>
          </a:xfrm>
          <a:custGeom>
            <a:rect b="b" l="l" r="r" t="t"/>
            <a:pathLst>
              <a:path extrusionOk="0" h="21600" w="21600">
                <a:moveTo>
                  <a:pt x="0" y="0"/>
                </a:moveTo>
                <a:lnTo>
                  <a:pt x="21600" y="21600"/>
                </a:lnTo>
              </a:path>
            </a:pathLst>
          </a:custGeom>
          <a:noFill/>
          <a:ln cap="flat" cmpd="sng" w="9525">
            <a:solidFill>
              <a:schemeClr val="dk2"/>
            </a:solidFill>
            <a:prstDash val="solid"/>
            <a:round/>
            <a:headEnd len="sm" w="sm" type="none"/>
            <a:tailEnd len="sm" w="sm" type="none"/>
          </a:ln>
        </p:spPr>
      </p:sp>
      <p:sp>
        <p:nvSpPr>
          <p:cNvPr id="168" name="Google Shape;168;p5"/>
          <p:cNvSpPr/>
          <p:nvPr/>
        </p:nvSpPr>
        <p:spPr>
          <a:xfrm>
            <a:off x="4670280" y="1827360"/>
            <a:ext cx="3488400" cy="1166760"/>
          </a:xfrm>
          <a:custGeom>
            <a:rect b="b" l="l" r="r" t="t"/>
            <a:pathLst>
              <a:path extrusionOk="0" h="21600" w="21600">
                <a:moveTo>
                  <a:pt x="0" y="0"/>
                </a:moveTo>
                <a:lnTo>
                  <a:pt x="21600" y="21600"/>
                </a:lnTo>
              </a:path>
            </a:pathLst>
          </a:custGeom>
          <a:noFill/>
          <a:ln cap="flat" cmpd="sng" w="9525">
            <a:solidFill>
              <a:schemeClr val="dk2"/>
            </a:solidFill>
            <a:prstDash val="solid"/>
            <a:round/>
            <a:headEnd len="sm" w="sm" type="none"/>
            <a:tailEnd len="sm" w="sm" type="none"/>
          </a:ln>
        </p:spPr>
      </p:sp>
      <p:sp>
        <p:nvSpPr>
          <p:cNvPr id="169" name="Google Shape;169;p5"/>
          <p:cNvSpPr/>
          <p:nvPr/>
        </p:nvSpPr>
        <p:spPr>
          <a:xfrm>
            <a:off x="5630400" y="2851920"/>
            <a:ext cx="2528280" cy="142560"/>
          </a:xfrm>
          <a:custGeom>
            <a:rect b="b" l="l" r="r" t="t"/>
            <a:pathLst>
              <a:path extrusionOk="0" h="21600" w="21600">
                <a:moveTo>
                  <a:pt x="0" y="0"/>
                </a:moveTo>
                <a:lnTo>
                  <a:pt x="21600" y="21600"/>
                </a:lnTo>
              </a:path>
            </a:pathLst>
          </a:custGeom>
          <a:noFill/>
          <a:ln cap="flat" cmpd="sng" w="9525">
            <a:solidFill>
              <a:schemeClr val="dk2"/>
            </a:solidFill>
            <a:prstDash val="solid"/>
            <a:round/>
            <a:headEnd len="sm" w="sm" type="none"/>
            <a:tailEnd len="sm" w="sm" type="none"/>
          </a:ln>
        </p:spPr>
      </p:sp>
      <p:sp>
        <p:nvSpPr>
          <p:cNvPr id="170" name="Google Shape;170;p5"/>
          <p:cNvSpPr/>
          <p:nvPr/>
        </p:nvSpPr>
        <p:spPr>
          <a:xfrm flipH="1" rot="10800000">
            <a:off x="5011920" y="2995920"/>
            <a:ext cx="3146760" cy="889920"/>
          </a:xfrm>
          <a:custGeom>
            <a:rect b="b" l="l" r="r" t="t"/>
            <a:pathLst>
              <a:path extrusionOk="0" h="21600" w="21600">
                <a:moveTo>
                  <a:pt x="0" y="0"/>
                </a:moveTo>
                <a:lnTo>
                  <a:pt x="21600" y="21600"/>
                </a:lnTo>
              </a:path>
            </a:pathLst>
          </a:custGeom>
          <a:noFill/>
          <a:ln cap="flat" cmpd="sng" w="9525">
            <a:solidFill>
              <a:schemeClr val="dk2"/>
            </a:solidFill>
            <a:prstDash val="solid"/>
            <a:round/>
            <a:headEnd len="sm" w="sm" type="none"/>
            <a:tailEnd len="sm" w="sm" type="none"/>
          </a:ln>
        </p:spPr>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dbd81d8143_0_71"/>
          <p:cNvSpPr/>
          <p:nvPr/>
        </p:nvSpPr>
        <p:spPr>
          <a:xfrm>
            <a:off x="399240" y="-113040"/>
            <a:ext cx="8345400" cy="1592700"/>
          </a:xfrm>
          <a:prstGeom prst="rect">
            <a:avLst/>
          </a:prstGeom>
          <a:noFill/>
          <a:ln>
            <a:noFill/>
          </a:ln>
        </p:spPr>
        <p:txBody>
          <a:bodyPr anchorCtr="0" anchor="ctr" bIns="45000" lIns="90000" spcFirstLastPara="1" rIns="90000" wrap="square" tIns="45000">
            <a:noAutofit/>
          </a:bodyPr>
          <a:lstStyle/>
          <a:p>
            <a:pPr indent="0" lvl="0" marL="0" marR="0" rtl="0" algn="ctr">
              <a:lnSpc>
                <a:spcPct val="90000"/>
              </a:lnSpc>
              <a:spcBef>
                <a:spcPts val="0"/>
              </a:spcBef>
              <a:spcAft>
                <a:spcPts val="0"/>
              </a:spcAft>
              <a:buNone/>
            </a:pPr>
            <a:r>
              <a:rPr b="0" i="0" lang="en-IN" sz="3600" u="sng" cap="none" strike="noStrike">
                <a:solidFill>
                  <a:srgbClr val="000000"/>
                </a:solidFill>
                <a:latin typeface="Times New Roman"/>
                <a:ea typeface="Times New Roman"/>
                <a:cs typeface="Times New Roman"/>
                <a:sym typeface="Times New Roman"/>
              </a:rPr>
              <a:t>CLASS DIAGRAM/DATABASE DESIGN</a:t>
            </a:r>
            <a:endParaRPr b="0" i="0" sz="3600" u="none" cap="none" strike="noStrike">
              <a:latin typeface="Arial"/>
              <a:ea typeface="Arial"/>
              <a:cs typeface="Arial"/>
              <a:sym typeface="Arial"/>
            </a:endParaRPr>
          </a:p>
        </p:txBody>
      </p:sp>
      <p:sp>
        <p:nvSpPr>
          <p:cNvPr id="176" name="Google Shape;176;gdbd81d8143_0_71"/>
          <p:cNvSpPr/>
          <p:nvPr/>
        </p:nvSpPr>
        <p:spPr>
          <a:xfrm>
            <a:off x="290160" y="1479960"/>
            <a:ext cx="8205600" cy="537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77" name="Google Shape;177;gdbd81d8143_0_71"/>
          <p:cNvGraphicFramePr/>
          <p:nvPr/>
        </p:nvGraphicFramePr>
        <p:xfrm>
          <a:off x="648000" y="2143440"/>
          <a:ext cx="3000000" cy="3000000"/>
        </p:xfrm>
        <a:graphic>
          <a:graphicData uri="http://schemas.openxmlformats.org/drawingml/2006/table">
            <a:tbl>
              <a:tblPr>
                <a:noFill/>
                <a:tableStyleId>{D088E46F-3670-413C-834E-4CF013D9E9EB}</a:tableStyleId>
              </a:tblPr>
              <a:tblGrid>
                <a:gridCol w="1695950"/>
              </a:tblGrid>
              <a:tr h="460800">
                <a:tc>
                  <a:txBody>
                    <a:bodyPr/>
                    <a:lstStyle/>
                    <a:p>
                      <a:pPr indent="0" lvl="0" marL="0" marR="0" rtl="0" algn="l">
                        <a:lnSpc>
                          <a:spcPct val="100000"/>
                        </a:lnSpc>
                        <a:spcBef>
                          <a:spcPts val="0"/>
                        </a:spcBef>
                        <a:spcAft>
                          <a:spcPts val="0"/>
                        </a:spcAft>
                        <a:buNone/>
                      </a:pPr>
                      <a:r>
                        <a:rPr b="0" lang="en-IN" sz="1400" u="none" cap="none" strike="noStrike">
                          <a:solidFill>
                            <a:srgbClr val="000000"/>
                          </a:solidFill>
                          <a:latin typeface="Arial"/>
                          <a:ea typeface="Arial"/>
                          <a:cs typeface="Arial"/>
                          <a:sym typeface="Arial"/>
                        </a:rPr>
                        <a:t>Main Controller</a:t>
                      </a:r>
                      <a:endParaRPr b="0" sz="1400" u="none" cap="none" strike="noStrike">
                        <a:latin typeface="Arial"/>
                        <a:ea typeface="Arial"/>
                        <a:cs typeface="Arial"/>
                        <a:sym typeface="Arial"/>
                      </a:endParaRPr>
                    </a:p>
                  </a:txBody>
                  <a:tcPr marT="45725" marB="45725" marR="91075" marL="910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444675">
                <a:tc>
                  <a:txBody>
                    <a:bodyPr/>
                    <a:lstStyle/>
                    <a:p>
                      <a:pPr indent="0" lvl="0" marL="0" marR="0" rtl="0" algn="l">
                        <a:lnSpc>
                          <a:spcPct val="100000"/>
                        </a:lnSpc>
                        <a:spcBef>
                          <a:spcPts val="0"/>
                        </a:spcBef>
                        <a:spcAft>
                          <a:spcPts val="0"/>
                        </a:spcAft>
                        <a:buNone/>
                      </a:pPr>
                      <a:r>
                        <a:rPr b="0" lang="en-IN" sz="1400" u="none" cap="none" strike="noStrike">
                          <a:solidFill>
                            <a:srgbClr val="000000"/>
                          </a:solidFill>
                          <a:latin typeface="Arial"/>
                          <a:ea typeface="Arial"/>
                          <a:cs typeface="Arial"/>
                          <a:sym typeface="Arial"/>
                        </a:rPr>
                        <a:t>-Select Stocks</a:t>
                      </a:r>
                      <a:endParaRPr b="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lang="en-IN" sz="1400" u="none" cap="none" strike="noStrike">
                          <a:solidFill>
                            <a:srgbClr val="000000"/>
                          </a:solidFill>
                          <a:latin typeface="Arial"/>
                          <a:ea typeface="Arial"/>
                          <a:cs typeface="Arial"/>
                          <a:sym typeface="Arial"/>
                        </a:rPr>
                        <a:t>-Select indicators</a:t>
                      </a:r>
                      <a:endParaRPr b="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lang="en-IN" sz="1400" u="none" cap="none" strike="noStrike">
                          <a:solidFill>
                            <a:srgbClr val="000000"/>
                          </a:solidFill>
                          <a:latin typeface="Arial"/>
                          <a:ea typeface="Arial"/>
                          <a:cs typeface="Arial"/>
                          <a:sym typeface="Arial"/>
                        </a:rPr>
                        <a:t>-Algorithms</a:t>
                      </a:r>
                      <a:endParaRPr b="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400" u="none" cap="none" strike="noStrike">
                        <a:latin typeface="Arial"/>
                        <a:ea typeface="Arial"/>
                        <a:cs typeface="Arial"/>
                        <a:sym typeface="Arial"/>
                      </a:endParaRPr>
                    </a:p>
                  </a:txBody>
                  <a:tcPr marT="45725" marB="45725" marR="91075" marL="910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178" name="Google Shape;178;gdbd81d8143_0_71"/>
          <p:cNvGraphicFramePr/>
          <p:nvPr/>
        </p:nvGraphicFramePr>
        <p:xfrm>
          <a:off x="4326120" y="1854720"/>
          <a:ext cx="3000000" cy="3000000"/>
        </p:xfrm>
        <a:graphic>
          <a:graphicData uri="http://schemas.openxmlformats.org/drawingml/2006/table">
            <a:tbl>
              <a:tblPr>
                <a:noFill/>
                <a:tableStyleId>{D088E46F-3670-413C-834E-4CF013D9E9EB}</a:tableStyleId>
              </a:tblPr>
              <a:tblGrid>
                <a:gridCol w="1695950"/>
              </a:tblGrid>
              <a:tr h="382325">
                <a:tc>
                  <a:txBody>
                    <a:bodyPr/>
                    <a:lstStyle/>
                    <a:p>
                      <a:pPr indent="0" lvl="0" marL="0" marR="0" rtl="0" algn="l">
                        <a:lnSpc>
                          <a:spcPct val="100000"/>
                        </a:lnSpc>
                        <a:spcBef>
                          <a:spcPts val="0"/>
                        </a:spcBef>
                        <a:spcAft>
                          <a:spcPts val="0"/>
                        </a:spcAft>
                        <a:buNone/>
                      </a:pPr>
                      <a:r>
                        <a:rPr b="0" lang="en-IN" sz="1400" u="none" cap="none" strike="noStrike">
                          <a:solidFill>
                            <a:srgbClr val="000000"/>
                          </a:solidFill>
                          <a:latin typeface="Arial"/>
                          <a:ea typeface="Arial"/>
                          <a:cs typeface="Arial"/>
                          <a:sym typeface="Arial"/>
                        </a:rPr>
                        <a:t>Window Screen</a:t>
                      </a:r>
                      <a:endParaRPr b="0" sz="1400" u="none" cap="none" strike="noStrike">
                        <a:latin typeface="Arial"/>
                        <a:ea typeface="Arial"/>
                        <a:cs typeface="Arial"/>
                        <a:sym typeface="Arial"/>
                      </a:endParaRPr>
                    </a:p>
                  </a:txBody>
                  <a:tcPr marT="45725" marB="45725" marR="91075" marL="910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15325">
                <a:tc>
                  <a:txBody>
                    <a:bodyPr/>
                    <a:lstStyle/>
                    <a:p>
                      <a:pPr indent="0" lvl="0" marL="0" marR="0" rtl="0" algn="l">
                        <a:lnSpc>
                          <a:spcPct val="100000"/>
                        </a:lnSpc>
                        <a:spcBef>
                          <a:spcPts val="0"/>
                        </a:spcBef>
                        <a:spcAft>
                          <a:spcPts val="0"/>
                        </a:spcAft>
                        <a:buNone/>
                      </a:pPr>
                      <a:r>
                        <a:rPr b="0" lang="en-IN" sz="1400" u="none" cap="none" strike="noStrike">
                          <a:solidFill>
                            <a:srgbClr val="000000"/>
                          </a:solidFill>
                          <a:latin typeface="Arial"/>
                          <a:ea typeface="Arial"/>
                          <a:cs typeface="Arial"/>
                          <a:sym typeface="Arial"/>
                        </a:rPr>
                        <a:t>-Select stock</a:t>
                      </a:r>
                      <a:endParaRPr b="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lang="en-IN" sz="1400" u="none" cap="none" strike="noStrike">
                          <a:solidFill>
                            <a:srgbClr val="000000"/>
                          </a:solidFill>
                          <a:latin typeface="Arial"/>
                          <a:ea typeface="Arial"/>
                          <a:cs typeface="Arial"/>
                          <a:sym typeface="Arial"/>
                        </a:rPr>
                        <a:t>-Select indicators</a:t>
                      </a:r>
                      <a:endParaRPr b="0" sz="1400" u="none" cap="none" strike="noStrike">
                        <a:latin typeface="Arial"/>
                        <a:ea typeface="Arial"/>
                        <a:cs typeface="Arial"/>
                        <a:sym typeface="Arial"/>
                      </a:endParaRPr>
                    </a:p>
                  </a:txBody>
                  <a:tcPr marT="45725" marB="45725" marR="91075" marL="910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179" name="Google Shape;179;gdbd81d8143_0_71"/>
          <p:cNvGraphicFramePr/>
          <p:nvPr/>
        </p:nvGraphicFramePr>
        <p:xfrm>
          <a:off x="4266360" y="3352680"/>
          <a:ext cx="3000000" cy="3000000"/>
        </p:xfrm>
        <a:graphic>
          <a:graphicData uri="http://schemas.openxmlformats.org/drawingml/2006/table">
            <a:tbl>
              <a:tblPr>
                <a:noFill/>
                <a:tableStyleId>{D088E46F-3670-413C-834E-4CF013D9E9EB}</a:tableStyleId>
              </a:tblPr>
              <a:tblGrid>
                <a:gridCol w="1695950"/>
              </a:tblGrid>
              <a:tr h="382325">
                <a:tc>
                  <a:txBody>
                    <a:bodyPr/>
                    <a:lstStyle/>
                    <a:p>
                      <a:pPr indent="0" lvl="0" marL="0" marR="0" rtl="0" algn="l">
                        <a:lnSpc>
                          <a:spcPct val="100000"/>
                        </a:lnSpc>
                        <a:spcBef>
                          <a:spcPts val="0"/>
                        </a:spcBef>
                        <a:spcAft>
                          <a:spcPts val="0"/>
                        </a:spcAft>
                        <a:buNone/>
                      </a:pPr>
                      <a:r>
                        <a:rPr b="0" lang="en-IN" sz="1400" u="none" cap="none" strike="noStrike">
                          <a:solidFill>
                            <a:srgbClr val="000000"/>
                          </a:solidFill>
                          <a:latin typeface="Arial"/>
                          <a:ea typeface="Arial"/>
                          <a:cs typeface="Arial"/>
                          <a:sym typeface="Arial"/>
                        </a:rPr>
                        <a:t>Home Page</a:t>
                      </a:r>
                      <a:endParaRPr b="0" sz="1400" u="none" cap="none" strike="noStrike">
                        <a:latin typeface="Arial"/>
                        <a:ea typeface="Arial"/>
                        <a:cs typeface="Arial"/>
                        <a:sym typeface="Arial"/>
                      </a:endParaRPr>
                    </a:p>
                  </a:txBody>
                  <a:tcPr marT="45725" marB="45725" marR="91075" marL="910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15325">
                <a:tc>
                  <a:txBody>
                    <a:bodyPr/>
                    <a:lstStyle/>
                    <a:p>
                      <a:pPr indent="0" lvl="0" marL="0" marR="0" rtl="0" algn="l">
                        <a:lnSpc>
                          <a:spcPct val="100000"/>
                        </a:lnSpc>
                        <a:spcBef>
                          <a:spcPts val="0"/>
                        </a:spcBef>
                        <a:spcAft>
                          <a:spcPts val="0"/>
                        </a:spcAft>
                        <a:buNone/>
                      </a:pPr>
                      <a:r>
                        <a:rPr b="0" lang="en-IN" sz="1400" u="none" cap="none" strike="noStrike">
                          <a:solidFill>
                            <a:srgbClr val="000000"/>
                          </a:solidFill>
                          <a:latin typeface="Arial"/>
                          <a:ea typeface="Arial"/>
                          <a:cs typeface="Arial"/>
                          <a:sym typeface="Arial"/>
                        </a:rPr>
                        <a:t>- Get graph</a:t>
                      </a:r>
                      <a:endParaRPr b="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lang="en-IN" sz="1400" u="none" cap="none" strike="noStrike">
                          <a:solidFill>
                            <a:srgbClr val="000000"/>
                          </a:solidFill>
                          <a:latin typeface="Arial"/>
                          <a:ea typeface="Arial"/>
                          <a:cs typeface="Arial"/>
                          <a:sym typeface="Arial"/>
                        </a:rPr>
                        <a:t>- Get prediction</a:t>
                      </a:r>
                      <a:endParaRPr b="0" sz="1400" u="none" cap="none" strike="noStrike">
                        <a:latin typeface="Arial"/>
                        <a:ea typeface="Arial"/>
                        <a:cs typeface="Arial"/>
                        <a:sym typeface="Arial"/>
                      </a:endParaRPr>
                    </a:p>
                  </a:txBody>
                  <a:tcPr marT="45725" marB="45725" marR="91075" marL="910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180" name="Google Shape;180;gdbd81d8143_0_71"/>
          <p:cNvGraphicFramePr/>
          <p:nvPr/>
        </p:nvGraphicFramePr>
        <p:xfrm>
          <a:off x="5701680" y="5000760"/>
          <a:ext cx="3000000" cy="3000000"/>
        </p:xfrm>
        <a:graphic>
          <a:graphicData uri="http://schemas.openxmlformats.org/drawingml/2006/table">
            <a:tbl>
              <a:tblPr>
                <a:noFill/>
                <a:tableStyleId>{D088E46F-3670-413C-834E-4CF013D9E9EB}</a:tableStyleId>
              </a:tblPr>
              <a:tblGrid>
                <a:gridCol w="1695950"/>
              </a:tblGrid>
              <a:tr h="510125">
                <a:tc>
                  <a:txBody>
                    <a:bodyPr/>
                    <a:lstStyle/>
                    <a:p>
                      <a:pPr indent="0" lvl="0" marL="0" marR="0" rtl="0" algn="l">
                        <a:lnSpc>
                          <a:spcPct val="100000"/>
                        </a:lnSpc>
                        <a:spcBef>
                          <a:spcPts val="0"/>
                        </a:spcBef>
                        <a:spcAft>
                          <a:spcPts val="0"/>
                        </a:spcAft>
                        <a:buNone/>
                      </a:pPr>
                      <a:r>
                        <a:rPr b="0" lang="en-IN" sz="1400" u="none" cap="none" strike="noStrike">
                          <a:solidFill>
                            <a:srgbClr val="000000"/>
                          </a:solidFill>
                          <a:latin typeface="Arial"/>
                          <a:ea typeface="Arial"/>
                          <a:cs typeface="Arial"/>
                          <a:sym typeface="Arial"/>
                        </a:rPr>
                        <a:t>Get Graph</a:t>
                      </a:r>
                      <a:endParaRPr b="0" sz="1400" u="none" cap="none" strike="noStrike">
                        <a:latin typeface="Arial"/>
                        <a:ea typeface="Arial"/>
                        <a:cs typeface="Arial"/>
                        <a:sym typeface="Arial"/>
                      </a:endParaRPr>
                    </a:p>
                  </a:txBody>
                  <a:tcPr marT="45725" marB="45725" marR="91075" marL="910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082525">
                <a:tc>
                  <a:txBody>
                    <a:bodyPr/>
                    <a:lstStyle/>
                    <a:p>
                      <a:pPr indent="0" lvl="0" marL="0" marR="0" rtl="0" algn="l">
                        <a:lnSpc>
                          <a:spcPct val="100000"/>
                        </a:lnSpc>
                        <a:spcBef>
                          <a:spcPts val="0"/>
                        </a:spcBef>
                        <a:spcAft>
                          <a:spcPts val="0"/>
                        </a:spcAft>
                        <a:buNone/>
                      </a:pPr>
                      <a:r>
                        <a:rPr b="0" lang="en-IN" sz="1400" u="none" cap="none" strike="noStrike">
                          <a:solidFill>
                            <a:srgbClr val="000000"/>
                          </a:solidFill>
                          <a:latin typeface="Arial"/>
                          <a:ea typeface="Arial"/>
                          <a:cs typeface="Arial"/>
                          <a:sym typeface="Arial"/>
                        </a:rPr>
                        <a:t>-Select stock</a:t>
                      </a:r>
                      <a:endParaRPr b="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lang="en-IN" sz="1400" u="none" cap="none" strike="noStrike">
                          <a:solidFill>
                            <a:srgbClr val="000000"/>
                          </a:solidFill>
                          <a:latin typeface="Arial"/>
                          <a:ea typeface="Arial"/>
                          <a:cs typeface="Arial"/>
                          <a:sym typeface="Arial"/>
                        </a:rPr>
                        <a:t>- Get prediction detail</a:t>
                      </a:r>
                      <a:endParaRPr b="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lang="en-IN" sz="1400" u="none" cap="none" strike="noStrike">
                          <a:solidFill>
                            <a:srgbClr val="000000"/>
                          </a:solidFill>
                          <a:latin typeface="Arial"/>
                          <a:ea typeface="Arial"/>
                          <a:cs typeface="Arial"/>
                          <a:sym typeface="Arial"/>
                        </a:rPr>
                        <a:t>- Get graph</a:t>
                      </a:r>
                      <a:endParaRPr b="0" sz="1400" u="none" cap="none" strike="noStrike">
                        <a:latin typeface="Arial"/>
                        <a:ea typeface="Arial"/>
                        <a:cs typeface="Arial"/>
                        <a:sym typeface="Arial"/>
                      </a:endParaRPr>
                    </a:p>
                  </a:txBody>
                  <a:tcPr marT="45725" marB="45725" marR="91075" marL="910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181" name="Google Shape;181;gdbd81d8143_0_71"/>
          <p:cNvGraphicFramePr/>
          <p:nvPr/>
        </p:nvGraphicFramePr>
        <p:xfrm>
          <a:off x="2722320" y="5046840"/>
          <a:ext cx="3000000" cy="3000000"/>
        </p:xfrm>
        <a:graphic>
          <a:graphicData uri="http://schemas.openxmlformats.org/drawingml/2006/table">
            <a:tbl>
              <a:tblPr>
                <a:noFill/>
                <a:tableStyleId>{D088E46F-3670-413C-834E-4CF013D9E9EB}</a:tableStyleId>
              </a:tblPr>
              <a:tblGrid>
                <a:gridCol w="1695950"/>
              </a:tblGrid>
              <a:tr h="547550">
                <a:tc>
                  <a:txBody>
                    <a:bodyPr/>
                    <a:lstStyle/>
                    <a:p>
                      <a:pPr indent="0" lvl="0" marL="0" marR="0" rtl="0" algn="l">
                        <a:lnSpc>
                          <a:spcPct val="100000"/>
                        </a:lnSpc>
                        <a:spcBef>
                          <a:spcPts val="0"/>
                        </a:spcBef>
                        <a:spcAft>
                          <a:spcPts val="0"/>
                        </a:spcAft>
                        <a:buNone/>
                      </a:pPr>
                      <a:r>
                        <a:rPr b="0" lang="en-IN" sz="1400" u="none" cap="none" strike="noStrike">
                          <a:solidFill>
                            <a:srgbClr val="000000"/>
                          </a:solidFill>
                          <a:latin typeface="Arial"/>
                          <a:ea typeface="Arial"/>
                          <a:cs typeface="Arial"/>
                          <a:sym typeface="Arial"/>
                        </a:rPr>
                        <a:t>Get Prediction</a:t>
                      </a:r>
                      <a:endParaRPr b="0" sz="1400" u="none" cap="none" strike="noStrike">
                        <a:latin typeface="Arial"/>
                        <a:ea typeface="Arial"/>
                        <a:cs typeface="Arial"/>
                        <a:sym typeface="Arial"/>
                      </a:endParaRPr>
                    </a:p>
                  </a:txBody>
                  <a:tcPr marT="45725" marB="45725" marR="91075" marL="910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161725">
                <a:tc>
                  <a:txBody>
                    <a:bodyPr/>
                    <a:lstStyle/>
                    <a:p>
                      <a:pPr indent="0" lvl="0" marL="0" marR="0" rtl="0" algn="l">
                        <a:lnSpc>
                          <a:spcPct val="100000"/>
                        </a:lnSpc>
                        <a:spcBef>
                          <a:spcPts val="0"/>
                        </a:spcBef>
                        <a:spcAft>
                          <a:spcPts val="0"/>
                        </a:spcAft>
                        <a:buNone/>
                      </a:pPr>
                      <a:r>
                        <a:rPr b="0" lang="en-IN" sz="1400" u="none" cap="none" strike="noStrike">
                          <a:solidFill>
                            <a:srgbClr val="000000"/>
                          </a:solidFill>
                          <a:latin typeface="Arial"/>
                          <a:ea typeface="Arial"/>
                          <a:cs typeface="Arial"/>
                          <a:sym typeface="Arial"/>
                        </a:rPr>
                        <a:t>-Select stock</a:t>
                      </a:r>
                      <a:endParaRPr b="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lang="en-IN" sz="1400" u="none" cap="none" strike="noStrike">
                          <a:solidFill>
                            <a:srgbClr val="000000"/>
                          </a:solidFill>
                          <a:latin typeface="Arial"/>
                          <a:ea typeface="Arial"/>
                          <a:cs typeface="Arial"/>
                          <a:sym typeface="Arial"/>
                        </a:rPr>
                        <a:t>- Get prediction detail</a:t>
                      </a:r>
                      <a:endParaRPr b="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lang="en-IN" sz="1400" u="none" cap="none" strike="noStrike">
                          <a:solidFill>
                            <a:srgbClr val="000000"/>
                          </a:solidFill>
                          <a:latin typeface="Arial"/>
                          <a:ea typeface="Arial"/>
                          <a:cs typeface="Arial"/>
                          <a:sym typeface="Arial"/>
                        </a:rPr>
                        <a:t>- Get prediction</a:t>
                      </a:r>
                      <a:endParaRPr b="0" sz="1400" u="none" cap="none" strike="noStrike">
                        <a:latin typeface="Arial"/>
                        <a:ea typeface="Arial"/>
                        <a:cs typeface="Arial"/>
                        <a:sym typeface="Arial"/>
                      </a:endParaRPr>
                    </a:p>
                  </a:txBody>
                  <a:tcPr marT="45725" marB="45725" marR="91075" marL="910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82" name="Google Shape;182;gdbd81d8143_0_71"/>
          <p:cNvSpPr/>
          <p:nvPr/>
        </p:nvSpPr>
        <p:spPr>
          <a:xfrm flipH="1" rot="10800000">
            <a:off x="2371320" y="2474298"/>
            <a:ext cx="1937898" cy="710262"/>
          </a:xfrm>
          <a:custGeom>
            <a:rect b="b" l="l" r="r" t="t"/>
            <a:pathLst>
              <a:path extrusionOk="0" h="21600" w="21600">
                <a:moveTo>
                  <a:pt x="0" y="0"/>
                </a:moveTo>
                <a:lnTo>
                  <a:pt x="21600" y="21600"/>
                </a:lnTo>
              </a:path>
            </a:pathLst>
          </a:custGeom>
          <a:noFill/>
          <a:ln cap="flat" cmpd="sng" w="9525">
            <a:solidFill>
              <a:schemeClr val="dk2"/>
            </a:solidFill>
            <a:prstDash val="solid"/>
            <a:round/>
            <a:headEnd len="sm" w="sm" type="none"/>
            <a:tailEnd len="med" w="med" type="triangle"/>
          </a:ln>
        </p:spPr>
      </p:sp>
      <p:sp>
        <p:nvSpPr>
          <p:cNvPr id="183" name="Google Shape;183;gdbd81d8143_0_71"/>
          <p:cNvSpPr/>
          <p:nvPr/>
        </p:nvSpPr>
        <p:spPr>
          <a:xfrm>
            <a:off x="5122800" y="3073680"/>
            <a:ext cx="9018" cy="267138"/>
          </a:xfrm>
          <a:custGeom>
            <a:rect b="b" l="l" r="r" t="t"/>
            <a:pathLst>
              <a:path extrusionOk="0" h="21600" w="21600">
                <a:moveTo>
                  <a:pt x="0" y="0"/>
                </a:moveTo>
                <a:lnTo>
                  <a:pt x="21600" y="21600"/>
                </a:lnTo>
              </a:path>
            </a:pathLst>
          </a:custGeom>
          <a:noFill/>
          <a:ln cap="flat" cmpd="sng" w="9525">
            <a:solidFill>
              <a:schemeClr val="dk2"/>
            </a:solidFill>
            <a:prstDash val="solid"/>
            <a:round/>
            <a:headEnd len="sm" w="sm" type="none"/>
            <a:tailEnd len="med" w="med" type="triangle"/>
          </a:ln>
        </p:spPr>
      </p:sp>
      <p:sp>
        <p:nvSpPr>
          <p:cNvPr id="184" name="Google Shape;184;gdbd81d8143_0_71"/>
          <p:cNvSpPr/>
          <p:nvPr/>
        </p:nvSpPr>
        <p:spPr>
          <a:xfrm>
            <a:off x="3138120" y="4790520"/>
            <a:ext cx="3922560" cy="9018"/>
          </a:xfrm>
          <a:custGeom>
            <a:rect b="b" l="l" r="r" t="t"/>
            <a:pathLst>
              <a:path extrusionOk="0" h="21600" w="21600">
                <a:moveTo>
                  <a:pt x="0" y="0"/>
                </a:moveTo>
                <a:lnTo>
                  <a:pt x="21600" y="21600"/>
                </a:lnTo>
              </a:path>
            </a:pathLst>
          </a:custGeom>
          <a:noFill/>
          <a:ln cap="flat" cmpd="sng" w="9525">
            <a:solidFill>
              <a:schemeClr val="dk2"/>
            </a:solidFill>
            <a:prstDash val="solid"/>
            <a:round/>
            <a:headEnd len="sm" w="sm" type="none"/>
            <a:tailEnd len="sm" w="sm" type="none"/>
          </a:ln>
        </p:spPr>
      </p:sp>
      <p:sp>
        <p:nvSpPr>
          <p:cNvPr id="185" name="Google Shape;185;gdbd81d8143_0_71"/>
          <p:cNvSpPr/>
          <p:nvPr/>
        </p:nvSpPr>
        <p:spPr>
          <a:xfrm>
            <a:off x="3138120" y="4790520"/>
            <a:ext cx="378" cy="267138"/>
          </a:xfrm>
          <a:custGeom>
            <a:rect b="b" l="l" r="r" t="t"/>
            <a:pathLst>
              <a:path extrusionOk="0" h="21600" w="21600">
                <a:moveTo>
                  <a:pt x="0" y="0"/>
                </a:moveTo>
                <a:lnTo>
                  <a:pt x="21600" y="21600"/>
                </a:lnTo>
              </a:path>
            </a:pathLst>
          </a:custGeom>
          <a:noFill/>
          <a:ln cap="flat" cmpd="sng" w="9525">
            <a:solidFill>
              <a:schemeClr val="dk2"/>
            </a:solidFill>
            <a:prstDash val="solid"/>
            <a:round/>
            <a:headEnd len="sm" w="sm" type="none"/>
            <a:tailEnd len="med" w="med" type="triangle"/>
          </a:ln>
        </p:spPr>
      </p:sp>
      <p:sp>
        <p:nvSpPr>
          <p:cNvPr id="186" name="Google Shape;186;gdbd81d8143_0_71"/>
          <p:cNvSpPr/>
          <p:nvPr/>
        </p:nvSpPr>
        <p:spPr>
          <a:xfrm>
            <a:off x="7061040" y="4790520"/>
            <a:ext cx="18360" cy="165942"/>
          </a:xfrm>
          <a:custGeom>
            <a:rect b="b" l="l" r="r" t="t"/>
            <a:pathLst>
              <a:path extrusionOk="0" h="21600" w="21600">
                <a:moveTo>
                  <a:pt x="0" y="0"/>
                </a:moveTo>
                <a:lnTo>
                  <a:pt x="21600" y="21600"/>
                </a:lnTo>
              </a:path>
            </a:pathLst>
          </a:custGeom>
          <a:noFill/>
          <a:ln cap="flat" cmpd="sng" w="9525">
            <a:solidFill>
              <a:schemeClr val="dk2"/>
            </a:solidFill>
            <a:prstDash val="solid"/>
            <a:round/>
            <a:headEnd len="sm" w="sm" type="none"/>
            <a:tailEnd len="med" w="med" type="triangle"/>
          </a:ln>
        </p:spPr>
      </p:sp>
      <p:sp>
        <p:nvSpPr>
          <p:cNvPr id="187" name="Google Shape;187;gdbd81d8143_0_71"/>
          <p:cNvSpPr/>
          <p:nvPr/>
        </p:nvSpPr>
        <p:spPr>
          <a:xfrm>
            <a:off x="5049000" y="4568760"/>
            <a:ext cx="378" cy="202662"/>
          </a:xfrm>
          <a:custGeom>
            <a:rect b="b" l="l" r="r" t="t"/>
            <a:pathLst>
              <a:path extrusionOk="0" h="21600" w="21600">
                <a:moveTo>
                  <a:pt x="0" y="0"/>
                </a:moveTo>
                <a:lnTo>
                  <a:pt x="21600" y="21600"/>
                </a:lnTo>
              </a:path>
            </a:pathLst>
          </a:custGeom>
          <a:noFill/>
          <a:ln cap="flat" cmpd="sng" w="9525">
            <a:solidFill>
              <a:schemeClr val="dk2"/>
            </a:solidFill>
            <a:prstDash val="solid"/>
            <a:round/>
            <a:headEnd len="sm" w="sm" type="none"/>
            <a:tailEnd len="med" w="med" type="triangle"/>
          </a:ln>
        </p:spPr>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6"/>
          <p:cNvSpPr/>
          <p:nvPr/>
        </p:nvSpPr>
        <p:spPr>
          <a:xfrm>
            <a:off x="686880" y="-248040"/>
            <a:ext cx="7769520" cy="1592280"/>
          </a:xfrm>
          <a:prstGeom prst="rect">
            <a:avLst/>
          </a:prstGeom>
          <a:noFill/>
          <a:ln>
            <a:noFill/>
          </a:ln>
        </p:spPr>
        <p:txBody>
          <a:bodyPr anchorCtr="0" anchor="ctr" bIns="45000" lIns="90000" spcFirstLastPara="1" rIns="90000" wrap="square" tIns="45000">
            <a:noAutofit/>
          </a:bodyPr>
          <a:lstStyle/>
          <a:p>
            <a:pPr indent="0" lvl="0" marL="0" marR="0" rtl="0" algn="ctr">
              <a:lnSpc>
                <a:spcPct val="90000"/>
              </a:lnSpc>
              <a:spcBef>
                <a:spcPts val="0"/>
              </a:spcBef>
              <a:spcAft>
                <a:spcPts val="0"/>
              </a:spcAft>
              <a:buNone/>
            </a:pPr>
            <a:r>
              <a:rPr b="0" i="0" lang="en-IN" sz="3600" u="sng" cap="none" strike="noStrike">
                <a:solidFill>
                  <a:srgbClr val="000000"/>
                </a:solidFill>
                <a:latin typeface="Times New Roman"/>
                <a:ea typeface="Times New Roman"/>
                <a:cs typeface="Times New Roman"/>
                <a:sym typeface="Times New Roman"/>
              </a:rPr>
              <a:t>ARCHITECTURE DIAGRAM</a:t>
            </a:r>
            <a:endParaRPr b="0" i="0" sz="3600" u="none" cap="none" strike="noStrike">
              <a:solidFill>
                <a:schemeClr val="dk1"/>
              </a:solidFill>
              <a:latin typeface="Arial"/>
              <a:ea typeface="Arial"/>
              <a:cs typeface="Arial"/>
              <a:sym typeface="Arial"/>
            </a:endParaRPr>
          </a:p>
        </p:txBody>
      </p:sp>
      <p:sp>
        <p:nvSpPr>
          <p:cNvPr id="193" name="Google Shape;193;p6"/>
          <p:cNvSpPr/>
          <p:nvPr/>
        </p:nvSpPr>
        <p:spPr>
          <a:xfrm>
            <a:off x="253080" y="944640"/>
            <a:ext cx="8791560" cy="591264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6"/>
          <p:cNvSpPr/>
          <p:nvPr/>
        </p:nvSpPr>
        <p:spPr>
          <a:xfrm>
            <a:off x="692280" y="2520000"/>
            <a:ext cx="1208520" cy="90396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IN" sz="1400" u="none" cap="none" strike="noStrike">
                <a:solidFill>
                  <a:srgbClr val="000000"/>
                </a:solidFill>
                <a:latin typeface="Arial"/>
                <a:ea typeface="Arial"/>
                <a:cs typeface="Arial"/>
                <a:sym typeface="Arial"/>
              </a:rPr>
              <a:t>Dataset</a:t>
            </a:r>
            <a:endParaRPr b="0" i="0" sz="1400" u="none" cap="none" strike="noStrike">
              <a:solidFill>
                <a:schemeClr val="dk1"/>
              </a:solidFill>
              <a:latin typeface="Arial"/>
              <a:ea typeface="Arial"/>
              <a:cs typeface="Arial"/>
              <a:sym typeface="Arial"/>
            </a:endParaRPr>
          </a:p>
        </p:txBody>
      </p:sp>
      <p:sp>
        <p:nvSpPr>
          <p:cNvPr id="195" name="Google Shape;195;p6"/>
          <p:cNvSpPr/>
          <p:nvPr/>
        </p:nvSpPr>
        <p:spPr>
          <a:xfrm>
            <a:off x="2450520" y="1479960"/>
            <a:ext cx="1623960" cy="303588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6"/>
          <p:cNvSpPr/>
          <p:nvPr/>
        </p:nvSpPr>
        <p:spPr>
          <a:xfrm>
            <a:off x="2658240" y="2141280"/>
            <a:ext cx="1268640" cy="37764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IN" sz="1400" u="none" cap="none" strike="noStrike">
                <a:solidFill>
                  <a:srgbClr val="000000"/>
                </a:solidFill>
                <a:latin typeface="Arial"/>
                <a:ea typeface="Arial"/>
                <a:cs typeface="Arial"/>
                <a:sym typeface="Arial"/>
              </a:rPr>
              <a:t>Windows</a:t>
            </a:r>
            <a:endParaRPr b="0" i="0" sz="1400" u="none" cap="none" strike="noStrike">
              <a:solidFill>
                <a:schemeClr val="dk1"/>
              </a:solidFill>
              <a:latin typeface="Arial"/>
              <a:ea typeface="Arial"/>
              <a:cs typeface="Arial"/>
              <a:sym typeface="Arial"/>
            </a:endParaRPr>
          </a:p>
        </p:txBody>
      </p:sp>
      <p:sp>
        <p:nvSpPr>
          <p:cNvPr id="197" name="Google Shape;197;p6"/>
          <p:cNvSpPr/>
          <p:nvPr/>
        </p:nvSpPr>
        <p:spPr>
          <a:xfrm>
            <a:off x="2598480" y="2870640"/>
            <a:ext cx="1328400" cy="37764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IN" sz="1400" u="none" cap="none" strike="noStrike">
                <a:solidFill>
                  <a:srgbClr val="000000"/>
                </a:solidFill>
                <a:latin typeface="Arial"/>
                <a:ea typeface="Arial"/>
                <a:cs typeface="Arial"/>
                <a:sym typeface="Arial"/>
              </a:rPr>
              <a:t>MinMaxScaler</a:t>
            </a:r>
            <a:endParaRPr b="0" i="0" sz="1400" u="none" cap="none" strike="noStrike">
              <a:solidFill>
                <a:schemeClr val="dk1"/>
              </a:solidFill>
              <a:latin typeface="Arial"/>
              <a:ea typeface="Arial"/>
              <a:cs typeface="Arial"/>
              <a:sym typeface="Arial"/>
            </a:endParaRPr>
          </a:p>
        </p:txBody>
      </p:sp>
      <p:sp>
        <p:nvSpPr>
          <p:cNvPr id="198" name="Google Shape;198;p6"/>
          <p:cNvSpPr/>
          <p:nvPr/>
        </p:nvSpPr>
        <p:spPr>
          <a:xfrm>
            <a:off x="2599560" y="3553920"/>
            <a:ext cx="1328400" cy="37764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IN" sz="1400" u="none" cap="none" strike="noStrike">
                <a:solidFill>
                  <a:srgbClr val="000000"/>
                </a:solidFill>
                <a:latin typeface="Arial"/>
                <a:ea typeface="Arial"/>
                <a:cs typeface="Arial"/>
                <a:sym typeface="Arial"/>
              </a:rPr>
              <a:t>Data Split</a:t>
            </a:r>
            <a:endParaRPr b="0" i="0" sz="1400" u="none" cap="none" strike="noStrike">
              <a:solidFill>
                <a:schemeClr val="dk1"/>
              </a:solidFill>
              <a:latin typeface="Arial"/>
              <a:ea typeface="Arial"/>
              <a:cs typeface="Arial"/>
              <a:sym typeface="Arial"/>
            </a:endParaRPr>
          </a:p>
        </p:txBody>
      </p:sp>
      <p:sp>
        <p:nvSpPr>
          <p:cNvPr id="199" name="Google Shape;199;p6"/>
          <p:cNvSpPr/>
          <p:nvPr/>
        </p:nvSpPr>
        <p:spPr>
          <a:xfrm flipH="1">
            <a:off x="3262320" y="2538360"/>
            <a:ext cx="1800" cy="331560"/>
          </a:xfrm>
          <a:custGeom>
            <a:rect b="b" l="l" r="r" t="t"/>
            <a:pathLst>
              <a:path extrusionOk="0" h="21600" w="21600">
                <a:moveTo>
                  <a:pt x="0" y="0"/>
                </a:moveTo>
                <a:lnTo>
                  <a:pt x="21600" y="21600"/>
                </a:lnTo>
              </a:path>
            </a:pathLst>
          </a:custGeom>
          <a:noFill/>
          <a:ln cap="flat" cmpd="sng" w="9525">
            <a:solidFill>
              <a:schemeClr val="dk2"/>
            </a:solidFill>
            <a:prstDash val="solid"/>
            <a:round/>
            <a:headEnd len="sm" w="sm" type="none"/>
            <a:tailEnd len="med" w="med" type="triangle"/>
          </a:ln>
        </p:spPr>
      </p:sp>
      <p:sp>
        <p:nvSpPr>
          <p:cNvPr id="200" name="Google Shape;200;p6"/>
          <p:cNvSpPr/>
          <p:nvPr/>
        </p:nvSpPr>
        <p:spPr>
          <a:xfrm flipH="1">
            <a:off x="3263400" y="3258360"/>
            <a:ext cx="11880" cy="294840"/>
          </a:xfrm>
          <a:custGeom>
            <a:rect b="b" l="l" r="r" t="t"/>
            <a:pathLst>
              <a:path extrusionOk="0" h="21600" w="21600">
                <a:moveTo>
                  <a:pt x="0" y="0"/>
                </a:moveTo>
                <a:lnTo>
                  <a:pt x="21600" y="21600"/>
                </a:lnTo>
              </a:path>
            </a:pathLst>
          </a:custGeom>
          <a:noFill/>
          <a:ln cap="flat" cmpd="sng" w="9525">
            <a:solidFill>
              <a:schemeClr val="dk2"/>
            </a:solidFill>
            <a:prstDash val="solid"/>
            <a:round/>
            <a:headEnd len="sm" w="sm" type="none"/>
            <a:tailEnd len="med" w="med" type="triangle"/>
          </a:ln>
        </p:spPr>
      </p:sp>
      <p:sp>
        <p:nvSpPr>
          <p:cNvPr id="201" name="Google Shape;201;p6"/>
          <p:cNvSpPr/>
          <p:nvPr/>
        </p:nvSpPr>
        <p:spPr>
          <a:xfrm>
            <a:off x="4670280" y="1070640"/>
            <a:ext cx="1946880" cy="248256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6"/>
          <p:cNvSpPr/>
          <p:nvPr/>
        </p:nvSpPr>
        <p:spPr>
          <a:xfrm>
            <a:off x="4663440" y="4052160"/>
            <a:ext cx="1946880" cy="248256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6"/>
          <p:cNvSpPr/>
          <p:nvPr/>
        </p:nvSpPr>
        <p:spPr>
          <a:xfrm>
            <a:off x="6941160" y="3932280"/>
            <a:ext cx="1946880" cy="248256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6"/>
          <p:cNvSpPr/>
          <p:nvPr/>
        </p:nvSpPr>
        <p:spPr>
          <a:xfrm>
            <a:off x="4956480" y="1846080"/>
            <a:ext cx="1328400" cy="50688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IN" sz="1400" u="none" cap="none" strike="noStrike">
                <a:solidFill>
                  <a:srgbClr val="000000"/>
                </a:solidFill>
                <a:latin typeface="Arial"/>
                <a:ea typeface="Arial"/>
                <a:cs typeface="Arial"/>
                <a:sym typeface="Arial"/>
              </a:rPr>
              <a:t>Build model</a:t>
            </a:r>
            <a:endParaRPr b="0" i="0" sz="1400" u="none" cap="none" strike="noStrike">
              <a:solidFill>
                <a:schemeClr val="dk1"/>
              </a:solidFill>
              <a:latin typeface="Arial"/>
              <a:ea typeface="Arial"/>
              <a:cs typeface="Arial"/>
              <a:sym typeface="Arial"/>
            </a:endParaRPr>
          </a:p>
        </p:txBody>
      </p:sp>
      <p:sp>
        <p:nvSpPr>
          <p:cNvPr id="205" name="Google Shape;205;p6"/>
          <p:cNvSpPr/>
          <p:nvPr/>
        </p:nvSpPr>
        <p:spPr>
          <a:xfrm>
            <a:off x="4956480" y="2709000"/>
            <a:ext cx="1328400" cy="50688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IN" sz="1400" u="none" cap="none" strike="noStrike">
                <a:solidFill>
                  <a:srgbClr val="000000"/>
                </a:solidFill>
                <a:latin typeface="Arial"/>
                <a:ea typeface="Arial"/>
                <a:cs typeface="Arial"/>
                <a:sym typeface="Arial"/>
              </a:rPr>
              <a:t>Validation</a:t>
            </a:r>
            <a:endParaRPr b="0" i="0" sz="1400" u="none" cap="none" strike="noStrike">
              <a:solidFill>
                <a:schemeClr val="dk1"/>
              </a:solidFill>
              <a:latin typeface="Arial"/>
              <a:ea typeface="Arial"/>
              <a:cs typeface="Arial"/>
              <a:sym typeface="Arial"/>
            </a:endParaRPr>
          </a:p>
        </p:txBody>
      </p:sp>
      <p:sp>
        <p:nvSpPr>
          <p:cNvPr id="206" name="Google Shape;206;p6"/>
          <p:cNvSpPr/>
          <p:nvPr/>
        </p:nvSpPr>
        <p:spPr>
          <a:xfrm>
            <a:off x="2704320" y="1615320"/>
            <a:ext cx="1208520" cy="5068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IN" sz="1000" u="none" cap="none" strike="noStrike">
                <a:solidFill>
                  <a:srgbClr val="000000"/>
                </a:solidFill>
                <a:latin typeface="Arial"/>
                <a:ea typeface="Arial"/>
                <a:cs typeface="Arial"/>
                <a:sym typeface="Arial"/>
              </a:rPr>
              <a:t>Data processing</a:t>
            </a:r>
            <a:endParaRPr b="0" i="0" sz="1000" u="none" cap="none" strike="noStrike">
              <a:solidFill>
                <a:schemeClr val="dk1"/>
              </a:solidFill>
              <a:latin typeface="Arial"/>
              <a:ea typeface="Arial"/>
              <a:cs typeface="Arial"/>
              <a:sym typeface="Arial"/>
            </a:endParaRPr>
          </a:p>
        </p:txBody>
      </p:sp>
      <p:sp>
        <p:nvSpPr>
          <p:cNvPr id="207" name="Google Shape;207;p6"/>
          <p:cNvSpPr/>
          <p:nvPr/>
        </p:nvSpPr>
        <p:spPr>
          <a:xfrm>
            <a:off x="5049000" y="4652280"/>
            <a:ext cx="1328400" cy="50688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IN" sz="1400" u="none" cap="none" strike="noStrike">
                <a:solidFill>
                  <a:srgbClr val="000000"/>
                </a:solidFill>
                <a:latin typeface="Arial"/>
                <a:ea typeface="Arial"/>
                <a:cs typeface="Arial"/>
                <a:sym typeface="Arial"/>
              </a:rPr>
              <a:t>Testing</a:t>
            </a:r>
            <a:endParaRPr b="0" i="0" sz="1400" u="none" cap="none" strike="noStrike">
              <a:solidFill>
                <a:schemeClr val="dk1"/>
              </a:solidFill>
              <a:latin typeface="Arial"/>
              <a:ea typeface="Arial"/>
              <a:cs typeface="Arial"/>
              <a:sym typeface="Arial"/>
            </a:endParaRPr>
          </a:p>
        </p:txBody>
      </p:sp>
      <p:sp>
        <p:nvSpPr>
          <p:cNvPr id="208" name="Google Shape;208;p6"/>
          <p:cNvSpPr/>
          <p:nvPr/>
        </p:nvSpPr>
        <p:spPr>
          <a:xfrm>
            <a:off x="5049000" y="5542920"/>
            <a:ext cx="1328400" cy="50688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IN" sz="1400" u="none" cap="none" strike="noStrike">
                <a:solidFill>
                  <a:srgbClr val="000000"/>
                </a:solidFill>
                <a:latin typeface="Arial"/>
                <a:ea typeface="Arial"/>
                <a:cs typeface="Arial"/>
                <a:sym typeface="Arial"/>
              </a:rPr>
              <a:t>Plot</a:t>
            </a:r>
            <a:endParaRPr b="0" i="0" sz="1400" u="none" cap="none" strike="noStrike">
              <a:solidFill>
                <a:schemeClr val="dk1"/>
              </a:solidFill>
              <a:latin typeface="Arial"/>
              <a:ea typeface="Arial"/>
              <a:cs typeface="Arial"/>
              <a:sym typeface="Arial"/>
            </a:endParaRPr>
          </a:p>
        </p:txBody>
      </p:sp>
      <p:sp>
        <p:nvSpPr>
          <p:cNvPr id="209" name="Google Shape;209;p6"/>
          <p:cNvSpPr/>
          <p:nvPr/>
        </p:nvSpPr>
        <p:spPr>
          <a:xfrm>
            <a:off x="7250400" y="4610880"/>
            <a:ext cx="1328400" cy="50688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IN" sz="1400" u="none" cap="none" strike="noStrike">
                <a:solidFill>
                  <a:srgbClr val="000000"/>
                </a:solidFill>
                <a:latin typeface="Arial"/>
                <a:ea typeface="Arial"/>
                <a:cs typeface="Arial"/>
                <a:sym typeface="Arial"/>
              </a:rPr>
              <a:t>Prediction</a:t>
            </a:r>
            <a:endParaRPr b="0" i="0" sz="1400" u="none" cap="none" strike="noStrike">
              <a:solidFill>
                <a:schemeClr val="dk1"/>
              </a:solidFill>
              <a:latin typeface="Arial"/>
              <a:ea typeface="Arial"/>
              <a:cs typeface="Arial"/>
              <a:sym typeface="Arial"/>
            </a:endParaRPr>
          </a:p>
        </p:txBody>
      </p:sp>
      <p:sp>
        <p:nvSpPr>
          <p:cNvPr id="210" name="Google Shape;210;p6"/>
          <p:cNvSpPr/>
          <p:nvPr/>
        </p:nvSpPr>
        <p:spPr>
          <a:xfrm>
            <a:off x="7250400" y="5542920"/>
            <a:ext cx="1328400" cy="50688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IN" sz="1400" u="none" cap="none" strike="noStrike">
                <a:solidFill>
                  <a:srgbClr val="000000"/>
                </a:solidFill>
                <a:latin typeface="Arial"/>
                <a:ea typeface="Arial"/>
                <a:cs typeface="Arial"/>
                <a:sym typeface="Arial"/>
              </a:rPr>
              <a:t>Plot</a:t>
            </a:r>
            <a:endParaRPr b="0" i="0" sz="1400" u="none" cap="none" strike="noStrike">
              <a:solidFill>
                <a:schemeClr val="dk1"/>
              </a:solidFill>
              <a:latin typeface="Arial"/>
              <a:ea typeface="Arial"/>
              <a:cs typeface="Arial"/>
              <a:sym typeface="Arial"/>
            </a:endParaRPr>
          </a:p>
        </p:txBody>
      </p:sp>
      <p:sp>
        <p:nvSpPr>
          <p:cNvPr id="211" name="Google Shape;211;p6"/>
          <p:cNvSpPr/>
          <p:nvPr/>
        </p:nvSpPr>
        <p:spPr>
          <a:xfrm>
            <a:off x="5136840" y="1218240"/>
            <a:ext cx="1153080" cy="5068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IN" sz="1000" u="none" cap="none" strike="noStrike">
                <a:solidFill>
                  <a:srgbClr val="000000"/>
                </a:solidFill>
                <a:latin typeface="Arial"/>
                <a:ea typeface="Arial"/>
                <a:cs typeface="Arial"/>
                <a:sym typeface="Arial"/>
              </a:rPr>
              <a:t>LSTM</a:t>
            </a:r>
            <a:endParaRPr b="0" i="0" sz="1000" u="none" cap="none" strike="noStrike">
              <a:solidFill>
                <a:schemeClr val="dk1"/>
              </a:solidFill>
              <a:latin typeface="Arial"/>
              <a:ea typeface="Arial"/>
              <a:cs typeface="Arial"/>
              <a:sym typeface="Arial"/>
            </a:endParaRPr>
          </a:p>
        </p:txBody>
      </p:sp>
      <p:sp>
        <p:nvSpPr>
          <p:cNvPr id="212" name="Google Shape;212;p6"/>
          <p:cNvSpPr/>
          <p:nvPr/>
        </p:nvSpPr>
        <p:spPr>
          <a:xfrm>
            <a:off x="5122800" y="4116600"/>
            <a:ext cx="996120" cy="29484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IN" sz="1000" u="none" cap="none" strike="noStrike">
                <a:solidFill>
                  <a:srgbClr val="000000"/>
                </a:solidFill>
                <a:latin typeface="Arial"/>
                <a:ea typeface="Arial"/>
                <a:cs typeface="Arial"/>
                <a:sym typeface="Arial"/>
              </a:rPr>
              <a:t>Output(test)</a:t>
            </a:r>
            <a:endParaRPr b="0" i="0" sz="1000" u="none" cap="none" strike="noStrike">
              <a:solidFill>
                <a:schemeClr val="dk1"/>
              </a:solidFill>
              <a:latin typeface="Arial"/>
              <a:ea typeface="Arial"/>
              <a:cs typeface="Arial"/>
              <a:sym typeface="Arial"/>
            </a:endParaRPr>
          </a:p>
        </p:txBody>
      </p:sp>
      <p:sp>
        <p:nvSpPr>
          <p:cNvPr id="213" name="Google Shape;213;p6"/>
          <p:cNvSpPr/>
          <p:nvPr/>
        </p:nvSpPr>
        <p:spPr>
          <a:xfrm>
            <a:off x="7199640" y="4125960"/>
            <a:ext cx="1379160" cy="24876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IN" sz="1000" u="none" cap="none" strike="noStrike">
                <a:solidFill>
                  <a:srgbClr val="000000"/>
                </a:solidFill>
                <a:latin typeface="Arial"/>
                <a:ea typeface="Arial"/>
                <a:cs typeface="Arial"/>
                <a:sym typeface="Arial"/>
              </a:rPr>
              <a:t>Output (prediction)</a:t>
            </a:r>
            <a:endParaRPr b="0" i="0" sz="1000" u="none" cap="none" strike="noStrike">
              <a:solidFill>
                <a:schemeClr val="dk1"/>
              </a:solidFill>
              <a:latin typeface="Arial"/>
              <a:ea typeface="Arial"/>
              <a:cs typeface="Arial"/>
              <a:sym typeface="Arial"/>
            </a:endParaRPr>
          </a:p>
        </p:txBody>
      </p:sp>
      <p:sp>
        <p:nvSpPr>
          <p:cNvPr id="214" name="Google Shape;214;p6"/>
          <p:cNvSpPr/>
          <p:nvPr/>
        </p:nvSpPr>
        <p:spPr>
          <a:xfrm flipH="1" rot="10800000">
            <a:off x="1901160" y="2998800"/>
            <a:ext cx="548640" cy="10080"/>
          </a:xfrm>
          <a:custGeom>
            <a:rect b="b" l="l" r="r" t="t"/>
            <a:pathLst>
              <a:path extrusionOk="0" h="21600" w="21600">
                <a:moveTo>
                  <a:pt x="0" y="0"/>
                </a:moveTo>
                <a:lnTo>
                  <a:pt x="21600" y="21600"/>
                </a:lnTo>
              </a:path>
            </a:pathLst>
          </a:custGeom>
          <a:noFill/>
          <a:ln cap="flat" cmpd="sng" w="9525">
            <a:solidFill>
              <a:schemeClr val="dk2"/>
            </a:solidFill>
            <a:prstDash val="solid"/>
            <a:round/>
            <a:headEnd len="sm" w="sm" type="none"/>
            <a:tailEnd len="med" w="med" type="triangle"/>
          </a:ln>
        </p:spPr>
      </p:sp>
      <p:sp>
        <p:nvSpPr>
          <p:cNvPr id="215" name="Google Shape;215;p6"/>
          <p:cNvSpPr/>
          <p:nvPr/>
        </p:nvSpPr>
        <p:spPr>
          <a:xfrm flipH="1" rot="10800000">
            <a:off x="4088880" y="2312640"/>
            <a:ext cx="580680" cy="723960"/>
          </a:xfrm>
          <a:custGeom>
            <a:rect b="b" l="l" r="r" t="t"/>
            <a:pathLst>
              <a:path extrusionOk="0" h="21600" w="21600">
                <a:moveTo>
                  <a:pt x="0" y="0"/>
                </a:moveTo>
                <a:lnTo>
                  <a:pt x="21600" y="21600"/>
                </a:lnTo>
              </a:path>
            </a:pathLst>
          </a:custGeom>
          <a:noFill/>
          <a:ln cap="flat" cmpd="sng" w="9525">
            <a:solidFill>
              <a:schemeClr val="dk2"/>
            </a:solidFill>
            <a:prstDash val="solid"/>
            <a:round/>
            <a:headEnd len="sm" w="sm" type="none"/>
            <a:tailEnd len="med" w="med" type="triangle"/>
          </a:ln>
        </p:spPr>
      </p:sp>
      <p:sp>
        <p:nvSpPr>
          <p:cNvPr id="216" name="Google Shape;216;p6"/>
          <p:cNvSpPr/>
          <p:nvPr/>
        </p:nvSpPr>
        <p:spPr>
          <a:xfrm>
            <a:off x="4075200" y="2998080"/>
            <a:ext cx="587520" cy="2294640"/>
          </a:xfrm>
          <a:custGeom>
            <a:rect b="b" l="l" r="r" t="t"/>
            <a:pathLst>
              <a:path extrusionOk="0" h="21600" w="21600">
                <a:moveTo>
                  <a:pt x="0" y="0"/>
                </a:moveTo>
                <a:lnTo>
                  <a:pt x="21600" y="21600"/>
                </a:lnTo>
              </a:path>
            </a:pathLst>
          </a:custGeom>
          <a:noFill/>
          <a:ln cap="flat" cmpd="sng" w="9525">
            <a:solidFill>
              <a:schemeClr val="dk2"/>
            </a:solidFill>
            <a:prstDash val="solid"/>
            <a:round/>
            <a:headEnd len="sm" w="sm" type="none"/>
            <a:tailEnd len="med" w="med" type="triangle"/>
          </a:ln>
        </p:spPr>
      </p:sp>
      <p:cxnSp>
        <p:nvCxnSpPr>
          <p:cNvPr id="217" name="Google Shape;217;p6"/>
          <p:cNvCxnSpPr/>
          <p:nvPr/>
        </p:nvCxnSpPr>
        <p:spPr>
          <a:xfrm>
            <a:off x="3276720" y="4541400"/>
            <a:ext cx="3645300" cy="1743900"/>
          </a:xfrm>
          <a:prstGeom prst="curvedConnector3">
            <a:avLst>
              <a:gd fmla="val 3038" name="adj1"/>
            </a:avLst>
          </a:prstGeom>
          <a:noFill/>
          <a:ln cap="flat" cmpd="sng" w="9525">
            <a:solidFill>
              <a:schemeClr val="dk2"/>
            </a:solidFill>
            <a:prstDash val="solid"/>
            <a:round/>
            <a:headEnd len="sm" w="sm" type="none"/>
            <a:tailEnd len="med" w="med" type="triangle"/>
          </a:ln>
        </p:spPr>
      </p:cxnSp>
      <p:sp>
        <p:nvSpPr>
          <p:cNvPr id="218" name="Google Shape;218;p6"/>
          <p:cNvSpPr/>
          <p:nvPr/>
        </p:nvSpPr>
        <p:spPr>
          <a:xfrm flipH="1">
            <a:off x="5620320" y="3562920"/>
            <a:ext cx="45360" cy="552960"/>
          </a:xfrm>
          <a:custGeom>
            <a:rect b="b" l="l" r="r" t="t"/>
            <a:pathLst>
              <a:path extrusionOk="0" h="21600" w="21600">
                <a:moveTo>
                  <a:pt x="0" y="0"/>
                </a:moveTo>
                <a:lnTo>
                  <a:pt x="21600" y="21600"/>
                </a:lnTo>
              </a:path>
            </a:pathLst>
          </a:custGeom>
          <a:noFill/>
          <a:ln cap="flat" cmpd="sng" w="9525">
            <a:solidFill>
              <a:schemeClr val="dk2"/>
            </a:solidFill>
            <a:prstDash val="solid"/>
            <a:round/>
            <a:headEnd len="sm" w="sm" type="none"/>
            <a:tailEnd len="med" w="med" type="triangle"/>
          </a:ln>
        </p:spPr>
      </p:sp>
      <p:sp>
        <p:nvSpPr>
          <p:cNvPr id="219" name="Google Shape;219;p6"/>
          <p:cNvSpPr/>
          <p:nvPr/>
        </p:nvSpPr>
        <p:spPr>
          <a:xfrm>
            <a:off x="5778000" y="3701160"/>
            <a:ext cx="747000" cy="24876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IN" sz="1000" u="none" cap="none" strike="noStrike">
                <a:solidFill>
                  <a:srgbClr val="000000"/>
                </a:solidFill>
                <a:latin typeface="Arial"/>
                <a:ea typeface="Arial"/>
                <a:cs typeface="Arial"/>
                <a:sym typeface="Arial"/>
              </a:rPr>
              <a:t>testing</a:t>
            </a:r>
            <a:endParaRPr b="0" i="0" sz="10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7"/>
          <p:cNvSpPr/>
          <p:nvPr/>
        </p:nvSpPr>
        <p:spPr>
          <a:xfrm>
            <a:off x="686880" y="-210960"/>
            <a:ext cx="7769520" cy="1592280"/>
          </a:xfrm>
          <a:prstGeom prst="rect">
            <a:avLst/>
          </a:prstGeom>
          <a:noFill/>
          <a:ln>
            <a:noFill/>
          </a:ln>
        </p:spPr>
        <p:txBody>
          <a:bodyPr anchorCtr="0" anchor="ctr" bIns="45000" lIns="90000" spcFirstLastPara="1" rIns="90000" wrap="square" tIns="45000">
            <a:noAutofit/>
          </a:bodyPr>
          <a:lstStyle/>
          <a:p>
            <a:pPr indent="0" lvl="0" marL="0" marR="0" rtl="0" algn="ctr">
              <a:lnSpc>
                <a:spcPct val="90000"/>
              </a:lnSpc>
              <a:spcBef>
                <a:spcPts val="0"/>
              </a:spcBef>
              <a:spcAft>
                <a:spcPts val="0"/>
              </a:spcAft>
              <a:buNone/>
            </a:pPr>
            <a:r>
              <a:rPr b="0" i="0" lang="en-IN" sz="3600" u="sng" cap="none" strike="noStrike">
                <a:solidFill>
                  <a:srgbClr val="000000"/>
                </a:solidFill>
                <a:latin typeface="Times New Roman"/>
                <a:ea typeface="Times New Roman"/>
                <a:cs typeface="Times New Roman"/>
                <a:sym typeface="Times New Roman"/>
              </a:rPr>
              <a:t>ACTIVITY DIAGRAM</a:t>
            </a:r>
            <a:endParaRPr b="0" i="0" sz="3600" u="none" cap="none" strike="noStrike">
              <a:solidFill>
                <a:schemeClr val="dk1"/>
              </a:solidFill>
              <a:latin typeface="Arial"/>
              <a:ea typeface="Arial"/>
              <a:cs typeface="Arial"/>
              <a:sym typeface="Arial"/>
            </a:endParaRPr>
          </a:p>
        </p:txBody>
      </p:sp>
      <p:sp>
        <p:nvSpPr>
          <p:cNvPr id="225" name="Google Shape;225;p7"/>
          <p:cNvSpPr/>
          <p:nvPr/>
        </p:nvSpPr>
        <p:spPr>
          <a:xfrm>
            <a:off x="290160" y="1479960"/>
            <a:ext cx="8205120" cy="537408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226" name="Google Shape;226;p7"/>
          <p:cNvGraphicFramePr/>
          <p:nvPr/>
        </p:nvGraphicFramePr>
        <p:xfrm>
          <a:off x="321120" y="1143720"/>
          <a:ext cx="3000000" cy="3000000"/>
        </p:xfrm>
        <a:graphic>
          <a:graphicData uri="http://schemas.openxmlformats.org/drawingml/2006/table">
            <a:tbl>
              <a:tblPr>
                <a:noFill/>
                <a:tableStyleId>{D088E46F-3670-413C-834E-4CF013D9E9EB}</a:tableStyleId>
              </a:tblPr>
              <a:tblGrid>
                <a:gridCol w="2331725"/>
                <a:gridCol w="2225525"/>
                <a:gridCol w="4121275"/>
              </a:tblGrid>
              <a:tr h="556200">
                <a:tc>
                  <a:txBody>
                    <a:bodyPr/>
                    <a:lstStyle/>
                    <a:p>
                      <a:pPr indent="0" lvl="0" marL="0" marR="0" rtl="0" algn="l">
                        <a:lnSpc>
                          <a:spcPct val="100000"/>
                        </a:lnSpc>
                        <a:spcBef>
                          <a:spcPts val="0"/>
                        </a:spcBef>
                        <a:spcAft>
                          <a:spcPts val="0"/>
                        </a:spcAft>
                        <a:buNone/>
                      </a:pPr>
                      <a:r>
                        <a:rPr b="0" lang="en-IN" sz="1400" u="none" cap="none" strike="noStrike">
                          <a:solidFill>
                            <a:srgbClr val="000000"/>
                          </a:solidFill>
                          <a:latin typeface="Arial"/>
                          <a:ea typeface="Arial"/>
                          <a:cs typeface="Arial"/>
                          <a:sym typeface="Arial"/>
                        </a:rPr>
                        <a:t>Client</a:t>
                      </a:r>
                      <a:endParaRPr b="0" sz="1400" u="none" cap="none" strike="noStrike">
                        <a:latin typeface="Arial"/>
                        <a:ea typeface="Arial"/>
                        <a:cs typeface="Arial"/>
                        <a:sym typeface="Arial"/>
                      </a:endParaRPr>
                    </a:p>
                  </a:txBody>
                  <a:tcPr marT="45725" marB="45725" marR="90725" marL="907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lang="en-IN" sz="1400" u="none" cap="none" strike="noStrike">
                          <a:solidFill>
                            <a:srgbClr val="000000"/>
                          </a:solidFill>
                          <a:latin typeface="Arial"/>
                          <a:ea typeface="Arial"/>
                          <a:cs typeface="Arial"/>
                          <a:sym typeface="Arial"/>
                        </a:rPr>
                        <a:t>Prediction</a:t>
                      </a:r>
                      <a:endParaRPr b="0" sz="1400" u="none" cap="none" strike="noStrike">
                        <a:latin typeface="Arial"/>
                        <a:ea typeface="Arial"/>
                        <a:cs typeface="Arial"/>
                        <a:sym typeface="Arial"/>
                      </a:endParaRPr>
                    </a:p>
                  </a:txBody>
                  <a:tcPr marT="45725" marB="45725" marR="90725" marL="907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lang="en-IN" sz="1400" u="none" cap="none" strike="noStrike">
                          <a:solidFill>
                            <a:srgbClr val="000000"/>
                          </a:solidFill>
                          <a:latin typeface="Arial"/>
                          <a:ea typeface="Arial"/>
                          <a:cs typeface="Arial"/>
                          <a:sym typeface="Arial"/>
                        </a:rPr>
                        <a:t>LSTM</a:t>
                      </a:r>
                      <a:endParaRPr b="0" sz="1400" u="none" cap="none" strike="noStrike">
                        <a:latin typeface="Arial"/>
                        <a:ea typeface="Arial"/>
                        <a:cs typeface="Arial"/>
                        <a:sym typeface="Arial"/>
                      </a:endParaRPr>
                    </a:p>
                  </a:txBody>
                  <a:tcPr marT="45725" marB="45725" marR="90725" marL="907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139725">
                <a:tc>
                  <a:txBody>
                    <a:bodyPr/>
                    <a:lstStyle/>
                    <a:p>
                      <a:pPr indent="0" lvl="0" marL="0" marR="0" rtl="0" algn="l">
                        <a:spcBef>
                          <a:spcPts val="0"/>
                        </a:spcBef>
                        <a:spcAft>
                          <a:spcPts val="0"/>
                        </a:spcAft>
                        <a:buNone/>
                      </a:pPr>
                      <a:r>
                        <a:t/>
                      </a:r>
                      <a:endParaRPr sz="1800"/>
                    </a:p>
                  </a:txBody>
                  <a:tcPr marT="45725" marB="45725" marR="91075" marL="910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075" marL="910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075" marL="910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227" name="Google Shape;227;p7"/>
          <p:cNvSpPr/>
          <p:nvPr/>
        </p:nvSpPr>
        <p:spPr>
          <a:xfrm>
            <a:off x="1236960" y="2104560"/>
            <a:ext cx="266760" cy="25776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7"/>
          <p:cNvSpPr/>
          <p:nvPr/>
        </p:nvSpPr>
        <p:spPr>
          <a:xfrm>
            <a:off x="497520" y="2667600"/>
            <a:ext cx="1745280" cy="50688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IN" sz="1400" u="none" cap="none" strike="noStrike">
                <a:solidFill>
                  <a:srgbClr val="000000"/>
                </a:solidFill>
                <a:latin typeface="Arial"/>
                <a:ea typeface="Arial"/>
                <a:cs typeface="Arial"/>
                <a:sym typeface="Arial"/>
              </a:rPr>
              <a:t>Enter the input dataset</a:t>
            </a:r>
            <a:endParaRPr b="0" i="0" sz="1400" u="none" cap="none" strike="noStrike">
              <a:solidFill>
                <a:schemeClr val="dk1"/>
              </a:solidFill>
              <a:latin typeface="Arial"/>
              <a:ea typeface="Arial"/>
              <a:cs typeface="Arial"/>
              <a:sym typeface="Arial"/>
            </a:endParaRPr>
          </a:p>
        </p:txBody>
      </p:sp>
      <p:sp>
        <p:nvSpPr>
          <p:cNvPr id="229" name="Google Shape;229;p7"/>
          <p:cNvSpPr/>
          <p:nvPr/>
        </p:nvSpPr>
        <p:spPr>
          <a:xfrm>
            <a:off x="463320" y="4282920"/>
            <a:ext cx="1879920" cy="50688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IN" sz="1400" u="none" cap="none" strike="noStrike">
                <a:solidFill>
                  <a:srgbClr val="000000"/>
                </a:solidFill>
                <a:latin typeface="Arial"/>
                <a:ea typeface="Arial"/>
                <a:cs typeface="Arial"/>
                <a:sym typeface="Arial"/>
              </a:rPr>
              <a:t>Enter the threshold constant</a:t>
            </a:r>
            <a:endParaRPr b="0" i="0" sz="1400" u="none" cap="none" strike="noStrike">
              <a:solidFill>
                <a:schemeClr val="dk1"/>
              </a:solidFill>
              <a:latin typeface="Arial"/>
              <a:ea typeface="Arial"/>
              <a:cs typeface="Arial"/>
              <a:sym typeface="Arial"/>
            </a:endParaRPr>
          </a:p>
        </p:txBody>
      </p:sp>
      <p:sp>
        <p:nvSpPr>
          <p:cNvPr id="230" name="Google Shape;230;p7"/>
          <p:cNvSpPr/>
          <p:nvPr/>
        </p:nvSpPr>
        <p:spPr>
          <a:xfrm>
            <a:off x="3571200" y="5847480"/>
            <a:ext cx="266760" cy="25776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7"/>
          <p:cNvSpPr/>
          <p:nvPr/>
        </p:nvSpPr>
        <p:spPr>
          <a:xfrm>
            <a:off x="2832120" y="4647240"/>
            <a:ext cx="1745280" cy="50688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IN" sz="1400" u="none" cap="none" strike="noStrike">
                <a:solidFill>
                  <a:srgbClr val="000000"/>
                </a:solidFill>
                <a:latin typeface="Arial"/>
                <a:ea typeface="Arial"/>
                <a:cs typeface="Arial"/>
                <a:sym typeface="Arial"/>
              </a:rPr>
              <a:t>Get the prediction</a:t>
            </a:r>
            <a:endParaRPr b="0" i="0" sz="1400" u="none" cap="none" strike="noStrike">
              <a:solidFill>
                <a:schemeClr val="dk1"/>
              </a:solidFill>
              <a:latin typeface="Arial"/>
              <a:ea typeface="Arial"/>
              <a:cs typeface="Arial"/>
              <a:sym typeface="Arial"/>
            </a:endParaRPr>
          </a:p>
        </p:txBody>
      </p:sp>
      <p:sp>
        <p:nvSpPr>
          <p:cNvPr id="232" name="Google Shape;232;p7"/>
          <p:cNvSpPr/>
          <p:nvPr/>
        </p:nvSpPr>
        <p:spPr>
          <a:xfrm>
            <a:off x="5066280" y="2100960"/>
            <a:ext cx="2454480" cy="50688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IN" sz="1400" u="none" cap="none" strike="noStrike">
                <a:solidFill>
                  <a:srgbClr val="000000"/>
                </a:solidFill>
                <a:latin typeface="Arial"/>
                <a:ea typeface="Arial"/>
                <a:cs typeface="Arial"/>
                <a:sym typeface="Arial"/>
              </a:rPr>
              <a:t>Get the prediction</a:t>
            </a:r>
            <a:endParaRPr b="0" i="0" sz="1400" u="none" cap="none" strike="noStrike">
              <a:solidFill>
                <a:schemeClr val="dk1"/>
              </a:solidFill>
              <a:latin typeface="Arial"/>
              <a:ea typeface="Arial"/>
              <a:cs typeface="Arial"/>
              <a:sym typeface="Arial"/>
            </a:endParaRPr>
          </a:p>
        </p:txBody>
      </p:sp>
      <p:sp>
        <p:nvSpPr>
          <p:cNvPr id="233" name="Google Shape;233;p7"/>
          <p:cNvSpPr/>
          <p:nvPr/>
        </p:nvSpPr>
        <p:spPr>
          <a:xfrm>
            <a:off x="5066280" y="3391200"/>
            <a:ext cx="2454480" cy="50688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IN" sz="1400" u="none" cap="none" strike="noStrike">
                <a:solidFill>
                  <a:srgbClr val="000000"/>
                </a:solidFill>
                <a:latin typeface="Arial"/>
                <a:ea typeface="Arial"/>
                <a:cs typeface="Arial"/>
                <a:sym typeface="Arial"/>
              </a:rPr>
              <a:t>Calculate the estimated price based on indicator</a:t>
            </a:r>
            <a:endParaRPr b="0" i="0" sz="1400" u="none" cap="none" strike="noStrike">
              <a:solidFill>
                <a:schemeClr val="dk1"/>
              </a:solidFill>
              <a:latin typeface="Arial"/>
              <a:ea typeface="Arial"/>
              <a:cs typeface="Arial"/>
              <a:sym typeface="Arial"/>
            </a:endParaRPr>
          </a:p>
        </p:txBody>
      </p:sp>
      <p:sp>
        <p:nvSpPr>
          <p:cNvPr id="234" name="Google Shape;234;p7"/>
          <p:cNvSpPr/>
          <p:nvPr/>
        </p:nvSpPr>
        <p:spPr>
          <a:xfrm>
            <a:off x="5066280" y="4667400"/>
            <a:ext cx="2454480" cy="50688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IN" sz="1400" u="none" cap="none" strike="noStrike">
                <a:solidFill>
                  <a:srgbClr val="000000"/>
                </a:solidFill>
                <a:latin typeface="Arial"/>
                <a:ea typeface="Arial"/>
                <a:cs typeface="Arial"/>
                <a:sym typeface="Arial"/>
              </a:rPr>
              <a:t>Calculate the error</a:t>
            </a:r>
            <a:endParaRPr b="0" i="0" sz="1400" u="none" cap="none" strike="noStrike">
              <a:solidFill>
                <a:schemeClr val="dk1"/>
              </a:solidFill>
              <a:latin typeface="Arial"/>
              <a:ea typeface="Arial"/>
              <a:cs typeface="Arial"/>
              <a:sym typeface="Arial"/>
            </a:endParaRPr>
          </a:p>
        </p:txBody>
      </p:sp>
      <p:sp>
        <p:nvSpPr>
          <p:cNvPr id="235" name="Google Shape;235;p7"/>
          <p:cNvSpPr/>
          <p:nvPr/>
        </p:nvSpPr>
        <p:spPr>
          <a:xfrm>
            <a:off x="5416920" y="5430600"/>
            <a:ext cx="1745280" cy="968760"/>
          </a:xfrm>
          <a:prstGeom prst="diamond">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en-IN" sz="1400" u="none" cap="none" strike="noStrike">
                <a:solidFill>
                  <a:srgbClr val="000000"/>
                </a:solidFill>
                <a:latin typeface="Arial"/>
                <a:ea typeface="Arial"/>
                <a:cs typeface="Arial"/>
                <a:sym typeface="Arial"/>
              </a:rPr>
              <a:t>Is the error very small</a:t>
            </a:r>
            <a:endParaRPr b="0" i="0" sz="1400" u="none" cap="none" strike="noStrike">
              <a:solidFill>
                <a:schemeClr val="dk1"/>
              </a:solidFill>
              <a:latin typeface="Arial"/>
              <a:ea typeface="Arial"/>
              <a:cs typeface="Arial"/>
              <a:sym typeface="Arial"/>
            </a:endParaRPr>
          </a:p>
        </p:txBody>
      </p:sp>
      <p:sp>
        <p:nvSpPr>
          <p:cNvPr id="236" name="Google Shape;236;p7"/>
          <p:cNvSpPr/>
          <p:nvPr/>
        </p:nvSpPr>
        <p:spPr>
          <a:xfrm>
            <a:off x="7660800" y="4029120"/>
            <a:ext cx="1005480" cy="64548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IN" sz="1400" u="none" cap="none" strike="noStrike">
                <a:solidFill>
                  <a:srgbClr val="000000"/>
                </a:solidFill>
                <a:latin typeface="Arial"/>
                <a:ea typeface="Arial"/>
                <a:cs typeface="Arial"/>
                <a:sym typeface="Arial"/>
              </a:rPr>
              <a:t>Backpropagate</a:t>
            </a:r>
            <a:endParaRPr b="0" i="0" sz="1400" u="none" cap="none" strike="noStrike">
              <a:solidFill>
                <a:schemeClr val="dk1"/>
              </a:solidFill>
              <a:latin typeface="Arial"/>
              <a:ea typeface="Arial"/>
              <a:cs typeface="Arial"/>
              <a:sym typeface="Arial"/>
            </a:endParaRPr>
          </a:p>
        </p:txBody>
      </p:sp>
      <p:sp>
        <p:nvSpPr>
          <p:cNvPr id="237" name="Google Shape;237;p7"/>
          <p:cNvSpPr/>
          <p:nvPr/>
        </p:nvSpPr>
        <p:spPr>
          <a:xfrm>
            <a:off x="1370520" y="2363040"/>
            <a:ext cx="360" cy="303840"/>
          </a:xfrm>
          <a:custGeom>
            <a:rect b="b" l="l" r="r" t="t"/>
            <a:pathLst>
              <a:path extrusionOk="0" h="21600" w="21600">
                <a:moveTo>
                  <a:pt x="0" y="0"/>
                </a:moveTo>
                <a:lnTo>
                  <a:pt x="21600" y="21600"/>
                </a:lnTo>
              </a:path>
            </a:pathLst>
          </a:custGeom>
          <a:noFill/>
          <a:ln cap="flat" cmpd="sng" w="9525">
            <a:solidFill>
              <a:schemeClr val="dk2"/>
            </a:solidFill>
            <a:prstDash val="solid"/>
            <a:round/>
            <a:headEnd len="sm" w="sm" type="none"/>
            <a:tailEnd len="med" w="med" type="triangle"/>
          </a:ln>
        </p:spPr>
      </p:sp>
      <p:sp>
        <p:nvSpPr>
          <p:cNvPr id="238" name="Google Shape;238;p7"/>
          <p:cNvSpPr/>
          <p:nvPr/>
        </p:nvSpPr>
        <p:spPr>
          <a:xfrm>
            <a:off x="1370520" y="3175200"/>
            <a:ext cx="32400" cy="1107360"/>
          </a:xfrm>
          <a:custGeom>
            <a:rect b="b" l="l" r="r" t="t"/>
            <a:pathLst>
              <a:path extrusionOk="0" h="21600" w="21600">
                <a:moveTo>
                  <a:pt x="0" y="0"/>
                </a:moveTo>
                <a:lnTo>
                  <a:pt x="21600" y="21600"/>
                </a:lnTo>
              </a:path>
            </a:pathLst>
          </a:custGeom>
          <a:noFill/>
          <a:ln cap="flat" cmpd="sng" w="9525">
            <a:solidFill>
              <a:schemeClr val="dk2"/>
            </a:solidFill>
            <a:prstDash val="solid"/>
            <a:round/>
            <a:headEnd len="sm" w="sm" type="none"/>
            <a:tailEnd len="med" w="med" type="triangle"/>
          </a:ln>
        </p:spPr>
      </p:sp>
      <p:sp>
        <p:nvSpPr>
          <p:cNvPr id="239" name="Google Shape;239;p7"/>
          <p:cNvSpPr/>
          <p:nvPr/>
        </p:nvSpPr>
        <p:spPr>
          <a:xfrm flipH="1">
            <a:off x="3704400" y="5168880"/>
            <a:ext cx="4680" cy="677880"/>
          </a:xfrm>
          <a:custGeom>
            <a:rect b="b" l="l" r="r" t="t"/>
            <a:pathLst>
              <a:path extrusionOk="0" h="21600" w="21600">
                <a:moveTo>
                  <a:pt x="0" y="0"/>
                </a:moveTo>
                <a:lnTo>
                  <a:pt x="21600" y="21600"/>
                </a:lnTo>
              </a:path>
            </a:pathLst>
          </a:custGeom>
          <a:noFill/>
          <a:ln cap="flat" cmpd="sng" w="9525">
            <a:solidFill>
              <a:schemeClr val="dk2"/>
            </a:solidFill>
            <a:prstDash val="solid"/>
            <a:round/>
            <a:headEnd len="sm" w="sm" type="none"/>
            <a:tailEnd len="med" w="med" type="triangle"/>
          </a:ln>
        </p:spPr>
      </p:sp>
      <p:sp>
        <p:nvSpPr>
          <p:cNvPr id="240" name="Google Shape;240;p7"/>
          <p:cNvSpPr/>
          <p:nvPr/>
        </p:nvSpPr>
        <p:spPr>
          <a:xfrm flipH="1" rot="10800000">
            <a:off x="2389680" y="2355840"/>
            <a:ext cx="2675160" cy="2333160"/>
          </a:xfrm>
          <a:custGeom>
            <a:rect b="b" l="l" r="r" t="t"/>
            <a:pathLst>
              <a:path extrusionOk="0" h="21600" w="21600">
                <a:moveTo>
                  <a:pt x="0" y="0"/>
                </a:moveTo>
                <a:lnTo>
                  <a:pt x="21600" y="21600"/>
                </a:lnTo>
              </a:path>
            </a:pathLst>
          </a:custGeom>
          <a:noFill/>
          <a:ln cap="flat" cmpd="sng" w="9525">
            <a:solidFill>
              <a:schemeClr val="dk2"/>
            </a:solidFill>
            <a:prstDash val="solid"/>
            <a:round/>
            <a:headEnd len="sm" w="sm" type="none"/>
            <a:tailEnd len="med" w="med" type="triangle"/>
          </a:ln>
        </p:spPr>
      </p:sp>
      <p:sp>
        <p:nvSpPr>
          <p:cNvPr id="241" name="Google Shape;241;p7"/>
          <p:cNvSpPr/>
          <p:nvPr/>
        </p:nvSpPr>
        <p:spPr>
          <a:xfrm rot="10800000">
            <a:off x="4579200" y="4901760"/>
            <a:ext cx="837720" cy="1013400"/>
          </a:xfrm>
          <a:custGeom>
            <a:rect b="b" l="l" r="r" t="t"/>
            <a:pathLst>
              <a:path extrusionOk="0" h="21600" w="21600">
                <a:moveTo>
                  <a:pt x="0" y="0"/>
                </a:moveTo>
                <a:lnTo>
                  <a:pt x="21600" y="21600"/>
                </a:lnTo>
              </a:path>
            </a:pathLst>
          </a:custGeom>
          <a:noFill/>
          <a:ln cap="flat" cmpd="sng" w="9525">
            <a:solidFill>
              <a:schemeClr val="dk2"/>
            </a:solidFill>
            <a:prstDash val="solid"/>
            <a:round/>
            <a:headEnd len="sm" w="sm" type="none"/>
            <a:tailEnd len="med" w="med" type="triangle"/>
          </a:ln>
        </p:spPr>
      </p:sp>
      <p:sp>
        <p:nvSpPr>
          <p:cNvPr id="242" name="Google Shape;242;p7"/>
          <p:cNvSpPr/>
          <p:nvPr/>
        </p:nvSpPr>
        <p:spPr>
          <a:xfrm rot="10800000">
            <a:off x="7272360" y="3960360"/>
            <a:ext cx="425520" cy="424080"/>
          </a:xfrm>
          <a:custGeom>
            <a:rect b="b" l="l" r="r" t="t"/>
            <a:pathLst>
              <a:path extrusionOk="0" h="21600" w="21600">
                <a:moveTo>
                  <a:pt x="0" y="0"/>
                </a:moveTo>
                <a:lnTo>
                  <a:pt x="21600" y="21600"/>
                </a:lnTo>
              </a:path>
            </a:pathLst>
          </a:custGeom>
          <a:noFill/>
          <a:ln cap="flat" cmpd="sng" w="9525">
            <a:solidFill>
              <a:schemeClr val="dk2"/>
            </a:solidFill>
            <a:prstDash val="solid"/>
            <a:round/>
            <a:headEnd len="sm" w="sm" type="none"/>
            <a:tailEnd len="med" w="med" type="triangle"/>
          </a:ln>
        </p:spPr>
      </p:sp>
      <p:sp>
        <p:nvSpPr>
          <p:cNvPr id="243" name="Google Shape;243;p7"/>
          <p:cNvSpPr/>
          <p:nvPr/>
        </p:nvSpPr>
        <p:spPr>
          <a:xfrm>
            <a:off x="6263640" y="2603160"/>
            <a:ext cx="29520" cy="787680"/>
          </a:xfrm>
          <a:custGeom>
            <a:rect b="b" l="l" r="r" t="t"/>
            <a:pathLst>
              <a:path extrusionOk="0" h="21600" w="21600">
                <a:moveTo>
                  <a:pt x="0" y="0"/>
                </a:moveTo>
                <a:lnTo>
                  <a:pt x="21600" y="21600"/>
                </a:lnTo>
              </a:path>
            </a:pathLst>
          </a:custGeom>
          <a:noFill/>
          <a:ln cap="flat" cmpd="sng" w="9525">
            <a:solidFill>
              <a:schemeClr val="dk2"/>
            </a:solidFill>
            <a:prstDash val="solid"/>
            <a:round/>
            <a:headEnd len="sm" w="sm" type="none"/>
            <a:tailEnd len="med" w="med" type="triangle"/>
          </a:ln>
        </p:spPr>
      </p:sp>
      <p:sp>
        <p:nvSpPr>
          <p:cNvPr id="244" name="Google Shape;244;p7"/>
          <p:cNvSpPr/>
          <p:nvPr/>
        </p:nvSpPr>
        <p:spPr>
          <a:xfrm flipH="1">
            <a:off x="6263280" y="3904560"/>
            <a:ext cx="21240" cy="762480"/>
          </a:xfrm>
          <a:custGeom>
            <a:rect b="b" l="l" r="r" t="t"/>
            <a:pathLst>
              <a:path extrusionOk="0" h="21600" w="21600">
                <a:moveTo>
                  <a:pt x="0" y="0"/>
                </a:moveTo>
                <a:lnTo>
                  <a:pt x="21600" y="21600"/>
                </a:lnTo>
              </a:path>
            </a:pathLst>
          </a:custGeom>
          <a:noFill/>
          <a:ln cap="flat" cmpd="sng" w="9525">
            <a:solidFill>
              <a:schemeClr val="dk2"/>
            </a:solidFill>
            <a:prstDash val="solid"/>
            <a:round/>
            <a:headEnd len="sm" w="sm" type="none"/>
            <a:tailEnd len="med" w="med" type="triangle"/>
          </a:ln>
        </p:spPr>
      </p:sp>
      <p:sp>
        <p:nvSpPr>
          <p:cNvPr id="245" name="Google Shape;245;p7"/>
          <p:cNvSpPr/>
          <p:nvPr/>
        </p:nvSpPr>
        <p:spPr>
          <a:xfrm flipH="1">
            <a:off x="6288840" y="5175000"/>
            <a:ext cx="3600" cy="254880"/>
          </a:xfrm>
          <a:custGeom>
            <a:rect b="b" l="l" r="r" t="t"/>
            <a:pathLst>
              <a:path extrusionOk="0" h="21600" w="21600">
                <a:moveTo>
                  <a:pt x="0" y="0"/>
                </a:moveTo>
                <a:lnTo>
                  <a:pt x="21600" y="21600"/>
                </a:lnTo>
              </a:path>
            </a:pathLst>
          </a:custGeom>
          <a:noFill/>
          <a:ln cap="flat" cmpd="sng" w="9525">
            <a:solidFill>
              <a:schemeClr val="dk2"/>
            </a:solidFill>
            <a:prstDash val="solid"/>
            <a:round/>
            <a:headEnd len="sm" w="sm" type="none"/>
            <a:tailEnd len="med" w="med" type="triangle"/>
          </a:ln>
        </p:spPr>
      </p:sp>
      <p:sp>
        <p:nvSpPr>
          <p:cNvPr id="246" name="Google Shape;246;p7"/>
          <p:cNvSpPr/>
          <p:nvPr/>
        </p:nvSpPr>
        <p:spPr>
          <a:xfrm>
            <a:off x="4578120" y="5430600"/>
            <a:ext cx="487440" cy="30384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IN" sz="1000" u="none" cap="none" strike="noStrike">
                <a:solidFill>
                  <a:srgbClr val="000000"/>
                </a:solidFill>
                <a:latin typeface="Arial"/>
                <a:ea typeface="Arial"/>
                <a:cs typeface="Arial"/>
                <a:sym typeface="Arial"/>
              </a:rPr>
              <a:t>Yes</a:t>
            </a:r>
            <a:endParaRPr b="0" i="0" sz="1000" u="none" cap="none" strike="noStrike">
              <a:solidFill>
                <a:schemeClr val="dk1"/>
              </a:solidFill>
              <a:latin typeface="Arial"/>
              <a:ea typeface="Arial"/>
              <a:cs typeface="Arial"/>
              <a:sym typeface="Arial"/>
            </a:endParaRPr>
          </a:p>
        </p:txBody>
      </p:sp>
      <p:sp>
        <p:nvSpPr>
          <p:cNvPr id="247" name="Google Shape;247;p7"/>
          <p:cNvSpPr/>
          <p:nvPr/>
        </p:nvSpPr>
        <p:spPr>
          <a:xfrm>
            <a:off x="6996600" y="5500800"/>
            <a:ext cx="524160" cy="2944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IN" sz="1400" u="none" cap="none" strike="noStrike">
                <a:solidFill>
                  <a:srgbClr val="000000"/>
                </a:solidFill>
                <a:latin typeface="Arial"/>
                <a:ea typeface="Arial"/>
                <a:cs typeface="Arial"/>
                <a:sym typeface="Arial"/>
              </a:rPr>
              <a:t>No</a:t>
            </a:r>
            <a:endParaRPr b="0" i="0" sz="1400" u="none" cap="none" strike="noStrike">
              <a:solidFill>
                <a:schemeClr val="dk1"/>
              </a:solidFill>
              <a:latin typeface="Arial"/>
              <a:ea typeface="Arial"/>
              <a:cs typeface="Arial"/>
              <a:sym typeface="Arial"/>
            </a:endParaRPr>
          </a:p>
        </p:txBody>
      </p:sp>
      <p:sp>
        <p:nvSpPr>
          <p:cNvPr id="248" name="Google Shape;248;p7"/>
          <p:cNvSpPr/>
          <p:nvPr/>
        </p:nvSpPr>
        <p:spPr>
          <a:xfrm>
            <a:off x="7162560" y="5904000"/>
            <a:ext cx="1117080" cy="360"/>
          </a:xfrm>
          <a:custGeom>
            <a:rect b="b" l="l" r="r" t="t"/>
            <a:pathLst>
              <a:path extrusionOk="0" h="21600" w="21600">
                <a:moveTo>
                  <a:pt x="0" y="0"/>
                </a:moveTo>
                <a:lnTo>
                  <a:pt x="21600" y="21600"/>
                </a:lnTo>
              </a:path>
            </a:pathLst>
          </a:custGeom>
          <a:noFill/>
          <a:ln cap="flat" cmpd="sng" w="9525">
            <a:solidFill>
              <a:srgbClr val="3465A4"/>
            </a:solidFill>
            <a:prstDash val="solid"/>
            <a:round/>
            <a:headEnd len="sm" w="sm" type="none"/>
            <a:tailEnd len="sm" w="sm" type="none"/>
          </a:ln>
        </p:spPr>
      </p:sp>
      <p:sp>
        <p:nvSpPr>
          <p:cNvPr id="249" name="Google Shape;249;p7"/>
          <p:cNvSpPr/>
          <p:nvPr/>
        </p:nvSpPr>
        <p:spPr>
          <a:xfrm rot="10800000">
            <a:off x="8279640" y="4752360"/>
            <a:ext cx="360" cy="1151640"/>
          </a:xfrm>
          <a:custGeom>
            <a:rect b="b" l="l" r="r" t="t"/>
            <a:pathLst>
              <a:path extrusionOk="0" h="21600" w="21600">
                <a:moveTo>
                  <a:pt x="0" y="0"/>
                </a:moveTo>
                <a:lnTo>
                  <a:pt x="21600" y="21600"/>
                </a:lnTo>
              </a:path>
            </a:pathLst>
          </a:custGeom>
          <a:noFill/>
          <a:ln cap="flat" cmpd="sng" w="9525">
            <a:solidFill>
              <a:srgbClr val="3465A4"/>
            </a:solidFill>
            <a:prstDash val="solid"/>
            <a:round/>
            <a:headEnd len="sm" w="sm" type="none"/>
            <a:tailEnd len="med" w="med" type="triangle"/>
          </a:ln>
        </p:spPr>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8"/>
          <p:cNvSpPr/>
          <p:nvPr/>
        </p:nvSpPr>
        <p:spPr>
          <a:xfrm>
            <a:off x="510120" y="10800"/>
            <a:ext cx="7769520" cy="1592280"/>
          </a:xfrm>
          <a:prstGeom prst="rect">
            <a:avLst/>
          </a:prstGeom>
          <a:noFill/>
          <a:ln>
            <a:noFill/>
          </a:ln>
        </p:spPr>
        <p:txBody>
          <a:bodyPr anchorCtr="0" anchor="ctr" bIns="45000" lIns="90000" spcFirstLastPara="1" rIns="90000" wrap="square" tIns="45000">
            <a:noAutofit/>
          </a:bodyPr>
          <a:lstStyle/>
          <a:p>
            <a:pPr indent="0" lvl="0" marL="0" marR="0" rtl="0" algn="ctr">
              <a:lnSpc>
                <a:spcPct val="90000"/>
              </a:lnSpc>
              <a:spcBef>
                <a:spcPts val="0"/>
              </a:spcBef>
              <a:spcAft>
                <a:spcPts val="0"/>
              </a:spcAft>
              <a:buNone/>
            </a:pPr>
            <a:r>
              <a:rPr b="0" i="0" lang="en-IN" sz="3600" u="sng" cap="none" strike="noStrike">
                <a:solidFill>
                  <a:srgbClr val="000000"/>
                </a:solidFill>
                <a:latin typeface="Times New Roman"/>
                <a:ea typeface="Times New Roman"/>
                <a:cs typeface="Times New Roman"/>
                <a:sym typeface="Times New Roman"/>
              </a:rPr>
              <a:t>CONTRIBUTION OF STUDENTS</a:t>
            </a:r>
            <a:endParaRPr b="0" i="0" sz="3600" u="none" cap="none" strike="noStrike">
              <a:solidFill>
                <a:schemeClr val="dk1"/>
              </a:solidFill>
              <a:latin typeface="Arial"/>
              <a:ea typeface="Arial"/>
              <a:cs typeface="Arial"/>
              <a:sym typeface="Arial"/>
            </a:endParaRPr>
          </a:p>
        </p:txBody>
      </p:sp>
      <p:sp>
        <p:nvSpPr>
          <p:cNvPr id="255" name="Google Shape;255;p8"/>
          <p:cNvSpPr/>
          <p:nvPr/>
        </p:nvSpPr>
        <p:spPr>
          <a:xfrm>
            <a:off x="364320" y="1243440"/>
            <a:ext cx="8059320" cy="4156200"/>
          </a:xfrm>
          <a:prstGeom prst="rect">
            <a:avLst/>
          </a:prstGeom>
          <a:noFill/>
          <a:ln>
            <a:noFill/>
          </a:ln>
        </p:spPr>
        <p:txBody>
          <a:bodyPr anchorCtr="0" anchor="t" bIns="45000" lIns="90000" spcFirstLastPara="1" rIns="90000" wrap="square" tIns="45000">
            <a:noAutofit/>
          </a:bodyPr>
          <a:lstStyle/>
          <a:p>
            <a:pPr indent="0" lvl="0" marL="3240" marR="0" rtl="0" algn="just">
              <a:lnSpc>
                <a:spcPct val="120000"/>
              </a:lnSpc>
              <a:spcBef>
                <a:spcPts val="0"/>
              </a:spcBef>
              <a:spcAft>
                <a:spcPts val="0"/>
              </a:spcAft>
              <a:buNone/>
            </a:pPr>
            <a:r>
              <a:rPr b="0" i="0" lang="en-IN" sz="2400" u="none" cap="none" strike="noStrike">
                <a:solidFill>
                  <a:srgbClr val="000000"/>
                </a:solidFill>
                <a:latin typeface="Times New Roman"/>
                <a:ea typeface="Times New Roman"/>
                <a:cs typeface="Times New Roman"/>
                <a:sym typeface="Times New Roman"/>
              </a:rPr>
              <a:t>Aditya Surana-</a:t>
            </a:r>
            <a:endParaRPr b="0" i="0" sz="2400" u="none" cap="none" strike="noStrike">
              <a:solidFill>
                <a:schemeClr val="dk1"/>
              </a:solidFill>
              <a:latin typeface="Arial"/>
              <a:ea typeface="Arial"/>
              <a:cs typeface="Arial"/>
              <a:sym typeface="Arial"/>
            </a:endParaRPr>
          </a:p>
          <a:p>
            <a:pPr indent="0" lvl="0" marL="3240" marR="0" rtl="0" algn="just">
              <a:lnSpc>
                <a:spcPct val="120000"/>
              </a:lnSpc>
              <a:spcBef>
                <a:spcPts val="0"/>
              </a:spcBef>
              <a:spcAft>
                <a:spcPts val="0"/>
              </a:spcAft>
              <a:buNone/>
            </a:pPr>
            <a:r>
              <a:rPr b="0" i="0" lang="en-IN" sz="2400" u="none" cap="none" strike="noStrike">
                <a:solidFill>
                  <a:srgbClr val="000000"/>
                </a:solidFill>
                <a:latin typeface="Times New Roman"/>
                <a:ea typeface="Times New Roman"/>
                <a:cs typeface="Times New Roman"/>
                <a:sym typeface="Times New Roman"/>
              </a:rPr>
              <a:t>Algorithm </a:t>
            </a:r>
            <a:endParaRPr b="0" i="0" sz="2400" u="none" cap="none" strike="noStrike">
              <a:solidFill>
                <a:schemeClr val="dk1"/>
              </a:solidFill>
              <a:latin typeface="Arial"/>
              <a:ea typeface="Arial"/>
              <a:cs typeface="Arial"/>
              <a:sym typeface="Arial"/>
            </a:endParaRPr>
          </a:p>
          <a:p>
            <a:pPr indent="0" lvl="0" marL="3240" marR="0" rtl="0" algn="just">
              <a:lnSpc>
                <a:spcPct val="120000"/>
              </a:lnSpc>
              <a:spcBef>
                <a:spcPts val="0"/>
              </a:spcBef>
              <a:spcAft>
                <a:spcPts val="0"/>
              </a:spcAft>
              <a:buNone/>
            </a:pPr>
            <a:r>
              <a:rPr b="0" i="0" lang="en-IN" sz="2400" u="none" cap="none" strike="noStrike">
                <a:solidFill>
                  <a:srgbClr val="000000"/>
                </a:solidFill>
                <a:latin typeface="Times New Roman"/>
                <a:ea typeface="Times New Roman"/>
                <a:cs typeface="Times New Roman"/>
                <a:sym typeface="Times New Roman"/>
              </a:rPr>
              <a:t>Diagrams</a:t>
            </a:r>
            <a:endParaRPr b="0" i="0" sz="2400" u="none" cap="none" strike="noStrike">
              <a:solidFill>
                <a:schemeClr val="dk1"/>
              </a:solidFill>
              <a:latin typeface="Arial"/>
              <a:ea typeface="Arial"/>
              <a:cs typeface="Arial"/>
              <a:sym typeface="Arial"/>
            </a:endParaRPr>
          </a:p>
          <a:p>
            <a:pPr indent="0" lvl="0" marL="3240" marR="0" rtl="0" algn="just">
              <a:lnSpc>
                <a:spcPct val="120000"/>
              </a:lnSpc>
              <a:spcBef>
                <a:spcPts val="0"/>
              </a:spcBef>
              <a:spcAft>
                <a:spcPts val="0"/>
              </a:spcAft>
              <a:buNone/>
            </a:pPr>
            <a:r>
              <a:rPr b="0" i="0" lang="en-IN" sz="2400" u="none" cap="none" strike="noStrike">
                <a:solidFill>
                  <a:srgbClr val="000000"/>
                </a:solidFill>
                <a:latin typeface="Times New Roman"/>
                <a:ea typeface="Times New Roman"/>
                <a:cs typeface="Times New Roman"/>
                <a:sym typeface="Times New Roman"/>
              </a:rPr>
              <a:t>Mohit Kumar-</a:t>
            </a:r>
            <a:endParaRPr b="0" i="0" sz="2400" u="none" cap="none" strike="noStrike">
              <a:solidFill>
                <a:schemeClr val="dk1"/>
              </a:solidFill>
              <a:latin typeface="Arial"/>
              <a:ea typeface="Arial"/>
              <a:cs typeface="Arial"/>
              <a:sym typeface="Arial"/>
            </a:endParaRPr>
          </a:p>
          <a:p>
            <a:pPr indent="0" lvl="0" marL="3240" marR="0" rtl="0" algn="just">
              <a:lnSpc>
                <a:spcPct val="120000"/>
              </a:lnSpc>
              <a:spcBef>
                <a:spcPts val="0"/>
              </a:spcBef>
              <a:spcAft>
                <a:spcPts val="0"/>
              </a:spcAft>
              <a:buNone/>
            </a:pPr>
            <a:r>
              <a:rPr b="0" i="0" lang="en-IN" sz="2400" u="none" cap="none" strike="noStrike">
                <a:solidFill>
                  <a:srgbClr val="000000"/>
                </a:solidFill>
                <a:latin typeface="Times New Roman"/>
                <a:ea typeface="Times New Roman"/>
                <a:cs typeface="Times New Roman"/>
                <a:sym typeface="Times New Roman"/>
              </a:rPr>
              <a:t>Problem Statement </a:t>
            </a:r>
            <a:endParaRPr b="0" i="0" sz="2400" u="none" cap="none" strike="noStrike">
              <a:solidFill>
                <a:schemeClr val="dk1"/>
              </a:solidFill>
              <a:latin typeface="Arial"/>
              <a:ea typeface="Arial"/>
              <a:cs typeface="Arial"/>
              <a:sym typeface="Arial"/>
            </a:endParaRPr>
          </a:p>
          <a:p>
            <a:pPr indent="0" lvl="0" marL="3240" marR="0" rtl="0" algn="just">
              <a:lnSpc>
                <a:spcPct val="120000"/>
              </a:lnSpc>
              <a:spcBef>
                <a:spcPts val="0"/>
              </a:spcBef>
              <a:spcAft>
                <a:spcPts val="0"/>
              </a:spcAft>
              <a:buNone/>
            </a:pPr>
            <a:r>
              <a:rPr b="0" i="0" lang="en-IN" sz="2400" u="none" cap="none" strike="noStrike">
                <a:solidFill>
                  <a:srgbClr val="000000"/>
                </a:solidFill>
                <a:latin typeface="Times New Roman"/>
                <a:ea typeface="Times New Roman"/>
                <a:cs typeface="Times New Roman"/>
                <a:sym typeface="Times New Roman"/>
              </a:rPr>
              <a:t>Proposed Solution</a:t>
            </a:r>
            <a:endParaRPr b="0" i="0" sz="2400" u="none" cap="none" strike="noStrike">
              <a:solidFill>
                <a:schemeClr val="dk1"/>
              </a:solidFill>
              <a:latin typeface="Arial"/>
              <a:ea typeface="Arial"/>
              <a:cs typeface="Arial"/>
              <a:sym typeface="Arial"/>
            </a:endParaRPr>
          </a:p>
          <a:p>
            <a:pPr indent="0" lvl="0" marL="3240" marR="0" rtl="0" algn="just">
              <a:lnSpc>
                <a:spcPct val="120000"/>
              </a:lnSpc>
              <a:spcBef>
                <a:spcPts val="0"/>
              </a:spcBef>
              <a:spcAft>
                <a:spcPts val="0"/>
              </a:spcAft>
              <a:buNone/>
            </a:pPr>
            <a:r>
              <a:rPr b="0" i="0" lang="en-IN" sz="2400" u="none" cap="none" strike="noStrike">
                <a:solidFill>
                  <a:srgbClr val="000000"/>
                </a:solidFill>
                <a:latin typeface="Times New Roman"/>
                <a:ea typeface="Times New Roman"/>
                <a:cs typeface="Times New Roman"/>
                <a:sym typeface="Times New Roman"/>
              </a:rPr>
              <a:t>Anish Shrestha-</a:t>
            </a:r>
            <a:endParaRPr b="0" i="0" sz="2400" u="none" cap="none" strike="noStrike">
              <a:solidFill>
                <a:schemeClr val="dk1"/>
              </a:solidFill>
              <a:latin typeface="Arial"/>
              <a:ea typeface="Arial"/>
              <a:cs typeface="Arial"/>
              <a:sym typeface="Arial"/>
            </a:endParaRPr>
          </a:p>
          <a:p>
            <a:pPr indent="0" lvl="0" marL="3240" marR="0" rtl="0" algn="just">
              <a:lnSpc>
                <a:spcPct val="120000"/>
              </a:lnSpc>
              <a:spcBef>
                <a:spcPts val="0"/>
              </a:spcBef>
              <a:spcAft>
                <a:spcPts val="0"/>
              </a:spcAft>
              <a:buNone/>
            </a:pPr>
            <a:r>
              <a:rPr b="0" i="0" lang="en-IN" sz="2400" u="none" cap="none" strike="noStrike">
                <a:solidFill>
                  <a:srgbClr val="000000"/>
                </a:solidFill>
                <a:latin typeface="Times New Roman"/>
                <a:ea typeface="Times New Roman"/>
                <a:cs typeface="Times New Roman"/>
                <a:sym typeface="Times New Roman"/>
              </a:rPr>
              <a:t>Limitation </a:t>
            </a:r>
            <a:endParaRPr b="0" i="0" sz="2400" u="none" cap="none" strike="noStrike">
              <a:solidFill>
                <a:schemeClr val="dk1"/>
              </a:solidFill>
              <a:latin typeface="Arial"/>
              <a:ea typeface="Arial"/>
              <a:cs typeface="Arial"/>
              <a:sym typeface="Arial"/>
            </a:endParaRPr>
          </a:p>
          <a:p>
            <a:pPr indent="0" lvl="0" marL="3240" marR="0" rtl="0" algn="just">
              <a:lnSpc>
                <a:spcPct val="120000"/>
              </a:lnSpc>
              <a:spcBef>
                <a:spcPts val="0"/>
              </a:spcBef>
              <a:spcAft>
                <a:spcPts val="0"/>
              </a:spcAft>
              <a:buNone/>
            </a:pPr>
            <a:r>
              <a:rPr b="0" i="0" lang="en-IN" sz="2400" u="none" cap="none" strike="noStrike">
                <a:solidFill>
                  <a:srgbClr val="000000"/>
                </a:solidFill>
                <a:latin typeface="Times New Roman"/>
                <a:ea typeface="Times New Roman"/>
                <a:cs typeface="Times New Roman"/>
                <a:sym typeface="Times New Roman"/>
              </a:rPr>
              <a:t>Objectives</a:t>
            </a:r>
            <a:endParaRPr b="0" i="0" sz="2400" u="none" cap="none" strike="noStrike">
              <a:solidFill>
                <a:schemeClr val="dk1"/>
              </a:solidFill>
              <a:latin typeface="Arial"/>
              <a:ea typeface="Arial"/>
              <a:cs typeface="Arial"/>
              <a:sym typeface="Arial"/>
            </a:endParaRPr>
          </a:p>
          <a:p>
            <a:pPr indent="0" lvl="0" marL="3240" marR="0" rtl="0" algn="just">
              <a:lnSpc>
                <a:spcPct val="120000"/>
              </a:lnSpc>
              <a:spcBef>
                <a:spcPts val="0"/>
              </a:spcBef>
              <a:spcAft>
                <a:spcPts val="0"/>
              </a:spcAft>
              <a:buNone/>
            </a:pPr>
            <a:r>
              <a:rPr b="0" i="0" lang="en-IN" sz="2400" u="none" cap="none" strike="noStrike">
                <a:solidFill>
                  <a:srgbClr val="000000"/>
                </a:solidFill>
                <a:latin typeface="Times New Roman"/>
                <a:ea typeface="Times New Roman"/>
                <a:cs typeface="Times New Roman"/>
                <a:sym typeface="Times New Roman"/>
              </a:rPr>
              <a:t>Prabin Biswakarma-</a:t>
            </a:r>
            <a:endParaRPr b="0" i="0" sz="2400" u="none" cap="none" strike="noStrike">
              <a:solidFill>
                <a:schemeClr val="dk1"/>
              </a:solidFill>
              <a:latin typeface="Arial"/>
              <a:ea typeface="Arial"/>
              <a:cs typeface="Arial"/>
              <a:sym typeface="Arial"/>
            </a:endParaRPr>
          </a:p>
          <a:p>
            <a:pPr indent="0" lvl="0" marL="3240" marR="0" rtl="0" algn="just">
              <a:lnSpc>
                <a:spcPct val="120000"/>
              </a:lnSpc>
              <a:spcBef>
                <a:spcPts val="0"/>
              </a:spcBef>
              <a:spcAft>
                <a:spcPts val="0"/>
              </a:spcAft>
              <a:buNone/>
            </a:pPr>
            <a:r>
              <a:rPr b="0" i="0" lang="en-IN" sz="2400" u="none" cap="none" strike="noStrike">
                <a:solidFill>
                  <a:srgbClr val="000000"/>
                </a:solidFill>
                <a:latin typeface="Times New Roman"/>
                <a:ea typeface="Times New Roman"/>
                <a:cs typeface="Times New Roman"/>
                <a:sym typeface="Times New Roman"/>
              </a:rPr>
              <a:t>Literature Surveys </a:t>
            </a:r>
            <a:endParaRPr b="0" i="0" sz="2400" u="none" cap="none" strike="noStrike">
              <a:solidFill>
                <a:schemeClr val="dk1"/>
              </a:solidFill>
              <a:latin typeface="Arial"/>
              <a:ea typeface="Arial"/>
              <a:cs typeface="Arial"/>
              <a:sym typeface="Arial"/>
            </a:endParaRPr>
          </a:p>
          <a:p>
            <a:pPr indent="0" lvl="0" marL="3240" marR="0" rtl="0" algn="just">
              <a:lnSpc>
                <a:spcPct val="120000"/>
              </a:lnSpc>
              <a:spcBef>
                <a:spcPts val="0"/>
              </a:spcBef>
              <a:spcAft>
                <a:spcPts val="0"/>
              </a:spcAft>
              <a:buNone/>
            </a:pPr>
            <a:r>
              <a:rPr b="0" i="0" lang="en-IN" sz="2400" u="none" cap="none" strike="noStrike">
                <a:solidFill>
                  <a:srgbClr val="000000"/>
                </a:solidFill>
                <a:latin typeface="Times New Roman"/>
                <a:ea typeface="Times New Roman"/>
                <a:cs typeface="Times New Roman"/>
                <a:sym typeface="Times New Roman"/>
              </a:rPr>
              <a:t>Diagrams </a:t>
            </a:r>
            <a:endParaRPr b="0" i="0" sz="2400" u="none" cap="none" strike="noStrike">
              <a:solidFill>
                <a:schemeClr val="dk1"/>
              </a:solidFill>
              <a:latin typeface="Arial"/>
              <a:ea typeface="Arial"/>
              <a:cs typeface="Arial"/>
              <a:sym typeface="Arial"/>
            </a:endParaRPr>
          </a:p>
          <a:p>
            <a:pPr indent="0" lvl="0" marL="3240" marR="0" rtl="0" algn="just">
              <a:lnSpc>
                <a:spcPct val="12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12</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14</vt:i4>
  </property>
</Properties>
</file>