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4"/>
  </p:notesMasterIdLst>
  <p:sldIdLst>
    <p:sldId id="256" r:id="rId3"/>
  </p:sldIdLst>
  <p:sldSz cx="43891200" cy="32918400"/>
  <p:notesSz cx="7302500" cy="9588500"/>
  <p:embeddedFontLst>
    <p:embeddedFont>
      <p:font typeface="Arial Black" panose="020B0A04020102020204" pitchFamily="34" charset="0"/>
      <p:regular r:id="rId5"/>
      <p:bold r:id="rId6"/>
    </p:embeddedFont>
    <p:embeddedFont>
      <p:font typeface="Arial Narrow" panose="020B060602020203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000000"/>
          </p15:clr>
        </p15:guide>
        <p15:guide id="2" orient="horz" pos="20285">
          <p15:clr>
            <a:srgbClr val="000000"/>
          </p15:clr>
        </p15:guide>
        <p15:guide id="3" pos="432">
          <p15:clr>
            <a:srgbClr val="000000"/>
          </p15:clr>
        </p15:guide>
        <p15:guide id="4" pos="6910">
          <p15:clr>
            <a:srgbClr val="000000"/>
          </p15:clr>
        </p15:guide>
        <p15:guide id="5" pos="20736">
          <p15:clr>
            <a:srgbClr val="000000"/>
          </p15:clr>
        </p15:guide>
        <p15:guide id="6" pos="27208">
          <p15:clr>
            <a:srgbClr val="000000"/>
          </p15:clr>
        </p15:guide>
        <p15:guide id="7" pos="13823">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t1icrkXa64UvJtKYuSMnJSTPc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DC61E8-068C-4F9F-9101-20941848143A}">
  <a:tblStyle styleId="{D7DC61E8-068C-4F9F-9101-20941848143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637" y="96"/>
      </p:cViewPr>
      <p:guideLst>
        <p:guide orient="horz" pos="3552"/>
        <p:guide orient="horz" pos="20285"/>
        <p:guide pos="432"/>
        <p:guide pos="6910"/>
        <p:guide pos="20736"/>
        <p:guide pos="27208"/>
        <p:guide pos="138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4137025"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254125" y="719137"/>
            <a:ext cx="4794250" cy="3595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0250" y="4554537"/>
            <a:ext cx="5842000" cy="4314825"/>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7487"/>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4137025" y="9107487"/>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p:nvPr/>
        </p:nvSpPr>
        <p:spPr>
          <a:xfrm>
            <a:off x="4137025" y="9107487"/>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a:t>
            </a:fld>
            <a:endParaRPr/>
          </a:p>
        </p:txBody>
      </p:sp>
      <p:sp>
        <p:nvSpPr>
          <p:cNvPr id="104" name="Google Shape;104;p1:notes"/>
          <p:cNvSpPr>
            <a:spLocks noGrp="1" noRot="1" noChangeAspect="1"/>
          </p:cNvSpPr>
          <p:nvPr>
            <p:ph type="sldImg" idx="2"/>
          </p:nvPr>
        </p:nvSpPr>
        <p:spPr>
          <a:xfrm>
            <a:off x="1254125" y="719138"/>
            <a:ext cx="4794250" cy="3595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p1:notes"/>
          <p:cNvSpPr txBox="1">
            <a:spLocks noGrp="1"/>
          </p:cNvSpPr>
          <p:nvPr>
            <p:ph type="body" idx="1"/>
          </p:nvPr>
        </p:nvSpPr>
        <p:spPr>
          <a:xfrm>
            <a:off x="730250" y="4554537"/>
            <a:ext cx="5842000" cy="4314825"/>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5486400" y="5387975"/>
            <a:ext cx="32918401" cy="1146016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5486400" y="17289463"/>
            <a:ext cx="32918401" cy="7948612"/>
          </a:xfrm>
          <a:prstGeom prst="rect">
            <a:avLst/>
          </a:prstGeom>
          <a:noFill/>
          <a:ln>
            <a:noFill/>
          </a:ln>
        </p:spPr>
        <p:txBody>
          <a:bodyPr spcFirstLastPara="1" wrap="square" lIns="456400" tIns="456400" rIns="456400" bIns="456400" anchor="t" anchorCtr="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2994025" y="8207375"/>
            <a:ext cx="37857113" cy="13692188"/>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2994025" y="22029738"/>
            <a:ext cx="37857113" cy="7200900"/>
          </a:xfrm>
          <a:prstGeom prst="rect">
            <a:avLst/>
          </a:prstGeom>
          <a:noFill/>
          <a:ln>
            <a:noFill/>
          </a:ln>
        </p:spPr>
        <p:txBody>
          <a:bodyPr spcFirstLastPara="1" wrap="square" lIns="456400" tIns="456400" rIns="456400" bIns="4564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693737" y="5638800"/>
            <a:ext cx="9864725" cy="265636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rot="5400000">
            <a:off x="22146418" y="11464132"/>
            <a:ext cx="30929263" cy="10547350"/>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5"/>
          <p:cNvSpPr txBox="1">
            <a:spLocks noGrp="1"/>
          </p:cNvSpPr>
          <p:nvPr>
            <p:ph type="body" idx="1"/>
          </p:nvPr>
        </p:nvSpPr>
        <p:spPr>
          <a:xfrm rot="5400000">
            <a:off x="974725" y="992188"/>
            <a:ext cx="30929263" cy="314912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6"/>
          <p:cNvSpPr txBox="1">
            <a:spLocks noGrp="1"/>
          </p:cNvSpPr>
          <p:nvPr>
            <p:ph type="body" idx="1"/>
          </p:nvPr>
        </p:nvSpPr>
        <p:spPr>
          <a:xfrm rot="5400000">
            <a:off x="-7747000" y="14079537"/>
            <a:ext cx="26563637" cy="9682162"/>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022600" y="2193925"/>
            <a:ext cx="14157324" cy="768191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7"/>
          <p:cNvSpPr>
            <a:spLocks noGrp="1"/>
          </p:cNvSpPr>
          <p:nvPr>
            <p:ph type="pic" idx="2"/>
          </p:nvPr>
        </p:nvSpPr>
        <p:spPr>
          <a:xfrm>
            <a:off x="18659475" y="4740275"/>
            <a:ext cx="22220238" cy="23393400"/>
          </a:xfrm>
          <a:prstGeom prst="rect">
            <a:avLst/>
          </a:prstGeom>
          <a:noFill/>
          <a:ln>
            <a:noFill/>
          </a:ln>
        </p:spPr>
        <p:txBody>
          <a:bodyPr spcFirstLastPara="1" wrap="square" lIns="456400" tIns="456400" rIns="456400" bIns="4564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5" name="Google Shape;75;p17"/>
          <p:cNvSpPr txBox="1">
            <a:spLocks noGrp="1"/>
          </p:cNvSpPr>
          <p:nvPr>
            <p:ph type="body" idx="1"/>
          </p:nvPr>
        </p:nvSpPr>
        <p:spPr>
          <a:xfrm>
            <a:off x="3022600" y="9875838"/>
            <a:ext cx="14157324" cy="18295937"/>
          </a:xfrm>
          <a:prstGeom prst="rect">
            <a:avLst/>
          </a:prstGeom>
          <a:noFill/>
          <a:ln>
            <a:noFill/>
          </a:ln>
        </p:spPr>
        <p:txBody>
          <a:bodyPr spcFirstLastPara="1" wrap="square" lIns="456400" tIns="456400" rIns="456400" bIns="4564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022600" y="2193925"/>
            <a:ext cx="14157324" cy="768191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18659475" y="4740275"/>
            <a:ext cx="22220238" cy="23393400"/>
          </a:xfrm>
          <a:prstGeom prst="rect">
            <a:avLst/>
          </a:prstGeom>
          <a:noFill/>
          <a:ln>
            <a:noFill/>
          </a:ln>
        </p:spPr>
        <p:txBody>
          <a:bodyPr spcFirstLastPara="1" wrap="square" lIns="456400" tIns="456400" rIns="456400" bIns="4564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18"/>
          <p:cNvSpPr txBox="1">
            <a:spLocks noGrp="1"/>
          </p:cNvSpPr>
          <p:nvPr>
            <p:ph type="body" idx="2"/>
          </p:nvPr>
        </p:nvSpPr>
        <p:spPr>
          <a:xfrm>
            <a:off x="3022600" y="9875838"/>
            <a:ext cx="14157324" cy="18295937"/>
          </a:xfrm>
          <a:prstGeom prst="rect">
            <a:avLst/>
          </a:prstGeom>
          <a:noFill/>
          <a:ln>
            <a:noFill/>
          </a:ln>
        </p:spPr>
        <p:txBody>
          <a:bodyPr spcFirstLastPara="1" wrap="square" lIns="456400" tIns="456400" rIns="456400" bIns="4564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3022600" y="1752600"/>
            <a:ext cx="37857113" cy="6362700"/>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21"/>
          <p:cNvSpPr txBox="1">
            <a:spLocks noGrp="1"/>
          </p:cNvSpPr>
          <p:nvPr>
            <p:ph type="body" idx="1"/>
          </p:nvPr>
        </p:nvSpPr>
        <p:spPr>
          <a:xfrm>
            <a:off x="3022600" y="8069263"/>
            <a:ext cx="18568987" cy="3954462"/>
          </a:xfrm>
          <a:prstGeom prst="rect">
            <a:avLst/>
          </a:prstGeom>
          <a:noFill/>
          <a:ln>
            <a:noFill/>
          </a:ln>
        </p:spPr>
        <p:txBody>
          <a:bodyPr spcFirstLastPara="1" wrap="square" lIns="456400" tIns="456400" rIns="456400" bIns="4564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21"/>
          <p:cNvSpPr txBox="1">
            <a:spLocks noGrp="1"/>
          </p:cNvSpPr>
          <p:nvPr>
            <p:ph type="body" idx="2"/>
          </p:nvPr>
        </p:nvSpPr>
        <p:spPr>
          <a:xfrm>
            <a:off x="3022600" y="12023725"/>
            <a:ext cx="18568987" cy="176863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1"/>
          <p:cNvSpPr txBox="1">
            <a:spLocks noGrp="1"/>
          </p:cNvSpPr>
          <p:nvPr>
            <p:ph type="body" idx="3"/>
          </p:nvPr>
        </p:nvSpPr>
        <p:spPr>
          <a:xfrm>
            <a:off x="22220238" y="8069263"/>
            <a:ext cx="18659474" cy="3954462"/>
          </a:xfrm>
          <a:prstGeom prst="rect">
            <a:avLst/>
          </a:prstGeom>
          <a:noFill/>
          <a:ln>
            <a:noFill/>
          </a:ln>
        </p:spPr>
        <p:txBody>
          <a:bodyPr spcFirstLastPara="1" wrap="square" lIns="456400" tIns="456400" rIns="456400" bIns="4564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21"/>
          <p:cNvSpPr txBox="1">
            <a:spLocks noGrp="1"/>
          </p:cNvSpPr>
          <p:nvPr>
            <p:ph type="body" idx="4"/>
          </p:nvPr>
        </p:nvSpPr>
        <p:spPr>
          <a:xfrm>
            <a:off x="22220238" y="12023725"/>
            <a:ext cx="18659474" cy="176863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693738" y="5638800"/>
            <a:ext cx="4764087" cy="265636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2"/>
          <p:cNvSpPr txBox="1">
            <a:spLocks noGrp="1"/>
          </p:cNvSpPr>
          <p:nvPr>
            <p:ph type="body" idx="2"/>
          </p:nvPr>
        </p:nvSpPr>
        <p:spPr>
          <a:xfrm>
            <a:off x="5610225" y="5638800"/>
            <a:ext cx="4765675" cy="265636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rot="5400000">
            <a:off x="22146418" y="11464132"/>
            <a:ext cx="30929263" cy="10547350"/>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974725" y="992188"/>
            <a:ext cx="30929263" cy="314912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23"/>
          <p:cNvSpPr txBox="1">
            <a:spLocks noGrp="1"/>
          </p:cNvSpPr>
          <p:nvPr>
            <p:ph type="title"/>
          </p:nvPr>
        </p:nvSpPr>
        <p:spPr>
          <a:xfrm>
            <a:off x="2994025" y="8207375"/>
            <a:ext cx="37857113" cy="13692188"/>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5" name="Google Shape;95;p23"/>
          <p:cNvSpPr txBox="1">
            <a:spLocks noGrp="1"/>
          </p:cNvSpPr>
          <p:nvPr>
            <p:ph type="body" idx="1"/>
          </p:nvPr>
        </p:nvSpPr>
        <p:spPr>
          <a:xfrm>
            <a:off x="2994025" y="22029738"/>
            <a:ext cx="37857113" cy="7200900"/>
          </a:xfrm>
          <a:prstGeom prst="rect">
            <a:avLst/>
          </a:prstGeom>
          <a:noFill/>
          <a:ln>
            <a:noFill/>
          </a:ln>
        </p:spPr>
        <p:txBody>
          <a:bodyPr spcFirstLastPara="1" wrap="square" lIns="456400" tIns="456400" rIns="456400" bIns="4564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p24"/>
          <p:cNvSpPr txBox="1">
            <a:spLocks noGrp="1"/>
          </p:cNvSpPr>
          <p:nvPr>
            <p:ph type="body" idx="1"/>
          </p:nvPr>
        </p:nvSpPr>
        <p:spPr>
          <a:xfrm>
            <a:off x="693737" y="5638800"/>
            <a:ext cx="9682162" cy="265636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25"/>
          <p:cNvSpPr txBox="1">
            <a:spLocks noGrp="1"/>
          </p:cNvSpPr>
          <p:nvPr>
            <p:ph type="ctrTitle"/>
          </p:nvPr>
        </p:nvSpPr>
        <p:spPr>
          <a:xfrm>
            <a:off x="5486400" y="5387975"/>
            <a:ext cx="32918401" cy="1146016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1" name="Google Shape;101;p25"/>
          <p:cNvSpPr txBox="1">
            <a:spLocks noGrp="1"/>
          </p:cNvSpPr>
          <p:nvPr>
            <p:ph type="subTitle" idx="1"/>
          </p:nvPr>
        </p:nvSpPr>
        <p:spPr>
          <a:xfrm>
            <a:off x="5486400" y="17289463"/>
            <a:ext cx="32918401" cy="7948612"/>
          </a:xfrm>
          <a:prstGeom prst="rect">
            <a:avLst/>
          </a:prstGeom>
          <a:noFill/>
          <a:ln>
            <a:noFill/>
          </a:ln>
        </p:spPr>
        <p:txBody>
          <a:bodyPr spcFirstLastPara="1" wrap="square" lIns="456400" tIns="456400" rIns="456400" bIns="456400" anchor="t" anchorCtr="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5"/>
          <p:cNvSpPr txBox="1">
            <a:spLocks noGrp="1"/>
          </p:cNvSpPr>
          <p:nvPr>
            <p:ph type="body" idx="1"/>
          </p:nvPr>
        </p:nvSpPr>
        <p:spPr>
          <a:xfrm rot="5400000">
            <a:off x="-7655719" y="13988256"/>
            <a:ext cx="26563637" cy="9864725"/>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22600" y="2193925"/>
            <a:ext cx="14157324" cy="768191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8659475" y="4740275"/>
            <a:ext cx="22220238" cy="23393400"/>
          </a:xfrm>
          <a:prstGeom prst="rect">
            <a:avLst/>
          </a:prstGeom>
          <a:noFill/>
          <a:ln>
            <a:noFill/>
          </a:ln>
        </p:spPr>
        <p:txBody>
          <a:bodyPr spcFirstLastPara="1" wrap="square" lIns="456400" tIns="456400" rIns="456400" bIns="4564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2" name="Google Shape;32;p6"/>
          <p:cNvSpPr txBox="1">
            <a:spLocks noGrp="1"/>
          </p:cNvSpPr>
          <p:nvPr>
            <p:ph type="body" idx="1"/>
          </p:nvPr>
        </p:nvSpPr>
        <p:spPr>
          <a:xfrm>
            <a:off x="3022600" y="9875838"/>
            <a:ext cx="14157324" cy="18295937"/>
          </a:xfrm>
          <a:prstGeom prst="rect">
            <a:avLst/>
          </a:prstGeom>
          <a:noFill/>
          <a:ln>
            <a:noFill/>
          </a:ln>
        </p:spPr>
        <p:txBody>
          <a:bodyPr spcFirstLastPara="1" wrap="square" lIns="456400" tIns="456400" rIns="456400" bIns="4564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022600" y="2193925"/>
            <a:ext cx="14157324" cy="768191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18659475" y="4740275"/>
            <a:ext cx="22220238" cy="23393400"/>
          </a:xfrm>
          <a:prstGeom prst="rect">
            <a:avLst/>
          </a:prstGeom>
          <a:noFill/>
          <a:ln>
            <a:noFill/>
          </a:ln>
        </p:spPr>
        <p:txBody>
          <a:bodyPr spcFirstLastPara="1" wrap="square" lIns="456400" tIns="456400" rIns="456400" bIns="4564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6" name="Google Shape;36;p7"/>
          <p:cNvSpPr txBox="1">
            <a:spLocks noGrp="1"/>
          </p:cNvSpPr>
          <p:nvPr>
            <p:ph type="body" idx="2"/>
          </p:nvPr>
        </p:nvSpPr>
        <p:spPr>
          <a:xfrm>
            <a:off x="3022600" y="9875838"/>
            <a:ext cx="14157324" cy="18295937"/>
          </a:xfrm>
          <a:prstGeom prst="rect">
            <a:avLst/>
          </a:prstGeom>
          <a:noFill/>
          <a:ln>
            <a:noFill/>
          </a:ln>
        </p:spPr>
        <p:txBody>
          <a:bodyPr spcFirstLastPara="1" wrap="square" lIns="456400" tIns="456400" rIns="456400" bIns="4564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3022600" y="1752600"/>
            <a:ext cx="37857113" cy="6362700"/>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3022600" y="8069263"/>
            <a:ext cx="18568987" cy="3954462"/>
          </a:xfrm>
          <a:prstGeom prst="rect">
            <a:avLst/>
          </a:prstGeom>
          <a:noFill/>
          <a:ln>
            <a:noFill/>
          </a:ln>
        </p:spPr>
        <p:txBody>
          <a:bodyPr spcFirstLastPara="1" wrap="square" lIns="456400" tIns="456400" rIns="456400" bIns="4564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3022600" y="12023725"/>
            <a:ext cx="18568987" cy="176863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22220238" y="8069263"/>
            <a:ext cx="18659474" cy="3954462"/>
          </a:xfrm>
          <a:prstGeom prst="rect">
            <a:avLst/>
          </a:prstGeom>
          <a:noFill/>
          <a:ln>
            <a:noFill/>
          </a:ln>
        </p:spPr>
        <p:txBody>
          <a:bodyPr spcFirstLastPara="1" wrap="square" lIns="456400" tIns="456400" rIns="456400" bIns="4564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22220238" y="12023725"/>
            <a:ext cx="18659474" cy="176863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93738" y="5638800"/>
            <a:ext cx="4856162" cy="265636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body" idx="2"/>
          </p:nvPr>
        </p:nvSpPr>
        <p:spPr>
          <a:xfrm>
            <a:off x="5702300" y="5638800"/>
            <a:ext cx="4856163" cy="265636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Shape 9"/>
        <p:cNvGrpSpPr/>
        <p:nvPr/>
      </p:nvGrpSpPr>
      <p:grpSpPr>
        <a:xfrm>
          <a:off x="0" y="0"/>
          <a:ext cx="0" cy="0"/>
          <a:chOff x="0" y="0"/>
          <a:chExt cx="0" cy="0"/>
        </a:xfrm>
      </p:grpSpPr>
      <p:sp>
        <p:nvSpPr>
          <p:cNvPr id="10" name="Google Shape;10;p2"/>
          <p:cNvSpPr txBox="1"/>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1" name="Google Shape;11;p2"/>
          <p:cNvSpPr txBox="1"/>
          <p:nvPr/>
        </p:nvSpPr>
        <p:spPr>
          <a:xfrm>
            <a:off x="693737" y="5638800"/>
            <a:ext cx="9864725" cy="2656363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2" name="Google Shape;12;p2"/>
          <p:cNvSpPr txBox="1"/>
          <p:nvPr/>
        </p:nvSpPr>
        <p:spPr>
          <a:xfrm>
            <a:off x="0" y="4800600"/>
            <a:ext cx="43891199" cy="130175"/>
          </a:xfrm>
          <a:prstGeom prst="rect">
            <a:avLst/>
          </a:prstGeom>
          <a:solidFill>
            <a:srgbClr val="6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 name="Google Shape;13;p2"/>
          <p:cNvSpPr txBox="1"/>
          <p:nvPr/>
        </p:nvSpPr>
        <p:spPr>
          <a:xfrm>
            <a:off x="609600" y="32445325"/>
            <a:ext cx="2514600" cy="31591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Clr>
                <a:schemeClr val="lt2"/>
              </a:buClr>
              <a:buSzPts val="500"/>
              <a:buFont typeface="Arial"/>
              <a:buNone/>
            </a:pPr>
            <a:r>
              <a:rPr lang="en-US" sz="500" b="1" i="0" u="none">
                <a:solidFill>
                  <a:schemeClr val="lt2"/>
                </a:solidFill>
                <a:latin typeface="Arial"/>
                <a:ea typeface="Arial"/>
                <a:cs typeface="Arial"/>
                <a:sym typeface="Arial"/>
              </a:rPr>
              <a:t>TEMPLATE DESIGN © 2007</a:t>
            </a:r>
            <a:endParaRPr/>
          </a:p>
          <a:p>
            <a:pPr marL="0" marR="0" lvl="0" indent="0" algn="l" rtl="0">
              <a:lnSpc>
                <a:spcPct val="65000"/>
              </a:lnSpc>
              <a:spcBef>
                <a:spcPts val="500"/>
              </a:spcBef>
              <a:spcAft>
                <a:spcPts val="0"/>
              </a:spcAft>
              <a:buClr>
                <a:schemeClr val="lt2"/>
              </a:buClr>
              <a:buSzPts val="1000"/>
              <a:buFont typeface="Arial"/>
              <a:buNone/>
            </a:pPr>
            <a:r>
              <a:rPr lang="en-US" sz="1000" b="1" i="0" u="none">
                <a:solidFill>
                  <a:schemeClr val="lt2"/>
                </a:solidFill>
                <a:latin typeface="Arial"/>
                <a:ea typeface="Arial"/>
                <a:cs typeface="Arial"/>
                <a:sym typeface="Arial"/>
              </a:rPr>
              <a:t>www.PosterPresentations.com</a:t>
            </a:r>
            <a:endParaRPr/>
          </a:p>
        </p:txBody>
      </p:sp>
      <p:sp>
        <p:nvSpPr>
          <p:cNvPr id="14" name="Google Shape;14;p2"/>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marR="0" lvl="0"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9pPr>
          </a:lstStyle>
          <a:p>
            <a:endParaRPr/>
          </a:p>
        </p:txBody>
      </p:sp>
      <p:sp>
        <p:nvSpPr>
          <p:cNvPr id="15" name="Google Shape;15;p2"/>
          <p:cNvSpPr txBox="1">
            <a:spLocks noGrp="1"/>
          </p:cNvSpPr>
          <p:nvPr>
            <p:ph type="body" idx="1"/>
          </p:nvPr>
        </p:nvSpPr>
        <p:spPr>
          <a:xfrm>
            <a:off x="693737" y="5638800"/>
            <a:ext cx="9864725" cy="26563637"/>
          </a:xfrm>
          <a:prstGeom prst="rect">
            <a:avLst/>
          </a:prstGeom>
          <a:noFill/>
          <a:ln>
            <a:noFill/>
          </a:ln>
        </p:spPr>
        <p:txBody>
          <a:bodyPr spcFirstLastPara="1" wrap="square" lIns="456400" tIns="456400" rIns="456400" bIns="456400" anchor="t" anchorCtr="0">
            <a:noAutofit/>
          </a:bodyPr>
          <a:lstStyle>
            <a:lvl1pPr marL="457200" marR="0" lvl="0"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7" name="Google Shape;17;p2"/>
          <p:cNvSpPr txBox="1"/>
          <p:nvPr/>
        </p:nvSpPr>
        <p:spPr>
          <a:xfrm>
            <a:off x="11382375" y="5638800"/>
            <a:ext cx="10148887" cy="2656363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8" name="Google Shape;18;p2"/>
          <p:cNvSpPr txBox="1"/>
          <p:nvPr/>
        </p:nvSpPr>
        <p:spPr>
          <a:xfrm>
            <a:off x="22355175" y="5638800"/>
            <a:ext cx="10150475" cy="2656363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9" name="Google Shape;19;p2"/>
          <p:cNvSpPr txBox="1"/>
          <p:nvPr/>
        </p:nvSpPr>
        <p:spPr>
          <a:xfrm>
            <a:off x="33329563" y="5638800"/>
            <a:ext cx="9867900" cy="2656363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Shape 56"/>
        <p:cNvGrpSpPr/>
        <p:nvPr/>
      </p:nvGrpSpPr>
      <p:grpSpPr>
        <a:xfrm>
          <a:off x="0" y="0"/>
          <a:ext cx="0" cy="0"/>
          <a:chOff x="0" y="0"/>
          <a:chExt cx="0" cy="0"/>
        </a:xfrm>
      </p:grpSpPr>
      <p:sp>
        <p:nvSpPr>
          <p:cNvPr id="57" name="Google Shape;57;p14"/>
          <p:cNvSpPr txBox="1"/>
          <p:nvPr/>
        </p:nvSpPr>
        <p:spPr>
          <a:xfrm>
            <a:off x="11377612" y="5638800"/>
            <a:ext cx="21128036" cy="26563637"/>
          </a:xfrm>
          <a:prstGeom prst="rect">
            <a:avLst/>
          </a:prstGeom>
          <a:solidFill>
            <a:srgbClr val="D7D7D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8" name="Google Shape;58;p14"/>
          <p:cNvSpPr txBox="1"/>
          <p:nvPr/>
        </p:nvSpPr>
        <p:spPr>
          <a:xfrm>
            <a:off x="0" y="0"/>
            <a:ext cx="43891199" cy="4800600"/>
          </a:xfrm>
          <a:prstGeom prst="rect">
            <a:avLst/>
          </a:prstGeom>
          <a:solidFill>
            <a:srgbClr val="D7D7D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9" name="Google Shape;59;p14"/>
          <p:cNvSpPr txBox="1"/>
          <p:nvPr/>
        </p:nvSpPr>
        <p:spPr>
          <a:xfrm>
            <a:off x="693737" y="5638800"/>
            <a:ext cx="9864725" cy="26563637"/>
          </a:xfrm>
          <a:prstGeom prst="rect">
            <a:avLst/>
          </a:prstGeom>
          <a:solidFill>
            <a:srgbClr val="D7D7D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0" name="Google Shape;60;p14"/>
          <p:cNvSpPr txBox="1"/>
          <p:nvPr/>
        </p:nvSpPr>
        <p:spPr>
          <a:xfrm>
            <a:off x="0" y="4800600"/>
            <a:ext cx="43891199" cy="130175"/>
          </a:xfrm>
          <a:prstGeom prst="rect">
            <a:avLst/>
          </a:prstGeom>
          <a:solidFill>
            <a:srgbClr val="6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1" name="Google Shape;61;p14"/>
          <p:cNvSpPr txBox="1"/>
          <p:nvPr/>
        </p:nvSpPr>
        <p:spPr>
          <a:xfrm>
            <a:off x="609600" y="32445325"/>
            <a:ext cx="2514600" cy="31591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Clr>
                <a:schemeClr val="lt2"/>
              </a:buClr>
              <a:buSzPts val="500"/>
              <a:buFont typeface="Arial"/>
              <a:buNone/>
            </a:pPr>
            <a:r>
              <a:rPr lang="en-US" sz="500" b="1" i="0" u="none">
                <a:solidFill>
                  <a:schemeClr val="lt2"/>
                </a:solidFill>
                <a:latin typeface="Arial"/>
                <a:ea typeface="Arial"/>
                <a:cs typeface="Arial"/>
                <a:sym typeface="Arial"/>
              </a:rPr>
              <a:t>TEMPLATE DESIGN © 2007</a:t>
            </a:r>
            <a:endParaRPr/>
          </a:p>
          <a:p>
            <a:pPr marL="0" marR="0" lvl="0" indent="0" algn="l" rtl="0">
              <a:lnSpc>
                <a:spcPct val="65000"/>
              </a:lnSpc>
              <a:spcBef>
                <a:spcPts val="500"/>
              </a:spcBef>
              <a:spcAft>
                <a:spcPts val="0"/>
              </a:spcAft>
              <a:buClr>
                <a:schemeClr val="lt2"/>
              </a:buClr>
              <a:buSzPts val="1000"/>
              <a:buFont typeface="Arial"/>
              <a:buNone/>
            </a:pPr>
            <a:r>
              <a:rPr lang="en-US" sz="1000" b="1" i="0" u="none">
                <a:solidFill>
                  <a:schemeClr val="lt2"/>
                </a:solidFill>
                <a:latin typeface="Arial"/>
                <a:ea typeface="Arial"/>
                <a:cs typeface="Arial"/>
                <a:sym typeface="Arial"/>
              </a:rPr>
              <a:t>www.PosterPresentations.com</a:t>
            </a:r>
            <a:endParaRPr/>
          </a:p>
        </p:txBody>
      </p:sp>
      <p:sp>
        <p:nvSpPr>
          <p:cNvPr id="62" name="Google Shape;62;p14"/>
          <p:cNvSpPr txBox="1">
            <a:spLocks noGrp="1"/>
          </p:cNvSpPr>
          <p:nvPr>
            <p:ph type="title"/>
          </p:nvPr>
        </p:nvSpPr>
        <p:spPr>
          <a:xfrm>
            <a:off x="960437" y="1273175"/>
            <a:ext cx="41924286" cy="2201862"/>
          </a:xfrm>
          <a:prstGeom prst="rect">
            <a:avLst/>
          </a:prstGeom>
          <a:noFill/>
          <a:ln>
            <a:noFill/>
          </a:ln>
        </p:spPr>
        <p:txBody>
          <a:bodyPr spcFirstLastPara="1" wrap="square" lIns="91250" tIns="45600" rIns="91250" bIns="45600" anchor="ctr" anchorCtr="0">
            <a:noAutofit/>
          </a:bodyPr>
          <a:lstStyle>
            <a:lvl1pPr marR="0" lvl="0" algn="ctr" rtl="0">
              <a:spcBef>
                <a:spcPts val="0"/>
              </a:spcBef>
              <a:spcAft>
                <a:spcPts val="0"/>
              </a:spcAft>
              <a:buSzPts val="1400"/>
              <a:buNone/>
              <a:defRPr sz="88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8800" b="1"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8800" b="1"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8800" b="1"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8800" b="1"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8800" b="1"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8800" b="1"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8800" b="1"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8800" b="1" i="0" u="none" strike="noStrike" cap="none">
                <a:solidFill>
                  <a:schemeClr val="dk2"/>
                </a:solidFill>
                <a:latin typeface="Arial"/>
                <a:ea typeface="Arial"/>
                <a:cs typeface="Arial"/>
                <a:sym typeface="Arial"/>
              </a:defRPr>
            </a:lvl9pPr>
          </a:lstStyle>
          <a:p>
            <a:endParaRPr/>
          </a:p>
        </p:txBody>
      </p:sp>
      <p:sp>
        <p:nvSpPr>
          <p:cNvPr id="63" name="Google Shape;63;p14"/>
          <p:cNvSpPr txBox="1">
            <a:spLocks noGrp="1"/>
          </p:cNvSpPr>
          <p:nvPr>
            <p:ph type="body" idx="1"/>
          </p:nvPr>
        </p:nvSpPr>
        <p:spPr>
          <a:xfrm>
            <a:off x="693737" y="5638800"/>
            <a:ext cx="9682162" cy="26563637"/>
          </a:xfrm>
          <a:prstGeom prst="rect">
            <a:avLst/>
          </a:prstGeom>
          <a:noFill/>
          <a:ln>
            <a:noFill/>
          </a:ln>
        </p:spPr>
        <p:txBody>
          <a:bodyPr spcFirstLastPara="1" wrap="square" lIns="456400" tIns="456400" rIns="456400" bIns="4564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14"/>
          <p:cNvSpPr txBox="1"/>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5" name="Google Shape;65;p14"/>
          <p:cNvSpPr txBox="1"/>
          <p:nvPr/>
        </p:nvSpPr>
        <p:spPr>
          <a:xfrm>
            <a:off x="33329563" y="5638800"/>
            <a:ext cx="9867900" cy="26563637"/>
          </a:xfrm>
          <a:prstGeom prst="rect">
            <a:avLst/>
          </a:prstGeom>
          <a:solidFill>
            <a:srgbClr val="D7D7D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693737" y="5638800"/>
            <a:ext cx="9861600" cy="584700"/>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a:solidFill>
                  <a:srgbClr val="F8F8F8"/>
                </a:solidFill>
                <a:latin typeface="Arial Narrow"/>
                <a:ea typeface="Arial Narrow"/>
                <a:cs typeface="Arial Narrow"/>
                <a:sym typeface="Arial Narrow"/>
              </a:rPr>
              <a:t>Stock Price Prediction</a:t>
            </a:r>
            <a:endParaRPr/>
          </a:p>
        </p:txBody>
      </p:sp>
      <p:sp>
        <p:nvSpPr>
          <p:cNvPr id="108" name="Google Shape;108;p1"/>
          <p:cNvSpPr txBox="1"/>
          <p:nvPr/>
        </p:nvSpPr>
        <p:spPr>
          <a:xfrm>
            <a:off x="692100" y="6193925"/>
            <a:ext cx="9861600" cy="9789600"/>
          </a:xfrm>
          <a:prstGeom prst="rect">
            <a:avLst/>
          </a:prstGeom>
          <a:noFill/>
          <a:ln>
            <a:noFill/>
          </a:ln>
        </p:spPr>
        <p:txBody>
          <a:bodyPr spcFirstLastPara="1" wrap="square" lIns="457200" tIns="457200" rIns="457200" bIns="457200" anchor="t" anchorCtr="0">
            <a:spAutoFit/>
          </a:bodyPr>
          <a:lstStyle/>
          <a:p>
            <a:pPr marL="0" marR="0" lvl="0" indent="0" algn="just" rtl="0">
              <a:lnSpc>
                <a:spcPct val="100000"/>
              </a:lnSpc>
              <a:spcBef>
                <a:spcPts val="0"/>
              </a:spcBef>
              <a:spcAft>
                <a:spcPts val="0"/>
              </a:spcAft>
              <a:buClr>
                <a:schemeClr val="dk1"/>
              </a:buClr>
              <a:buSzPts val="3200"/>
              <a:buFont typeface="Arial Narrow"/>
              <a:buNone/>
            </a:pPr>
            <a:r>
              <a:rPr lang="en-US" sz="3200" b="1" i="0" u="none" dirty="0">
                <a:solidFill>
                  <a:schemeClr val="dk1"/>
                </a:solidFill>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200"/>
              <a:buFont typeface="Times New Roman"/>
              <a:buNone/>
            </a:pPr>
            <a:r>
              <a:rPr lang="en-US" sz="3200" dirty="0">
                <a:solidFill>
                  <a:schemeClr val="dk1"/>
                </a:solidFill>
                <a:latin typeface="Times New Roman"/>
                <a:ea typeface="Times New Roman"/>
                <a:cs typeface="Times New Roman"/>
                <a:sym typeface="Times New Roman"/>
              </a:rPr>
              <a:t>Stock Market is considered the primary indicator of a country’s economic strength and development and it is popular and important topic in financial and academic studies. Stock Market is volatile place since there are no significant to estimate price. Stock price are affected by factor like inflation, economic, growth, etc. It is highly depending upon demand and supply. High demanded stock will increase in price whereas heavily sold stock will decrease in price. Many methods like technical analysis, fundamental analysis, time series analysis and statical analysis are used to predict the price of stock market but none of this method are proved as a consistently acceptable to predict stock price. In this paper, we implemented Long short-term memory (LSTM) model to predict stock price. .</a:t>
            </a:r>
            <a:endParaRPr sz="3200" b="1"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b="1" i="0" u="none" dirty="0">
              <a:solidFill>
                <a:schemeClr val="dk1"/>
              </a:solidFill>
              <a:latin typeface="Times New Roman"/>
              <a:ea typeface="Times New Roman"/>
              <a:cs typeface="Times New Roman"/>
              <a:sym typeface="Times New Roman"/>
            </a:endParaRPr>
          </a:p>
        </p:txBody>
      </p:sp>
      <p:sp>
        <p:nvSpPr>
          <p:cNvPr id="109" name="Google Shape;109;p1"/>
          <p:cNvSpPr txBox="1"/>
          <p:nvPr/>
        </p:nvSpPr>
        <p:spPr>
          <a:xfrm>
            <a:off x="693737" y="14905038"/>
            <a:ext cx="9869487"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Design and Implementation</a:t>
            </a:r>
            <a:endParaRPr/>
          </a:p>
        </p:txBody>
      </p:sp>
      <p:sp>
        <p:nvSpPr>
          <p:cNvPr id="110" name="Google Shape;110;p1"/>
          <p:cNvSpPr txBox="1"/>
          <p:nvPr/>
        </p:nvSpPr>
        <p:spPr>
          <a:xfrm>
            <a:off x="11382375" y="5638800"/>
            <a:ext cx="10147300"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Introduction</a:t>
            </a:r>
            <a:endParaRPr/>
          </a:p>
        </p:txBody>
      </p:sp>
      <p:sp>
        <p:nvSpPr>
          <p:cNvPr id="111" name="Google Shape;111;p1"/>
          <p:cNvSpPr txBox="1"/>
          <p:nvPr/>
        </p:nvSpPr>
        <p:spPr>
          <a:xfrm>
            <a:off x="11385550" y="6218237"/>
            <a:ext cx="10086900" cy="10317696"/>
          </a:xfrm>
          <a:prstGeom prst="rect">
            <a:avLst/>
          </a:prstGeom>
          <a:noFill/>
          <a:ln>
            <a:noFill/>
          </a:ln>
        </p:spPr>
        <p:txBody>
          <a:bodyPr spcFirstLastPara="1" wrap="square" lIns="457200" tIns="457200" rIns="457200" bIns="457200" anchor="t" anchorCtr="0">
            <a:spAutoFit/>
          </a:bodyPr>
          <a:lstStyle/>
          <a:p>
            <a:pPr marL="0" lvl="0" indent="0" algn="just" rtl="0">
              <a:lnSpc>
                <a:spcPct val="115000"/>
              </a:lnSpc>
              <a:spcBef>
                <a:spcPts val="1300"/>
              </a:spcBef>
              <a:spcAft>
                <a:spcPts val="1300"/>
              </a:spcAft>
              <a:buClr>
                <a:schemeClr val="dk1"/>
              </a:buClr>
              <a:buSzPts val="1100"/>
              <a:buFont typeface="Arial"/>
              <a:buNone/>
            </a:pPr>
            <a:r>
              <a:rPr lang="en-US" sz="3200" dirty="0">
                <a:solidFill>
                  <a:schemeClr val="dk1"/>
                </a:solidFill>
                <a:latin typeface="Times New Roman"/>
                <a:ea typeface="Times New Roman"/>
                <a:cs typeface="Times New Roman"/>
                <a:sym typeface="Times New Roman"/>
              </a:rPr>
              <a:t>The </a:t>
            </a:r>
            <a:r>
              <a:rPr lang="en-US" sz="3200" i="1" dirty="0">
                <a:solidFill>
                  <a:schemeClr val="dk1"/>
                </a:solidFill>
                <a:latin typeface="Times New Roman"/>
                <a:ea typeface="Times New Roman"/>
                <a:cs typeface="Times New Roman"/>
                <a:sym typeface="Times New Roman"/>
              </a:rPr>
              <a:t>stock market</a:t>
            </a:r>
            <a:r>
              <a:rPr lang="en-US" sz="3200" dirty="0">
                <a:solidFill>
                  <a:schemeClr val="dk1"/>
                </a:solidFill>
                <a:latin typeface="Times New Roman"/>
                <a:ea typeface="Times New Roman"/>
                <a:cs typeface="Times New Roman"/>
                <a:sym typeface="Times New Roman"/>
              </a:rPr>
              <a:t> refers to public markets that exist for issuing, buying and selling stocks that trade on a </a:t>
            </a:r>
            <a:r>
              <a:rPr lang="en-US" sz="3200" i="1" dirty="0">
                <a:solidFill>
                  <a:schemeClr val="dk1"/>
                </a:solidFill>
                <a:latin typeface="Times New Roman"/>
                <a:ea typeface="Times New Roman"/>
                <a:cs typeface="Times New Roman"/>
                <a:sym typeface="Times New Roman"/>
              </a:rPr>
              <a:t>stock</a:t>
            </a:r>
            <a:r>
              <a:rPr lang="en-US" sz="3200" b="1" i="1" dirty="0">
                <a:solidFill>
                  <a:schemeClr val="dk1"/>
                </a:solidFill>
                <a:latin typeface="Times New Roman"/>
                <a:ea typeface="Times New Roman"/>
                <a:cs typeface="Times New Roman"/>
                <a:sym typeface="Times New Roman"/>
              </a:rPr>
              <a:t> </a:t>
            </a:r>
            <a:r>
              <a:rPr lang="en-US" sz="3200" i="1" dirty="0">
                <a:solidFill>
                  <a:schemeClr val="dk1"/>
                </a:solidFill>
                <a:latin typeface="Times New Roman"/>
                <a:ea typeface="Times New Roman"/>
                <a:cs typeface="Times New Roman"/>
                <a:sym typeface="Times New Roman"/>
              </a:rPr>
              <a:t>exchange</a:t>
            </a:r>
            <a:r>
              <a:rPr lang="en-US" sz="3200" dirty="0">
                <a:solidFill>
                  <a:schemeClr val="dk1"/>
                </a:solidFill>
                <a:latin typeface="Times New Roman"/>
                <a:ea typeface="Times New Roman"/>
                <a:cs typeface="Times New Roman"/>
                <a:sym typeface="Times New Roman"/>
              </a:rPr>
              <a:t> or over-the-counter. It involves trading between two investors and it is also known as secondary market. In stock market prediction, the aim is to predict the future value of the financial stocks of a company. Predicting how the stock market will perform is one of the most difficult things to do. Intrinsic volatility in the stock market across the globe makes the task of prediction challenging. There are so many factors involved in the prediction  physical factors vs. technical, rational and irrational behavior, etc. All these aspects combine to make share prices volatile and very difficult to predict with a high degree of accuracy. Using features like the latest announcements about an organization, their quarterly revenue results, etc.</a:t>
            </a:r>
            <a:endParaRPr sz="3200" dirty="0">
              <a:solidFill>
                <a:schemeClr val="dk1"/>
              </a:solidFill>
              <a:latin typeface="Times New Roman"/>
              <a:ea typeface="Times New Roman"/>
              <a:cs typeface="Times New Roman"/>
              <a:sym typeface="Times New Roman"/>
            </a:endParaRPr>
          </a:p>
        </p:txBody>
      </p:sp>
      <p:sp>
        <p:nvSpPr>
          <p:cNvPr id="112" name="Google Shape;112;p1"/>
          <p:cNvSpPr txBox="1"/>
          <p:nvPr/>
        </p:nvSpPr>
        <p:spPr>
          <a:xfrm>
            <a:off x="11423650" y="16732250"/>
            <a:ext cx="10144125" cy="584533"/>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dirty="0">
                <a:solidFill>
                  <a:schemeClr val="bg1">
                    <a:lumMod val="20000"/>
                    <a:lumOff val="80000"/>
                  </a:schemeClr>
                </a:solidFill>
              </a:rPr>
              <a:t>Objectives</a:t>
            </a:r>
            <a:endParaRPr sz="3200" dirty="0">
              <a:solidFill>
                <a:schemeClr val="bg1">
                  <a:lumMod val="20000"/>
                  <a:lumOff val="80000"/>
                </a:schemeClr>
              </a:solidFill>
            </a:endParaRPr>
          </a:p>
        </p:txBody>
      </p:sp>
      <p:sp>
        <p:nvSpPr>
          <p:cNvPr id="113" name="Google Shape;113;p1"/>
          <p:cNvSpPr txBox="1"/>
          <p:nvPr/>
        </p:nvSpPr>
        <p:spPr>
          <a:xfrm>
            <a:off x="11356975" y="17337088"/>
            <a:ext cx="10144200" cy="7430752"/>
          </a:xfrm>
          <a:prstGeom prst="rect">
            <a:avLst/>
          </a:prstGeom>
          <a:noFill/>
          <a:ln>
            <a:noFill/>
          </a:ln>
        </p:spPr>
        <p:txBody>
          <a:bodyPr spcFirstLastPara="1" wrap="square" lIns="457200" tIns="457200" rIns="457200" bIns="457200" anchor="t" anchorCtr="0">
            <a:spAutoFit/>
          </a:bodyPr>
          <a:lstStyle/>
          <a:p>
            <a:pPr marL="228600" indent="-227160" algn="just">
              <a:lnSpc>
                <a:spcPct val="120000"/>
              </a:lnSpc>
              <a:spcBef>
                <a:spcPts val="1001"/>
              </a:spcBef>
              <a:buClr>
                <a:srgbClr val="000000"/>
              </a:buClr>
              <a:buFont typeface="Arial"/>
              <a:buChar char="•"/>
              <a:tabLst>
                <a:tab pos="0" algn="l"/>
              </a:tabLst>
            </a:pPr>
            <a:r>
              <a:rPr lang="en-US" sz="3200" b="0" strike="noStrike" spc="-1" dirty="0">
                <a:solidFill>
                  <a:schemeClr val="tx1"/>
                </a:solidFill>
                <a:latin typeface="Times New Roman" panose="02020603050405020304" pitchFamily="18" charset="0"/>
                <a:ea typeface="DejaVu Sans"/>
                <a:cs typeface="Times New Roman" panose="02020603050405020304" pitchFamily="18" charset="0"/>
              </a:rPr>
              <a:t>To calculate the estimated price of stock based on the historical data.</a:t>
            </a:r>
          </a:p>
          <a:p>
            <a:pPr marL="1440" algn="just">
              <a:lnSpc>
                <a:spcPct val="120000"/>
              </a:lnSpc>
              <a:spcBef>
                <a:spcPts val="1001"/>
              </a:spcBef>
              <a:buClr>
                <a:srgbClr val="000000"/>
              </a:buClr>
              <a:tabLst>
                <a:tab pos="0" algn="l"/>
              </a:tabLst>
            </a:pPr>
            <a:endParaRPr lang="en-IN" sz="3200" b="0" strike="noStrike" spc="-1" dirty="0">
              <a:solidFill>
                <a:schemeClr val="tx1"/>
              </a:solidFill>
              <a:latin typeface="Times New Roman" panose="02020603050405020304" pitchFamily="18" charset="0"/>
              <a:cs typeface="Times New Roman" panose="02020603050405020304" pitchFamily="18" charset="0"/>
            </a:endParaRPr>
          </a:p>
          <a:p>
            <a:pPr marL="228600" indent="-227160" algn="just">
              <a:lnSpc>
                <a:spcPct val="120000"/>
              </a:lnSpc>
              <a:spcBef>
                <a:spcPts val="1001"/>
              </a:spcBef>
              <a:buClr>
                <a:srgbClr val="000000"/>
              </a:buClr>
              <a:buFont typeface="Arial"/>
              <a:buChar char="•"/>
              <a:tabLst>
                <a:tab pos="0" algn="l"/>
              </a:tabLst>
            </a:pPr>
            <a:r>
              <a:rPr lang="en-US" sz="3200" b="0" strike="noStrike" spc="-1" dirty="0">
                <a:solidFill>
                  <a:schemeClr val="tx1"/>
                </a:solidFill>
                <a:latin typeface="Times New Roman" panose="02020603050405020304" pitchFamily="18" charset="0"/>
                <a:ea typeface="DejaVu Sans"/>
                <a:cs typeface="Times New Roman" panose="02020603050405020304" pitchFamily="18" charset="0"/>
              </a:rPr>
              <a:t>To create a system which will notify the up or down of the stock price movement.</a:t>
            </a:r>
          </a:p>
          <a:p>
            <a:pPr marL="1440" algn="just">
              <a:lnSpc>
                <a:spcPct val="120000"/>
              </a:lnSpc>
              <a:spcBef>
                <a:spcPts val="1001"/>
              </a:spcBef>
              <a:buClr>
                <a:srgbClr val="000000"/>
              </a:buClr>
              <a:tabLst>
                <a:tab pos="0" algn="l"/>
              </a:tabLst>
            </a:pPr>
            <a:endParaRPr lang="en-IN" sz="3200" b="0" strike="noStrike" spc="-1" dirty="0">
              <a:solidFill>
                <a:schemeClr val="tx1"/>
              </a:solidFill>
              <a:latin typeface="Times New Roman" panose="02020603050405020304" pitchFamily="18" charset="0"/>
              <a:cs typeface="Times New Roman" panose="02020603050405020304" pitchFamily="18" charset="0"/>
            </a:endParaRPr>
          </a:p>
          <a:p>
            <a:pPr marL="228600" indent="-227160" algn="just">
              <a:lnSpc>
                <a:spcPct val="120000"/>
              </a:lnSpc>
              <a:spcBef>
                <a:spcPts val="1001"/>
              </a:spcBef>
              <a:buClr>
                <a:srgbClr val="000000"/>
              </a:buClr>
              <a:buFont typeface="Arial"/>
              <a:buChar char="•"/>
              <a:tabLst>
                <a:tab pos="0" algn="l"/>
              </a:tabLst>
            </a:pPr>
            <a:r>
              <a:rPr lang="en-US" sz="3200" b="0" strike="noStrike" spc="-1" dirty="0">
                <a:solidFill>
                  <a:schemeClr val="tx1"/>
                </a:solidFill>
                <a:latin typeface="Times New Roman" panose="02020603050405020304" pitchFamily="18" charset="0"/>
                <a:ea typeface="DejaVu Sans"/>
                <a:cs typeface="Times New Roman" panose="02020603050405020304" pitchFamily="18" charset="0"/>
              </a:rPr>
              <a:t>To implement and develop different methods of stock market forecasting techniques.</a:t>
            </a:r>
            <a:endParaRPr lang="en-IN" sz="3200" b="0" strike="noStrike" spc="-1" dirty="0">
              <a:solidFill>
                <a:schemeClr val="tx1"/>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1200"/>
              </a:spcBef>
              <a:spcAft>
                <a:spcPts val="0"/>
              </a:spcAft>
              <a:buClr>
                <a:schemeClr val="dk1"/>
              </a:buClr>
              <a:buSzPts val="3200"/>
              <a:buFont typeface="Arial Narrow"/>
              <a:buNone/>
            </a:pPr>
            <a:endParaRPr sz="32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i="0" u="none" dirty="0">
              <a:solidFill>
                <a:schemeClr val="dk1"/>
              </a:solidFill>
              <a:latin typeface="Times New Roman"/>
              <a:ea typeface="Times New Roman"/>
              <a:cs typeface="Times New Roman"/>
              <a:sym typeface="Times New Roman"/>
            </a:endParaRPr>
          </a:p>
        </p:txBody>
      </p:sp>
      <p:sp>
        <p:nvSpPr>
          <p:cNvPr id="114" name="Google Shape;114;p1"/>
          <p:cNvSpPr txBox="1"/>
          <p:nvPr/>
        </p:nvSpPr>
        <p:spPr>
          <a:xfrm>
            <a:off x="11385550" y="25631775"/>
            <a:ext cx="10153650"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Results</a:t>
            </a:r>
            <a:endParaRPr/>
          </a:p>
        </p:txBody>
      </p:sp>
      <p:sp>
        <p:nvSpPr>
          <p:cNvPr id="115" name="Google Shape;115;p1"/>
          <p:cNvSpPr txBox="1"/>
          <p:nvPr/>
        </p:nvSpPr>
        <p:spPr>
          <a:xfrm>
            <a:off x="11363325" y="26179476"/>
            <a:ext cx="10144200" cy="5356500"/>
          </a:xfrm>
          <a:prstGeom prst="rect">
            <a:avLst/>
          </a:prstGeom>
          <a:noFill/>
          <a:ln>
            <a:noFill/>
          </a:ln>
        </p:spPr>
        <p:txBody>
          <a:bodyPr spcFirstLastPara="1" wrap="square" lIns="457200" tIns="457200" rIns="457200" bIns="457200" anchor="t" anchorCtr="0">
            <a:spAutoFit/>
          </a:bodyPr>
          <a:lstStyle/>
          <a:p>
            <a:pPr marL="0" marR="0" lvl="0" indent="0" algn="just" rtl="0">
              <a:lnSpc>
                <a:spcPct val="100000"/>
              </a:lnSpc>
              <a:spcBef>
                <a:spcPts val="0"/>
              </a:spcBef>
              <a:spcAft>
                <a:spcPts val="0"/>
              </a:spcAft>
              <a:buNone/>
            </a:pPr>
            <a:r>
              <a:rPr lang="en-US" sz="3200" dirty="0">
                <a:solidFill>
                  <a:schemeClr val="dk1"/>
                </a:solidFill>
                <a:latin typeface="Times New Roman"/>
                <a:ea typeface="Times New Roman"/>
                <a:cs typeface="Times New Roman"/>
                <a:sym typeface="Times New Roman"/>
              </a:rPr>
              <a:t>In this project we successfully build the stock price prediction model using Machine Learning technique. We took the data from Yahoo Finance API of a particular company. We have also shown the result on the graph which include actual price, predicted price which model predicted and future price of a company which our model predicted.  We have also predicted the future price of  company like </a:t>
            </a:r>
            <a:r>
              <a:rPr lang="en-US" sz="3200" dirty="0" err="1">
                <a:solidFill>
                  <a:schemeClr val="dk1"/>
                </a:solidFill>
                <a:latin typeface="Times New Roman"/>
                <a:ea typeface="Times New Roman"/>
                <a:cs typeface="Times New Roman"/>
                <a:sym typeface="Times New Roman"/>
              </a:rPr>
              <a:t>TataPower</a:t>
            </a:r>
            <a:r>
              <a:rPr lang="en-US" sz="3200" dirty="0">
                <a:solidFill>
                  <a:schemeClr val="dk1"/>
                </a:solidFill>
                <a:latin typeface="Times New Roman"/>
                <a:ea typeface="Times New Roman"/>
                <a:cs typeface="Times New Roman"/>
                <a:sym typeface="Times New Roman"/>
              </a:rPr>
              <a:t> and SBI.</a:t>
            </a:r>
            <a:endParaRPr sz="32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dirty="0">
              <a:solidFill>
                <a:schemeClr val="dk1"/>
              </a:solidFill>
              <a:latin typeface="Times New Roman"/>
              <a:ea typeface="Times New Roman"/>
              <a:cs typeface="Times New Roman"/>
              <a:sym typeface="Times New Roman"/>
            </a:endParaRPr>
          </a:p>
        </p:txBody>
      </p:sp>
      <p:sp>
        <p:nvSpPr>
          <p:cNvPr id="116" name="Google Shape;116;p1"/>
          <p:cNvSpPr txBox="1"/>
          <p:nvPr/>
        </p:nvSpPr>
        <p:spPr>
          <a:xfrm>
            <a:off x="22358350" y="5626100"/>
            <a:ext cx="10144125"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System Architecture</a:t>
            </a:r>
            <a:endParaRPr/>
          </a:p>
        </p:txBody>
      </p:sp>
      <p:sp>
        <p:nvSpPr>
          <p:cNvPr id="117" name="Google Shape;117;p1"/>
          <p:cNvSpPr txBox="1"/>
          <p:nvPr/>
        </p:nvSpPr>
        <p:spPr>
          <a:xfrm>
            <a:off x="22358350" y="18953163"/>
            <a:ext cx="10144125"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Conclusion</a:t>
            </a:r>
            <a:endParaRPr/>
          </a:p>
        </p:txBody>
      </p:sp>
      <p:sp>
        <p:nvSpPr>
          <p:cNvPr id="118" name="Google Shape;118;p1"/>
          <p:cNvSpPr txBox="1"/>
          <p:nvPr/>
        </p:nvSpPr>
        <p:spPr>
          <a:xfrm>
            <a:off x="22367875" y="19532600"/>
            <a:ext cx="10115700" cy="4321183"/>
          </a:xfrm>
          <a:prstGeom prst="rect">
            <a:avLst/>
          </a:prstGeom>
          <a:noFill/>
          <a:ln>
            <a:noFill/>
          </a:ln>
        </p:spPr>
        <p:txBody>
          <a:bodyPr spcFirstLastPara="1" wrap="square" lIns="457200" tIns="457200" rIns="457200" bIns="4572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We made an attempt to evaluate different methods of forecasting the stock market trends by which any investor can find the best method by which they can predict the stock value much more accurately through which he/she makes correct decision for buy or sell the stocks.</a:t>
            </a:r>
            <a:endParaRPr sz="3200" dirty="0">
              <a:solidFill>
                <a:schemeClr val="dk1"/>
              </a:solidFill>
              <a:latin typeface="Times New Roman"/>
              <a:ea typeface="Times New Roman"/>
              <a:cs typeface="Times New Roman"/>
              <a:sym typeface="Times New Roman"/>
            </a:endParaRPr>
          </a:p>
        </p:txBody>
      </p:sp>
      <p:sp>
        <p:nvSpPr>
          <p:cNvPr id="119" name="Google Shape;119;p1"/>
          <p:cNvSpPr txBox="1"/>
          <p:nvPr/>
        </p:nvSpPr>
        <p:spPr>
          <a:xfrm>
            <a:off x="22339300" y="25380950"/>
            <a:ext cx="10144125"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References</a:t>
            </a:r>
            <a:endParaRPr/>
          </a:p>
        </p:txBody>
      </p:sp>
      <p:sp>
        <p:nvSpPr>
          <p:cNvPr id="120" name="Google Shape;120;p1"/>
          <p:cNvSpPr txBox="1"/>
          <p:nvPr/>
        </p:nvSpPr>
        <p:spPr>
          <a:xfrm>
            <a:off x="22339300" y="25679400"/>
            <a:ext cx="10144200" cy="6434582"/>
          </a:xfrm>
          <a:prstGeom prst="rect">
            <a:avLst/>
          </a:prstGeom>
          <a:noFill/>
          <a:ln>
            <a:noFill/>
          </a:ln>
        </p:spPr>
        <p:txBody>
          <a:bodyPr spcFirstLastPara="1" wrap="square" lIns="457200" tIns="457200" rIns="457200" bIns="457200" anchor="t" anchorCtr="0">
            <a:spAutoFit/>
          </a:bodyPr>
          <a:lstStyle/>
          <a:p>
            <a:pPr marL="457200" lvl="0" indent="0" algn="just" rtl="0">
              <a:lnSpc>
                <a:spcPct val="115000"/>
              </a:lnSpc>
              <a:spcBef>
                <a:spcPts val="1300"/>
              </a:spcBef>
              <a:spcAft>
                <a:spcPts val="0"/>
              </a:spcAft>
              <a:buClr>
                <a:schemeClr val="dk1"/>
              </a:buClr>
              <a:buSzPts val="1100"/>
              <a:buFont typeface="Arial"/>
              <a:buNone/>
            </a:pPr>
            <a:r>
              <a:rPr lang="en-US" sz="3200" dirty="0">
                <a:solidFill>
                  <a:schemeClr val="tx1"/>
                </a:solidFill>
                <a:latin typeface="Times New Roman"/>
                <a:ea typeface="Times New Roman"/>
                <a:cs typeface="Times New Roman"/>
                <a:sym typeface="Times New Roman"/>
              </a:rPr>
              <a:t>[1] 	Ishita Parmar, </a:t>
            </a:r>
            <a:r>
              <a:rPr lang="en-US" sz="3200" dirty="0" err="1">
                <a:solidFill>
                  <a:schemeClr val="tx1"/>
                </a:solidFill>
                <a:latin typeface="Times New Roman"/>
                <a:ea typeface="Times New Roman"/>
                <a:cs typeface="Times New Roman"/>
                <a:sym typeface="Times New Roman"/>
              </a:rPr>
              <a:t>Navanshu</a:t>
            </a:r>
            <a:r>
              <a:rPr lang="en-US" sz="3200" dirty="0">
                <a:solidFill>
                  <a:schemeClr val="tx1"/>
                </a:solidFill>
                <a:latin typeface="Times New Roman"/>
                <a:ea typeface="Times New Roman"/>
                <a:cs typeface="Times New Roman"/>
                <a:sym typeface="Times New Roman"/>
              </a:rPr>
              <a:t> Agarwal, Himanshu Dhiman, </a:t>
            </a:r>
            <a:r>
              <a:rPr lang="en-US" sz="3200" dirty="0" err="1">
                <a:solidFill>
                  <a:schemeClr val="tx1"/>
                </a:solidFill>
                <a:latin typeface="Times New Roman"/>
                <a:ea typeface="Times New Roman"/>
                <a:cs typeface="Times New Roman"/>
                <a:sym typeface="Times New Roman"/>
              </a:rPr>
              <a:t>Shikhin</a:t>
            </a:r>
            <a:r>
              <a:rPr lang="en-US" sz="3200" dirty="0">
                <a:solidFill>
                  <a:schemeClr val="tx1"/>
                </a:solidFill>
                <a:latin typeface="Times New Roman"/>
                <a:ea typeface="Times New Roman"/>
                <a:cs typeface="Times New Roman"/>
                <a:sym typeface="Times New Roman"/>
              </a:rPr>
              <a:t> Gupta “Stock market prediction using machine learning” , IEEE 2018.</a:t>
            </a:r>
            <a:endParaRPr sz="3200" dirty="0">
              <a:solidFill>
                <a:schemeClr val="tx1"/>
              </a:solidFill>
              <a:latin typeface="Times New Roman"/>
              <a:ea typeface="Times New Roman"/>
              <a:cs typeface="Times New Roman"/>
              <a:sym typeface="Times New Roman"/>
            </a:endParaRPr>
          </a:p>
          <a:p>
            <a:pPr marL="457200" lvl="0" indent="0" algn="just" rtl="0">
              <a:lnSpc>
                <a:spcPct val="115000"/>
              </a:lnSpc>
              <a:spcBef>
                <a:spcPts val="1300"/>
              </a:spcBef>
              <a:spcAft>
                <a:spcPts val="0"/>
              </a:spcAft>
              <a:buClr>
                <a:schemeClr val="dk1"/>
              </a:buClr>
              <a:buSzPts val="1100"/>
              <a:buFont typeface="Arial"/>
              <a:buNone/>
            </a:pPr>
            <a:r>
              <a:rPr lang="en-US" sz="3200" dirty="0">
                <a:solidFill>
                  <a:schemeClr val="tx1"/>
                </a:solidFill>
                <a:latin typeface="Times New Roman"/>
                <a:ea typeface="Times New Roman"/>
                <a:cs typeface="Times New Roman"/>
                <a:sym typeface="Times New Roman"/>
              </a:rPr>
              <a:t>[2]	Rachna Sable, Dr. Shivani Goel, Dr. Pradeep Chatterjee “Empirical study on stock market prediction using machine learning”, IEEE 2018</a:t>
            </a:r>
            <a:endParaRPr sz="3000" dirty="0">
              <a:solidFill>
                <a:schemeClr val="dk1"/>
              </a:solidFill>
              <a:latin typeface="Times New Roman"/>
              <a:ea typeface="Times New Roman"/>
              <a:cs typeface="Times New Roman"/>
              <a:sym typeface="Times New Roman"/>
            </a:endParaRPr>
          </a:p>
          <a:p>
            <a:pPr algn="just">
              <a:spcBef>
                <a:spcPts val="1300"/>
              </a:spcBef>
              <a:buClr>
                <a:schemeClr val="dk1"/>
              </a:buClr>
              <a:buSzPts val="3200"/>
            </a:pPr>
            <a:r>
              <a:rPr lang="en-IN" sz="3200" dirty="0">
                <a:effectLst/>
                <a:latin typeface="Times New Roman" panose="02020603050405020304" pitchFamily="18" charset="0"/>
                <a:ea typeface="MS Mincho" panose="02020609040205080304" pitchFamily="49" charset="-128"/>
              </a:rPr>
              <a:t>     [3]      Jae Won Lee  “</a:t>
            </a:r>
            <a:r>
              <a:rPr lang="en-US" sz="3200" dirty="0">
                <a:effectLst/>
                <a:latin typeface="Times New Roman" panose="02020603050405020304" pitchFamily="18" charset="0"/>
                <a:ea typeface="MS Mincho" panose="02020609040205080304" pitchFamily="49" charset="-128"/>
              </a:rPr>
              <a:t>Stock price prediction using      		reinforcement learning “, IEEE 2010</a:t>
            </a:r>
            <a:endParaRPr lang="en-US" sz="3200" dirty="0">
              <a:effectLst/>
              <a:latin typeface="Times New Roman" panose="02020603050405020304" pitchFamily="18" charset="0"/>
              <a:ea typeface="Times New Roman" panose="02020603050405020304" pitchFamily="18" charset="0"/>
            </a:endParaRPr>
          </a:p>
          <a:p>
            <a:pPr marL="0" marR="0" lvl="0" indent="0" algn="just" rtl="0">
              <a:lnSpc>
                <a:spcPct val="100000"/>
              </a:lnSpc>
              <a:spcBef>
                <a:spcPts val="1300"/>
              </a:spcBef>
              <a:spcAft>
                <a:spcPts val="0"/>
              </a:spcAft>
              <a:buClr>
                <a:schemeClr val="dk1"/>
              </a:buClr>
              <a:buSzPts val="3200"/>
              <a:buFont typeface="Times New Roman"/>
              <a:buNone/>
            </a:pPr>
            <a:endParaRPr sz="3000" dirty="0">
              <a:solidFill>
                <a:schemeClr val="dk1"/>
              </a:solidFill>
              <a:latin typeface="Times New Roman"/>
              <a:ea typeface="Times New Roman"/>
              <a:cs typeface="Times New Roman"/>
              <a:sym typeface="Times New Roman"/>
            </a:endParaRPr>
          </a:p>
        </p:txBody>
      </p:sp>
      <p:sp>
        <p:nvSpPr>
          <p:cNvPr id="121" name="Google Shape;121;p1"/>
          <p:cNvSpPr txBox="1"/>
          <p:nvPr/>
        </p:nvSpPr>
        <p:spPr>
          <a:xfrm>
            <a:off x="33326388" y="5638800"/>
            <a:ext cx="9880600"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Methodology used</a:t>
            </a:r>
            <a:endParaRPr/>
          </a:p>
        </p:txBody>
      </p:sp>
      <p:sp>
        <p:nvSpPr>
          <p:cNvPr id="122" name="Google Shape;122;p1"/>
          <p:cNvSpPr txBox="1"/>
          <p:nvPr/>
        </p:nvSpPr>
        <p:spPr>
          <a:xfrm>
            <a:off x="33326388" y="18562638"/>
            <a:ext cx="9880600"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Paper Publication Details</a:t>
            </a:r>
            <a:endParaRPr/>
          </a:p>
        </p:txBody>
      </p:sp>
      <p:sp>
        <p:nvSpPr>
          <p:cNvPr id="123" name="Google Shape;123;p1"/>
          <p:cNvSpPr txBox="1"/>
          <p:nvPr/>
        </p:nvSpPr>
        <p:spPr>
          <a:xfrm>
            <a:off x="33326388" y="25099963"/>
            <a:ext cx="9880600"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Contact information</a:t>
            </a:r>
            <a:endParaRPr/>
          </a:p>
        </p:txBody>
      </p:sp>
      <p:sp>
        <p:nvSpPr>
          <p:cNvPr id="124" name="Google Shape;124;p1"/>
          <p:cNvSpPr txBox="1"/>
          <p:nvPr/>
        </p:nvSpPr>
        <p:spPr>
          <a:xfrm>
            <a:off x="33326400" y="5970574"/>
            <a:ext cx="9880500" cy="11328900"/>
          </a:xfrm>
          <a:prstGeom prst="rect">
            <a:avLst/>
          </a:prstGeom>
          <a:noFill/>
          <a:ln>
            <a:noFill/>
          </a:ln>
        </p:spPr>
        <p:txBody>
          <a:bodyPr spcFirstLastPara="1" wrap="square" lIns="457200" tIns="457200" rIns="457200" bIns="457200" anchor="t" anchorCtr="0">
            <a:spAutoFit/>
          </a:bodyPr>
          <a:lstStyle/>
          <a:p>
            <a:pPr marL="0" marR="0" lvl="0" indent="0" algn="just" rtl="0">
              <a:lnSpc>
                <a:spcPct val="100000"/>
              </a:lnSpc>
              <a:spcBef>
                <a:spcPts val="0"/>
              </a:spcBef>
              <a:spcAft>
                <a:spcPts val="0"/>
              </a:spcAft>
              <a:buClr>
                <a:schemeClr val="dk1"/>
              </a:buClr>
              <a:buSzPts val="3200"/>
              <a:buFont typeface="Times New Roman"/>
              <a:buNone/>
            </a:pPr>
            <a:r>
              <a:rPr lang="en-US" sz="3200" b="1" dirty="0">
                <a:solidFill>
                  <a:schemeClr val="dk1"/>
                </a:solidFill>
                <a:latin typeface="Times New Roman"/>
                <a:ea typeface="Times New Roman"/>
                <a:cs typeface="Times New Roman"/>
                <a:sym typeface="Times New Roman"/>
              </a:rPr>
              <a:t>LSTM:</a:t>
            </a:r>
            <a:r>
              <a:rPr lang="en-US" sz="3200" dirty="0">
                <a:solidFill>
                  <a:schemeClr val="dk1"/>
                </a:solidFill>
                <a:latin typeface="Times New Roman"/>
                <a:ea typeface="Times New Roman"/>
                <a:cs typeface="Times New Roman"/>
                <a:sym typeface="Times New Roman"/>
              </a:rPr>
              <a:t> LSTM’s are widely used for sequence prediction problems and have proven to be extremely effective. The reason they work so well is because LSTM is able to store past information that is important, and forget the information that is not. </a:t>
            </a:r>
            <a:endParaRPr sz="32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200"/>
              <a:buFont typeface="Times New Roman"/>
              <a:buNone/>
            </a:pPr>
            <a:endParaRPr sz="32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200"/>
              <a:buFont typeface="Times New Roman"/>
              <a:buNone/>
            </a:pPr>
            <a:endParaRPr sz="3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3200" b="1" dirty="0">
                <a:solidFill>
                  <a:schemeClr val="dk1"/>
                </a:solidFill>
                <a:latin typeface="Times New Roman"/>
                <a:ea typeface="Times New Roman"/>
                <a:cs typeface="Times New Roman"/>
                <a:sym typeface="Times New Roman"/>
              </a:rPr>
              <a:t>Linear Regression: </a:t>
            </a:r>
            <a:r>
              <a:rPr lang="en-US" sz="3200" dirty="0">
                <a:solidFill>
                  <a:schemeClr val="dk1"/>
                </a:solidFill>
                <a:latin typeface="Times New Roman"/>
                <a:ea typeface="Times New Roman"/>
                <a:cs typeface="Times New Roman"/>
                <a:sym typeface="Times New Roman"/>
              </a:rPr>
              <a:t>Linear Regression is the most basic supervised machine learning algorithm. Supervise in the sense that the algorithm can answer your question based on labeled data that you feed to the algorithm. The most basic machine learning algorithm that can be implemented on this data is linear regression. The linear regression model returns an equation that determines the relationship between the independent variables and the dependent variable.</a:t>
            </a:r>
            <a:endParaRPr sz="32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3200" b="1"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200"/>
              <a:buFont typeface="Times New Roman"/>
              <a:buNone/>
            </a:pPr>
            <a:endParaRPr sz="32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200"/>
              <a:buFont typeface="Times New Roman"/>
              <a:buNone/>
            </a:pPr>
            <a:endParaRPr sz="3200" dirty="0">
              <a:solidFill>
                <a:schemeClr val="dk1"/>
              </a:solidFill>
              <a:latin typeface="Times New Roman"/>
              <a:ea typeface="Times New Roman"/>
              <a:cs typeface="Times New Roman"/>
              <a:sym typeface="Times New Roman"/>
            </a:endParaRPr>
          </a:p>
        </p:txBody>
      </p:sp>
      <p:sp>
        <p:nvSpPr>
          <p:cNvPr id="125" name="Google Shape;125;p1"/>
          <p:cNvSpPr txBox="1"/>
          <p:nvPr/>
        </p:nvSpPr>
        <p:spPr>
          <a:xfrm>
            <a:off x="33358138" y="19142075"/>
            <a:ext cx="9880500" cy="2606739"/>
          </a:xfrm>
          <a:prstGeom prst="rect">
            <a:avLst/>
          </a:prstGeom>
          <a:noFill/>
          <a:ln>
            <a:noFill/>
          </a:ln>
        </p:spPr>
        <p:txBody>
          <a:bodyPr spcFirstLastPara="1" wrap="square" lIns="457200" tIns="457200" rIns="457200" bIns="457200" anchor="t" anchorCtr="0">
            <a:spAutoFit/>
          </a:bodyPr>
          <a:lstStyle/>
          <a:p>
            <a:pPr marL="0" marR="0" algn="just">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Our paper is communicated to “International Journal of Computer Sciences and Engineering” and it is under </a:t>
            </a:r>
            <a:r>
              <a:rPr lang="en-US" sz="3200">
                <a:latin typeface="Times New Roman" panose="02020603050405020304" pitchFamily="18" charset="0"/>
                <a:ea typeface="Calibri" panose="020F0502020204030204" pitchFamily="34" charset="0"/>
                <a:cs typeface="Times New Roman" panose="02020603050405020304" pitchFamily="18" charset="0"/>
              </a:rPr>
              <a:t>the reviewing </a:t>
            </a:r>
            <a:r>
              <a:rPr lang="en-US" sz="3200" dirty="0">
                <a:latin typeface="Times New Roman" panose="02020603050405020304" pitchFamily="18" charset="0"/>
                <a:ea typeface="Calibri" panose="020F0502020204030204" pitchFamily="34" charset="0"/>
                <a:cs typeface="Times New Roman" panose="02020603050405020304" pitchFamily="18" charset="0"/>
              </a:rPr>
              <a:t>process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26" name="Google Shape;126;p1"/>
          <p:cNvGraphicFramePr/>
          <p:nvPr>
            <p:extLst>
              <p:ext uri="{D42A27DB-BD31-4B8C-83A1-F6EECF244321}">
                <p14:modId xmlns:p14="http://schemas.microsoft.com/office/powerpoint/2010/main" val="3547383239"/>
              </p:ext>
            </p:extLst>
          </p:nvPr>
        </p:nvGraphicFramePr>
        <p:xfrm>
          <a:off x="33358138" y="25679400"/>
          <a:ext cx="9790100" cy="6095975"/>
        </p:xfrm>
        <a:graphic>
          <a:graphicData uri="http://schemas.openxmlformats.org/drawingml/2006/table">
            <a:tbl>
              <a:tblPr>
                <a:noFill/>
                <a:tableStyleId>{D7DC61E8-068C-4F9F-9101-20941848143A}</a:tableStyleId>
              </a:tblPr>
              <a:tblGrid>
                <a:gridCol w="4943475">
                  <a:extLst>
                    <a:ext uri="{9D8B030D-6E8A-4147-A177-3AD203B41FA5}">
                      <a16:colId xmlns:a16="http://schemas.microsoft.com/office/drawing/2014/main" val="20000"/>
                    </a:ext>
                  </a:extLst>
                </a:gridCol>
                <a:gridCol w="4846625">
                  <a:extLst>
                    <a:ext uri="{9D8B030D-6E8A-4147-A177-3AD203B41FA5}">
                      <a16:colId xmlns:a16="http://schemas.microsoft.com/office/drawing/2014/main" val="20001"/>
                    </a:ext>
                  </a:extLst>
                </a:gridCol>
              </a:tblGrid>
              <a:tr h="1341425">
                <a:tc gridSpan="2">
                  <a:txBody>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0"/>
                        </a:spcBef>
                        <a:spcAft>
                          <a:spcPts val="0"/>
                        </a:spcAft>
                        <a:buClr>
                          <a:schemeClr val="dk1"/>
                        </a:buClr>
                        <a:buSzPts val="2000"/>
                        <a:buFont typeface="Arial Narrow"/>
                        <a:buNone/>
                      </a:pPr>
                      <a:r>
                        <a:rPr lang="en-US" sz="2000" b="0" i="0" u="none" strike="noStrike" cap="none" dirty="0">
                          <a:solidFill>
                            <a:schemeClr val="dk1"/>
                          </a:solidFill>
                          <a:latin typeface="Arial Narrow"/>
                          <a:ea typeface="Arial Narrow"/>
                          <a:cs typeface="Arial Narrow"/>
                          <a:sym typeface="Arial Narrow"/>
                        </a:rPr>
                        <a:t> </a:t>
                      </a:r>
                      <a:r>
                        <a:rPr lang="en-US" sz="3200" b="0" i="0" u="none" strike="noStrike" cap="none" dirty="0">
                          <a:solidFill>
                            <a:schemeClr val="dk1"/>
                          </a:solidFill>
                          <a:latin typeface="Arial Narrow"/>
                          <a:ea typeface="Arial Narrow"/>
                          <a:cs typeface="Arial Narrow"/>
                          <a:sym typeface="Arial Narrow"/>
                        </a:rPr>
                        <a:t>Under the guidance of    </a:t>
                      </a:r>
                      <a:r>
                        <a:rPr lang="en-US" sz="3200" b="0" i="0" u="none" strike="noStrike" cap="none" dirty="0">
                          <a:solidFill>
                            <a:srgbClr val="000000"/>
                          </a:solidFill>
                          <a:latin typeface="Times New Roman"/>
                          <a:ea typeface="Times New Roman"/>
                          <a:cs typeface="Times New Roman"/>
                          <a:sym typeface="Times New Roman"/>
                        </a:rPr>
                        <a:t>Assistant Prof: </a:t>
                      </a:r>
                      <a:r>
                        <a:rPr lang="en-US" sz="3200" dirty="0" err="1">
                          <a:solidFill>
                            <a:schemeClr val="dk1"/>
                          </a:solidFill>
                          <a:latin typeface="Times New Roman"/>
                          <a:ea typeface="Times New Roman"/>
                          <a:cs typeface="Times New Roman"/>
                          <a:sym typeface="Times New Roman"/>
                        </a:rPr>
                        <a:t>Mathiyalagan</a:t>
                      </a:r>
                      <a:r>
                        <a:rPr lang="en-US" sz="3200" dirty="0">
                          <a:solidFill>
                            <a:schemeClr val="dk1"/>
                          </a:solidFill>
                          <a:latin typeface="Times New Roman"/>
                          <a:ea typeface="Times New Roman"/>
                          <a:cs typeface="Times New Roman"/>
                          <a:sym typeface="Times New Roman"/>
                        </a:rPr>
                        <a:t> R</a:t>
                      </a:r>
                      <a:endParaRPr sz="3200" dirty="0"/>
                    </a:p>
                  </a:txBody>
                  <a:tcPr marL="457200" marR="274325" marT="274325" marB="274325"/>
                </a:tc>
                <a:tc hMerge="1">
                  <a:txBody>
                    <a:bodyPr/>
                    <a:lstStyle/>
                    <a:p>
                      <a:endParaRPr lang="en-US"/>
                    </a:p>
                  </a:txBody>
                  <a:tcPr/>
                </a:tc>
                <a:extLst>
                  <a:ext uri="{0D108BD9-81ED-4DB2-BD59-A6C34878D82A}">
                    <a16:rowId xmlns:a16="http://schemas.microsoft.com/office/drawing/2014/main" val="10000"/>
                  </a:ext>
                </a:extLst>
              </a:tr>
              <a:tr h="4754550">
                <a:tc>
                  <a:txBody>
                    <a:bodyPr/>
                    <a:lstStyle/>
                    <a:p>
                      <a:pPr marL="0" marR="0" lvl="0" indent="0" algn="l" rtl="0">
                        <a:lnSpc>
                          <a:spcPct val="100000"/>
                        </a:lnSpc>
                        <a:spcBef>
                          <a:spcPts val="0"/>
                        </a:spcBef>
                        <a:spcAft>
                          <a:spcPts val="0"/>
                        </a:spcAft>
                        <a:buClr>
                          <a:schemeClr val="dk1"/>
                        </a:buClr>
                        <a:buSzPts val="3000"/>
                        <a:buFont typeface="Arial Narrow"/>
                        <a:buNone/>
                      </a:pPr>
                      <a:r>
                        <a:rPr lang="en-US" sz="3200" b="1" i="0" u="none" strike="noStrike" cap="none" dirty="0">
                          <a:solidFill>
                            <a:schemeClr val="dk1"/>
                          </a:solidFill>
                          <a:latin typeface="Arial Narrow"/>
                          <a:ea typeface="Arial Narrow"/>
                          <a:cs typeface="Arial Narrow"/>
                          <a:sym typeface="Arial Narrow"/>
                        </a:rPr>
                        <a:t>    Student Name</a:t>
                      </a:r>
                      <a:endParaRPr sz="3200" dirty="0"/>
                    </a:p>
                    <a:p>
                      <a:pPr marL="0" marR="0" lvl="0" indent="0" algn="l" rtl="0">
                        <a:lnSpc>
                          <a:spcPct val="100000"/>
                        </a:lnSpc>
                        <a:spcBef>
                          <a:spcPts val="600"/>
                        </a:spcBef>
                        <a:spcAft>
                          <a:spcPts val="0"/>
                        </a:spcAft>
                        <a:buClr>
                          <a:schemeClr val="dk1"/>
                        </a:buClr>
                        <a:buSzPts val="3000"/>
                        <a:buFont typeface="Arial"/>
                        <a:buNone/>
                      </a:pPr>
                      <a:endParaRPr sz="32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600"/>
                        </a:spcBef>
                        <a:spcAft>
                          <a:spcPts val="0"/>
                        </a:spcAft>
                        <a:buClr>
                          <a:schemeClr val="dk1"/>
                        </a:buClr>
                        <a:buSzPts val="3000"/>
                        <a:buFont typeface="Arial Narrow"/>
                        <a:buNone/>
                      </a:pPr>
                      <a:r>
                        <a:rPr lang="en-US" sz="3200" b="0" i="0" u="none" strike="noStrike" cap="none" dirty="0">
                          <a:solidFill>
                            <a:schemeClr val="dk1"/>
                          </a:solidFill>
                          <a:latin typeface="Arial Narrow"/>
                          <a:ea typeface="Arial Narrow"/>
                          <a:cs typeface="Arial Narrow"/>
                          <a:sym typeface="Arial Narrow"/>
                        </a:rPr>
                        <a:t>1.</a:t>
                      </a:r>
                      <a:r>
                        <a:rPr lang="en-US" sz="3200" b="0" i="0" u="none" strike="noStrike" cap="none" dirty="0">
                          <a:solidFill>
                            <a:schemeClr val="dk1"/>
                          </a:solidFill>
                          <a:latin typeface="Times New Roman"/>
                          <a:ea typeface="Times New Roman"/>
                          <a:cs typeface="Times New Roman"/>
                          <a:sym typeface="Times New Roman"/>
                        </a:rPr>
                        <a:t> </a:t>
                      </a:r>
                      <a:r>
                        <a:rPr lang="en-US" sz="3200" dirty="0">
                          <a:solidFill>
                            <a:schemeClr val="dk1"/>
                          </a:solidFill>
                          <a:latin typeface="Times New Roman"/>
                          <a:ea typeface="Times New Roman"/>
                          <a:cs typeface="Times New Roman"/>
                          <a:sym typeface="Times New Roman"/>
                        </a:rPr>
                        <a:t>Aditya Surana</a:t>
                      </a:r>
                      <a:endParaRPr sz="3200" dirty="0"/>
                    </a:p>
                    <a:p>
                      <a:pPr marL="0" marR="0" lvl="0" indent="0" algn="l" rtl="0">
                        <a:lnSpc>
                          <a:spcPct val="100000"/>
                        </a:lnSpc>
                        <a:spcBef>
                          <a:spcPts val="600"/>
                        </a:spcBef>
                        <a:spcAft>
                          <a:spcPts val="0"/>
                        </a:spcAft>
                        <a:buClr>
                          <a:schemeClr val="dk1"/>
                        </a:buClr>
                        <a:buSzPts val="3000"/>
                        <a:buFont typeface="Arial Narrow"/>
                        <a:buNone/>
                      </a:pPr>
                      <a:r>
                        <a:rPr lang="en-US" sz="3200" b="0" i="0" u="none" strike="noStrike" cap="none" dirty="0">
                          <a:solidFill>
                            <a:schemeClr val="dk1"/>
                          </a:solidFill>
                          <a:latin typeface="Arial Narrow"/>
                          <a:ea typeface="Arial Narrow"/>
                          <a:cs typeface="Arial Narrow"/>
                          <a:sym typeface="Arial Narrow"/>
                        </a:rPr>
                        <a:t>2.</a:t>
                      </a:r>
                      <a:r>
                        <a:rPr lang="en-US" sz="3200" dirty="0">
                          <a:solidFill>
                            <a:schemeClr val="dk1"/>
                          </a:solidFill>
                          <a:latin typeface="Times New Roman"/>
                          <a:ea typeface="Times New Roman"/>
                          <a:cs typeface="Times New Roman"/>
                          <a:sym typeface="Times New Roman"/>
                        </a:rPr>
                        <a:t>Mohit Kumar</a:t>
                      </a:r>
                      <a:endParaRPr sz="3200" dirty="0"/>
                    </a:p>
                    <a:p>
                      <a:pPr marL="0" marR="0" lvl="0" indent="0" algn="l" rtl="0">
                        <a:lnSpc>
                          <a:spcPct val="100000"/>
                        </a:lnSpc>
                        <a:spcBef>
                          <a:spcPts val="600"/>
                        </a:spcBef>
                        <a:spcAft>
                          <a:spcPts val="0"/>
                        </a:spcAft>
                        <a:buClr>
                          <a:schemeClr val="dk1"/>
                        </a:buClr>
                        <a:buSzPts val="3000"/>
                        <a:buFont typeface="Arial Narrow"/>
                        <a:buNone/>
                      </a:pPr>
                      <a:r>
                        <a:rPr lang="en-US" sz="3200" b="0" i="0" u="none" strike="noStrike" cap="none" dirty="0">
                          <a:solidFill>
                            <a:schemeClr val="dk1"/>
                          </a:solidFill>
                          <a:latin typeface="Arial Narrow"/>
                          <a:ea typeface="Arial Narrow"/>
                          <a:cs typeface="Arial Narrow"/>
                          <a:sym typeface="Arial Narrow"/>
                        </a:rPr>
                        <a:t>3.</a:t>
                      </a:r>
                      <a:r>
                        <a:rPr lang="en-US" sz="3200" dirty="0">
                          <a:solidFill>
                            <a:schemeClr val="dk1"/>
                          </a:solidFill>
                          <a:latin typeface="Times New Roman"/>
                          <a:ea typeface="Times New Roman"/>
                          <a:cs typeface="Times New Roman"/>
                          <a:sym typeface="Times New Roman"/>
                        </a:rPr>
                        <a:t>Anish Shrestha</a:t>
                      </a:r>
                      <a:endParaRPr sz="3200" dirty="0"/>
                    </a:p>
                    <a:p>
                      <a:pPr marL="0" marR="0" lvl="0" indent="0" algn="l" rtl="0">
                        <a:lnSpc>
                          <a:spcPct val="100000"/>
                        </a:lnSpc>
                        <a:spcBef>
                          <a:spcPts val="600"/>
                        </a:spcBef>
                        <a:spcAft>
                          <a:spcPts val="0"/>
                        </a:spcAft>
                        <a:buClr>
                          <a:schemeClr val="dk1"/>
                        </a:buClr>
                        <a:buSzPts val="3000"/>
                        <a:buFont typeface="Arial Narrow"/>
                        <a:buNone/>
                      </a:pPr>
                      <a:r>
                        <a:rPr lang="en-US" sz="3200" b="0" i="0" u="none" strike="noStrike" cap="none" dirty="0">
                          <a:solidFill>
                            <a:schemeClr val="dk1"/>
                          </a:solidFill>
                          <a:latin typeface="Arial Narrow"/>
                          <a:ea typeface="Arial Narrow"/>
                          <a:cs typeface="Arial Narrow"/>
                          <a:sym typeface="Arial Narrow"/>
                        </a:rPr>
                        <a:t>4.</a:t>
                      </a:r>
                      <a:r>
                        <a:rPr lang="en-US" sz="3200" dirty="0">
                          <a:solidFill>
                            <a:schemeClr val="dk1"/>
                          </a:solidFill>
                          <a:latin typeface="Times New Roman"/>
                          <a:ea typeface="Times New Roman"/>
                          <a:cs typeface="Times New Roman"/>
                          <a:sym typeface="Times New Roman"/>
                        </a:rPr>
                        <a:t>Prabin </a:t>
                      </a:r>
                      <a:r>
                        <a:rPr lang="en-US" sz="3200" dirty="0" err="1">
                          <a:solidFill>
                            <a:schemeClr val="dk1"/>
                          </a:solidFill>
                          <a:latin typeface="Times New Roman"/>
                          <a:ea typeface="Times New Roman"/>
                          <a:cs typeface="Times New Roman"/>
                          <a:sym typeface="Times New Roman"/>
                        </a:rPr>
                        <a:t>Bishwokarma</a:t>
                      </a:r>
                      <a:endParaRPr sz="3200" b="0" i="0" u="none" dirty="0">
                        <a:solidFill>
                          <a:schemeClr val="dk1"/>
                        </a:solidFill>
                        <a:latin typeface="Arial Narrow"/>
                        <a:ea typeface="Arial Narrow"/>
                        <a:cs typeface="Arial Narrow"/>
                        <a:sym typeface="Arial Narrow"/>
                      </a:endParaRPr>
                    </a:p>
                  </a:txBody>
                  <a:tcPr marL="457200" marR="274325" marT="274325" marB="274325"/>
                </a:tc>
                <a:tc>
                  <a:txBody>
                    <a:bodyPr/>
                    <a:lstStyle/>
                    <a:p>
                      <a:pPr marL="0" marR="0" lvl="0" indent="0" algn="l" rtl="0">
                        <a:lnSpc>
                          <a:spcPct val="100000"/>
                        </a:lnSpc>
                        <a:spcBef>
                          <a:spcPts val="0"/>
                        </a:spcBef>
                        <a:spcAft>
                          <a:spcPts val="0"/>
                        </a:spcAft>
                        <a:buClr>
                          <a:schemeClr val="dk1"/>
                        </a:buClr>
                        <a:buSzPts val="3000"/>
                        <a:buFont typeface="Arial Narrow"/>
                        <a:buNone/>
                      </a:pPr>
                      <a:r>
                        <a:rPr lang="en-US" sz="3200" b="1" i="0" u="none" dirty="0">
                          <a:solidFill>
                            <a:schemeClr val="dk1"/>
                          </a:solidFill>
                          <a:latin typeface="Arial Narrow"/>
                          <a:ea typeface="Arial Narrow"/>
                          <a:cs typeface="Arial Narrow"/>
                          <a:sym typeface="Arial Narrow"/>
                        </a:rPr>
                        <a:t>         USN</a:t>
                      </a:r>
                      <a:endParaRPr sz="3200" b="1" i="0" u="none" dirty="0">
                        <a:solidFill>
                          <a:schemeClr val="dk1"/>
                        </a:solidFill>
                        <a:latin typeface="Arial Narrow"/>
                        <a:ea typeface="Arial Narrow"/>
                        <a:cs typeface="Arial Narrow"/>
                        <a:sym typeface="Arial Narrow"/>
                      </a:endParaRPr>
                    </a:p>
                    <a:p>
                      <a:pPr marL="0" marR="0" lvl="0" indent="0" algn="l" rtl="0">
                        <a:lnSpc>
                          <a:spcPct val="100000"/>
                        </a:lnSpc>
                        <a:spcBef>
                          <a:spcPts val="600"/>
                        </a:spcBef>
                        <a:spcAft>
                          <a:spcPts val="0"/>
                        </a:spcAft>
                        <a:buClr>
                          <a:schemeClr val="dk1"/>
                        </a:buClr>
                        <a:buSzPts val="3000"/>
                        <a:buFont typeface="Arial"/>
                        <a:buNone/>
                      </a:pPr>
                      <a:endParaRPr sz="3200" b="0" i="0" u="none" dirty="0">
                        <a:solidFill>
                          <a:schemeClr val="dk1"/>
                        </a:solidFill>
                        <a:latin typeface="Arial Narrow"/>
                        <a:ea typeface="Arial Narrow"/>
                        <a:cs typeface="Arial Narrow"/>
                        <a:sym typeface="Arial Narrow"/>
                      </a:endParaRPr>
                    </a:p>
                    <a:p>
                      <a:pPr marL="0" marR="0" lvl="0" indent="0" algn="l" rtl="0">
                        <a:lnSpc>
                          <a:spcPct val="100000"/>
                        </a:lnSpc>
                        <a:spcBef>
                          <a:spcPts val="600"/>
                        </a:spcBef>
                        <a:spcAft>
                          <a:spcPts val="0"/>
                        </a:spcAft>
                        <a:buClr>
                          <a:schemeClr val="dk1"/>
                        </a:buClr>
                        <a:buSzPts val="3000"/>
                        <a:buFont typeface="Arial Narrow"/>
                        <a:buNone/>
                      </a:pPr>
                      <a:r>
                        <a:rPr lang="en-US" sz="3200" b="0" i="0" u="none" dirty="0">
                          <a:solidFill>
                            <a:schemeClr val="dk1"/>
                          </a:solidFill>
                          <a:latin typeface="Arial Narrow"/>
                          <a:ea typeface="Arial Narrow"/>
                          <a:cs typeface="Arial Narrow"/>
                          <a:sym typeface="Arial Narrow"/>
                        </a:rPr>
                        <a:t>1.</a:t>
                      </a:r>
                      <a:r>
                        <a:rPr lang="en-US" sz="3200" dirty="0">
                          <a:solidFill>
                            <a:schemeClr val="dk1"/>
                          </a:solidFill>
                          <a:latin typeface="Times New Roman"/>
                          <a:ea typeface="Times New Roman"/>
                          <a:cs typeface="Times New Roman"/>
                          <a:sym typeface="Times New Roman"/>
                        </a:rPr>
                        <a:t>17BTRIS036</a:t>
                      </a:r>
                      <a:endParaRPr sz="3200" dirty="0"/>
                    </a:p>
                    <a:p>
                      <a:pPr marL="0" marR="0" lvl="0" indent="0" algn="l" rtl="0">
                        <a:lnSpc>
                          <a:spcPct val="100000"/>
                        </a:lnSpc>
                        <a:spcBef>
                          <a:spcPts val="600"/>
                        </a:spcBef>
                        <a:spcAft>
                          <a:spcPts val="0"/>
                        </a:spcAft>
                        <a:buClr>
                          <a:schemeClr val="dk1"/>
                        </a:buClr>
                        <a:buSzPts val="3000"/>
                        <a:buFont typeface="Arial Narrow"/>
                        <a:buNone/>
                      </a:pPr>
                      <a:r>
                        <a:rPr lang="en-US" sz="3200" b="0" i="0" u="none" dirty="0">
                          <a:solidFill>
                            <a:schemeClr val="dk1"/>
                          </a:solidFill>
                          <a:latin typeface="Arial Narrow"/>
                          <a:ea typeface="Arial Narrow"/>
                          <a:cs typeface="Arial Narrow"/>
                          <a:sym typeface="Arial Narrow"/>
                        </a:rPr>
                        <a:t>2.</a:t>
                      </a:r>
                      <a:r>
                        <a:rPr lang="en-US" sz="3200" dirty="0">
                          <a:solidFill>
                            <a:schemeClr val="dk1"/>
                          </a:solidFill>
                          <a:latin typeface="Times New Roman"/>
                          <a:ea typeface="Times New Roman"/>
                          <a:cs typeface="Times New Roman"/>
                          <a:sym typeface="Times New Roman"/>
                        </a:rPr>
                        <a:t>17BTRIS022</a:t>
                      </a:r>
                      <a:endParaRPr sz="3200" dirty="0"/>
                    </a:p>
                    <a:p>
                      <a:pPr marL="0" marR="0" lvl="0" indent="0" algn="l" rtl="0">
                        <a:lnSpc>
                          <a:spcPct val="100000"/>
                        </a:lnSpc>
                        <a:spcBef>
                          <a:spcPts val="600"/>
                        </a:spcBef>
                        <a:spcAft>
                          <a:spcPts val="0"/>
                        </a:spcAft>
                        <a:buClr>
                          <a:schemeClr val="dk1"/>
                        </a:buClr>
                        <a:buSzPts val="3000"/>
                        <a:buFont typeface="Arial Narrow"/>
                        <a:buNone/>
                      </a:pPr>
                      <a:r>
                        <a:rPr lang="en-US" sz="3200" b="0" i="0" u="none" dirty="0">
                          <a:solidFill>
                            <a:schemeClr val="dk1"/>
                          </a:solidFill>
                          <a:latin typeface="Arial Narrow"/>
                          <a:ea typeface="Arial Narrow"/>
                          <a:cs typeface="Arial Narrow"/>
                          <a:sym typeface="Arial Narrow"/>
                        </a:rPr>
                        <a:t>3.</a:t>
                      </a:r>
                      <a:r>
                        <a:rPr lang="en-US" sz="3200" dirty="0">
                          <a:solidFill>
                            <a:schemeClr val="dk1"/>
                          </a:solidFill>
                          <a:latin typeface="Times New Roman"/>
                          <a:ea typeface="Times New Roman"/>
                          <a:cs typeface="Times New Roman"/>
                          <a:sym typeface="Times New Roman"/>
                        </a:rPr>
                        <a:t>17BTRIS031</a:t>
                      </a:r>
                      <a:endParaRPr sz="3200" dirty="0"/>
                    </a:p>
                    <a:p>
                      <a:pPr marL="0" marR="0" lvl="0" indent="0" algn="l" rtl="0">
                        <a:lnSpc>
                          <a:spcPct val="100000"/>
                        </a:lnSpc>
                        <a:spcBef>
                          <a:spcPts val="600"/>
                        </a:spcBef>
                        <a:spcAft>
                          <a:spcPts val="0"/>
                        </a:spcAft>
                        <a:buClr>
                          <a:schemeClr val="dk1"/>
                        </a:buClr>
                        <a:buSzPts val="3000"/>
                        <a:buFont typeface="Arial Narrow"/>
                        <a:buNone/>
                      </a:pPr>
                      <a:r>
                        <a:rPr lang="en-US" sz="3200" b="0" i="0" u="none" dirty="0">
                          <a:solidFill>
                            <a:schemeClr val="dk1"/>
                          </a:solidFill>
                          <a:latin typeface="Arial Narrow"/>
                          <a:ea typeface="Arial Narrow"/>
                          <a:cs typeface="Arial Narrow"/>
                          <a:sym typeface="Arial Narrow"/>
                        </a:rPr>
                        <a:t>4.</a:t>
                      </a:r>
                      <a:r>
                        <a:rPr lang="en-US" sz="3200" b="0" i="0" u="none" dirty="0">
                          <a:solidFill>
                            <a:schemeClr val="dk1"/>
                          </a:solidFill>
                          <a:latin typeface="Times New Roman"/>
                          <a:ea typeface="Times New Roman"/>
                          <a:cs typeface="Times New Roman"/>
                          <a:sym typeface="Times New Roman"/>
                        </a:rPr>
                        <a:t> </a:t>
                      </a:r>
                      <a:r>
                        <a:rPr lang="en-US" sz="3200" dirty="0">
                          <a:solidFill>
                            <a:schemeClr val="dk1"/>
                          </a:solidFill>
                          <a:latin typeface="Times New Roman"/>
                          <a:ea typeface="Times New Roman"/>
                          <a:cs typeface="Times New Roman"/>
                          <a:sym typeface="Times New Roman"/>
                        </a:rPr>
                        <a:t>17BTRIS025</a:t>
                      </a:r>
                      <a:endParaRPr sz="3200" b="0" i="0" u="none"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3000" b="0" i="0" u="none" dirty="0">
                        <a:solidFill>
                          <a:schemeClr val="dk1"/>
                        </a:solidFill>
                        <a:latin typeface="Arial Narrow"/>
                        <a:ea typeface="Arial Narrow"/>
                        <a:cs typeface="Arial Narrow"/>
                        <a:sym typeface="Arial Narrow"/>
                      </a:endParaRPr>
                    </a:p>
                  </a:txBody>
                  <a:tcPr marL="457200" marR="274325" marT="274325" marB="274325"/>
                </a:tc>
                <a:extLst>
                  <a:ext uri="{0D108BD9-81ED-4DB2-BD59-A6C34878D82A}">
                    <a16:rowId xmlns:a16="http://schemas.microsoft.com/office/drawing/2014/main" val="10001"/>
                  </a:ext>
                </a:extLst>
              </a:tr>
            </a:tbl>
          </a:graphicData>
        </a:graphic>
      </p:graphicFrame>
      <p:grpSp>
        <p:nvGrpSpPr>
          <p:cNvPr id="127" name="Google Shape;127;p1"/>
          <p:cNvGrpSpPr/>
          <p:nvPr/>
        </p:nvGrpSpPr>
        <p:grpSpPr>
          <a:xfrm>
            <a:off x="523875" y="15559076"/>
            <a:ext cx="10001250" cy="11708042"/>
            <a:chOff x="401" y="9691"/>
            <a:chExt cx="6300" cy="10053"/>
          </a:xfrm>
        </p:grpSpPr>
        <p:sp>
          <p:nvSpPr>
            <p:cNvPr id="128" name="Google Shape;128;p1"/>
            <p:cNvSpPr txBox="1"/>
            <p:nvPr/>
          </p:nvSpPr>
          <p:spPr>
            <a:xfrm>
              <a:off x="401" y="9691"/>
              <a:ext cx="6300" cy="10053"/>
            </a:xfrm>
            <a:prstGeom prst="rect">
              <a:avLst/>
            </a:prstGeom>
            <a:noFill/>
            <a:ln>
              <a:noFill/>
            </a:ln>
          </p:spPr>
          <p:txBody>
            <a:bodyPr spcFirstLastPara="1" wrap="square" lIns="457200" tIns="457200" rIns="457200" bIns="457200" anchor="t" anchorCtr="0">
              <a:spAutoFit/>
            </a:bodyPr>
            <a:lstStyle/>
            <a:p>
              <a:pPr algn="just">
                <a:lnSpc>
                  <a:spcPct val="115000"/>
                </a:lnSpc>
                <a:spcBef>
                  <a:spcPts val="1200"/>
                </a:spcBef>
                <a:buClr>
                  <a:schemeClr val="dk1"/>
                </a:buClr>
                <a:buSzPts val="1100"/>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We have used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MinMaxScaler</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TimeSeriesGenerator</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as the preprocessing techniques.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MinMaxScaler</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is a data transformation technique which is used to transform feature by scaling each feature to a given range. In our project we used this technique to scale the open feature between [-1,1].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TimeSeriesGenerator</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is used to transform the univariant or multivariant dataset into smaller part which can be trained easily. As there are a lot of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TimeSeries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data is present so it will take a lot of time to do it manually. Feature Reduction is done through the drop function which is present in the pandas data frame library it is used to remove feature or attribute that is to be reduced.</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We are comparing our dataset with two classifiers for better accuracy which includes LSTM and Linear Regression.</a:t>
              </a:r>
              <a:endParaRPr sz="3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1200"/>
                </a:spcBef>
                <a:spcAft>
                  <a:spcPts val="0"/>
                </a:spcAft>
                <a:buClr>
                  <a:schemeClr val="dk1"/>
                </a:buClr>
                <a:buSzPts val="3000"/>
                <a:buFont typeface="Times New Roman"/>
                <a:buNone/>
              </a:pPr>
              <a:endParaRPr sz="32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000"/>
                <a:buFont typeface="Arial Narrow"/>
                <a:buNone/>
              </a:pPr>
              <a:endParaRPr sz="300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000" i="0" u="none" dirty="0">
                <a:solidFill>
                  <a:schemeClr val="dk1"/>
                </a:solidFill>
                <a:latin typeface="Times New Roman"/>
                <a:ea typeface="Times New Roman"/>
                <a:cs typeface="Times New Roman"/>
                <a:sym typeface="Times New Roman"/>
              </a:endParaRPr>
            </a:p>
          </p:txBody>
        </p:sp>
        <p:pic>
          <p:nvPicPr>
            <p:cNvPr id="129" name="Google Shape;129;p1"/>
            <p:cNvPicPr preferRelativeResize="0"/>
            <p:nvPr/>
          </p:nvPicPr>
          <p:blipFill rotWithShape="1">
            <a:blip r:embed="rId3">
              <a:alphaModFix/>
            </a:blip>
            <a:srcRect/>
            <a:stretch/>
          </p:blipFill>
          <p:spPr>
            <a:xfrm>
              <a:off x="2442" y="16424"/>
              <a:ext cx="248" cy="219"/>
            </a:xfrm>
            <a:prstGeom prst="rect">
              <a:avLst/>
            </a:prstGeom>
            <a:noFill/>
            <a:ln>
              <a:noFill/>
            </a:ln>
          </p:spPr>
        </p:pic>
      </p:grpSp>
      <p:sp>
        <p:nvSpPr>
          <p:cNvPr id="130" name="Google Shape;130;p1"/>
          <p:cNvSpPr/>
          <p:nvPr/>
        </p:nvSpPr>
        <p:spPr>
          <a:xfrm>
            <a:off x="2951162" y="1235075"/>
            <a:ext cx="4271962" cy="257016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000"/>
              <a:buFont typeface="Arial Narrow"/>
              <a:buNone/>
            </a:pPr>
            <a:r>
              <a:rPr lang="en-US" sz="4000" b="1" i="0" u="none">
                <a:solidFill>
                  <a:schemeClr val="dk1"/>
                </a:solidFill>
                <a:latin typeface="Arial Narrow"/>
                <a:ea typeface="Arial Narrow"/>
                <a:cs typeface="Arial Narrow"/>
                <a:sym typeface="Arial Narrow"/>
              </a:rPr>
              <a:t>Batch Number:</a:t>
            </a:r>
            <a:r>
              <a:rPr lang="en-US" sz="4000" b="1">
                <a:solidFill>
                  <a:schemeClr val="dk1"/>
                </a:solidFill>
                <a:latin typeface="Arial Narrow"/>
                <a:ea typeface="Arial Narrow"/>
                <a:cs typeface="Arial Narrow"/>
                <a:sym typeface="Arial Narrow"/>
              </a:rPr>
              <a:t>3</a:t>
            </a:r>
            <a:endParaRPr/>
          </a:p>
        </p:txBody>
      </p:sp>
      <p:sp>
        <p:nvSpPr>
          <p:cNvPr id="131" name="Google Shape;131;p1"/>
          <p:cNvSpPr/>
          <p:nvPr/>
        </p:nvSpPr>
        <p:spPr>
          <a:xfrm>
            <a:off x="35999738" y="1143000"/>
            <a:ext cx="5521325" cy="257016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nvGrpSpPr>
          <p:cNvPr id="132" name="Google Shape;132;p1"/>
          <p:cNvGrpSpPr/>
          <p:nvPr/>
        </p:nvGrpSpPr>
        <p:grpSpPr>
          <a:xfrm>
            <a:off x="0" y="-777875"/>
            <a:ext cx="43891202" cy="777875"/>
            <a:chOff x="0" y="-490"/>
            <a:chExt cx="27648" cy="490"/>
          </a:xfrm>
        </p:grpSpPr>
        <p:sp>
          <p:nvSpPr>
            <p:cNvPr id="133" name="Google Shape;133;p1"/>
            <p:cNvSpPr txBox="1"/>
            <p:nvPr/>
          </p:nvSpPr>
          <p:spPr>
            <a:xfrm>
              <a:off x="0" y="-490"/>
              <a:ext cx="27648" cy="490"/>
            </a:xfrm>
            <a:prstGeom prst="rect">
              <a:avLst/>
            </a:prstGeom>
            <a:solidFill>
              <a:srgbClr val="F8F8F8"/>
            </a:solidFill>
            <a:ln>
              <a:noFill/>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4" name="Google Shape;134;p1"/>
            <p:cNvSpPr txBox="1"/>
            <p:nvPr/>
          </p:nvSpPr>
          <p:spPr>
            <a:xfrm>
              <a:off x="2708" y="-408"/>
              <a:ext cx="3686" cy="27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900"/>
                <a:buFont typeface="Arial Narrow"/>
                <a:buNone/>
              </a:pPr>
              <a:r>
                <a:rPr lang="en-US" sz="2900" b="0" i="0" u="none">
                  <a:solidFill>
                    <a:schemeClr val="dk1"/>
                  </a:solidFill>
                  <a:latin typeface="Arial Narrow"/>
                  <a:ea typeface="Arial Narrow"/>
                  <a:cs typeface="Arial Narrow"/>
                  <a:sym typeface="Arial Narrow"/>
                </a:rPr>
                <a:t>Fold or cut poster here</a:t>
              </a:r>
              <a:endParaRPr/>
            </a:p>
          </p:txBody>
        </p:sp>
        <p:sp>
          <p:nvSpPr>
            <p:cNvPr id="135" name="Google Shape;135;p1"/>
            <p:cNvSpPr txBox="1"/>
            <p:nvPr/>
          </p:nvSpPr>
          <p:spPr>
            <a:xfrm>
              <a:off x="21228" y="-396"/>
              <a:ext cx="3686" cy="27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900"/>
                <a:buFont typeface="Arial Narrow"/>
                <a:buNone/>
              </a:pPr>
              <a:r>
                <a:rPr lang="en-US" sz="2900" b="0" i="0" u="none">
                  <a:solidFill>
                    <a:schemeClr val="dk1"/>
                  </a:solidFill>
                  <a:latin typeface="Arial Narrow"/>
                  <a:ea typeface="Arial Narrow"/>
                  <a:cs typeface="Arial Narrow"/>
                  <a:sym typeface="Arial Narrow"/>
                </a:rPr>
                <a:t>Fold or cut poster here</a:t>
              </a:r>
              <a:endParaRPr/>
            </a:p>
          </p:txBody>
        </p:sp>
        <p:grpSp>
          <p:nvGrpSpPr>
            <p:cNvPr id="136" name="Google Shape;136;p1"/>
            <p:cNvGrpSpPr/>
            <p:nvPr/>
          </p:nvGrpSpPr>
          <p:grpSpPr>
            <a:xfrm>
              <a:off x="6551" y="-372"/>
              <a:ext cx="14545" cy="258"/>
              <a:chOff x="6551" y="-372"/>
              <a:chExt cx="14545" cy="258"/>
            </a:xfrm>
          </p:grpSpPr>
          <p:grpSp>
            <p:nvGrpSpPr>
              <p:cNvPr id="137" name="Google Shape;137;p1"/>
              <p:cNvGrpSpPr/>
              <p:nvPr/>
            </p:nvGrpSpPr>
            <p:grpSpPr>
              <a:xfrm>
                <a:off x="6551" y="-372"/>
                <a:ext cx="720" cy="258"/>
                <a:chOff x="6551" y="-372"/>
                <a:chExt cx="720" cy="258"/>
              </a:xfrm>
            </p:grpSpPr>
            <p:sp>
              <p:nvSpPr>
                <p:cNvPr id="138" name="Google Shape;138;p1"/>
                <p:cNvSpPr/>
                <p:nvPr/>
              </p:nvSpPr>
              <p:spPr>
                <a:xfrm>
                  <a:off x="6551" y="-372"/>
                  <a:ext cx="360" cy="258"/>
                </a:xfrm>
                <a:prstGeom prst="rightArrow">
                  <a:avLst>
                    <a:gd name="adj1" fmla="val 16203"/>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9" name="Google Shape;139;p1"/>
                <p:cNvSpPr/>
                <p:nvPr/>
              </p:nvSpPr>
              <p:spPr>
                <a:xfrm rot="10800000">
                  <a:off x="6911" y="-372"/>
                  <a:ext cx="360" cy="258"/>
                </a:xfrm>
                <a:prstGeom prst="rightArrow">
                  <a:avLst>
                    <a:gd name="adj1" fmla="val 16203"/>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grpSp>
            <p:nvGrpSpPr>
              <p:cNvPr id="140" name="Google Shape;140;p1"/>
              <p:cNvGrpSpPr/>
              <p:nvPr/>
            </p:nvGrpSpPr>
            <p:grpSpPr>
              <a:xfrm>
                <a:off x="20376" y="-372"/>
                <a:ext cx="720" cy="258"/>
                <a:chOff x="6551" y="-372"/>
                <a:chExt cx="720" cy="258"/>
              </a:xfrm>
            </p:grpSpPr>
            <p:sp>
              <p:nvSpPr>
                <p:cNvPr id="141" name="Google Shape;141;p1"/>
                <p:cNvSpPr/>
                <p:nvPr/>
              </p:nvSpPr>
              <p:spPr>
                <a:xfrm>
                  <a:off x="6551" y="-372"/>
                  <a:ext cx="360" cy="258"/>
                </a:xfrm>
                <a:prstGeom prst="rightArrow">
                  <a:avLst>
                    <a:gd name="adj1" fmla="val 16203"/>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42" name="Google Shape;142;p1"/>
                <p:cNvSpPr/>
                <p:nvPr/>
              </p:nvSpPr>
              <p:spPr>
                <a:xfrm rot="10800000">
                  <a:off x="6911" y="-372"/>
                  <a:ext cx="360" cy="258"/>
                </a:xfrm>
                <a:prstGeom prst="rightArrow">
                  <a:avLst>
                    <a:gd name="adj1" fmla="val 16203"/>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grpSp>
      </p:grpSp>
      <p:grpSp>
        <p:nvGrpSpPr>
          <p:cNvPr id="143" name="Google Shape;143;p1"/>
          <p:cNvGrpSpPr/>
          <p:nvPr/>
        </p:nvGrpSpPr>
        <p:grpSpPr>
          <a:xfrm>
            <a:off x="-1587" y="32964437"/>
            <a:ext cx="43891202" cy="777875"/>
            <a:chOff x="0" y="-490"/>
            <a:chExt cx="27648" cy="490"/>
          </a:xfrm>
        </p:grpSpPr>
        <p:sp>
          <p:nvSpPr>
            <p:cNvPr id="144" name="Google Shape;144;p1"/>
            <p:cNvSpPr txBox="1"/>
            <p:nvPr/>
          </p:nvSpPr>
          <p:spPr>
            <a:xfrm>
              <a:off x="0" y="-490"/>
              <a:ext cx="27648" cy="490"/>
            </a:xfrm>
            <a:prstGeom prst="rect">
              <a:avLst/>
            </a:prstGeom>
            <a:solidFill>
              <a:srgbClr val="F8F8F8"/>
            </a:solidFill>
            <a:ln>
              <a:noFill/>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45" name="Google Shape;145;p1"/>
            <p:cNvSpPr txBox="1"/>
            <p:nvPr/>
          </p:nvSpPr>
          <p:spPr>
            <a:xfrm>
              <a:off x="2708" y="-408"/>
              <a:ext cx="3686" cy="27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900"/>
                <a:buFont typeface="Arial Narrow"/>
                <a:buNone/>
              </a:pPr>
              <a:r>
                <a:rPr lang="en-US" sz="2900" b="0" i="0" u="none">
                  <a:solidFill>
                    <a:schemeClr val="dk1"/>
                  </a:solidFill>
                  <a:latin typeface="Arial Narrow"/>
                  <a:ea typeface="Arial Narrow"/>
                  <a:cs typeface="Arial Narrow"/>
                  <a:sym typeface="Arial Narrow"/>
                </a:rPr>
                <a:t>Fold or cut poster here</a:t>
              </a:r>
              <a:endParaRPr/>
            </a:p>
          </p:txBody>
        </p:sp>
        <p:sp>
          <p:nvSpPr>
            <p:cNvPr id="146" name="Google Shape;146;p1"/>
            <p:cNvSpPr txBox="1"/>
            <p:nvPr/>
          </p:nvSpPr>
          <p:spPr>
            <a:xfrm>
              <a:off x="21228" y="-396"/>
              <a:ext cx="3686" cy="27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900"/>
                <a:buFont typeface="Arial Narrow"/>
                <a:buNone/>
              </a:pPr>
              <a:r>
                <a:rPr lang="en-US" sz="2900" b="0" i="0" u="none">
                  <a:solidFill>
                    <a:schemeClr val="dk1"/>
                  </a:solidFill>
                  <a:latin typeface="Arial Narrow"/>
                  <a:ea typeface="Arial Narrow"/>
                  <a:cs typeface="Arial Narrow"/>
                  <a:sym typeface="Arial Narrow"/>
                </a:rPr>
                <a:t>Fold or cut poster here</a:t>
              </a:r>
              <a:endParaRPr/>
            </a:p>
          </p:txBody>
        </p:sp>
        <p:grpSp>
          <p:nvGrpSpPr>
            <p:cNvPr id="147" name="Google Shape;147;p1"/>
            <p:cNvGrpSpPr/>
            <p:nvPr/>
          </p:nvGrpSpPr>
          <p:grpSpPr>
            <a:xfrm>
              <a:off x="6551" y="-372"/>
              <a:ext cx="14545" cy="258"/>
              <a:chOff x="6551" y="-372"/>
              <a:chExt cx="14545" cy="258"/>
            </a:xfrm>
          </p:grpSpPr>
          <p:grpSp>
            <p:nvGrpSpPr>
              <p:cNvPr id="148" name="Google Shape;148;p1"/>
              <p:cNvGrpSpPr/>
              <p:nvPr/>
            </p:nvGrpSpPr>
            <p:grpSpPr>
              <a:xfrm>
                <a:off x="6551" y="-372"/>
                <a:ext cx="720" cy="258"/>
                <a:chOff x="6551" y="-372"/>
                <a:chExt cx="720" cy="258"/>
              </a:xfrm>
            </p:grpSpPr>
            <p:sp>
              <p:nvSpPr>
                <p:cNvPr id="149" name="Google Shape;149;p1"/>
                <p:cNvSpPr/>
                <p:nvPr/>
              </p:nvSpPr>
              <p:spPr>
                <a:xfrm>
                  <a:off x="6551" y="-372"/>
                  <a:ext cx="360" cy="258"/>
                </a:xfrm>
                <a:prstGeom prst="rightArrow">
                  <a:avLst>
                    <a:gd name="adj1" fmla="val 16203"/>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50" name="Google Shape;150;p1"/>
                <p:cNvSpPr/>
                <p:nvPr/>
              </p:nvSpPr>
              <p:spPr>
                <a:xfrm rot="10800000">
                  <a:off x="6911" y="-372"/>
                  <a:ext cx="360" cy="258"/>
                </a:xfrm>
                <a:prstGeom prst="rightArrow">
                  <a:avLst>
                    <a:gd name="adj1" fmla="val 16203"/>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grpSp>
            <p:nvGrpSpPr>
              <p:cNvPr id="151" name="Google Shape;151;p1"/>
              <p:cNvGrpSpPr/>
              <p:nvPr/>
            </p:nvGrpSpPr>
            <p:grpSpPr>
              <a:xfrm>
                <a:off x="20376" y="-372"/>
                <a:ext cx="720" cy="258"/>
                <a:chOff x="6551" y="-372"/>
                <a:chExt cx="720" cy="258"/>
              </a:xfrm>
            </p:grpSpPr>
            <p:sp>
              <p:nvSpPr>
                <p:cNvPr id="152" name="Google Shape;152;p1"/>
                <p:cNvSpPr/>
                <p:nvPr/>
              </p:nvSpPr>
              <p:spPr>
                <a:xfrm>
                  <a:off x="6551" y="-372"/>
                  <a:ext cx="360" cy="258"/>
                </a:xfrm>
                <a:prstGeom prst="rightArrow">
                  <a:avLst>
                    <a:gd name="adj1" fmla="val 16203"/>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53" name="Google Shape;153;p1"/>
                <p:cNvSpPr/>
                <p:nvPr/>
              </p:nvSpPr>
              <p:spPr>
                <a:xfrm rot="10800000">
                  <a:off x="6911" y="-372"/>
                  <a:ext cx="360" cy="258"/>
                </a:xfrm>
                <a:prstGeom prst="rightArrow">
                  <a:avLst>
                    <a:gd name="adj1" fmla="val 16203"/>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grpSp>
      </p:grpSp>
      <p:pic>
        <p:nvPicPr>
          <p:cNvPr id="154" name="Google Shape;154;p1"/>
          <p:cNvPicPr preferRelativeResize="0"/>
          <p:nvPr/>
        </p:nvPicPr>
        <p:blipFill rotWithShape="1">
          <a:blip r:embed="rId4">
            <a:alphaModFix/>
          </a:blip>
          <a:srcRect/>
          <a:stretch/>
        </p:blipFill>
        <p:spPr>
          <a:xfrm>
            <a:off x="13155613" y="-180975"/>
            <a:ext cx="17059275" cy="3130550"/>
          </a:xfrm>
          <a:prstGeom prst="rect">
            <a:avLst/>
          </a:prstGeom>
          <a:noFill/>
          <a:ln>
            <a:noFill/>
          </a:ln>
        </p:spPr>
      </p:pic>
      <p:sp>
        <p:nvSpPr>
          <p:cNvPr id="155" name="Google Shape;155;p1"/>
          <p:cNvSpPr txBox="1"/>
          <p:nvPr/>
        </p:nvSpPr>
        <p:spPr>
          <a:xfrm>
            <a:off x="13395325" y="3940175"/>
            <a:ext cx="16373476"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4400"/>
              <a:buFont typeface="Arial Black"/>
              <a:buNone/>
            </a:pPr>
            <a:r>
              <a:rPr lang="en-US" sz="4400" b="0" i="0" u="none">
                <a:solidFill>
                  <a:srgbClr val="002060"/>
                </a:solidFill>
                <a:latin typeface="Arial Black"/>
                <a:ea typeface="Arial Black"/>
                <a:cs typeface="Arial Black"/>
                <a:sym typeface="Arial Black"/>
              </a:rPr>
              <a:t>Final Year Project Poster Presentation (UG - B.Tech)</a:t>
            </a:r>
            <a:endParaRPr/>
          </a:p>
        </p:txBody>
      </p:sp>
      <p:pic>
        <p:nvPicPr>
          <p:cNvPr id="156" name="Google Shape;156;p1"/>
          <p:cNvPicPr preferRelativeResize="0"/>
          <p:nvPr/>
        </p:nvPicPr>
        <p:blipFill rotWithShape="1">
          <a:blip r:embed="rId5">
            <a:alphaModFix/>
          </a:blip>
          <a:srcRect t="32390" b="32390"/>
          <a:stretch/>
        </p:blipFill>
        <p:spPr>
          <a:xfrm>
            <a:off x="35999738" y="1143000"/>
            <a:ext cx="2851150" cy="1196975"/>
          </a:xfrm>
          <a:prstGeom prst="rect">
            <a:avLst/>
          </a:prstGeom>
          <a:noFill/>
          <a:ln>
            <a:noFill/>
          </a:ln>
        </p:spPr>
      </p:pic>
      <p:pic>
        <p:nvPicPr>
          <p:cNvPr id="158" name="Google Shape;158;p1"/>
          <p:cNvPicPr preferRelativeResize="0"/>
          <p:nvPr/>
        </p:nvPicPr>
        <p:blipFill rotWithShape="1">
          <a:blip r:embed="rId6">
            <a:alphaModFix/>
          </a:blip>
          <a:srcRect t="32880" b="32876"/>
          <a:stretch/>
        </p:blipFill>
        <p:spPr>
          <a:xfrm>
            <a:off x="35999738" y="2339975"/>
            <a:ext cx="2851151" cy="1301750"/>
          </a:xfrm>
          <a:prstGeom prst="rect">
            <a:avLst/>
          </a:prstGeom>
          <a:noFill/>
          <a:ln>
            <a:noFill/>
          </a:ln>
        </p:spPr>
      </p:pic>
      <p:sp>
        <p:nvSpPr>
          <p:cNvPr id="160" name="Google Shape;160;p1"/>
          <p:cNvSpPr txBox="1"/>
          <p:nvPr/>
        </p:nvSpPr>
        <p:spPr>
          <a:xfrm>
            <a:off x="12265025" y="2990850"/>
            <a:ext cx="18540411"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4800"/>
              <a:buFont typeface="Arial Black"/>
              <a:buNone/>
            </a:pPr>
            <a:r>
              <a:rPr lang="en-US" sz="4800" b="0" i="0" u="none">
                <a:solidFill>
                  <a:srgbClr val="002060"/>
                </a:solidFill>
                <a:latin typeface="Arial Black"/>
                <a:ea typeface="Arial Black"/>
                <a:cs typeface="Arial Black"/>
                <a:sym typeface="Arial Black"/>
              </a:rPr>
              <a:t>Department of Information Science and Engineering</a:t>
            </a:r>
            <a:endParaRPr/>
          </a:p>
        </p:txBody>
      </p:sp>
      <p:pic>
        <p:nvPicPr>
          <p:cNvPr id="161" name="Google Shape;161;p1"/>
          <p:cNvPicPr preferRelativeResize="0"/>
          <p:nvPr/>
        </p:nvPicPr>
        <p:blipFill>
          <a:blip r:embed="rId7">
            <a:alphaModFix/>
          </a:blip>
          <a:stretch>
            <a:fillRect/>
          </a:stretch>
        </p:blipFill>
        <p:spPr>
          <a:xfrm>
            <a:off x="38669900" y="2274925"/>
            <a:ext cx="2851149" cy="1416000"/>
          </a:xfrm>
          <a:prstGeom prst="rect">
            <a:avLst/>
          </a:prstGeom>
          <a:noFill/>
          <a:ln w="28575" cap="flat" cmpd="sng">
            <a:solidFill>
              <a:schemeClr val="dk1"/>
            </a:solidFill>
            <a:prstDash val="solid"/>
            <a:miter lim="8000"/>
            <a:headEnd type="none" w="sm" len="sm"/>
            <a:tailEnd type="none" w="sm" len="sm"/>
          </a:ln>
        </p:spPr>
      </p:pic>
      <p:pic>
        <p:nvPicPr>
          <p:cNvPr id="162" name="Google Shape;162;p1"/>
          <p:cNvPicPr preferRelativeResize="0"/>
          <p:nvPr/>
        </p:nvPicPr>
        <p:blipFill>
          <a:blip r:embed="rId8">
            <a:alphaModFix/>
          </a:blip>
          <a:stretch>
            <a:fillRect/>
          </a:stretch>
        </p:blipFill>
        <p:spPr>
          <a:xfrm>
            <a:off x="38669900" y="1143000"/>
            <a:ext cx="2851150" cy="1131925"/>
          </a:xfrm>
          <a:prstGeom prst="rect">
            <a:avLst/>
          </a:prstGeom>
          <a:noFill/>
          <a:ln>
            <a:noFill/>
          </a:ln>
        </p:spPr>
      </p:pic>
      <p:pic>
        <p:nvPicPr>
          <p:cNvPr id="3" name="Picture 2">
            <a:extLst>
              <a:ext uri="{FF2B5EF4-FFF2-40B4-BE49-F238E27FC236}">
                <a16:creationId xmlns:a16="http://schemas.microsoft.com/office/drawing/2014/main" id="{1CE9B85C-557E-4346-9288-C3CB7301C426}"/>
              </a:ext>
            </a:extLst>
          </p:cNvPr>
          <p:cNvPicPr>
            <a:picLocks noChangeAspect="1"/>
          </p:cNvPicPr>
          <p:nvPr/>
        </p:nvPicPr>
        <p:blipFill>
          <a:blip r:embed="rId9"/>
          <a:stretch>
            <a:fillRect/>
          </a:stretch>
        </p:blipFill>
        <p:spPr>
          <a:xfrm>
            <a:off x="1188720" y="25099962"/>
            <a:ext cx="8960168" cy="7014019"/>
          </a:xfrm>
          <a:prstGeom prst="rect">
            <a:avLst/>
          </a:prstGeom>
        </p:spPr>
      </p:pic>
      <p:pic>
        <p:nvPicPr>
          <p:cNvPr id="4" name="Picture 3">
            <a:extLst>
              <a:ext uri="{FF2B5EF4-FFF2-40B4-BE49-F238E27FC236}">
                <a16:creationId xmlns:a16="http://schemas.microsoft.com/office/drawing/2014/main" id="{8698A654-08A0-4DD5-BF17-8A1AC2B5AEDB}"/>
              </a:ext>
            </a:extLst>
          </p:cNvPr>
          <p:cNvPicPr>
            <a:picLocks noChangeAspect="1"/>
          </p:cNvPicPr>
          <p:nvPr/>
        </p:nvPicPr>
        <p:blipFill>
          <a:blip r:embed="rId10"/>
          <a:stretch>
            <a:fillRect/>
          </a:stretch>
        </p:blipFill>
        <p:spPr>
          <a:xfrm>
            <a:off x="22464816" y="6326861"/>
            <a:ext cx="10001250" cy="12626302"/>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913</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Times New Roman</vt:lpstr>
      <vt:lpstr>Arial Narrow</vt:lpstr>
      <vt:lpstr>Arial Black</vt:lpstr>
      <vt:lpstr>Custom Design</vt:lpstr>
      <vt:lpstr>1_Custom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Aditya Surana</cp:lastModifiedBy>
  <cp:revision>23</cp:revision>
  <dcterms:created xsi:type="dcterms:W3CDTF">2005-05-18T01:24:28Z</dcterms:created>
  <dcterms:modified xsi:type="dcterms:W3CDTF">2021-05-21T17:11:25Z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