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7" r:id="rId2"/>
    <p:sldId id="258" r:id="rId3"/>
    <p:sldId id="259" r:id="rId4"/>
    <p:sldId id="272" r:id="rId5"/>
    <p:sldId id="274" r:id="rId6"/>
    <p:sldId id="275" r:id="rId7"/>
    <p:sldId id="276" r:id="rId8"/>
    <p:sldId id="277" r:id="rId9"/>
    <p:sldId id="288" r:id="rId10"/>
    <p:sldId id="293" r:id="rId11"/>
    <p:sldId id="294" r:id="rId12"/>
    <p:sldId id="261" r:id="rId13"/>
    <p:sldId id="284" r:id="rId14"/>
    <p:sldId id="292" r:id="rId15"/>
    <p:sldId id="295" r:id="rId16"/>
    <p:sldId id="289" r:id="rId17"/>
    <p:sldId id="283" r:id="rId18"/>
    <p:sldId id="287" r:id="rId19"/>
    <p:sldId id="291" r:id="rId20"/>
    <p:sldId id="270" r:id="rId21"/>
    <p:sldId id="286" r:id="rId22"/>
    <p:sldId id="2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F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p:cViewPr varScale="1">
        <p:scale>
          <a:sx n="68" d="100"/>
          <a:sy n="68" d="100"/>
        </p:scale>
        <p:origin x="13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358DA8-646D-447A-B1A1-4828C58C8F98}"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298535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98911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267522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183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04348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358DA8-646D-447A-B1A1-4828C58C8F98}" type="datetimeFigureOut">
              <a:rPr lang="en-IN" smtClean="0"/>
              <a:t>17-11-2020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629576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358DA8-646D-447A-B1A1-4828C58C8F98}" type="datetimeFigureOut">
              <a:rPr lang="en-IN" smtClean="0"/>
              <a:t>17-11-2020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209682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58DA8-646D-447A-B1A1-4828C58C8F98}"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90778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58DA8-646D-447A-B1A1-4828C58C8F98}"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1230529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58DA8-646D-447A-B1A1-4828C58C8F98}"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7710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58DA8-646D-447A-B1A1-4828C58C8F98}"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7791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58DA8-646D-447A-B1A1-4828C58C8F98}" type="datetimeFigureOut">
              <a:rPr lang="en-IN" smtClean="0"/>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06554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58985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58DA8-646D-447A-B1A1-4828C58C8F98}" type="datetimeFigureOut">
              <a:rPr lang="en-IN" smtClean="0"/>
              <a:t>17-11-2020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125979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58DA8-646D-447A-B1A1-4828C58C8F98}" type="datetimeFigureOut">
              <a:rPr lang="en-IN" smtClean="0"/>
              <a:t>17-11-2020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124384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9358DA8-646D-447A-B1A1-4828C58C8F98}" type="datetimeFigureOut">
              <a:rPr lang="en-IN" smtClean="0"/>
              <a:t>17-11-2020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138441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158137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358DA8-646D-447A-B1A1-4828C58C8F98}" type="datetimeFigureOut">
              <a:rPr lang="en-IN" smtClean="0"/>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13B02-E160-446D-8CDB-39759BE5D8D7}" type="slidenum">
              <a:rPr lang="en-IN" smtClean="0"/>
              <a:t>‹#›</a:t>
            </a:fld>
            <a:endParaRPr lang="en-IN"/>
          </a:p>
        </p:txBody>
      </p:sp>
    </p:spTree>
    <p:extLst>
      <p:ext uri="{BB962C8B-B14F-4D97-AF65-F5344CB8AC3E}">
        <p14:creationId xmlns:p14="http://schemas.microsoft.com/office/powerpoint/2010/main" val="38258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9358DA8-646D-447A-B1A1-4828C58C8F98}" type="datetimeFigureOut">
              <a:rPr lang="en-IN" smtClean="0"/>
              <a:t>17-11-2020</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58F13B02-E160-446D-8CDB-39759BE5D8D7}" type="slidenum">
              <a:rPr lang="en-IN" smtClean="0"/>
              <a:t>‹#›</a:t>
            </a:fld>
            <a:endParaRPr lang="en-IN"/>
          </a:p>
        </p:txBody>
      </p:sp>
    </p:spTree>
    <p:extLst>
      <p:ext uri="{BB962C8B-B14F-4D97-AF65-F5344CB8AC3E}">
        <p14:creationId xmlns:p14="http://schemas.microsoft.com/office/powerpoint/2010/main" val="110914258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9;p1">
            <a:extLst>
              <a:ext uri="{FF2B5EF4-FFF2-40B4-BE49-F238E27FC236}">
                <a16:creationId xmlns:a16="http://schemas.microsoft.com/office/drawing/2014/main" id="{C6A72B71-41F0-4E14-9F90-86CC0D7C2439}"/>
              </a:ext>
            </a:extLst>
          </p:cNvPr>
          <p:cNvPicPr preferRelativeResize="0"/>
          <p:nvPr/>
        </p:nvPicPr>
        <p:blipFill rotWithShape="1">
          <a:blip r:embed="rId2">
            <a:alphaModFix/>
          </a:blip>
          <a:srcRect/>
          <a:stretch/>
        </p:blipFill>
        <p:spPr>
          <a:xfrm>
            <a:off x="2404384" y="116632"/>
            <a:ext cx="3997925" cy="844900"/>
          </a:xfrm>
          <a:prstGeom prst="rect">
            <a:avLst/>
          </a:prstGeom>
          <a:noFill/>
          <a:ln>
            <a:noFill/>
          </a:ln>
        </p:spPr>
      </p:pic>
      <p:sp>
        <p:nvSpPr>
          <p:cNvPr id="7" name="TextBox 6"/>
          <p:cNvSpPr txBox="1"/>
          <p:nvPr/>
        </p:nvSpPr>
        <p:spPr>
          <a:xfrm>
            <a:off x="188556" y="5877272"/>
            <a:ext cx="8766887" cy="615553"/>
          </a:xfrm>
          <a:prstGeom prst="rect">
            <a:avLst/>
          </a:prstGeom>
          <a:noFill/>
        </p:spPr>
        <p:txBody>
          <a:bodyPr wrap="none" rtlCol="0">
            <a:spAutoFit/>
          </a:bodyPr>
          <a:lstStyle/>
          <a:p>
            <a:pPr algn="just"/>
            <a:r>
              <a:rPr lang="en-US" b="1" dirty="0">
                <a:latin typeface="Times New Roman" pitchFamily="18" charset="0"/>
                <a:cs typeface="Times New Roman" pitchFamily="18" charset="0"/>
              </a:rPr>
              <a:t> Under the guidance of Prof. </a:t>
            </a:r>
            <a:r>
              <a:rPr lang="en-US" b="1" dirty="0" err="1">
                <a:latin typeface="Times New Roman" pitchFamily="18" charset="0"/>
                <a:cs typeface="Times New Roman" pitchFamily="18" charset="0"/>
              </a:rPr>
              <a:t>Mathiyalagan</a:t>
            </a:r>
            <a:r>
              <a:rPr lang="en-US" b="1" dirty="0">
                <a:latin typeface="Times New Roman" pitchFamily="18" charset="0"/>
                <a:cs typeface="Times New Roman" pitchFamily="18" charset="0"/>
              </a:rPr>
              <a:t> R, Assistant Professor, Dept. of ISE, FET-JU</a:t>
            </a:r>
          </a:p>
          <a:p>
            <a:pPr algn="just"/>
            <a:endParaRPr lang="en-IN" sz="1600" dirty="0">
              <a:latin typeface="Times New Roman" pitchFamily="18" charset="0"/>
              <a:cs typeface="Times New Roman" pitchFamily="18" charset="0"/>
            </a:endParaRPr>
          </a:p>
        </p:txBody>
      </p:sp>
      <p:sp>
        <p:nvSpPr>
          <p:cNvPr id="9" name="TextBox 8"/>
          <p:cNvSpPr txBox="1"/>
          <p:nvPr/>
        </p:nvSpPr>
        <p:spPr>
          <a:xfrm>
            <a:off x="584368" y="1281574"/>
            <a:ext cx="7975261" cy="523220"/>
          </a:xfrm>
          <a:prstGeom prst="rect">
            <a:avLst/>
          </a:prstGeom>
          <a:noFill/>
        </p:spPr>
        <p:txBody>
          <a:bodyPr wrap="none" rtlCol="0">
            <a:spAutoFit/>
          </a:bodyPr>
          <a:lstStyle/>
          <a:p>
            <a:pPr lvl="0" algn="ctr">
              <a:buClr>
                <a:schemeClr val="dk1"/>
              </a:buClr>
              <a:buSzPts val="2800"/>
            </a:pPr>
            <a:r>
              <a:rPr lang="en-US" sz="2800" b="1" u="sng" dirty="0">
                <a:solidFill>
                  <a:schemeClr val="dk1"/>
                </a:solidFill>
                <a:latin typeface="Times New Roman"/>
                <a:ea typeface="Times New Roman"/>
                <a:cs typeface="Times New Roman"/>
                <a:sym typeface="Times New Roman"/>
              </a:rPr>
              <a:t>Department of Information Science &amp; Engineering</a:t>
            </a:r>
            <a:endParaRPr lang="en-US" sz="2800" u="sng" dirty="0">
              <a:solidFill>
                <a:schemeClr val="dk1"/>
              </a:solidFill>
              <a:latin typeface="Times New Roman"/>
              <a:ea typeface="Times New Roman"/>
              <a:cs typeface="Times New Roman"/>
              <a:sym typeface="Times New Roman"/>
            </a:endParaRPr>
          </a:p>
        </p:txBody>
      </p:sp>
      <p:sp>
        <p:nvSpPr>
          <p:cNvPr id="3" name="TextBox 2"/>
          <p:cNvSpPr txBox="1"/>
          <p:nvPr/>
        </p:nvSpPr>
        <p:spPr>
          <a:xfrm>
            <a:off x="-230636" y="1804794"/>
            <a:ext cx="9374636" cy="718466"/>
          </a:xfrm>
          <a:prstGeom prst="rect">
            <a:avLst/>
          </a:prstGeom>
          <a:noFill/>
        </p:spPr>
        <p:txBody>
          <a:bodyPr wrap="square" rtlCol="0">
            <a:spAutoFit/>
          </a:bodyPr>
          <a:lstStyle/>
          <a:p>
            <a:pPr marL="228600" algn="ctr">
              <a:lnSpc>
                <a:spcPct val="200000"/>
              </a:lnSpc>
              <a:tabLst>
                <a:tab pos="0" algn="l"/>
              </a:tabLst>
            </a:pPr>
            <a:r>
              <a:rPr lang="en-US" sz="2400" b="1" strike="noStrike" spc="-1" dirty="0">
                <a:solidFill>
                  <a:srgbClr val="000000"/>
                </a:solidFill>
                <a:latin typeface="Times New Roman" panose="02020603050405020304" pitchFamily="18" charset="0"/>
                <a:ea typeface="Verdana"/>
                <a:cs typeface="Times New Roman" panose="02020603050405020304" pitchFamily="18" charset="0"/>
              </a:rPr>
              <a:t>Forecasting and predicting stock value using machine learning</a:t>
            </a:r>
            <a:endParaRPr lang="en-IN" sz="2400" b="0" strike="noStrike" spc="-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D2134C-394A-4488-A15D-633572FF1F00}"/>
              </a:ext>
            </a:extLst>
          </p:cNvPr>
          <p:cNvSpPr txBox="1"/>
          <p:nvPr/>
        </p:nvSpPr>
        <p:spPr>
          <a:xfrm>
            <a:off x="568878" y="2770020"/>
            <a:ext cx="9374636" cy="2460738"/>
          </a:xfrm>
          <a:prstGeom prst="rect">
            <a:avLst/>
          </a:prstGeom>
          <a:noFill/>
        </p:spPr>
        <p:txBody>
          <a:bodyPr wrap="square" rtlCol="0">
            <a:spAutoFit/>
          </a:bodyPr>
          <a:lstStyle/>
          <a:p>
            <a:pPr marL="228600">
              <a:lnSpc>
                <a:spcPct val="200000"/>
              </a:lnSpc>
              <a:tabLst>
                <a:tab pos="0" algn="l"/>
              </a:tabLst>
            </a:pPr>
            <a:r>
              <a:rPr lang="en-US" sz="2000" b="1" spc="-1" dirty="0">
                <a:solidFill>
                  <a:srgbClr val="000000"/>
                </a:solidFill>
                <a:latin typeface="Times New Roman" panose="02020603050405020304" pitchFamily="18" charset="0"/>
                <a:ea typeface="Verdana"/>
                <a:cs typeface="Times New Roman" panose="02020603050405020304" pitchFamily="18" charset="0"/>
              </a:rPr>
              <a:t>			</a:t>
            </a:r>
            <a:r>
              <a:rPr lang="en-US" sz="2000" b="1" strike="noStrike" spc="-1" dirty="0">
                <a:solidFill>
                  <a:srgbClr val="000000"/>
                </a:solidFill>
                <a:latin typeface="Times New Roman" panose="02020603050405020304" pitchFamily="18" charset="0"/>
                <a:ea typeface="Verdana"/>
                <a:cs typeface="Times New Roman" panose="02020603050405020304" pitchFamily="18" charset="0"/>
              </a:rPr>
              <a:t>ADITYA SURANA                   17BTRIS036</a:t>
            </a:r>
          </a:p>
          <a:p>
            <a:pPr marL="228600">
              <a:lnSpc>
                <a:spcPct val="200000"/>
              </a:lnSpc>
              <a:tabLst>
                <a:tab pos="0" algn="l"/>
              </a:tabLst>
            </a:pPr>
            <a:r>
              <a:rPr lang="en-US" sz="2000" b="1" spc="-1" dirty="0">
                <a:solidFill>
                  <a:srgbClr val="000000"/>
                </a:solidFill>
                <a:latin typeface="Times New Roman" panose="02020603050405020304" pitchFamily="18" charset="0"/>
                <a:ea typeface="Verdana"/>
                <a:cs typeface="Times New Roman" panose="02020603050405020304" pitchFamily="18" charset="0"/>
              </a:rPr>
              <a:t>			ANISH SHRESTHA                17BTRIS031</a:t>
            </a:r>
          </a:p>
          <a:p>
            <a:pPr marL="228600">
              <a:lnSpc>
                <a:spcPct val="200000"/>
              </a:lnSpc>
              <a:tabLst>
                <a:tab pos="0" algn="l"/>
              </a:tabLst>
            </a:pPr>
            <a:r>
              <a:rPr lang="en-US" sz="2000" b="1" spc="-1" dirty="0">
                <a:solidFill>
                  <a:srgbClr val="000000"/>
                </a:solidFill>
                <a:latin typeface="Times New Roman" panose="02020603050405020304" pitchFamily="18" charset="0"/>
                <a:ea typeface="Verdana"/>
                <a:cs typeface="Times New Roman" panose="02020603050405020304" pitchFamily="18" charset="0"/>
              </a:rPr>
              <a:t>			MOHIT KUMAR                     17BTRIS022</a:t>
            </a:r>
          </a:p>
          <a:p>
            <a:pPr marL="228600">
              <a:lnSpc>
                <a:spcPct val="200000"/>
              </a:lnSpc>
              <a:tabLst>
                <a:tab pos="0" algn="l"/>
              </a:tabLst>
            </a:pPr>
            <a:r>
              <a:rPr lang="en-US" sz="2000" b="1" strike="noStrike" spc="-1" dirty="0">
                <a:solidFill>
                  <a:srgbClr val="000000"/>
                </a:solidFill>
                <a:latin typeface="Times New Roman" panose="02020603050405020304" pitchFamily="18" charset="0"/>
                <a:ea typeface="Verdana"/>
                <a:cs typeface="Times New Roman" panose="02020603050405020304" pitchFamily="18" charset="0"/>
              </a:rPr>
              <a:t>			PRABIN BISHWAKARMA    17BTRIS025</a:t>
            </a:r>
            <a:endParaRPr lang="en-IN" sz="20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737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6214013"/>
              </p:ext>
            </p:extLst>
          </p:nvPr>
        </p:nvGraphicFramePr>
        <p:xfrm>
          <a:off x="-25209" y="-135146"/>
          <a:ext cx="9169209" cy="6993147"/>
        </p:xfrm>
        <a:graphic>
          <a:graphicData uri="http://schemas.openxmlformats.org/drawingml/2006/table">
            <a:tbl>
              <a:tblPr firstRow="1" bandRow="1">
                <a:tableStyleId>{93296810-A885-4BE3-A3E7-6D5BEEA58F35}</a:tableStyleId>
              </a:tblPr>
              <a:tblGrid>
                <a:gridCol w="852793">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331640">
                  <a:extLst>
                    <a:ext uri="{9D8B030D-6E8A-4147-A177-3AD203B41FA5}">
                      <a16:colId xmlns:a16="http://schemas.microsoft.com/office/drawing/2014/main" val="20006"/>
                    </a:ext>
                  </a:extLst>
                </a:gridCol>
              </a:tblGrid>
              <a:tr h="834086">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910665">
                <a:tc>
                  <a:txBody>
                    <a:bodyPr/>
                    <a:lstStyle/>
                    <a:p>
                      <a:pPr algn="l"/>
                      <a:r>
                        <a:rPr lang="en-IN" sz="1800" b="0" dirty="0">
                          <a:solidFill>
                            <a:schemeClr val="dk1"/>
                          </a:solidFill>
                          <a:latin typeface="Times New Roman" panose="02020603050405020304" pitchFamily="18" charset="0"/>
                          <a:cs typeface="Times New Roman" panose="02020603050405020304" pitchFamily="18" charset="0"/>
                        </a:rPr>
                        <a:t>13.</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Survey of stock market prediction using machine learning approach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Ashish Sharma, Dinesh </a:t>
                      </a:r>
                      <a:r>
                        <a:rPr lang="en-IN" dirty="0" err="1">
                          <a:latin typeface="Times New Roman" panose="02020603050405020304" pitchFamily="18" charset="0"/>
                          <a:cs typeface="Times New Roman" panose="02020603050405020304" pitchFamily="18" charset="0"/>
                        </a:rPr>
                        <a:t>Bhuriya</a:t>
                      </a:r>
                      <a:r>
                        <a:rPr lang="en-IN" dirty="0">
                          <a:latin typeface="Times New Roman" panose="02020603050405020304" pitchFamily="18" charset="0"/>
                          <a:cs typeface="Times New Roman" panose="02020603050405020304" pitchFamily="18" charset="0"/>
                        </a:rPr>
                        <a:t>, Upendra Singh</a:t>
                      </a:r>
                    </a:p>
                  </a:txBody>
                  <a:tcPr/>
                </a:tc>
                <a:tc>
                  <a:txBody>
                    <a:bodyPr/>
                    <a:lstStyle/>
                    <a:p>
                      <a:r>
                        <a:rPr lang="en-US" dirty="0">
                          <a:latin typeface="Times New Roman" panose="02020603050405020304" pitchFamily="18" charset="0"/>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latin typeface="Times New Roman" panose="02020603050405020304" pitchFamily="18" charset="0"/>
                          <a:cs typeface="Times New Roman" panose="02020603050405020304" pitchFamily="18" charset="0"/>
                        </a:rPr>
                        <a:t>Conference paper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Regression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assumes that the data is 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48396">
                <a:tc>
                  <a:txBody>
                    <a:bodyPr/>
                    <a:lstStyle/>
                    <a:p>
                      <a:r>
                        <a:rPr lang="en-IN" dirty="0">
                          <a:latin typeface="Times New Roman" panose="02020603050405020304" pitchFamily="18" charset="0"/>
                          <a:cs typeface="Times New Roman" panose="02020603050405020304" pitchFamily="18" charset="0"/>
                        </a:rPr>
                        <a:t>14.</a:t>
                      </a: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Stock market forecasting using machine learning algorithms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Shunrong</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Shen,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Haomiao</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Jiang,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Tongda</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Zhang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Not suitable for large data sets.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7467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948218"/>
              </p:ext>
            </p:extLst>
          </p:nvPr>
        </p:nvGraphicFramePr>
        <p:xfrm>
          <a:off x="-25209" y="-135146"/>
          <a:ext cx="9169209" cy="6993146"/>
        </p:xfrm>
        <a:graphic>
          <a:graphicData uri="http://schemas.openxmlformats.org/drawingml/2006/table">
            <a:tbl>
              <a:tblPr firstRow="1" bandRow="1">
                <a:tableStyleId>{93296810-A885-4BE3-A3E7-6D5BEEA58F35}</a:tableStyleId>
              </a:tblPr>
              <a:tblGrid>
                <a:gridCol w="852793">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331640">
                  <a:extLst>
                    <a:ext uri="{9D8B030D-6E8A-4147-A177-3AD203B41FA5}">
                      <a16:colId xmlns:a16="http://schemas.microsoft.com/office/drawing/2014/main" val="20006"/>
                    </a:ext>
                  </a:extLst>
                </a:gridCol>
              </a:tblGrid>
              <a:tr h="887925">
                <a:tc>
                  <a:txBody>
                    <a:bodyPr/>
                    <a:lstStyle/>
                    <a:p>
                      <a:r>
                        <a:rPr lang="en-IN" sz="1200" i="0" dirty="0" err="1">
                          <a:latin typeface="Times New Roman" panose="02020603050405020304" pitchFamily="18" charset="0"/>
                          <a:cs typeface="Times New Roman" panose="02020603050405020304" pitchFamily="18" charset="0"/>
                        </a:rPr>
                        <a:t>S.No</a:t>
                      </a:r>
                      <a:endParaRPr lang="en-IN" sz="1200" i="0" dirty="0">
                        <a:latin typeface="Times New Roman" panose="02020603050405020304" pitchFamily="18" charset="0"/>
                        <a:cs typeface="Times New Roman" panose="02020603050405020304" pitchFamily="18" charset="0"/>
                      </a:endParaRPr>
                    </a:p>
                  </a:txBody>
                  <a:tcPr/>
                </a:tc>
                <a:tc>
                  <a:txBody>
                    <a:bodyPr/>
                    <a:lstStyle/>
                    <a:p>
                      <a:r>
                        <a:rPr lang="en-IN" sz="1200" i="0" dirty="0">
                          <a:latin typeface="Times New Roman" panose="02020603050405020304" pitchFamily="18" charset="0"/>
                          <a:cs typeface="Times New Roman" panose="02020603050405020304" pitchFamily="18" charset="0"/>
                        </a:rPr>
                        <a:t>Tile </a:t>
                      </a:r>
                    </a:p>
                  </a:txBody>
                  <a:tcPr/>
                </a:tc>
                <a:tc>
                  <a:txBody>
                    <a:bodyPr/>
                    <a:lstStyle/>
                    <a:p>
                      <a:pPr algn="ctr"/>
                      <a:r>
                        <a:rPr lang="en-IN" sz="1200" i="0" dirty="0">
                          <a:latin typeface="Times New Roman" panose="02020603050405020304" pitchFamily="18" charset="0"/>
                          <a:cs typeface="Times New Roman" panose="02020603050405020304" pitchFamily="18" charset="0"/>
                        </a:rPr>
                        <a:t>Authors</a:t>
                      </a:r>
                    </a:p>
                  </a:txBody>
                  <a:tcPr/>
                </a:tc>
                <a:tc>
                  <a:txBody>
                    <a:bodyPr/>
                    <a:lstStyle/>
                    <a:p>
                      <a:r>
                        <a:rPr lang="en-IN" sz="1200" i="0" dirty="0">
                          <a:latin typeface="Times New Roman" panose="02020603050405020304" pitchFamily="18" charset="0"/>
                          <a:cs typeface="Times New Roman" panose="02020603050405020304" pitchFamily="18" charset="0"/>
                        </a:rPr>
                        <a:t>Year of publication</a:t>
                      </a:r>
                    </a:p>
                  </a:txBody>
                  <a:tcPr/>
                </a:tc>
                <a:tc>
                  <a:txBody>
                    <a:bodyPr/>
                    <a:lstStyle/>
                    <a:p>
                      <a:r>
                        <a:rPr lang="en-IN" sz="1200" i="0" dirty="0">
                          <a:latin typeface="Times New Roman" panose="02020603050405020304" pitchFamily="18" charset="0"/>
                          <a:cs typeface="Times New Roman" panose="02020603050405020304" pitchFamily="18" charset="0"/>
                        </a:rPr>
                        <a:t>Type of</a:t>
                      </a:r>
                      <a:r>
                        <a:rPr lang="en-IN" sz="1200" i="0" baseline="0" dirty="0">
                          <a:latin typeface="Times New Roman" panose="02020603050405020304" pitchFamily="18" charset="0"/>
                          <a:cs typeface="Times New Roman" panose="02020603050405020304" pitchFamily="18" charset="0"/>
                        </a:rPr>
                        <a:t> data</a:t>
                      </a:r>
                      <a:endParaRPr lang="en-IN" sz="1200" i="0" dirty="0">
                        <a:latin typeface="Times New Roman" panose="02020603050405020304" pitchFamily="18" charset="0"/>
                        <a:cs typeface="Times New Roman" panose="02020603050405020304" pitchFamily="18" charset="0"/>
                      </a:endParaRPr>
                    </a:p>
                  </a:txBody>
                  <a:tcPr/>
                </a:tc>
                <a:tc>
                  <a:txBody>
                    <a:bodyPr/>
                    <a:lstStyle/>
                    <a:p>
                      <a:r>
                        <a:rPr lang="en-IN" sz="1200" i="0" dirty="0">
                          <a:latin typeface="Times New Roman" panose="02020603050405020304" pitchFamily="18" charset="0"/>
                          <a:cs typeface="Times New Roman" panose="02020603050405020304" pitchFamily="18" charset="0"/>
                        </a:rPr>
                        <a:t>Methodologies</a:t>
                      </a:r>
                    </a:p>
                  </a:txBody>
                  <a:tcPr/>
                </a:tc>
                <a:tc>
                  <a:txBody>
                    <a:bodyPr/>
                    <a:lstStyle/>
                    <a:p>
                      <a:r>
                        <a:rPr lang="en-IN" sz="1200" i="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852816">
                <a:tc>
                  <a:txBody>
                    <a:bodyPr/>
                    <a:lstStyle/>
                    <a:p>
                      <a:pPr algn="l"/>
                      <a:r>
                        <a:rPr lang="en-IN" sz="1800" b="0" i="0" dirty="0">
                          <a:solidFill>
                            <a:schemeClr val="dk1"/>
                          </a:solidFill>
                          <a:latin typeface="Times New Roman" panose="02020603050405020304" pitchFamily="18" charset="0"/>
                          <a:cs typeface="Times New Roman" panose="02020603050405020304" pitchFamily="18" charset="0"/>
                        </a:rPr>
                        <a:t>15.</a:t>
                      </a:r>
                      <a:endParaRPr lang="en-IN"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Machine learning stock market prediction studies</a:t>
                      </a:r>
                      <a:endParaRPr lang="en-IN" dirty="0">
                        <a:latin typeface="Times New Roman" panose="02020603050405020304" pitchFamily="18" charset="0"/>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Troy J. Strader, John J. </a:t>
                      </a:r>
                      <a:r>
                        <a:rPr lang="en-US" dirty="0" err="1">
                          <a:latin typeface="Times New Roman" panose="02020603050405020304" pitchFamily="18" charset="0"/>
                          <a:cs typeface="Times New Roman" panose="02020603050405020304" pitchFamily="18" charset="0"/>
                        </a:rPr>
                        <a:t>Rozycki</a:t>
                      </a:r>
                      <a:r>
                        <a:rPr lang="en-US" dirty="0">
                          <a:latin typeface="Times New Roman" panose="02020603050405020304" pitchFamily="18" charset="0"/>
                          <a:cs typeface="Times New Roman" panose="02020603050405020304" pitchFamily="18" charset="0"/>
                        </a:rPr>
                        <a:t>, Thomas H. Root, Yu-Hsiang (John) Huang </a:t>
                      </a:r>
                      <a:endParaRPr lang="en-IN" dirty="0">
                        <a:latin typeface="Times New Roman" panose="02020603050405020304" pitchFamily="18" charset="0"/>
                        <a:cs typeface="Times New Roman" panose="02020603050405020304" pitchFamily="18" charset="0"/>
                      </a:endParaRPr>
                    </a:p>
                    <a:p>
                      <a:pPr algn="ctr"/>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2019</a:t>
                      </a:r>
                    </a:p>
                    <a:p>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Journal paper</a:t>
                      </a:r>
                      <a:endParaRPr lang="en-IN" baseline="0" dirty="0">
                        <a:latin typeface="Times New Roman" panose="02020603050405020304" pitchFamily="18" charset="0"/>
                        <a:cs typeface="Times New Roman" panose="02020603050405020304" pitchFamily="18" charset="0"/>
                      </a:endParaRPr>
                    </a:p>
                    <a:p>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Fuzzy dual-factor time-series for stock index forecasting</a:t>
                      </a:r>
                      <a:endParaRPr lang="en-IN" b="0" dirty="0">
                        <a:latin typeface="Times New Roman" panose="02020603050405020304" pitchFamily="18" charset="0"/>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length of intervals is that the historical data are roughly put into intervals</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52405">
                <a:tc>
                  <a:txBody>
                    <a:bodyPr/>
                    <a:lstStyle/>
                    <a:p>
                      <a:r>
                        <a:rPr lang="en-IN" i="0" dirty="0">
                          <a:latin typeface="Times New Roman" panose="02020603050405020304" pitchFamily="18" charset="0"/>
                          <a:cs typeface="Times New Roman" panose="02020603050405020304" pitchFamily="18" charset="0"/>
                        </a:rPr>
                        <a:t>16.</a:t>
                      </a:r>
                    </a:p>
                  </a:txBody>
                  <a:tcPr/>
                </a:tc>
                <a:tc>
                  <a:txBody>
                    <a:bodyPr/>
                    <a:lstStyle/>
                    <a:p>
                      <a:r>
                        <a:rPr lang="en-US" dirty="0">
                          <a:latin typeface="Times New Roman" panose="02020603050405020304" pitchFamily="18" charset="0"/>
                          <a:cs typeface="Times New Roman" panose="02020603050405020304" pitchFamily="18" charset="0"/>
                        </a:rPr>
                        <a:t>Stock market prediction using data mining</a:t>
                      </a:r>
                    </a:p>
                    <a:p>
                      <a:r>
                        <a:rPr lang="en-US" dirty="0">
                          <a:latin typeface="Times New Roman" panose="02020603050405020304" pitchFamily="18" charset="0"/>
                          <a:cs typeface="Times New Roman" panose="02020603050405020304" pitchFamily="18" charset="0"/>
                        </a:rPr>
                        <a:t>techniques</a:t>
                      </a:r>
                      <a:endParaRPr lang="en-IN" dirty="0">
                        <a:latin typeface="Times New Roman" panose="02020603050405020304" pitchFamily="18" charset="0"/>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it-IT" dirty="0">
                          <a:latin typeface="Times New Roman" panose="02020603050405020304" pitchFamily="18" charset="0"/>
                          <a:cs typeface="Times New Roman" panose="02020603050405020304" pitchFamily="18" charset="0"/>
                        </a:rPr>
                        <a:t>Sahaj Singh Maini, </a:t>
                      </a:r>
                    </a:p>
                    <a:p>
                      <a:pPr algn="ctr"/>
                      <a:r>
                        <a:rPr lang="it-IT" dirty="0">
                          <a:latin typeface="Times New Roman" panose="02020603050405020304" pitchFamily="18" charset="0"/>
                          <a:cs typeface="Times New Roman" panose="02020603050405020304" pitchFamily="18" charset="0"/>
                        </a:rPr>
                        <a:t>Govinda.K</a:t>
                      </a:r>
                      <a:endParaRPr lang="en-IN" dirty="0">
                        <a:latin typeface="Times New Roman" panose="02020603050405020304" pitchFamily="18" charset="0"/>
                        <a:cs typeface="Times New Roman" panose="02020603050405020304" pitchFamily="18" charset="0"/>
                      </a:endParaRPr>
                    </a:p>
                    <a:p>
                      <a:pPr algn="ctr"/>
                      <a:endParaRPr lang="en-US"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2017</a:t>
                      </a:r>
                    </a:p>
                    <a:p>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latin typeface="Times New Roman" panose="02020603050405020304" pitchFamily="18" charset="0"/>
                          <a:cs typeface="Times New Roman" panose="02020603050405020304" pitchFamily="18" charset="0"/>
                        </a:rPr>
                        <a:t>Conference paper</a:t>
                      </a:r>
                      <a:endParaRPr lang="en-IN" dirty="0">
                        <a:latin typeface="Times New Roman" panose="02020603050405020304" pitchFamily="18" charset="0"/>
                        <a:cs typeface="Times New Roman" panose="02020603050405020304" pitchFamily="18" charset="0"/>
                      </a:endParaRPr>
                    </a:p>
                    <a:p>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Fuzzy dual-factor time-series for stock index forecasting</a:t>
                      </a:r>
                      <a:endParaRPr lang="en-IN" b="0" dirty="0">
                        <a:latin typeface="Times New Roman" panose="02020603050405020304" pitchFamily="18" charset="0"/>
                        <a:cs typeface="Times New Roman" panose="02020603050405020304" pitchFamily="18" charset="0"/>
                      </a:endParaRP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length of intervals is that the historical data are roughly put into intervals</a:t>
                      </a:r>
                      <a:endParaRPr lang="en-IN" dirty="0">
                        <a:latin typeface="Times New Roman" panose="02020603050405020304" pitchFamily="18" charset="0"/>
                        <a:cs typeface="Times New Roman" panose="02020603050405020304" pitchFamily="18" charset="0"/>
                      </a:endParaRPr>
                    </a:p>
                    <a:p>
                      <a:endParaRPr lang="en-IN"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26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313029"/>
            <a:ext cx="7773338" cy="1596177"/>
          </a:xfrm>
        </p:spPr>
        <p:txBody>
          <a:bodyPr/>
          <a:lstStyle/>
          <a:p>
            <a:r>
              <a:rPr lang="en-IN" u="sng" dirty="0">
                <a:latin typeface="Times New Roman" panose="02020603050405020304" pitchFamily="18" charset="0"/>
                <a:cs typeface="Times New Roman" panose="02020603050405020304" pitchFamily="18" charset="0"/>
              </a:rPr>
              <a:t>Limitation</a:t>
            </a:r>
          </a:p>
        </p:txBody>
      </p:sp>
      <p:sp>
        <p:nvSpPr>
          <p:cNvPr id="3" name="Content Placeholder 2"/>
          <p:cNvSpPr>
            <a:spLocks noGrp="1"/>
          </p:cNvSpPr>
          <p:nvPr>
            <p:ph idx="1"/>
          </p:nvPr>
        </p:nvSpPr>
        <p:spPr>
          <a:xfrm>
            <a:off x="107504" y="1019672"/>
            <a:ext cx="8712968" cy="5832648"/>
          </a:xfrm>
        </p:spPr>
        <p:txBody>
          <a:bodyPr>
            <a:normAutofit/>
          </a:bodyPr>
          <a:lstStyle/>
          <a:p>
            <a:pPr algn="l"/>
            <a:r>
              <a:rPr lang="en-US" b="1" i="0" cap="none" dirty="0">
                <a:solidFill>
                  <a:srgbClr val="000000"/>
                </a:solidFill>
                <a:effectLst/>
                <a:latin typeface="Times New Roman" panose="02020603050405020304" pitchFamily="18" charset="0"/>
                <a:cs typeface="Times New Roman" panose="02020603050405020304" pitchFamily="18" charset="0"/>
              </a:rPr>
              <a:t>Stock market prediction using ANN</a:t>
            </a:r>
          </a:p>
          <a:p>
            <a:pPr marL="0" indent="0" algn="l">
              <a:buNone/>
            </a:pPr>
            <a:r>
              <a:rPr lang="en-US" sz="1800" cap="none" dirty="0">
                <a:latin typeface="Times New Roman" panose="02020603050405020304" pitchFamily="18" charset="0"/>
                <a:cs typeface="Times New Roman" panose="02020603050405020304" pitchFamily="18" charset="0"/>
              </a:rPr>
              <a:t>          1) Slow convergence rate. </a:t>
            </a:r>
          </a:p>
          <a:p>
            <a:pPr marL="0" indent="0" algn="l">
              <a:buNone/>
            </a:pPr>
            <a:r>
              <a:rPr lang="en-US" sz="1800" cap="none" dirty="0">
                <a:latin typeface="Times New Roman" panose="02020603050405020304" pitchFamily="18" charset="0"/>
                <a:cs typeface="Times New Roman" panose="02020603050405020304" pitchFamily="18" charset="0"/>
              </a:rPr>
              <a:t>          2) Local minima and maxima.</a:t>
            </a:r>
          </a:p>
          <a:p>
            <a:pPr marL="0" indent="0" algn="l">
              <a:buNone/>
            </a:pPr>
            <a:r>
              <a:rPr lang="en-US" sz="1800" cap="none" dirty="0">
                <a:latin typeface="Times New Roman" panose="02020603050405020304" pitchFamily="18" charset="0"/>
                <a:cs typeface="Times New Roman" panose="02020603050405020304" pitchFamily="18" charset="0"/>
              </a:rPr>
              <a:t>          3) Less accurate results.</a:t>
            </a:r>
          </a:p>
          <a:p>
            <a:pPr algn="l"/>
            <a:r>
              <a:rPr lang="en-US" b="1" i="0" cap="none" dirty="0">
                <a:solidFill>
                  <a:srgbClr val="000000"/>
                </a:solidFill>
                <a:effectLst/>
                <a:latin typeface="Times New Roman" panose="02020603050405020304" pitchFamily="18" charset="0"/>
                <a:cs typeface="Times New Roman" panose="02020603050405020304" pitchFamily="18" charset="0"/>
              </a:rPr>
              <a:t>Stock price prediction </a:t>
            </a:r>
            <a:r>
              <a:rPr lang="en-US" b="1" cap="none" dirty="0">
                <a:solidFill>
                  <a:srgbClr val="000000"/>
                </a:solidFill>
                <a:latin typeface="Times New Roman" panose="02020603050405020304" pitchFamily="18" charset="0"/>
                <a:cs typeface="Times New Roman" panose="02020603050405020304" pitchFamily="18" charset="0"/>
              </a:rPr>
              <a:t>using</a:t>
            </a:r>
            <a:r>
              <a:rPr lang="en-US" b="1" i="0" cap="none" dirty="0">
                <a:solidFill>
                  <a:srgbClr val="000000"/>
                </a:solidFill>
                <a:effectLst/>
                <a:latin typeface="Times New Roman" panose="02020603050405020304" pitchFamily="18" charset="0"/>
                <a:cs typeface="Times New Roman" panose="02020603050405020304" pitchFamily="18" charset="0"/>
              </a:rPr>
              <a:t> SVM </a:t>
            </a:r>
            <a:endParaRPr lang="en-US" b="1" cap="none" dirty="0">
              <a:solidFill>
                <a:srgbClr val="000000"/>
              </a:solidFill>
              <a:latin typeface="Times New Roman" panose="02020603050405020304" pitchFamily="18" charset="0"/>
              <a:cs typeface="Times New Roman" panose="02020603050405020304" pitchFamily="18" charset="0"/>
            </a:endParaRPr>
          </a:p>
          <a:p>
            <a:pPr marL="114300" indent="0" algn="l">
              <a:buNone/>
            </a:pPr>
            <a:r>
              <a:rPr lang="en-US" cap="none" dirty="0">
                <a:solidFill>
                  <a:srgbClr val="000000"/>
                </a:solidFill>
                <a:latin typeface="Times New Roman" panose="02020603050405020304" pitchFamily="18" charset="0"/>
                <a:cs typeface="Times New Roman" panose="02020603050405020304" pitchFamily="18" charset="0"/>
              </a:rPr>
              <a:t>       </a:t>
            </a:r>
            <a:r>
              <a:rPr lang="en-US" sz="1800" cap="none" dirty="0">
                <a:solidFill>
                  <a:srgbClr val="000000"/>
                </a:solidFill>
                <a:latin typeface="Times New Roman" panose="02020603050405020304" pitchFamily="18" charset="0"/>
                <a:cs typeface="Times New Roman" panose="02020603050405020304" pitchFamily="18" charset="0"/>
              </a:rPr>
              <a:t>1) </a:t>
            </a:r>
            <a:r>
              <a:rPr lang="en-US" sz="1800" cap="none" dirty="0">
                <a:solidFill>
                  <a:schemeClr val="dk1"/>
                </a:solidFill>
                <a:latin typeface="Times New Roman" panose="02020603050405020304" pitchFamily="18" charset="0"/>
                <a:cs typeface="Times New Roman" panose="02020603050405020304" pitchFamily="18" charset="0"/>
              </a:rPr>
              <a:t>N</a:t>
            </a:r>
            <a:r>
              <a:rPr lang="en-US" sz="1800" i="0" kern="1200" cap="none" dirty="0">
                <a:solidFill>
                  <a:schemeClr val="dk1"/>
                </a:solidFill>
                <a:effectLst/>
                <a:latin typeface="Times New Roman" panose="02020603050405020304" pitchFamily="18" charset="0"/>
                <a:cs typeface="Times New Roman" panose="02020603050405020304" pitchFamily="18" charset="0"/>
              </a:rPr>
              <a:t>ot suitable for large data sets</a:t>
            </a:r>
            <a:r>
              <a:rPr lang="en-US" sz="1800" b="0" i="0" kern="1200" cap="none" dirty="0">
                <a:solidFill>
                  <a:schemeClr val="dk1"/>
                </a:solidFill>
                <a:effectLst/>
                <a:latin typeface="Times New Roman" panose="02020603050405020304" pitchFamily="18" charset="0"/>
                <a:cs typeface="Times New Roman" panose="02020603050405020304" pitchFamily="18" charset="0"/>
              </a:rPr>
              <a:t>.</a:t>
            </a:r>
          </a:p>
          <a:p>
            <a:pPr marL="114300" indent="0" algn="l">
              <a:buNone/>
            </a:pPr>
            <a:r>
              <a:rPr lang="en-US" sz="1800" cap="none" dirty="0">
                <a:solidFill>
                  <a:schemeClr val="dk1"/>
                </a:solidFill>
                <a:latin typeface="Times New Roman" panose="02020603050405020304" pitchFamily="18" charset="0"/>
                <a:cs typeface="Times New Roman" panose="02020603050405020304" pitchFamily="18" charset="0"/>
              </a:rPr>
              <a:t>        2) </a:t>
            </a:r>
            <a:r>
              <a:rPr lang="en-US" sz="1800" cap="none" dirty="0">
                <a:solidFill>
                  <a:srgbClr val="202124"/>
                </a:solidFill>
                <a:latin typeface="Times New Roman" panose="02020603050405020304" pitchFamily="18" charset="0"/>
                <a:cs typeface="Times New Roman" panose="02020603050405020304" pitchFamily="18" charset="0"/>
              </a:rPr>
              <a:t>SVM</a:t>
            </a:r>
            <a:r>
              <a:rPr lang="en-US" sz="1800" b="0" i="0" cap="none" dirty="0">
                <a:solidFill>
                  <a:srgbClr val="202124"/>
                </a:solidFill>
                <a:effectLst/>
                <a:latin typeface="Times New Roman" panose="02020603050405020304" pitchFamily="18" charset="0"/>
                <a:cs typeface="Times New Roman" panose="02020603050405020304" pitchFamily="18" charset="0"/>
              </a:rPr>
              <a:t> does not perform very well when the data set has more noise.</a:t>
            </a:r>
          </a:p>
          <a:p>
            <a:pPr marL="114300" indent="0">
              <a:buNone/>
            </a:pPr>
            <a:r>
              <a:rPr lang="en-US" sz="1800" cap="none" dirty="0">
                <a:solidFill>
                  <a:srgbClr val="202124"/>
                </a:solidFill>
                <a:latin typeface="Times New Roman" panose="02020603050405020304" pitchFamily="18" charset="0"/>
                <a:cs typeface="Times New Roman" panose="02020603050405020304" pitchFamily="18" charset="0"/>
              </a:rPr>
              <a:t>        3) I</a:t>
            </a:r>
            <a:r>
              <a:rPr lang="en-US" sz="1800" b="0" i="0" cap="none" dirty="0">
                <a:solidFill>
                  <a:srgbClr val="292929"/>
                </a:solidFill>
                <a:effectLst/>
                <a:latin typeface="Times New Roman" panose="02020603050405020304" pitchFamily="18" charset="0"/>
                <a:cs typeface="Times New Roman" panose="02020603050405020304" pitchFamily="18" charset="0"/>
              </a:rPr>
              <a:t>n cases where the number of features for each data point exceeds the number of training data samples, then SVM will underperform.      </a:t>
            </a:r>
          </a:p>
          <a:p>
            <a:pPr marL="0" indent="0" algn="l">
              <a:buNone/>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79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CF34-41B3-4AB0-AF89-C7C301BAF858}"/>
              </a:ext>
            </a:extLst>
          </p:cNvPr>
          <p:cNvSpPr>
            <a:spLocks noGrp="1"/>
          </p:cNvSpPr>
          <p:nvPr>
            <p:ph type="title"/>
          </p:nvPr>
        </p:nvSpPr>
        <p:spPr>
          <a:xfrm>
            <a:off x="685331" y="14068"/>
            <a:ext cx="7773338" cy="1596177"/>
          </a:xfrm>
        </p:spPr>
        <p:txBody>
          <a:bodyPr/>
          <a:lstStyle/>
          <a:p>
            <a:r>
              <a:rPr lang="en-US"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DA247EA-C58E-410A-BE65-25F921FBA543}"/>
              </a:ext>
            </a:extLst>
          </p:cNvPr>
          <p:cNvSpPr>
            <a:spLocks noGrp="1"/>
          </p:cNvSpPr>
          <p:nvPr>
            <p:ph idx="1"/>
          </p:nvPr>
        </p:nvSpPr>
        <p:spPr>
          <a:xfrm>
            <a:off x="395536" y="1716946"/>
            <a:ext cx="7773339" cy="3424107"/>
          </a:xfrm>
        </p:spPr>
        <p:txBody>
          <a:bodyPr>
            <a:normAutofit/>
          </a:bodyPr>
          <a:lstStyle/>
          <a:p>
            <a:r>
              <a:rPr lang="en-US" cap="none" dirty="0">
                <a:latin typeface="Times New Roman" panose="02020603050405020304" pitchFamily="18" charset="0"/>
                <a:cs typeface="Times New Roman" panose="02020603050405020304" pitchFamily="18" charset="0"/>
              </a:rPr>
              <a:t>An investor needs to know the market behavior with respect to time.</a:t>
            </a:r>
          </a:p>
          <a:p>
            <a:r>
              <a:rPr lang="en-US" cap="none" dirty="0">
                <a:latin typeface="Times New Roman" panose="02020603050405020304" pitchFamily="18" charset="0"/>
                <a:cs typeface="Times New Roman" panose="02020603050405020304" pitchFamily="18" charset="0"/>
              </a:rPr>
              <a:t>Predicting on a day-to-day basis is really a difficult task as compared to predicting long term stock values.</a:t>
            </a:r>
          </a:p>
        </p:txBody>
      </p:sp>
    </p:spTree>
    <p:extLst>
      <p:ext uri="{BB962C8B-B14F-4D97-AF65-F5344CB8AC3E}">
        <p14:creationId xmlns:p14="http://schemas.microsoft.com/office/powerpoint/2010/main" val="68009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CF34-41B3-4AB0-AF89-C7C301BAF858}"/>
              </a:ext>
            </a:extLst>
          </p:cNvPr>
          <p:cNvSpPr>
            <a:spLocks noGrp="1"/>
          </p:cNvSpPr>
          <p:nvPr>
            <p:ph type="title"/>
          </p:nvPr>
        </p:nvSpPr>
        <p:spPr>
          <a:xfrm>
            <a:off x="685331" y="0"/>
            <a:ext cx="7773338" cy="1596177"/>
          </a:xfrm>
        </p:spPr>
        <p:txBody>
          <a:bodyPr/>
          <a:lstStyle/>
          <a:p>
            <a:r>
              <a:rPr lang="en-IN" u="sng" dirty="0">
                <a:latin typeface="Times New Roman" panose="02020603050405020304" pitchFamily="18" charset="0"/>
                <a:cs typeface="Times New Roman" panose="02020603050405020304" pitchFamily="18" charset="0"/>
              </a:rPr>
              <a:t>Objectives</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A247EA-C58E-410A-BE65-25F921FBA543}"/>
              </a:ext>
            </a:extLst>
          </p:cNvPr>
          <p:cNvSpPr>
            <a:spLocks noGrp="1"/>
          </p:cNvSpPr>
          <p:nvPr>
            <p:ph idx="1"/>
          </p:nvPr>
        </p:nvSpPr>
        <p:spPr>
          <a:xfrm>
            <a:off x="395536" y="1716946"/>
            <a:ext cx="7773339" cy="3424107"/>
          </a:xfrm>
        </p:spPr>
        <p:txBody>
          <a:bodyPr>
            <a:normAutofit/>
          </a:bodyPr>
          <a:lstStyle/>
          <a:p>
            <a:pPr marL="0" indent="0" algn="l">
              <a:buNone/>
            </a:pPr>
            <a:r>
              <a:rPr lang="en-US" sz="2000" b="1" i="0" cap="none" dirty="0">
                <a:solidFill>
                  <a:srgbClr val="000000"/>
                </a:solidFill>
                <a:effectLst/>
                <a:latin typeface="Times New Roman" panose="02020603050405020304" pitchFamily="18" charset="0"/>
                <a:cs typeface="Times New Roman" panose="02020603050405020304" pitchFamily="18" charset="0"/>
              </a:rPr>
              <a:t>The objectives are:</a:t>
            </a:r>
          </a:p>
          <a:p>
            <a:pPr algn="l"/>
            <a:r>
              <a:rPr lang="en-US" cap="none" dirty="0">
                <a:latin typeface="Times New Roman" panose="02020603050405020304" pitchFamily="18" charset="0"/>
                <a:cs typeface="Times New Roman" panose="02020603050405020304" pitchFamily="18" charset="0"/>
              </a:rPr>
              <a:t>To calculate the estimated price of stock based on the historical data</a:t>
            </a:r>
            <a:r>
              <a:rPr lang="en-US" cap="none" dirty="0">
                <a:solidFill>
                  <a:srgbClr val="000000"/>
                </a:solidFill>
                <a:latin typeface="Times New Roman" panose="02020603050405020304" pitchFamily="18" charset="0"/>
                <a:cs typeface="Times New Roman" panose="02020603050405020304" pitchFamily="18" charset="0"/>
              </a:rPr>
              <a:t>.</a:t>
            </a:r>
          </a:p>
          <a:p>
            <a:pPr algn="l"/>
            <a:r>
              <a:rPr lang="en-US" cap="none" dirty="0">
                <a:latin typeface="Times New Roman" panose="02020603050405020304" pitchFamily="18" charset="0"/>
                <a:cs typeface="Times New Roman" panose="02020603050405020304" pitchFamily="18" charset="0"/>
              </a:rPr>
              <a:t>To create a system which will notify the up or down of the stock price movement.</a:t>
            </a:r>
            <a:endParaRPr lang="en-US" sz="2000" b="0" i="0" cap="none" dirty="0">
              <a:solidFill>
                <a:srgbClr val="000000"/>
              </a:solidFill>
              <a:effectLst/>
              <a:latin typeface="Times New Roman" panose="02020603050405020304" pitchFamily="18" charset="0"/>
              <a:cs typeface="Times New Roman" panose="02020603050405020304" pitchFamily="18" charset="0"/>
            </a:endParaRPr>
          </a:p>
          <a:p>
            <a:pPr algn="l"/>
            <a:r>
              <a:rPr lang="en-US" sz="2000" b="0" i="0" cap="none" dirty="0">
                <a:solidFill>
                  <a:srgbClr val="000000"/>
                </a:solidFill>
                <a:effectLst/>
                <a:latin typeface="Times New Roman" panose="02020603050405020304" pitchFamily="18" charset="0"/>
                <a:cs typeface="Times New Roman" panose="02020603050405020304" pitchFamily="18" charset="0"/>
              </a:rPr>
              <a:t>To implement and develop different methods of stock market forecasting techniques.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50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CF34-41B3-4AB0-AF89-C7C301BAF858}"/>
              </a:ext>
            </a:extLst>
          </p:cNvPr>
          <p:cNvSpPr>
            <a:spLocks noGrp="1"/>
          </p:cNvSpPr>
          <p:nvPr>
            <p:ph type="title"/>
          </p:nvPr>
        </p:nvSpPr>
        <p:spPr>
          <a:xfrm>
            <a:off x="685331" y="-32857"/>
            <a:ext cx="7773338" cy="1596177"/>
          </a:xfrm>
        </p:spPr>
        <p:txBody>
          <a:bodyPr/>
          <a:lstStyle/>
          <a:p>
            <a:r>
              <a:rPr lang="en-IN" u="sng" dirty="0">
                <a:latin typeface="Times New Roman" panose="02020603050405020304" pitchFamily="18" charset="0"/>
                <a:cs typeface="Times New Roman" panose="02020603050405020304" pitchFamily="18" charset="0"/>
              </a:rPr>
              <a:t>PROPOSED IDEA</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A247EA-C58E-410A-BE65-25F921FBA543}"/>
              </a:ext>
            </a:extLst>
          </p:cNvPr>
          <p:cNvSpPr>
            <a:spLocks noGrp="1"/>
          </p:cNvSpPr>
          <p:nvPr>
            <p:ph idx="1"/>
          </p:nvPr>
        </p:nvSpPr>
        <p:spPr>
          <a:xfrm>
            <a:off x="395536" y="1716946"/>
            <a:ext cx="7773339" cy="3424107"/>
          </a:xfrm>
        </p:spPr>
        <p:txBody>
          <a:bodyPr>
            <a:normAutofit/>
          </a:bodyPr>
          <a:lstStyle/>
          <a:p>
            <a:pPr marL="457200" indent="-457200" algn="l">
              <a:buFont typeface="+mj-lt"/>
              <a:buAutoNum type="arabicParenR"/>
            </a:pPr>
            <a:r>
              <a:rPr lang="en-US" sz="2400" cap="none" dirty="0">
                <a:latin typeface="Times New Roman" panose="02020603050405020304" pitchFamily="18" charset="0"/>
                <a:cs typeface="Times New Roman" panose="02020603050405020304" pitchFamily="18" charset="0"/>
              </a:rPr>
              <a:t>Dataset Collection</a:t>
            </a:r>
          </a:p>
          <a:p>
            <a:pPr marL="457200" indent="-457200" algn="l">
              <a:buFont typeface="+mj-lt"/>
              <a:buAutoNum type="arabicParenR"/>
            </a:pPr>
            <a:r>
              <a:rPr lang="en-US" sz="2400" cap="none" dirty="0">
                <a:latin typeface="Times New Roman" panose="02020603050405020304" pitchFamily="18" charset="0"/>
                <a:cs typeface="Times New Roman" panose="02020603050405020304" pitchFamily="18" charset="0"/>
              </a:rPr>
              <a:t>Implementation Of Algorithms</a:t>
            </a:r>
          </a:p>
          <a:p>
            <a:pPr marL="457200" indent="-457200" algn="l">
              <a:buFont typeface="+mj-lt"/>
              <a:buAutoNum type="arabicParenR"/>
            </a:pPr>
            <a:r>
              <a:rPr lang="en-US" sz="2400" cap="none" dirty="0">
                <a:latin typeface="Times New Roman" panose="02020603050405020304" pitchFamily="18" charset="0"/>
                <a:cs typeface="Times New Roman" panose="02020603050405020304" pitchFamily="18" charset="0"/>
              </a:rPr>
              <a:t>Comparison Of Results and Analysis</a:t>
            </a:r>
          </a:p>
        </p:txBody>
      </p:sp>
    </p:spTree>
    <p:extLst>
      <p:ext uri="{BB962C8B-B14F-4D97-AF65-F5344CB8AC3E}">
        <p14:creationId xmlns:p14="http://schemas.microsoft.com/office/powerpoint/2010/main" val="372972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89AC-805C-4346-8EFB-65499F898484}"/>
              </a:ext>
            </a:extLst>
          </p:cNvPr>
          <p:cNvSpPr>
            <a:spLocks noGrp="1"/>
          </p:cNvSpPr>
          <p:nvPr>
            <p:ph type="title"/>
          </p:nvPr>
        </p:nvSpPr>
        <p:spPr>
          <a:xfrm>
            <a:off x="685332" y="-315416"/>
            <a:ext cx="7773338" cy="1596177"/>
          </a:xfrm>
        </p:spPr>
        <p:txBody>
          <a:bodyPr/>
          <a:lstStyle/>
          <a:p>
            <a:r>
              <a:rPr lang="en-US" u="sng" dirty="0">
                <a:latin typeface="Times New Roman" panose="02020603050405020304" pitchFamily="18" charset="0"/>
                <a:cs typeface="Times New Roman" panose="02020603050405020304" pitchFamily="18" charset="0"/>
              </a:rPr>
              <a:t>Methodology</a:t>
            </a:r>
          </a:p>
        </p:txBody>
      </p:sp>
      <p:sp>
        <p:nvSpPr>
          <p:cNvPr id="13" name="Cylinder 12">
            <a:extLst>
              <a:ext uri="{FF2B5EF4-FFF2-40B4-BE49-F238E27FC236}">
                <a16:creationId xmlns:a16="http://schemas.microsoft.com/office/drawing/2014/main" id="{72D0CDC8-7791-44A2-8C57-BF893BA39C6D}"/>
              </a:ext>
            </a:extLst>
          </p:cNvPr>
          <p:cNvSpPr/>
          <p:nvPr/>
        </p:nvSpPr>
        <p:spPr>
          <a:xfrm>
            <a:off x="4067944" y="956725"/>
            <a:ext cx="1368152" cy="648072"/>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2960029-A401-4A8B-A949-B5AFF43EDFAF}"/>
              </a:ext>
            </a:extLst>
          </p:cNvPr>
          <p:cNvCxnSpPr>
            <a:cxnSpLocks/>
            <a:stCxn id="13" idx="3"/>
          </p:cNvCxnSpPr>
          <p:nvPr/>
        </p:nvCxnSpPr>
        <p:spPr>
          <a:xfrm>
            <a:off x="4752020" y="1604797"/>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B940580A-8928-412D-9613-93623173D027}"/>
              </a:ext>
            </a:extLst>
          </p:cNvPr>
          <p:cNvSpPr/>
          <p:nvPr/>
        </p:nvSpPr>
        <p:spPr>
          <a:xfrm>
            <a:off x="3635899" y="1964837"/>
            <a:ext cx="2232242" cy="6480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Data</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34F5AEC1-0BE4-4EEB-AD86-352DF52AEB18}"/>
              </a:ext>
            </a:extLst>
          </p:cNvPr>
          <p:cNvCxnSpPr>
            <a:cxnSpLocks/>
            <a:stCxn id="17" idx="2"/>
          </p:cNvCxnSpPr>
          <p:nvPr/>
        </p:nvCxnSpPr>
        <p:spPr>
          <a:xfrm>
            <a:off x="4752020" y="2612909"/>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B5E5A9D-76E8-4893-ABB8-2AAAB8FA670B}"/>
              </a:ext>
            </a:extLst>
          </p:cNvPr>
          <p:cNvSpPr/>
          <p:nvPr/>
        </p:nvSpPr>
        <p:spPr>
          <a:xfrm>
            <a:off x="2339752" y="2972949"/>
            <a:ext cx="4824535" cy="8640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Machine Learning Algorithms</a:t>
            </a:r>
            <a:endParaRPr lang="en-IN"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C6F59A79-0B9A-49AE-864B-4A1B4DB854F4}"/>
              </a:ext>
            </a:extLst>
          </p:cNvPr>
          <p:cNvCxnSpPr>
            <a:cxnSpLocks/>
          </p:cNvCxnSpPr>
          <p:nvPr/>
        </p:nvCxnSpPr>
        <p:spPr>
          <a:xfrm>
            <a:off x="2699792" y="3837045"/>
            <a:ext cx="0" cy="57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99EB972-3677-4943-AD95-D1F913755088}"/>
              </a:ext>
            </a:extLst>
          </p:cNvPr>
          <p:cNvCxnSpPr>
            <a:cxnSpLocks/>
          </p:cNvCxnSpPr>
          <p:nvPr/>
        </p:nvCxnSpPr>
        <p:spPr>
          <a:xfrm>
            <a:off x="6444208" y="3837045"/>
            <a:ext cx="0" cy="57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5ADB686B-20E7-4B43-AD14-2596E515073E}"/>
              </a:ext>
            </a:extLst>
          </p:cNvPr>
          <p:cNvSpPr/>
          <p:nvPr/>
        </p:nvSpPr>
        <p:spPr>
          <a:xfrm>
            <a:off x="1272041" y="4413109"/>
            <a:ext cx="2232232" cy="4320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Linear Regression</a:t>
            </a:r>
            <a:endParaRPr lang="en-IN"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590849C-A95B-4026-B781-3CD2207B326A}"/>
              </a:ext>
            </a:extLst>
          </p:cNvPr>
          <p:cNvSpPr/>
          <p:nvPr/>
        </p:nvSpPr>
        <p:spPr>
          <a:xfrm>
            <a:off x="4728181" y="4413109"/>
            <a:ext cx="2808303" cy="4320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Long Short Term Memory</a:t>
            </a:r>
            <a:endParaRPr lang="en-IN"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D855D542-67FF-40B2-85F1-3B83C52CE467}"/>
              </a:ext>
            </a:extLst>
          </p:cNvPr>
          <p:cNvCxnSpPr>
            <a:cxnSpLocks/>
          </p:cNvCxnSpPr>
          <p:nvPr/>
        </p:nvCxnSpPr>
        <p:spPr>
          <a:xfrm flipV="1">
            <a:off x="2339752" y="4845158"/>
            <a:ext cx="0" cy="45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1FCF3D1-9148-4372-A893-C37732CEEF6F}"/>
              </a:ext>
            </a:extLst>
          </p:cNvPr>
          <p:cNvCxnSpPr>
            <a:cxnSpLocks/>
          </p:cNvCxnSpPr>
          <p:nvPr/>
        </p:nvCxnSpPr>
        <p:spPr>
          <a:xfrm>
            <a:off x="2339752" y="5277205"/>
            <a:ext cx="3528389" cy="24003"/>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B643CD56-C10A-461A-9F2A-B12067568487}"/>
              </a:ext>
            </a:extLst>
          </p:cNvPr>
          <p:cNvCxnSpPr>
            <a:cxnSpLocks/>
          </p:cNvCxnSpPr>
          <p:nvPr/>
        </p:nvCxnSpPr>
        <p:spPr>
          <a:xfrm flipH="1" flipV="1">
            <a:off x="5865759" y="4830967"/>
            <a:ext cx="7148" cy="48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FD612D1-6C26-414A-A69E-1A7E989380F6}"/>
              </a:ext>
            </a:extLst>
          </p:cNvPr>
          <p:cNvCxnSpPr>
            <a:cxnSpLocks/>
          </p:cNvCxnSpPr>
          <p:nvPr/>
        </p:nvCxnSpPr>
        <p:spPr>
          <a:xfrm>
            <a:off x="4067944" y="5301208"/>
            <a:ext cx="0" cy="552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C444673A-6BAC-4483-AF83-790E4FEC901C}"/>
              </a:ext>
            </a:extLst>
          </p:cNvPr>
          <p:cNvSpPr/>
          <p:nvPr/>
        </p:nvSpPr>
        <p:spPr>
          <a:xfrm>
            <a:off x="2708143" y="5863602"/>
            <a:ext cx="2736301" cy="6480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Comparing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B8A6-3075-4EFE-9AB0-F36743875C31}"/>
              </a:ext>
            </a:extLst>
          </p:cNvPr>
          <p:cNvSpPr>
            <a:spLocks noGrp="1"/>
          </p:cNvSpPr>
          <p:nvPr>
            <p:ph type="title"/>
          </p:nvPr>
        </p:nvSpPr>
        <p:spPr>
          <a:xfrm>
            <a:off x="539552" y="-387424"/>
            <a:ext cx="7773338" cy="1596177"/>
          </a:xfrm>
        </p:spPr>
        <p:txBody>
          <a:bodyPr/>
          <a:lstStyle/>
          <a:p>
            <a:r>
              <a:rPr lang="en-US" u="sng"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24150B8-24F3-4F7E-A6E3-1C6DBD9602F6}"/>
              </a:ext>
            </a:extLst>
          </p:cNvPr>
          <p:cNvSpPr>
            <a:spLocks noGrp="1"/>
          </p:cNvSpPr>
          <p:nvPr>
            <p:ph idx="1"/>
          </p:nvPr>
        </p:nvSpPr>
        <p:spPr>
          <a:xfrm>
            <a:off x="395536" y="1208753"/>
            <a:ext cx="7620000" cy="4800600"/>
          </a:xfrm>
        </p:spPr>
        <p:txBody>
          <a:bodyPr>
            <a:noAutofit/>
          </a:bodyPr>
          <a:lstStyle/>
          <a:p>
            <a:pPr algn="l"/>
            <a:r>
              <a:rPr lang="en-US" sz="1600" cap="none" dirty="0">
                <a:latin typeface="Times New Roman" panose="02020603050405020304" pitchFamily="18" charset="0"/>
                <a:cs typeface="Times New Roman" panose="02020603050405020304" pitchFamily="18" charset="0"/>
              </a:rPr>
              <a:t>  </a:t>
            </a:r>
            <a:r>
              <a:rPr lang="en-US" sz="1600" b="1" i="0" cap="none" dirty="0">
                <a:solidFill>
                  <a:srgbClr val="333333"/>
                </a:solidFill>
                <a:effectLst/>
                <a:latin typeface="Times New Roman" panose="02020603050405020304" pitchFamily="18" charset="0"/>
                <a:cs typeface="Times New Roman" panose="02020603050405020304" pitchFamily="18" charset="0"/>
              </a:rPr>
              <a:t>Linear regression</a:t>
            </a:r>
          </a:p>
          <a:p>
            <a:pPr marL="0" indent="0" algn="l">
              <a:buNone/>
            </a:pPr>
            <a:r>
              <a:rPr lang="en-US" sz="1600" b="0" i="0" cap="none" dirty="0">
                <a:solidFill>
                  <a:srgbClr val="595858"/>
                </a:solidFill>
                <a:effectLst/>
                <a:latin typeface="Times New Roman" panose="02020603050405020304" pitchFamily="18" charset="0"/>
                <a:cs typeface="Times New Roman" panose="020206030504050203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p>
          <a:p>
            <a:pPr marL="0" indent="0" algn="l">
              <a:buNone/>
            </a:pPr>
            <a:r>
              <a:rPr lang="en-US" sz="1600" b="0" i="0" cap="none" dirty="0">
                <a:solidFill>
                  <a:srgbClr val="595858"/>
                </a:solidFill>
                <a:effectLst/>
                <a:latin typeface="Times New Roman" panose="02020603050405020304" pitchFamily="18" charset="0"/>
                <a:cs typeface="Times New Roman" panose="02020603050405020304" pitchFamily="18" charset="0"/>
              </a:rPr>
              <a:t>The equation for linear regression can be written as:</a:t>
            </a:r>
          </a:p>
          <a:p>
            <a:pPr marL="0" indent="0" algn="l">
              <a:buNone/>
            </a:pPr>
            <a:endParaRPr lang="en-US" sz="1600" cap="none" dirty="0">
              <a:latin typeface="Times New Roman" panose="02020603050405020304" pitchFamily="18" charset="0"/>
              <a:cs typeface="Times New Roman" panose="02020603050405020304" pitchFamily="18" charset="0"/>
            </a:endParaRPr>
          </a:p>
          <a:p>
            <a:pPr marL="0" indent="0" algn="l">
              <a:buNone/>
            </a:pPr>
            <a:endParaRPr lang="en-US" sz="1600" cap="none" dirty="0">
              <a:latin typeface="Times New Roman" panose="02020603050405020304" pitchFamily="18" charset="0"/>
              <a:cs typeface="Times New Roman" panose="02020603050405020304" pitchFamily="18" charset="0"/>
            </a:endParaRPr>
          </a:p>
          <a:p>
            <a:pPr marL="0" indent="0" algn="l">
              <a:buNone/>
            </a:pPr>
            <a:r>
              <a:rPr lang="en-US" sz="1600" b="0" i="0" cap="none" dirty="0">
                <a:solidFill>
                  <a:srgbClr val="595858"/>
                </a:solidFill>
                <a:effectLst/>
                <a:latin typeface="Times New Roman" panose="02020603050405020304" pitchFamily="18" charset="0"/>
                <a:cs typeface="Times New Roman" panose="02020603050405020304" pitchFamily="18" charset="0"/>
              </a:rPr>
              <a:t>Here, x</a:t>
            </a:r>
            <a:r>
              <a:rPr lang="en-US" sz="1600" b="0" i="0" cap="none" baseline="-25000" dirty="0">
                <a:solidFill>
                  <a:srgbClr val="595858"/>
                </a:solidFill>
                <a:effectLst/>
                <a:latin typeface="Times New Roman" panose="02020603050405020304" pitchFamily="18" charset="0"/>
                <a:cs typeface="Times New Roman" panose="02020603050405020304" pitchFamily="18" charset="0"/>
              </a:rPr>
              <a:t>1</a:t>
            </a:r>
            <a:r>
              <a:rPr lang="en-US" sz="1600" b="0" i="0" cap="none" dirty="0">
                <a:solidFill>
                  <a:srgbClr val="595858"/>
                </a:solidFill>
                <a:effectLst/>
                <a:latin typeface="Times New Roman" panose="02020603050405020304" pitchFamily="18" charset="0"/>
                <a:cs typeface="Times New Roman" panose="02020603050405020304" pitchFamily="18" charset="0"/>
              </a:rPr>
              <a:t>, x</a:t>
            </a:r>
            <a:r>
              <a:rPr lang="en-US" sz="1600" b="0" i="0" cap="none" baseline="-25000" dirty="0">
                <a:solidFill>
                  <a:srgbClr val="595858"/>
                </a:solidFill>
                <a:effectLst/>
                <a:latin typeface="Times New Roman" panose="02020603050405020304" pitchFamily="18" charset="0"/>
                <a:cs typeface="Times New Roman" panose="02020603050405020304" pitchFamily="18" charset="0"/>
              </a:rPr>
              <a:t>2</a:t>
            </a:r>
            <a:r>
              <a:rPr lang="en-US" sz="1600" b="0" i="0" cap="none" dirty="0">
                <a:solidFill>
                  <a:srgbClr val="595858"/>
                </a:solidFill>
                <a:effectLst/>
                <a:latin typeface="Times New Roman" panose="02020603050405020304" pitchFamily="18" charset="0"/>
                <a:cs typeface="Times New Roman" panose="02020603050405020304" pitchFamily="18" charset="0"/>
              </a:rPr>
              <a:t>,….</a:t>
            </a:r>
            <a:r>
              <a:rPr lang="en-US" sz="1600" b="0" i="0" cap="none" dirty="0" err="1">
                <a:solidFill>
                  <a:srgbClr val="595858"/>
                </a:solidFill>
                <a:effectLst/>
                <a:latin typeface="Times New Roman" panose="02020603050405020304" pitchFamily="18" charset="0"/>
                <a:cs typeface="Times New Roman" panose="02020603050405020304" pitchFamily="18" charset="0"/>
              </a:rPr>
              <a:t>X</a:t>
            </a:r>
            <a:r>
              <a:rPr lang="en-US" sz="1600" b="0" i="0" cap="none" baseline="-25000" dirty="0" err="1">
                <a:solidFill>
                  <a:srgbClr val="595858"/>
                </a:solidFill>
                <a:effectLst/>
                <a:latin typeface="Times New Roman" panose="02020603050405020304" pitchFamily="18" charset="0"/>
                <a:cs typeface="Times New Roman" panose="02020603050405020304" pitchFamily="18" charset="0"/>
              </a:rPr>
              <a:t>n</a:t>
            </a:r>
            <a:r>
              <a:rPr lang="en-US" sz="1600" b="0" i="0" cap="none" dirty="0">
                <a:solidFill>
                  <a:srgbClr val="595858"/>
                </a:solidFill>
                <a:effectLst/>
                <a:latin typeface="Times New Roman" panose="02020603050405020304" pitchFamily="18" charset="0"/>
                <a:cs typeface="Times New Roman" panose="02020603050405020304" pitchFamily="18" charset="0"/>
              </a:rPr>
              <a:t> represent the independent variables while the θ</a:t>
            </a:r>
            <a:r>
              <a:rPr lang="en-US" sz="1600" b="0" i="0" cap="none" baseline="-25000" dirty="0">
                <a:solidFill>
                  <a:srgbClr val="595858"/>
                </a:solidFill>
                <a:effectLst/>
                <a:latin typeface="Times New Roman" panose="02020603050405020304" pitchFamily="18" charset="0"/>
                <a:cs typeface="Times New Roman" panose="02020603050405020304" pitchFamily="18" charset="0"/>
              </a:rPr>
              <a:t>1</a:t>
            </a:r>
            <a:r>
              <a:rPr lang="en-US" sz="1600" b="0" i="0" cap="none" dirty="0">
                <a:solidFill>
                  <a:srgbClr val="595858"/>
                </a:solidFill>
                <a:effectLst/>
                <a:latin typeface="Times New Roman" panose="02020603050405020304" pitchFamily="18" charset="0"/>
                <a:cs typeface="Times New Roman" panose="02020603050405020304" pitchFamily="18" charset="0"/>
              </a:rPr>
              <a:t>, θ</a:t>
            </a:r>
            <a:r>
              <a:rPr lang="en-US" sz="1600" b="0" i="0" cap="none" baseline="-25000" dirty="0">
                <a:solidFill>
                  <a:srgbClr val="595858"/>
                </a:solidFill>
                <a:effectLst/>
                <a:latin typeface="Times New Roman" panose="02020603050405020304" pitchFamily="18" charset="0"/>
                <a:cs typeface="Times New Roman" panose="02020603050405020304" pitchFamily="18" charset="0"/>
              </a:rPr>
              <a:t>2</a:t>
            </a:r>
            <a:r>
              <a:rPr lang="en-US" sz="1600" b="0" i="0" cap="none" dirty="0">
                <a:solidFill>
                  <a:srgbClr val="595858"/>
                </a:solidFill>
                <a:effectLst/>
                <a:latin typeface="Times New Roman" panose="02020603050405020304" pitchFamily="18" charset="0"/>
                <a:cs typeface="Times New Roman" panose="02020603050405020304" pitchFamily="18" charset="0"/>
              </a:rPr>
              <a:t>, …. </a:t>
            </a:r>
            <a:r>
              <a:rPr lang="en-US" sz="1600" b="0" i="0" cap="none" dirty="0" err="1">
                <a:solidFill>
                  <a:srgbClr val="595858"/>
                </a:solidFill>
                <a:effectLst/>
                <a:latin typeface="Times New Roman" panose="02020603050405020304" pitchFamily="18" charset="0"/>
                <a:cs typeface="Times New Roman" panose="02020603050405020304" pitchFamily="18" charset="0"/>
              </a:rPr>
              <a:t>θ</a:t>
            </a:r>
            <a:r>
              <a:rPr lang="en-US" sz="1600" b="0" i="0" cap="none" baseline="-25000" dirty="0" err="1">
                <a:solidFill>
                  <a:srgbClr val="595858"/>
                </a:solidFill>
                <a:effectLst/>
                <a:latin typeface="Times New Roman" panose="02020603050405020304" pitchFamily="18" charset="0"/>
                <a:cs typeface="Times New Roman" panose="02020603050405020304" pitchFamily="18" charset="0"/>
              </a:rPr>
              <a:t>n</a:t>
            </a:r>
            <a:r>
              <a:rPr lang="en-US" sz="1600" b="0" i="0" cap="none" dirty="0">
                <a:solidFill>
                  <a:srgbClr val="595858"/>
                </a:solidFill>
                <a:effectLst/>
                <a:latin typeface="Times New Roman" panose="02020603050405020304" pitchFamily="18" charset="0"/>
                <a:cs typeface="Times New Roman" panose="02020603050405020304" pitchFamily="18" charset="0"/>
              </a:rPr>
              <a:t>  represent regression coefficients.</a:t>
            </a:r>
            <a:endParaRPr lang="en-US" sz="1600" cap="none" dirty="0">
              <a:latin typeface="Times New Roman" panose="02020603050405020304" pitchFamily="18" charset="0"/>
              <a:cs typeface="Times New Roman" panose="02020603050405020304" pitchFamily="18" charset="0"/>
            </a:endParaRPr>
          </a:p>
        </p:txBody>
      </p:sp>
      <p:sp>
        <p:nvSpPr>
          <p:cNvPr id="7" name="Rectangle 7">
            <a:extLst>
              <a:ext uri="{FF2B5EF4-FFF2-40B4-BE49-F238E27FC236}">
                <a16:creationId xmlns:a16="http://schemas.microsoft.com/office/drawing/2014/main" id="{E13781FC-FBFC-4CA7-9267-89A092ACCA5F}"/>
              </a:ext>
            </a:extLst>
          </p:cNvPr>
          <p:cNvSpPr>
            <a:spLocks noChangeArrowheads="1"/>
          </p:cNvSpPr>
          <p:nvPr/>
        </p:nvSpPr>
        <p:spPr bwMode="auto">
          <a:xfrm>
            <a:off x="0" y="-230832"/>
            <a:ext cx="26228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95858"/>
                </a:solidFill>
                <a:effectLst/>
                <a:latin typeface="roboto"/>
              </a:rPr>
              <a:t>:</a:t>
            </a:r>
            <a:r>
              <a:rPr kumimoji="0" lang="en-US" altLang="en-US" sz="6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 </a:t>
            </a:r>
            <a:r>
              <a:rPr kumimoji="0" lang="en-US" altLang="en-US" sz="24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32" name="Picture 8">
            <a:extLst>
              <a:ext uri="{FF2B5EF4-FFF2-40B4-BE49-F238E27FC236}">
                <a16:creationId xmlns:a16="http://schemas.microsoft.com/office/drawing/2014/main" id="{6BFA8960-C078-4D82-9806-C9E27DADA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501008"/>
            <a:ext cx="22288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69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150B8-24F3-4F7E-A6E3-1C6DBD9602F6}"/>
              </a:ext>
            </a:extLst>
          </p:cNvPr>
          <p:cNvSpPr>
            <a:spLocks noGrp="1"/>
          </p:cNvSpPr>
          <p:nvPr>
            <p:ph idx="1"/>
          </p:nvPr>
        </p:nvSpPr>
        <p:spPr>
          <a:xfrm>
            <a:off x="539552" y="908720"/>
            <a:ext cx="7620000" cy="4800600"/>
          </a:xfrm>
        </p:spPr>
        <p:txBody>
          <a:bodyPr>
            <a:noAutofit/>
          </a:bodyPr>
          <a:lstStyle/>
          <a:p>
            <a:pPr algn="l"/>
            <a:r>
              <a:rPr lang="en-US" sz="1200" b="1" cap="none" dirty="0">
                <a:solidFill>
                  <a:srgbClr val="333333"/>
                </a:solidFill>
                <a:latin typeface="Times New Roman" panose="02020603050405020304" pitchFamily="18" charset="0"/>
                <a:cs typeface="Times New Roman" panose="02020603050405020304" pitchFamily="18" charset="0"/>
              </a:rPr>
              <a:t>     </a:t>
            </a:r>
            <a:r>
              <a:rPr lang="en-US" sz="1600" b="1" i="0" cap="none" dirty="0">
                <a:solidFill>
                  <a:srgbClr val="333333"/>
                </a:solidFill>
                <a:effectLst/>
                <a:latin typeface="Times New Roman" panose="02020603050405020304" pitchFamily="18" charset="0"/>
                <a:cs typeface="Times New Roman" panose="02020603050405020304" pitchFamily="18" charset="0"/>
              </a:rPr>
              <a:t>Long short term memory (LSTM)</a:t>
            </a:r>
          </a:p>
          <a:p>
            <a:pPr marL="0" indent="0" algn="l">
              <a:buNone/>
            </a:pPr>
            <a:r>
              <a:rPr lang="en-US" sz="1600" b="0" i="0" cap="none" dirty="0">
                <a:solidFill>
                  <a:srgbClr val="595858"/>
                </a:solidFill>
                <a:effectLst/>
                <a:latin typeface="Times New Roman" panose="02020603050405020304" pitchFamily="18" charset="0"/>
                <a:cs typeface="Times New Roman" panose="02020603050405020304" pitchFamily="18" charset="0"/>
              </a:rPr>
              <a:t>LSTM’s are widely used for sequence prediction problems and have proven to be extremely effective. The reason they work so well is because LSTM is able to store past information that is important, and forget the information that is not. LSTM has three </a:t>
            </a:r>
            <a:r>
              <a:rPr lang="en-US" sz="1600" cap="none" dirty="0">
                <a:solidFill>
                  <a:srgbClr val="595858"/>
                </a:solidFill>
                <a:latin typeface="Times New Roman" panose="02020603050405020304" pitchFamily="18" charset="0"/>
                <a:cs typeface="Times New Roman" panose="02020603050405020304" pitchFamily="18" charset="0"/>
              </a:rPr>
              <a:t>categories</a:t>
            </a:r>
            <a:r>
              <a:rPr lang="en-US" sz="1600" b="0" i="0" cap="none" dirty="0">
                <a:solidFill>
                  <a:srgbClr val="595858"/>
                </a:solidFill>
                <a:effectLst/>
                <a:latin typeface="Times New Roman" panose="02020603050405020304" pitchFamily="18" charset="0"/>
                <a:cs typeface="Times New Roman" panose="02020603050405020304" pitchFamily="18" charset="0"/>
              </a:rPr>
              <a:t>:</a:t>
            </a:r>
          </a:p>
          <a:p>
            <a:pPr marL="0" indent="0" algn="l">
              <a:buNone/>
            </a:pPr>
            <a:r>
              <a:rPr lang="en-US" sz="1600" b="1" i="0" cap="none" dirty="0">
                <a:solidFill>
                  <a:srgbClr val="333333"/>
                </a:solidFill>
                <a:effectLst/>
                <a:latin typeface="Times New Roman" panose="02020603050405020304" pitchFamily="18" charset="0"/>
                <a:cs typeface="Times New Roman" panose="02020603050405020304" pitchFamily="18" charset="0"/>
              </a:rPr>
              <a:t>      The Input gate:</a:t>
            </a:r>
            <a:r>
              <a:rPr lang="en-US" sz="1600" b="0" i="0" cap="none" dirty="0">
                <a:solidFill>
                  <a:srgbClr val="595858"/>
                </a:solidFill>
                <a:effectLst/>
                <a:latin typeface="Times New Roman" panose="02020603050405020304" pitchFamily="18" charset="0"/>
                <a:cs typeface="Times New Roman" panose="02020603050405020304" pitchFamily="18" charset="0"/>
              </a:rPr>
              <a:t> The input gate adds information to the cell state.</a:t>
            </a:r>
          </a:p>
          <a:p>
            <a:pPr marL="0" indent="0" algn="l">
              <a:buNone/>
            </a:pPr>
            <a:r>
              <a:rPr lang="en-US" sz="1600" b="1" i="0" cap="none" dirty="0">
                <a:solidFill>
                  <a:srgbClr val="333333"/>
                </a:solidFill>
                <a:effectLst/>
                <a:latin typeface="Times New Roman" panose="02020603050405020304" pitchFamily="18" charset="0"/>
                <a:cs typeface="Times New Roman" panose="02020603050405020304" pitchFamily="18" charset="0"/>
              </a:rPr>
              <a:t>      The Forget gate:</a:t>
            </a:r>
            <a:r>
              <a:rPr lang="en-US" sz="1600" b="0" i="0" cap="none" dirty="0">
                <a:solidFill>
                  <a:srgbClr val="595858"/>
                </a:solidFill>
                <a:effectLst/>
                <a:latin typeface="Times New Roman" panose="02020603050405020304" pitchFamily="18" charset="0"/>
                <a:cs typeface="Times New Roman" panose="02020603050405020304" pitchFamily="18" charset="0"/>
              </a:rPr>
              <a:t> It removes the information that is no longer required by the model.</a:t>
            </a:r>
          </a:p>
          <a:p>
            <a:pPr marL="0" indent="0" algn="l">
              <a:buNone/>
            </a:pPr>
            <a:r>
              <a:rPr lang="en-US" sz="1600" b="1" i="0" cap="none" dirty="0">
                <a:solidFill>
                  <a:srgbClr val="333333"/>
                </a:solidFill>
                <a:effectLst/>
                <a:latin typeface="Times New Roman" panose="02020603050405020304" pitchFamily="18" charset="0"/>
                <a:cs typeface="Times New Roman" panose="02020603050405020304" pitchFamily="18" charset="0"/>
              </a:rPr>
              <a:t>      The Output gate: </a:t>
            </a:r>
            <a:r>
              <a:rPr lang="en-US" sz="1600" cap="none" dirty="0">
                <a:solidFill>
                  <a:srgbClr val="595858"/>
                </a:solidFill>
                <a:latin typeface="Times New Roman" panose="02020603050405020304" pitchFamily="18" charset="0"/>
                <a:cs typeface="Times New Roman" panose="02020603050405020304" pitchFamily="18" charset="0"/>
              </a:rPr>
              <a:t>O</a:t>
            </a:r>
            <a:r>
              <a:rPr lang="en-US" sz="1600" b="0" i="0" cap="none" dirty="0">
                <a:solidFill>
                  <a:srgbClr val="595858"/>
                </a:solidFill>
                <a:effectLst/>
                <a:latin typeface="Times New Roman" panose="02020603050405020304" pitchFamily="18" charset="0"/>
                <a:cs typeface="Times New Roman" panose="02020603050405020304" pitchFamily="18" charset="0"/>
              </a:rPr>
              <a:t>utput gate at LSTM selects the information to be shown as output.</a:t>
            </a:r>
          </a:p>
        </p:txBody>
      </p:sp>
    </p:spTree>
    <p:extLst>
      <p:ext uri="{BB962C8B-B14F-4D97-AF65-F5344CB8AC3E}">
        <p14:creationId xmlns:p14="http://schemas.microsoft.com/office/powerpoint/2010/main" val="328138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58A6-BB86-4659-AD6D-4089A2B61211}"/>
              </a:ext>
            </a:extLst>
          </p:cNvPr>
          <p:cNvSpPr>
            <a:spLocks noGrp="1"/>
          </p:cNvSpPr>
          <p:nvPr>
            <p:ph type="title"/>
          </p:nvPr>
        </p:nvSpPr>
        <p:spPr>
          <a:xfrm>
            <a:off x="685332" y="268710"/>
            <a:ext cx="7773338" cy="1596177"/>
          </a:xfrm>
        </p:spPr>
        <p:txBody>
          <a:bodyPr/>
          <a:lstStyle/>
          <a:p>
            <a:r>
              <a:rPr lang="en-US"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0F1206E-FC8D-412E-AA05-0F2EB60223AC}"/>
              </a:ext>
            </a:extLst>
          </p:cNvPr>
          <p:cNvSpPr>
            <a:spLocks noGrp="1"/>
          </p:cNvSpPr>
          <p:nvPr>
            <p:ph idx="1"/>
          </p:nvPr>
        </p:nvSpPr>
        <p:spPr>
          <a:xfrm>
            <a:off x="685330" y="1716946"/>
            <a:ext cx="7773339" cy="3424107"/>
          </a:xfrm>
        </p:spPr>
        <p:txBody>
          <a:bodyPr>
            <a:normAutofit/>
          </a:bodyPr>
          <a:lstStyle/>
          <a:p>
            <a:r>
              <a:rPr lang="en-US" b="0" i="0" cap="none" dirty="0">
                <a:solidFill>
                  <a:srgbClr val="000000"/>
                </a:solidFill>
                <a:effectLst/>
                <a:latin typeface="Times New Roman" panose="02020603050405020304" pitchFamily="18" charset="0"/>
                <a:cs typeface="Times New Roman" panose="02020603050405020304" pitchFamily="18" charset="0"/>
              </a:rPr>
              <a:t>We have studied different methodologies for stock market prediction which will help the investor for making the correct decision for buy or sell the stocks. Each method has some limitations. </a:t>
            </a:r>
          </a:p>
          <a:p>
            <a:r>
              <a:rPr lang="en-US" b="0" i="0" cap="none" dirty="0">
                <a:solidFill>
                  <a:srgbClr val="000000"/>
                </a:solidFill>
                <a:effectLst/>
                <a:latin typeface="Times New Roman" panose="02020603050405020304" pitchFamily="18" charset="0"/>
                <a:cs typeface="Times New Roman" panose="02020603050405020304" pitchFamily="18" charset="0"/>
              </a:rPr>
              <a:t>We made an attempt to evaluate different methods of forecasting the stock market trends by which any investor can find the best method by which they can predict the stock market much more accurately then previously done methods.</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9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85" y="0"/>
            <a:ext cx="7773338" cy="1596177"/>
          </a:xfrm>
        </p:spPr>
        <p:txBody>
          <a:bodyPr/>
          <a:lstStyle/>
          <a:p>
            <a:r>
              <a:rPr lang="en-IN" u="sng" dirty="0">
                <a:latin typeface="Times New Roman" panose="02020603050405020304" pitchFamily="18" charset="0"/>
                <a:cs typeface="Times New Roman" panose="02020603050405020304" pitchFamily="18" charset="0"/>
              </a:rPr>
              <a:t>Contents</a:t>
            </a:r>
          </a:p>
        </p:txBody>
      </p:sp>
      <p:sp>
        <p:nvSpPr>
          <p:cNvPr id="4" name="Google Shape;96;p2">
            <a:extLst>
              <a:ext uri="{FF2B5EF4-FFF2-40B4-BE49-F238E27FC236}">
                <a16:creationId xmlns:a16="http://schemas.microsoft.com/office/drawing/2014/main" id="{217F95D4-BDB5-4551-B014-292CCBB1F5E6}"/>
              </a:ext>
            </a:extLst>
          </p:cNvPr>
          <p:cNvSpPr txBox="1">
            <a:spLocks noGrp="1"/>
          </p:cNvSpPr>
          <p:nvPr/>
        </p:nvSpPr>
        <p:spPr>
          <a:xfrm>
            <a:off x="468776" y="1518299"/>
            <a:ext cx="7616808" cy="4464496"/>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lvl="0" indent="-342900" algn="l" rtl="0">
              <a:lnSpc>
                <a:spcPct val="150000"/>
              </a:lnSpc>
              <a:spcBef>
                <a:spcPts val="0"/>
              </a:spcBef>
              <a:spcAft>
                <a:spcPts val="0"/>
              </a:spcAft>
              <a:buClr>
                <a:schemeClr val="dk1"/>
              </a:buClr>
              <a:buSzPts val="2800"/>
              <a:buChar char="•"/>
            </a:pPr>
            <a:r>
              <a:rPr lang="en-US" sz="2900" dirty="0">
                <a:latin typeface="Times New Roman" panose="02020603050405020304" pitchFamily="18" charset="0"/>
                <a:ea typeface="Times New Roman"/>
                <a:cs typeface="Times New Roman" panose="02020603050405020304" pitchFamily="18" charset="0"/>
                <a:sym typeface="Times New Roman"/>
              </a:rPr>
              <a:t>Introduction</a:t>
            </a:r>
          </a:p>
          <a:p>
            <a:pPr marL="342900">
              <a:lnSpc>
                <a:spcPct val="150000"/>
              </a:lnSpc>
              <a:spcBef>
                <a:spcPts val="0"/>
              </a:spcBef>
              <a:buSzPts val="2800"/>
            </a:pPr>
            <a:r>
              <a:rPr lang="en-US" sz="2900" dirty="0">
                <a:latin typeface="Times New Roman" panose="02020603050405020304" pitchFamily="18" charset="0"/>
                <a:ea typeface="Times New Roman"/>
                <a:cs typeface="Times New Roman" panose="02020603050405020304" pitchFamily="18" charset="0"/>
                <a:sym typeface="Times New Roman"/>
              </a:rPr>
              <a:t>Literature survey</a:t>
            </a:r>
          </a:p>
          <a:p>
            <a:pPr marL="342900">
              <a:lnSpc>
                <a:spcPct val="150000"/>
              </a:lnSpc>
              <a:spcBef>
                <a:spcPts val="0"/>
              </a:spcBef>
              <a:buSzPts val="2800"/>
            </a:pPr>
            <a:r>
              <a:rPr lang="en-US" sz="2900" dirty="0">
                <a:latin typeface="Times New Roman" panose="02020603050405020304" pitchFamily="18" charset="0"/>
                <a:ea typeface="Times New Roman"/>
                <a:cs typeface="Times New Roman" panose="02020603050405020304" pitchFamily="18" charset="0"/>
                <a:sym typeface="Times New Roman"/>
              </a:rPr>
              <a:t>Limitation</a:t>
            </a:r>
          </a:p>
          <a:p>
            <a:pPr marL="342900">
              <a:lnSpc>
                <a:spcPct val="150000"/>
              </a:lnSpc>
              <a:spcBef>
                <a:spcPts val="0"/>
              </a:spcBef>
              <a:buSzPts val="2800"/>
            </a:pPr>
            <a:r>
              <a:rPr lang="en-US" sz="2900" dirty="0">
                <a:latin typeface="Times New Roman" panose="02020603050405020304" pitchFamily="18" charset="0"/>
                <a:ea typeface="Times New Roman"/>
                <a:cs typeface="Times New Roman" panose="02020603050405020304" pitchFamily="18" charset="0"/>
                <a:sym typeface="Times New Roman"/>
              </a:rPr>
              <a:t>Problem statement</a:t>
            </a:r>
          </a:p>
          <a:p>
            <a:pPr marL="342900" lvl="0" indent="-342900" algn="l" rtl="0">
              <a:lnSpc>
                <a:spcPct val="150000"/>
              </a:lnSpc>
              <a:spcBef>
                <a:spcPts val="560"/>
              </a:spcBef>
              <a:spcAft>
                <a:spcPts val="0"/>
              </a:spcAft>
              <a:buClr>
                <a:schemeClr val="dk1"/>
              </a:buClr>
              <a:buSzPts val="2800"/>
              <a:buChar char="•"/>
            </a:pPr>
            <a:r>
              <a:rPr lang="en-US" sz="2900" dirty="0">
                <a:latin typeface="Times New Roman" panose="02020603050405020304" pitchFamily="18" charset="0"/>
                <a:ea typeface="Times New Roman"/>
                <a:cs typeface="Times New Roman" panose="02020603050405020304" pitchFamily="18" charset="0"/>
                <a:sym typeface="Times New Roman"/>
              </a:rPr>
              <a:t>Objective</a:t>
            </a:r>
          </a:p>
          <a:p>
            <a:pPr marL="342900">
              <a:lnSpc>
                <a:spcPct val="150000"/>
              </a:lnSpc>
              <a:spcBef>
                <a:spcPts val="560"/>
              </a:spcBef>
              <a:buSzPts val="2800"/>
            </a:pPr>
            <a:r>
              <a:rPr lang="en-US" sz="2900" dirty="0">
                <a:latin typeface="Times New Roman" panose="02020603050405020304" pitchFamily="18" charset="0"/>
                <a:ea typeface="Times New Roman"/>
                <a:cs typeface="Times New Roman" panose="02020603050405020304" pitchFamily="18" charset="0"/>
                <a:sym typeface="Times New Roman"/>
              </a:rPr>
              <a:t>Methodology</a:t>
            </a:r>
          </a:p>
          <a:p>
            <a:pPr marL="342900">
              <a:lnSpc>
                <a:spcPct val="150000"/>
              </a:lnSpc>
              <a:spcBef>
                <a:spcPts val="560"/>
              </a:spcBef>
              <a:buSzPts val="2800"/>
            </a:pPr>
            <a:r>
              <a:rPr lang="en-US" sz="2900" dirty="0">
                <a:latin typeface="Times New Roman" panose="02020603050405020304" pitchFamily="18" charset="0"/>
                <a:ea typeface="Times New Roman"/>
                <a:cs typeface="Times New Roman" panose="02020603050405020304" pitchFamily="18" charset="0"/>
                <a:sym typeface="Times New Roman"/>
              </a:rPr>
              <a:t>Algorithms</a:t>
            </a:r>
          </a:p>
          <a:p>
            <a:pPr marL="342900">
              <a:lnSpc>
                <a:spcPct val="150000"/>
              </a:lnSpc>
              <a:spcBef>
                <a:spcPts val="560"/>
              </a:spcBef>
              <a:buSzPts val="2800"/>
            </a:pPr>
            <a:r>
              <a:rPr lang="en-US" sz="2900" dirty="0">
                <a:latin typeface="Times New Roman" panose="02020603050405020304" pitchFamily="18" charset="0"/>
                <a:ea typeface="Times New Roman"/>
                <a:cs typeface="Times New Roman" panose="02020603050405020304" pitchFamily="18" charset="0"/>
                <a:sym typeface="Times New Roman"/>
              </a:rPr>
              <a:t>Conclusion</a:t>
            </a:r>
          </a:p>
          <a:p>
            <a:pPr marL="342900" lvl="0" indent="-342900" algn="l" rtl="0">
              <a:lnSpc>
                <a:spcPct val="150000"/>
              </a:lnSpc>
              <a:spcBef>
                <a:spcPts val="560"/>
              </a:spcBef>
              <a:spcAft>
                <a:spcPts val="0"/>
              </a:spcAft>
              <a:buSzPts val="2800"/>
              <a:buFont typeface="Times New Roman"/>
              <a:buChar char="•"/>
            </a:pPr>
            <a:r>
              <a:rPr lang="en-US" sz="2900" dirty="0">
                <a:latin typeface="Times New Roman" panose="02020603050405020304" pitchFamily="18" charset="0"/>
                <a:ea typeface="Times New Roman"/>
                <a:cs typeface="Times New Roman" panose="02020603050405020304" pitchFamily="18" charset="0"/>
                <a:sym typeface="Times New Roman"/>
              </a:rPr>
              <a:t>References</a:t>
            </a:r>
          </a:p>
          <a:p>
            <a:pPr marL="0" lvl="0" indent="0" algn="l" rtl="0">
              <a:lnSpc>
                <a:spcPct val="150000"/>
              </a:lnSpc>
              <a:spcBef>
                <a:spcPts val="560"/>
              </a:spcBef>
              <a:spcAft>
                <a:spcPts val="0"/>
              </a:spcAft>
              <a:buClr>
                <a:schemeClr val="dk1"/>
              </a:buClr>
              <a:buSzPts val="2800"/>
              <a:buNone/>
            </a:pPr>
            <a:endParaRPr lang="en-US" sz="28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47225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315416"/>
            <a:ext cx="7773338" cy="1596177"/>
          </a:xfrm>
        </p:spPr>
        <p:txBody>
          <a:bodyPr/>
          <a:lstStyle/>
          <a:p>
            <a:r>
              <a:rPr lang="en-IN"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7504" y="908720"/>
            <a:ext cx="8712968" cy="5544616"/>
          </a:xfrm>
        </p:spPr>
        <p:txBody>
          <a:bodyPr>
            <a:noAutofit/>
          </a:bodyPr>
          <a:lstStyle/>
          <a:p>
            <a:pPr marL="342900" indent="-342900">
              <a:buFont typeface="+mj-lt"/>
              <a:buAutoNum type="arabicParenR"/>
            </a:pPr>
            <a:r>
              <a:rPr lang="en-IN" sz="1800" cap="none" dirty="0">
                <a:latin typeface="Times New Roman" panose="02020603050405020304" pitchFamily="18" charset="0"/>
                <a:cs typeface="Times New Roman" panose="02020603050405020304" pitchFamily="18" charset="0"/>
              </a:rPr>
              <a:t>Ishita Parmar, </a:t>
            </a:r>
            <a:r>
              <a:rPr lang="en-IN" sz="1800" cap="none" dirty="0" err="1">
                <a:latin typeface="Times New Roman" panose="02020603050405020304" pitchFamily="18" charset="0"/>
                <a:cs typeface="Times New Roman" panose="02020603050405020304" pitchFamily="18" charset="0"/>
              </a:rPr>
              <a:t>Navanshu</a:t>
            </a:r>
            <a:r>
              <a:rPr lang="en-IN" sz="1800" cap="none" dirty="0">
                <a:latin typeface="Times New Roman" panose="02020603050405020304" pitchFamily="18" charset="0"/>
                <a:cs typeface="Times New Roman" panose="02020603050405020304" pitchFamily="18" charset="0"/>
              </a:rPr>
              <a:t> Agarwal, Himanshu Dhiman, </a:t>
            </a:r>
            <a:r>
              <a:rPr lang="en-IN" sz="1800" cap="none" dirty="0" err="1">
                <a:latin typeface="Times New Roman" panose="02020603050405020304" pitchFamily="18" charset="0"/>
                <a:cs typeface="Times New Roman" panose="02020603050405020304" pitchFamily="18" charset="0"/>
              </a:rPr>
              <a:t>Shikhin</a:t>
            </a:r>
            <a:r>
              <a:rPr lang="en-IN" sz="1800" cap="none" dirty="0">
                <a:latin typeface="Times New Roman" panose="02020603050405020304" pitchFamily="18" charset="0"/>
                <a:cs typeface="Times New Roman" panose="02020603050405020304" pitchFamily="18" charset="0"/>
              </a:rPr>
              <a:t> Gupta “</a:t>
            </a:r>
            <a:r>
              <a:rPr lang="en-US" sz="1800" cap="none" dirty="0">
                <a:solidFill>
                  <a:prstClr val="black"/>
                </a:solidFill>
                <a:latin typeface="Times New Roman" panose="02020603050405020304" pitchFamily="18" charset="0"/>
                <a:cs typeface="Times New Roman" panose="02020603050405020304" pitchFamily="18" charset="0"/>
              </a:rPr>
              <a:t>S</a:t>
            </a:r>
            <a:r>
              <a:rPr lang="en-US" sz="1800" b="0" cap="none" dirty="0">
                <a:solidFill>
                  <a:prstClr val="black"/>
                </a:solidFill>
                <a:latin typeface="Times New Roman" panose="02020603050405020304" pitchFamily="18" charset="0"/>
                <a:cs typeface="Times New Roman" panose="02020603050405020304" pitchFamily="18" charset="0"/>
              </a:rPr>
              <a:t>tock market prediction using machine learning” , IEEE 2018.</a:t>
            </a:r>
            <a:endParaRPr lang="en-IN" sz="1800" cap="none" dirty="0">
              <a:solidFill>
                <a:prstClr val="black"/>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IN" sz="1800" cap="none" dirty="0">
                <a:latin typeface="Times New Roman" panose="02020603050405020304" pitchFamily="18" charset="0"/>
                <a:cs typeface="Times New Roman" panose="02020603050405020304" pitchFamily="18" charset="0"/>
              </a:rPr>
              <a:t>Jae Won Lee  “</a:t>
            </a:r>
            <a:r>
              <a:rPr lang="en-US" sz="1800" cap="none" dirty="0">
                <a:latin typeface="Times New Roman" panose="02020603050405020304" pitchFamily="18" charset="0"/>
                <a:cs typeface="Times New Roman" panose="02020603050405020304" pitchFamily="18" charset="0"/>
              </a:rPr>
              <a:t>Stock price prediction using reinforcement learning “, IEEE 2010</a:t>
            </a:r>
          </a:p>
          <a:p>
            <a:pPr marL="342900" indent="-342900">
              <a:buFont typeface="+mj-lt"/>
              <a:buAutoNum type="arabicParenR"/>
            </a:pPr>
            <a:r>
              <a:rPr lang="en-IN" sz="1800" cap="none" dirty="0">
                <a:latin typeface="Times New Roman" panose="02020603050405020304" pitchFamily="18" charset="0"/>
                <a:cs typeface="Times New Roman" panose="02020603050405020304" pitchFamily="18" charset="0"/>
              </a:rPr>
              <a:t>Paul D. </a:t>
            </a:r>
            <a:r>
              <a:rPr lang="en-IN" sz="1800" cap="none" dirty="0" err="1">
                <a:latin typeface="Times New Roman" panose="02020603050405020304" pitchFamily="18" charset="0"/>
                <a:cs typeface="Times New Roman" panose="02020603050405020304" pitchFamily="18" charset="0"/>
              </a:rPr>
              <a:t>Yoo</a:t>
            </a:r>
            <a:r>
              <a:rPr lang="en-IN" sz="1800" cap="none" dirty="0">
                <a:latin typeface="Times New Roman" panose="02020603050405020304" pitchFamily="18" charset="0"/>
                <a:cs typeface="Times New Roman" panose="02020603050405020304" pitchFamily="18" charset="0"/>
              </a:rPr>
              <a:t>, Maria H. Kim, Tony Jan  “</a:t>
            </a:r>
            <a:r>
              <a:rPr lang="en-US" sz="1800" cap="none" dirty="0">
                <a:latin typeface="Times New Roman" panose="02020603050405020304" pitchFamily="18" charset="0"/>
                <a:cs typeface="Times New Roman" panose="02020603050405020304" pitchFamily="18" charset="0"/>
              </a:rPr>
              <a:t>Machine learning techniques and use of event information for stock market prediction”,  IEEE 2005</a:t>
            </a:r>
            <a:endParaRPr lang="en-IN" sz="1800" cap="none" dirty="0">
              <a:latin typeface="Times New Roman" panose="02020603050405020304" pitchFamily="18" charset="0"/>
              <a:cs typeface="Times New Roman" panose="02020603050405020304" pitchFamily="18" charset="0"/>
            </a:endParaRPr>
          </a:p>
          <a:p>
            <a:pPr marL="342900" indent="-342900">
              <a:lnSpc>
                <a:spcPct val="100000"/>
              </a:lnSpc>
              <a:spcBef>
                <a:spcPts val="0"/>
              </a:spcBef>
              <a:buClrTx/>
              <a:buFont typeface="+mj-lt"/>
              <a:buAutoNum type="arabicParenR"/>
              <a:defRPr/>
            </a:pPr>
            <a:r>
              <a:rPr lang="en-US" sz="1800" cap="none" dirty="0">
                <a:latin typeface="Times New Roman" panose="02020603050405020304" pitchFamily="18" charset="0"/>
                <a:cs typeface="Times New Roman" panose="02020603050405020304" pitchFamily="18" charset="0"/>
              </a:rPr>
              <a:t>Osman </a:t>
            </a:r>
            <a:r>
              <a:rPr lang="en-US" sz="1800" cap="none" dirty="0" err="1">
                <a:latin typeface="Times New Roman" panose="02020603050405020304" pitchFamily="18" charset="0"/>
                <a:cs typeface="Times New Roman" panose="02020603050405020304" pitchFamily="18" charset="0"/>
              </a:rPr>
              <a:t>Hegazy</a:t>
            </a:r>
            <a:r>
              <a:rPr lang="en-US" sz="1800" cap="none" dirty="0">
                <a:latin typeface="Times New Roman" panose="02020603050405020304" pitchFamily="18" charset="0"/>
                <a:cs typeface="Times New Roman" panose="02020603050405020304" pitchFamily="18" charset="0"/>
              </a:rPr>
              <a:t>, Omar S. Soliman, Mustafa Abdul Salam </a:t>
            </a:r>
            <a:r>
              <a:rPr lang="en-IN" sz="1800"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A machine learning model for stock market prediction”, IEEE 2013</a:t>
            </a:r>
            <a:endParaRPr lang="en-IN" sz="1800" cap="none"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IN" sz="1800" cap="none" dirty="0">
                <a:latin typeface="Times New Roman" panose="02020603050405020304" pitchFamily="18" charset="0"/>
                <a:cs typeface="Times New Roman" panose="02020603050405020304" pitchFamily="18" charset="0"/>
              </a:rPr>
              <a:t>Rachna Sable, </a:t>
            </a:r>
            <a:r>
              <a:rPr lang="en-IN" sz="1800" cap="none" dirty="0" err="1">
                <a:latin typeface="Times New Roman" panose="02020603050405020304" pitchFamily="18" charset="0"/>
                <a:cs typeface="Times New Roman" panose="02020603050405020304" pitchFamily="18" charset="0"/>
              </a:rPr>
              <a:t>Dr.</a:t>
            </a:r>
            <a:r>
              <a:rPr lang="en-IN" sz="1800" cap="none" dirty="0">
                <a:latin typeface="Times New Roman" panose="02020603050405020304" pitchFamily="18" charset="0"/>
                <a:cs typeface="Times New Roman" panose="02020603050405020304" pitchFamily="18" charset="0"/>
              </a:rPr>
              <a:t> Shivani Goel, </a:t>
            </a:r>
            <a:r>
              <a:rPr lang="en-IN" sz="1800" cap="none" dirty="0" err="1">
                <a:latin typeface="Times New Roman" panose="02020603050405020304" pitchFamily="18" charset="0"/>
                <a:cs typeface="Times New Roman" panose="02020603050405020304" pitchFamily="18" charset="0"/>
              </a:rPr>
              <a:t>Dr.</a:t>
            </a:r>
            <a:r>
              <a:rPr lang="en-IN" sz="1800" cap="none" dirty="0">
                <a:latin typeface="Times New Roman" panose="02020603050405020304" pitchFamily="18" charset="0"/>
                <a:cs typeface="Times New Roman" panose="02020603050405020304" pitchFamily="18" charset="0"/>
              </a:rPr>
              <a:t> Pradeep Chatterjee “</a:t>
            </a:r>
            <a:r>
              <a:rPr lang="en-US" sz="1800" cap="none" dirty="0">
                <a:solidFill>
                  <a:prstClr val="black"/>
                </a:solidFill>
                <a:latin typeface="Times New Roman" panose="02020603050405020304" pitchFamily="18" charset="0"/>
                <a:cs typeface="Times New Roman" panose="02020603050405020304" pitchFamily="18" charset="0"/>
              </a:rPr>
              <a:t>E</a:t>
            </a:r>
            <a:r>
              <a:rPr lang="en-US" sz="1800" b="0" cap="none" dirty="0">
                <a:solidFill>
                  <a:prstClr val="black"/>
                </a:solidFill>
                <a:latin typeface="Times New Roman" panose="02020603050405020304" pitchFamily="18" charset="0"/>
                <a:cs typeface="Times New Roman" panose="02020603050405020304" pitchFamily="18" charset="0"/>
              </a:rPr>
              <a:t>mpirical study on stock market prediction using</a:t>
            </a:r>
            <a:r>
              <a:rPr lang="en-US" sz="1800" cap="none" dirty="0">
                <a:solidFill>
                  <a:prstClr val="black"/>
                </a:solidFill>
                <a:latin typeface="Times New Roman" panose="02020603050405020304" pitchFamily="18" charset="0"/>
                <a:cs typeface="Times New Roman" panose="02020603050405020304" pitchFamily="18" charset="0"/>
              </a:rPr>
              <a:t> </a:t>
            </a:r>
            <a:r>
              <a:rPr lang="en-US" sz="1800" b="0" cap="none" dirty="0">
                <a:solidFill>
                  <a:prstClr val="black"/>
                </a:solidFill>
                <a:latin typeface="Times New Roman" panose="02020603050405020304" pitchFamily="18" charset="0"/>
                <a:cs typeface="Times New Roman" panose="02020603050405020304" pitchFamily="18" charset="0"/>
              </a:rPr>
              <a:t>machine learning”, IEEE 2018</a:t>
            </a:r>
          </a:p>
          <a:p>
            <a:pPr marL="342900" indent="-342900">
              <a:buFont typeface="+mj-lt"/>
              <a:buAutoNum type="arabicParenR"/>
            </a:pPr>
            <a:r>
              <a:rPr lang="en-IN" sz="1800" cap="none" dirty="0" err="1">
                <a:latin typeface="Times New Roman" panose="02020603050405020304" pitchFamily="18" charset="0"/>
                <a:cs typeface="Times New Roman" panose="02020603050405020304" pitchFamily="18" charset="0"/>
              </a:rPr>
              <a:t>Zhaoxia</a:t>
            </a:r>
            <a:r>
              <a:rPr lang="en-IN" sz="1800" cap="none" dirty="0">
                <a:latin typeface="Times New Roman" panose="02020603050405020304" pitchFamily="18" charset="0"/>
                <a:cs typeface="Times New Roman" panose="02020603050405020304" pitchFamily="18" charset="0"/>
              </a:rPr>
              <a:t> Wang, Seng-</a:t>
            </a:r>
            <a:r>
              <a:rPr lang="en-IN" sz="1800" cap="none" dirty="0" err="1">
                <a:latin typeface="Times New Roman" panose="02020603050405020304" pitchFamily="18" charset="0"/>
                <a:cs typeface="Times New Roman" panose="02020603050405020304" pitchFamily="18" charset="0"/>
              </a:rPr>
              <a:t>Beng</a:t>
            </a:r>
            <a:r>
              <a:rPr lang="en-IN" sz="1800" cap="none" dirty="0">
                <a:latin typeface="Times New Roman" panose="02020603050405020304" pitchFamily="18" charset="0"/>
                <a:cs typeface="Times New Roman" panose="02020603050405020304" pitchFamily="18" charset="0"/>
              </a:rPr>
              <a:t> HO</a:t>
            </a:r>
            <a:r>
              <a:rPr lang="en-IN" sz="1800" dirty="0">
                <a:latin typeface="Times New Roman" panose="02020603050405020304" pitchFamily="18" charset="0"/>
                <a:cs typeface="Times New Roman" panose="02020603050405020304" pitchFamily="18" charset="0"/>
              </a:rPr>
              <a:t>, </a:t>
            </a:r>
            <a:r>
              <a:rPr lang="en-IN" sz="1800" cap="none" dirty="0" err="1">
                <a:latin typeface="Times New Roman" panose="02020603050405020304" pitchFamily="18" charset="0"/>
                <a:cs typeface="Times New Roman" panose="02020603050405020304" pitchFamily="18" charset="0"/>
              </a:rPr>
              <a:t>Zhiping</a:t>
            </a:r>
            <a:r>
              <a:rPr lang="en-IN" sz="1800" cap="none" dirty="0">
                <a:latin typeface="Times New Roman" panose="02020603050405020304" pitchFamily="18" charset="0"/>
                <a:cs typeface="Times New Roman" panose="02020603050405020304" pitchFamily="18" charset="0"/>
              </a:rPr>
              <a:t> Lin “</a:t>
            </a:r>
            <a:r>
              <a:rPr lang="en-US" sz="1800" cap="none" dirty="0">
                <a:latin typeface="Times New Roman" panose="02020603050405020304" pitchFamily="18" charset="0"/>
                <a:cs typeface="Times New Roman" panose="02020603050405020304" pitchFamily="18" charset="0"/>
              </a:rPr>
              <a:t>Stock market prediction analysis by incorporating social and news opinion and sentiment”, IEEE 2018</a:t>
            </a:r>
          </a:p>
          <a:p>
            <a:pPr marL="342900" indent="-342900">
              <a:buFont typeface="+mj-lt"/>
              <a:buAutoNum type="arabicParenR"/>
            </a:pPr>
            <a:r>
              <a:rPr lang="en-IN" sz="1800" cap="none" dirty="0" err="1">
                <a:latin typeface="Times New Roman" panose="02020603050405020304" pitchFamily="18" charset="0"/>
                <a:cs typeface="Times New Roman" panose="02020603050405020304" pitchFamily="18" charset="0"/>
              </a:rPr>
              <a:t>Pawee</a:t>
            </a:r>
            <a:r>
              <a:rPr lang="en-IN" sz="1800" cap="none" dirty="0">
                <a:latin typeface="Times New Roman" panose="02020603050405020304" pitchFamily="18" charset="0"/>
                <a:cs typeface="Times New Roman" panose="02020603050405020304" pitchFamily="18" charset="0"/>
              </a:rPr>
              <a:t> </a:t>
            </a:r>
            <a:r>
              <a:rPr lang="en-IN" sz="1800" cap="none" dirty="0" err="1">
                <a:latin typeface="Times New Roman" panose="02020603050405020304" pitchFamily="18" charset="0"/>
                <a:cs typeface="Times New Roman" panose="02020603050405020304" pitchFamily="18" charset="0"/>
              </a:rPr>
              <a:t>Werawithayaset</a:t>
            </a:r>
            <a:r>
              <a:rPr lang="en-IN" sz="1800" cap="none" dirty="0">
                <a:latin typeface="Times New Roman" panose="02020603050405020304" pitchFamily="18" charset="0"/>
                <a:cs typeface="Times New Roman" panose="02020603050405020304" pitchFamily="18" charset="0"/>
              </a:rPr>
              <a:t>, </a:t>
            </a:r>
            <a:r>
              <a:rPr lang="en-IN" sz="1800" cap="none" dirty="0" err="1">
                <a:latin typeface="Times New Roman" panose="02020603050405020304" pitchFamily="18" charset="0"/>
                <a:cs typeface="Times New Roman" panose="02020603050405020304" pitchFamily="18" charset="0"/>
              </a:rPr>
              <a:t>Suratose</a:t>
            </a:r>
            <a:r>
              <a:rPr lang="en-IN" sz="1800" cap="none" dirty="0">
                <a:latin typeface="Times New Roman" panose="02020603050405020304" pitchFamily="18" charset="0"/>
                <a:cs typeface="Times New Roman" panose="02020603050405020304" pitchFamily="18" charset="0"/>
              </a:rPr>
              <a:t> </a:t>
            </a:r>
            <a:r>
              <a:rPr lang="en-IN" sz="1800" cap="none" dirty="0" err="1">
                <a:latin typeface="Times New Roman" panose="02020603050405020304" pitchFamily="18" charset="0"/>
                <a:cs typeface="Times New Roman" panose="02020603050405020304" pitchFamily="18" charset="0"/>
              </a:rPr>
              <a:t>Tritilanunt</a:t>
            </a:r>
            <a:r>
              <a:rPr lang="en-IN" sz="1800" cap="none" dirty="0">
                <a:latin typeface="Times New Roman" panose="02020603050405020304" pitchFamily="18" charset="0"/>
                <a:cs typeface="Times New Roman" panose="02020603050405020304" pitchFamily="18" charset="0"/>
              </a:rPr>
              <a:t> “</a:t>
            </a:r>
            <a:r>
              <a:rPr lang="en-US" sz="1800" cap="none" dirty="0">
                <a:solidFill>
                  <a:prstClr val="black"/>
                </a:solidFill>
                <a:latin typeface="Times New Roman" panose="02020603050405020304" pitchFamily="18" charset="0"/>
                <a:cs typeface="Times New Roman" panose="02020603050405020304" pitchFamily="18" charset="0"/>
              </a:rPr>
              <a:t>S</a:t>
            </a:r>
            <a:r>
              <a:rPr lang="en-US" sz="1800" b="0" cap="none" dirty="0">
                <a:solidFill>
                  <a:prstClr val="black"/>
                </a:solidFill>
                <a:latin typeface="Times New Roman" panose="02020603050405020304" pitchFamily="18" charset="0"/>
                <a:cs typeface="Times New Roman" panose="02020603050405020304" pitchFamily="18" charset="0"/>
              </a:rPr>
              <a:t>tock closing price prediction using machine learning”, IEEE 2019</a:t>
            </a:r>
          </a:p>
          <a:p>
            <a:pPr marL="342900" indent="-342900">
              <a:buFont typeface="+mj-lt"/>
              <a:buAutoNum type="arabicParenR"/>
            </a:pPr>
            <a:r>
              <a:rPr lang="en-IN" sz="1800" cap="none" dirty="0" err="1">
                <a:latin typeface="Times New Roman" panose="02020603050405020304" pitchFamily="18" charset="0"/>
                <a:cs typeface="Times New Roman" panose="02020603050405020304" pitchFamily="18" charset="0"/>
              </a:rPr>
              <a:t>Tarun</a:t>
            </a:r>
            <a:r>
              <a:rPr lang="en-IN" sz="1800" cap="none" dirty="0">
                <a:latin typeface="Times New Roman" panose="02020603050405020304" pitchFamily="18" charset="0"/>
                <a:cs typeface="Times New Roman" panose="02020603050405020304" pitchFamily="18" charset="0"/>
              </a:rPr>
              <a:t> Kumar Madan, Jitendra Kumar, Ashutosh Kumar Singh “</a:t>
            </a:r>
            <a:r>
              <a:rPr lang="en-US" sz="1800" cap="none" dirty="0">
                <a:solidFill>
                  <a:schemeClr val="dk1"/>
                </a:solidFill>
                <a:latin typeface="Times New Roman" panose="02020603050405020304" pitchFamily="18" charset="0"/>
                <a:cs typeface="Times New Roman" panose="02020603050405020304" pitchFamily="18" charset="0"/>
              </a:rPr>
              <a:t>S</a:t>
            </a:r>
            <a:r>
              <a:rPr lang="en-US" sz="1800" b="0" i="0" kern="1200" cap="none" dirty="0">
                <a:solidFill>
                  <a:schemeClr val="dk1"/>
                </a:solidFill>
                <a:effectLst/>
                <a:latin typeface="Times New Roman" panose="02020603050405020304" pitchFamily="18" charset="0"/>
                <a:cs typeface="Times New Roman" panose="02020603050405020304" pitchFamily="18" charset="0"/>
              </a:rPr>
              <a:t>tock market forecasting today and tomorrow “, IEEE 2019</a:t>
            </a:r>
          </a:p>
          <a:p>
            <a:endParaRPr lang="en-IN" sz="1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a:p>
            <a:endParaRPr lang="en-US" sz="1600" b="0" cap="none" dirty="0">
              <a:solidFill>
                <a:prstClr val="black"/>
              </a:solidFill>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a:p>
            <a:pPr marL="114300" indent="0" algn="just">
              <a:buNone/>
            </a:pPr>
            <a:endParaRPr lang="en-IN" sz="1600" cap="none" dirty="0">
              <a:latin typeface="Times New Roman" panose="02020603050405020304" pitchFamily="18" charset="0"/>
              <a:cs typeface="Times New Roman" panose="02020603050405020304" pitchFamily="18" charset="0"/>
            </a:endParaRPr>
          </a:p>
          <a:p>
            <a:pPr marL="114300" indent="0" algn="just">
              <a:buNone/>
            </a:pPr>
            <a:endParaRPr lang="en-IN" sz="1600" cap="none" dirty="0">
              <a:latin typeface="Times New Roman" panose="02020603050405020304" pitchFamily="18" charset="0"/>
              <a:cs typeface="Times New Roman" panose="02020603050405020304" pitchFamily="18" charset="0"/>
            </a:endParaRPr>
          </a:p>
          <a:p>
            <a:pPr marL="114300" indent="0" algn="just">
              <a:buNone/>
            </a:pPr>
            <a:endParaRPr lang="en-IN" sz="1600" cap="none" dirty="0">
              <a:latin typeface="Times New Roman" panose="02020603050405020304" pitchFamily="18" charset="0"/>
              <a:cs typeface="Times New Roman" panose="02020603050405020304" pitchFamily="18" charset="0"/>
            </a:endParaRPr>
          </a:p>
          <a:p>
            <a:pPr algn="just"/>
            <a:endParaRPr lang="en-IN" sz="1600" b="1" cap="none" dirty="0">
              <a:latin typeface="Times New Roman" panose="02020603050405020304" pitchFamily="18" charset="0"/>
              <a:cs typeface="Times New Roman" panose="02020603050405020304" pitchFamily="18" charset="0"/>
            </a:endParaRPr>
          </a:p>
          <a:p>
            <a:pPr marL="114300" indent="0" algn="just">
              <a:buNone/>
            </a:pPr>
            <a:endParaRPr lang="en-IN" sz="1600" cap="none" dirty="0">
              <a:latin typeface="Times New Roman" pitchFamily="18" charset="0"/>
              <a:cs typeface="Times New Roman" pitchFamily="18" charset="0"/>
            </a:endParaRPr>
          </a:p>
          <a:p>
            <a:pPr marL="114300" indent="0" algn="just">
              <a:buNone/>
            </a:pPr>
            <a:endParaRPr lang="en-IN" sz="1600" cap="none" dirty="0">
              <a:latin typeface="Times New Roman" pitchFamily="18" charset="0"/>
              <a:cs typeface="Times New Roman" pitchFamily="18" charset="0"/>
            </a:endParaRPr>
          </a:p>
          <a:p>
            <a:pPr marL="114300" indent="0" algn="just">
              <a:buNone/>
            </a:pPr>
            <a:endParaRPr lang="en-IN" sz="1600" cap="none" dirty="0">
              <a:latin typeface="Times New Roman" pitchFamily="18" charset="0"/>
              <a:cs typeface="Times New Roman" pitchFamily="18" charset="0"/>
            </a:endParaRPr>
          </a:p>
          <a:p>
            <a:pPr marL="114300" indent="0" algn="just">
              <a:buNone/>
            </a:pPr>
            <a:endParaRPr lang="en-IN" sz="16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363164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243408"/>
            <a:ext cx="7773338" cy="1596177"/>
          </a:xfrm>
        </p:spPr>
        <p:txBody>
          <a:bodyPr/>
          <a:lstStyle/>
          <a:p>
            <a:r>
              <a:rPr lang="en-IN"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79512" y="908720"/>
            <a:ext cx="9145016" cy="6408712"/>
          </a:xfrm>
        </p:spPr>
        <p:txBody>
          <a:bodyPr>
            <a:noAutofit/>
          </a:bodyPr>
          <a:lstStyle/>
          <a:p>
            <a:pPr marL="342900" indent="-342900">
              <a:buFont typeface="+mj-lt"/>
              <a:buAutoNum type="arabicParenR" startAt="9"/>
            </a:pPr>
            <a:r>
              <a:rPr lang="en-US" sz="1800" cap="none" dirty="0">
                <a:latin typeface="Times New Roman" panose="02020603050405020304" pitchFamily="18" charset="0"/>
                <a:cs typeface="Times New Roman" panose="02020603050405020304" pitchFamily="18" charset="0"/>
              </a:rPr>
              <a:t>Subhadra </a:t>
            </a:r>
            <a:r>
              <a:rPr lang="en-US" sz="1800" cap="none" dirty="0" err="1">
                <a:latin typeface="Times New Roman" panose="02020603050405020304" pitchFamily="18" charset="0"/>
                <a:cs typeface="Times New Roman" panose="02020603050405020304" pitchFamily="18" charset="0"/>
              </a:rPr>
              <a:t>Kompella</a:t>
            </a:r>
            <a:r>
              <a:rPr lang="en-US" sz="1800" cap="none" dirty="0">
                <a:latin typeface="Times New Roman" panose="02020603050405020304" pitchFamily="18" charset="0"/>
                <a:cs typeface="Times New Roman" panose="02020603050405020304" pitchFamily="18" charset="0"/>
              </a:rPr>
              <a:t>, </a:t>
            </a:r>
            <a:r>
              <a:rPr lang="en-US" sz="1800" cap="none" dirty="0" err="1">
                <a:latin typeface="Times New Roman" panose="02020603050405020304" pitchFamily="18" charset="0"/>
                <a:cs typeface="Times New Roman" panose="02020603050405020304" pitchFamily="18" charset="0"/>
              </a:rPr>
              <a:t>Kalyana</a:t>
            </a:r>
            <a:r>
              <a:rPr lang="en-US" sz="1800" cap="none" dirty="0">
                <a:latin typeface="Times New Roman" panose="02020603050405020304" pitchFamily="18" charset="0"/>
                <a:cs typeface="Times New Roman" panose="02020603050405020304" pitchFamily="18" charset="0"/>
              </a:rPr>
              <a:t> Chakravarthy </a:t>
            </a:r>
            <a:r>
              <a:rPr lang="en-US" sz="1800" cap="none" dirty="0" err="1">
                <a:latin typeface="Times New Roman" panose="02020603050405020304" pitchFamily="18" charset="0"/>
                <a:cs typeface="Times New Roman" panose="02020603050405020304" pitchFamily="18" charset="0"/>
              </a:rPr>
              <a:t>Chilukuri</a:t>
            </a:r>
            <a:r>
              <a:rPr lang="en-US" sz="1800" cap="none" dirty="0">
                <a:latin typeface="Times New Roman" panose="02020603050405020304" pitchFamily="18" charset="0"/>
                <a:cs typeface="Times New Roman" panose="02020603050405020304" pitchFamily="18" charset="0"/>
              </a:rPr>
              <a:t> “</a:t>
            </a:r>
            <a:r>
              <a:rPr lang="en-US" sz="1800" cap="none" dirty="0">
                <a:solidFill>
                  <a:schemeClr val="dk1"/>
                </a:solidFill>
                <a:latin typeface="Times New Roman" panose="02020603050405020304" pitchFamily="18" charset="0"/>
                <a:cs typeface="Times New Roman" panose="02020603050405020304" pitchFamily="18" charset="0"/>
              </a:rPr>
              <a:t>S</a:t>
            </a:r>
            <a:r>
              <a:rPr lang="en-US" sz="1800" b="0" i="0" kern="1200" cap="none" dirty="0">
                <a:solidFill>
                  <a:schemeClr val="dk1"/>
                </a:solidFill>
                <a:effectLst/>
                <a:latin typeface="Times New Roman" panose="02020603050405020304" pitchFamily="18" charset="0"/>
                <a:cs typeface="Times New Roman" panose="02020603050405020304" pitchFamily="18" charset="0"/>
              </a:rPr>
              <a:t>tock market prediction using machine learning methods”, IEEE 2019</a:t>
            </a:r>
          </a:p>
          <a:p>
            <a:pPr marL="342900" indent="-342900">
              <a:buFont typeface="+mj-lt"/>
              <a:buAutoNum type="arabicParenR" startAt="9"/>
            </a:pPr>
            <a:r>
              <a:rPr lang="en-US" sz="1800" cap="none" dirty="0">
                <a:latin typeface="Times New Roman" panose="02020603050405020304" pitchFamily="18" charset="0"/>
                <a:cs typeface="Times New Roman" panose="02020603050405020304" pitchFamily="18" charset="0"/>
              </a:rPr>
              <a:t>Radu </a:t>
            </a:r>
            <a:r>
              <a:rPr lang="en-US" sz="1800" cap="none" dirty="0" err="1">
                <a:latin typeface="Times New Roman" panose="02020603050405020304" pitchFamily="18" charset="0"/>
                <a:cs typeface="Times New Roman" panose="02020603050405020304" pitchFamily="18" charset="0"/>
              </a:rPr>
              <a:t>Iacomin</a:t>
            </a:r>
            <a:r>
              <a:rPr lang="en-US" sz="1800" cap="none" dirty="0">
                <a:latin typeface="Times New Roman" panose="02020603050405020304" pitchFamily="18" charset="0"/>
                <a:cs typeface="Times New Roman" panose="02020603050405020304" pitchFamily="18" charset="0"/>
              </a:rPr>
              <a:t> “</a:t>
            </a:r>
            <a:r>
              <a:rPr lang="en-US" sz="1800" cap="none" dirty="0">
                <a:solidFill>
                  <a:schemeClr val="dk1"/>
                </a:solidFill>
                <a:latin typeface="Times New Roman" panose="02020603050405020304" pitchFamily="18" charset="0"/>
                <a:cs typeface="Times New Roman" panose="02020603050405020304" pitchFamily="18" charset="0"/>
              </a:rPr>
              <a:t>S</a:t>
            </a:r>
            <a:r>
              <a:rPr lang="en-US" sz="1800" b="0" i="0" kern="1200" cap="none" dirty="0">
                <a:solidFill>
                  <a:schemeClr val="dk1"/>
                </a:solidFill>
                <a:effectLst/>
                <a:latin typeface="Times New Roman" panose="02020603050405020304" pitchFamily="18" charset="0"/>
                <a:cs typeface="Times New Roman" panose="02020603050405020304" pitchFamily="18" charset="0"/>
              </a:rPr>
              <a:t>tock market prediction”, IEEE 2015</a:t>
            </a:r>
          </a:p>
          <a:p>
            <a:pPr marL="342900" indent="-342900">
              <a:buFont typeface="+mj-lt"/>
              <a:buAutoNum type="arabicParenR" startAt="9"/>
            </a:pPr>
            <a:r>
              <a:rPr lang="en-US" sz="1800" b="0" i="0" kern="1200" cap="none" dirty="0">
                <a:solidFill>
                  <a:schemeClr val="dk1"/>
                </a:solidFill>
                <a:effectLst/>
                <a:latin typeface="Times New Roman" panose="02020603050405020304" pitchFamily="18" charset="0"/>
                <a:cs typeface="Times New Roman" panose="02020603050405020304" pitchFamily="18" charset="0"/>
              </a:rPr>
              <a:t>Ashwini Pathak “Study of machine learning algorithms for stock market prediction”, IEEE 2000</a:t>
            </a:r>
          </a:p>
          <a:p>
            <a:pPr marL="342900" indent="-342900">
              <a:buFont typeface="+mj-lt"/>
              <a:buAutoNum type="arabicParenR" startAt="9"/>
            </a:pPr>
            <a:r>
              <a:rPr lang="en-US" sz="1800" cap="none" dirty="0" err="1">
                <a:latin typeface="Times New Roman" panose="02020603050405020304" pitchFamily="18" charset="0"/>
                <a:cs typeface="Times New Roman" panose="02020603050405020304" pitchFamily="18" charset="0"/>
              </a:rPr>
              <a:t>Jingyi</a:t>
            </a:r>
            <a:r>
              <a:rPr lang="en-US" sz="1800" cap="none" dirty="0">
                <a:latin typeface="Times New Roman" panose="02020603050405020304" pitchFamily="18" charset="0"/>
                <a:cs typeface="Times New Roman" panose="02020603050405020304" pitchFamily="18" charset="0"/>
              </a:rPr>
              <a:t> Shen and  M. </a:t>
            </a:r>
            <a:r>
              <a:rPr lang="en-US" sz="1800" cap="none" dirty="0" err="1">
                <a:latin typeface="Times New Roman" panose="02020603050405020304" pitchFamily="18" charset="0"/>
                <a:cs typeface="Times New Roman" panose="02020603050405020304" pitchFamily="18" charset="0"/>
              </a:rPr>
              <a:t>Omair</a:t>
            </a:r>
            <a:r>
              <a:rPr lang="en-US" sz="1800" cap="none" dirty="0">
                <a:latin typeface="Times New Roman" panose="02020603050405020304" pitchFamily="18" charset="0"/>
                <a:cs typeface="Times New Roman" panose="02020603050405020304" pitchFamily="18" charset="0"/>
              </a:rPr>
              <a:t> Shafiq ”</a:t>
            </a:r>
            <a:r>
              <a:rPr lang="en-US" sz="1800" cap="none" dirty="0">
                <a:solidFill>
                  <a:schemeClr val="dk1"/>
                </a:solidFill>
                <a:latin typeface="Times New Roman" panose="02020603050405020304" pitchFamily="18" charset="0"/>
                <a:cs typeface="Times New Roman" panose="02020603050405020304" pitchFamily="18" charset="0"/>
              </a:rPr>
              <a:t>S</a:t>
            </a:r>
            <a:r>
              <a:rPr lang="en-US" sz="1800" b="0" i="0" kern="1200" cap="none" dirty="0">
                <a:solidFill>
                  <a:schemeClr val="dk1"/>
                </a:solidFill>
                <a:effectLst/>
                <a:latin typeface="Times New Roman" panose="02020603050405020304" pitchFamily="18" charset="0"/>
                <a:cs typeface="Times New Roman" panose="02020603050405020304" pitchFamily="18" charset="0"/>
              </a:rPr>
              <a:t>hort‐term stock market price trend prediction using a comprehensive deep learning system”, IEEE 2020</a:t>
            </a:r>
          </a:p>
          <a:p>
            <a:pPr marL="342900" indent="-342900">
              <a:buFont typeface="+mj-lt"/>
              <a:buAutoNum type="arabicParenR" startAt="9"/>
            </a:pPr>
            <a:r>
              <a:rPr lang="en-IN" sz="1800" cap="none" dirty="0">
                <a:latin typeface="Times New Roman" panose="02020603050405020304" pitchFamily="18" charset="0"/>
                <a:cs typeface="Times New Roman" panose="02020603050405020304" pitchFamily="18" charset="0"/>
              </a:rPr>
              <a:t>Ashish Sharma, Dinesh </a:t>
            </a:r>
            <a:r>
              <a:rPr lang="en-IN" sz="1800" cap="none" dirty="0" err="1">
                <a:latin typeface="Times New Roman" panose="02020603050405020304" pitchFamily="18" charset="0"/>
                <a:cs typeface="Times New Roman" panose="02020603050405020304" pitchFamily="18" charset="0"/>
              </a:rPr>
              <a:t>Bhuriya</a:t>
            </a:r>
            <a:r>
              <a:rPr lang="en-IN" sz="1800" cap="none" dirty="0">
                <a:latin typeface="Times New Roman" panose="02020603050405020304" pitchFamily="18" charset="0"/>
                <a:cs typeface="Times New Roman" panose="02020603050405020304" pitchFamily="18" charset="0"/>
              </a:rPr>
              <a:t>, Upendra Singh  “S</a:t>
            </a:r>
            <a:r>
              <a:rPr lang="en-US" sz="1800" cap="none" dirty="0" err="1">
                <a:latin typeface="Times New Roman" panose="02020603050405020304" pitchFamily="18" charset="0"/>
                <a:cs typeface="Times New Roman" panose="02020603050405020304" pitchFamily="18" charset="0"/>
              </a:rPr>
              <a:t>urvey</a:t>
            </a:r>
            <a:r>
              <a:rPr lang="en-US" sz="1800" cap="none" dirty="0">
                <a:latin typeface="Times New Roman" panose="02020603050405020304" pitchFamily="18" charset="0"/>
                <a:cs typeface="Times New Roman" panose="02020603050405020304" pitchFamily="18" charset="0"/>
              </a:rPr>
              <a:t> of stock market prediction using machine learning approach “, IEEE 2017</a:t>
            </a:r>
          </a:p>
          <a:p>
            <a:pPr marL="342900" indent="-342900">
              <a:buFont typeface="+mj-lt"/>
              <a:buAutoNum type="arabicParenR" startAt="9"/>
            </a:pPr>
            <a:r>
              <a:rPr lang="en-US" sz="1800" b="0" i="0" u="none" strike="noStrike" kern="1200" cap="none" baseline="0" dirty="0" err="1">
                <a:solidFill>
                  <a:schemeClr val="dk1"/>
                </a:solidFill>
                <a:latin typeface="Times New Roman" panose="02020603050405020304" pitchFamily="18" charset="0"/>
                <a:cs typeface="Times New Roman" panose="02020603050405020304" pitchFamily="18" charset="0"/>
              </a:rPr>
              <a:t>Shunrong</a:t>
            </a:r>
            <a:r>
              <a:rPr lang="en-US" sz="1800" b="0" i="0" u="none" strike="noStrike" kern="1200" cap="none" baseline="0" dirty="0">
                <a:solidFill>
                  <a:schemeClr val="dk1"/>
                </a:solidFill>
                <a:latin typeface="Times New Roman" panose="02020603050405020304" pitchFamily="18" charset="0"/>
                <a:cs typeface="Times New Roman" panose="02020603050405020304" pitchFamily="18" charset="0"/>
              </a:rPr>
              <a:t> </a:t>
            </a:r>
            <a:r>
              <a:rPr lang="en-US" sz="1800" cap="none" dirty="0">
                <a:solidFill>
                  <a:schemeClr val="dk1"/>
                </a:solidFill>
                <a:latin typeface="Times New Roman" panose="02020603050405020304" pitchFamily="18" charset="0"/>
                <a:cs typeface="Times New Roman" panose="02020603050405020304" pitchFamily="18" charset="0"/>
              </a:rPr>
              <a:t>S</a:t>
            </a:r>
            <a:r>
              <a:rPr lang="en-US" sz="1800" b="0" i="0" u="none" strike="noStrike" kern="1200" cap="none" baseline="0" dirty="0">
                <a:solidFill>
                  <a:schemeClr val="dk1"/>
                </a:solidFill>
                <a:latin typeface="Times New Roman" panose="02020603050405020304" pitchFamily="18" charset="0"/>
                <a:cs typeface="Times New Roman" panose="02020603050405020304" pitchFamily="18" charset="0"/>
              </a:rPr>
              <a:t>hen, </a:t>
            </a:r>
            <a:r>
              <a:rPr lang="en-US" sz="1800" b="0" i="0" u="none" strike="noStrike" kern="1200" cap="none" baseline="0" dirty="0" err="1">
                <a:solidFill>
                  <a:schemeClr val="dk1"/>
                </a:solidFill>
                <a:latin typeface="Times New Roman" panose="02020603050405020304" pitchFamily="18" charset="0"/>
                <a:cs typeface="Times New Roman" panose="02020603050405020304" pitchFamily="18" charset="0"/>
              </a:rPr>
              <a:t>Haomiao</a:t>
            </a:r>
            <a:r>
              <a:rPr lang="en-US" sz="1800" b="0" i="0" u="none" strike="noStrike" kern="1200" cap="none" baseline="0" dirty="0">
                <a:solidFill>
                  <a:schemeClr val="dk1"/>
                </a:solidFill>
                <a:latin typeface="Times New Roman" panose="02020603050405020304" pitchFamily="18" charset="0"/>
                <a:cs typeface="Times New Roman" panose="02020603050405020304" pitchFamily="18" charset="0"/>
              </a:rPr>
              <a:t> Jiang, </a:t>
            </a:r>
            <a:r>
              <a:rPr lang="en-US" sz="1800" b="0" i="0" u="none" strike="noStrike" kern="1200" cap="none" baseline="0" dirty="0" err="1">
                <a:solidFill>
                  <a:schemeClr val="dk1"/>
                </a:solidFill>
                <a:latin typeface="Times New Roman" panose="02020603050405020304" pitchFamily="18" charset="0"/>
                <a:cs typeface="Times New Roman" panose="02020603050405020304" pitchFamily="18" charset="0"/>
              </a:rPr>
              <a:t>Tongda</a:t>
            </a:r>
            <a:r>
              <a:rPr lang="en-US" sz="1800" b="0" i="0" u="none" strike="noStrike" kern="1200" cap="none" baseline="0" dirty="0">
                <a:solidFill>
                  <a:schemeClr val="dk1"/>
                </a:solidFill>
                <a:latin typeface="Times New Roman" panose="02020603050405020304" pitchFamily="18" charset="0"/>
                <a:cs typeface="Times New Roman" panose="02020603050405020304" pitchFamily="18" charset="0"/>
              </a:rPr>
              <a:t> Zhang  “Stock market forecasting using machine learning algorithms”, IEEE 2012</a:t>
            </a:r>
          </a:p>
          <a:p>
            <a:pPr marL="342900" indent="-342900">
              <a:buFont typeface="+mj-lt"/>
              <a:buAutoNum type="arabicParenR" startAt="9"/>
            </a:pPr>
            <a:r>
              <a:rPr lang="en-US" sz="1800" cap="none" dirty="0">
                <a:latin typeface="Times New Roman" panose="02020603050405020304" pitchFamily="18" charset="0"/>
                <a:cs typeface="Times New Roman" panose="02020603050405020304" pitchFamily="18" charset="0"/>
              </a:rPr>
              <a:t>Troy J. Strader, John J. </a:t>
            </a:r>
            <a:r>
              <a:rPr lang="en-US" sz="1800" cap="none" dirty="0" err="1">
                <a:latin typeface="Times New Roman" panose="02020603050405020304" pitchFamily="18" charset="0"/>
                <a:cs typeface="Times New Roman" panose="02020603050405020304" pitchFamily="18" charset="0"/>
              </a:rPr>
              <a:t>Rozycki</a:t>
            </a:r>
            <a:r>
              <a:rPr lang="en-US" sz="1800" cap="none" dirty="0">
                <a:latin typeface="Times New Roman" panose="02020603050405020304" pitchFamily="18" charset="0"/>
                <a:cs typeface="Times New Roman" panose="02020603050405020304" pitchFamily="18" charset="0"/>
              </a:rPr>
              <a:t>, Thomas H. Root, Yu-Hsiang (John) Huang ”Machine learning stock market prediction studies”, IEEE 2019</a:t>
            </a:r>
          </a:p>
          <a:p>
            <a:pPr marL="342900" indent="-342900">
              <a:buFont typeface="+mj-lt"/>
              <a:buAutoNum type="arabicParenR" startAt="9"/>
            </a:pPr>
            <a:r>
              <a:rPr lang="it-IT" sz="1800" cap="none" dirty="0">
                <a:latin typeface="Times New Roman" panose="02020603050405020304" pitchFamily="18" charset="0"/>
                <a:cs typeface="Times New Roman" panose="02020603050405020304" pitchFamily="18" charset="0"/>
              </a:rPr>
              <a:t>Sahaj Singh Maini, Govinda.K </a:t>
            </a:r>
            <a:r>
              <a:rPr lang="en-US" sz="1800" b="0" i="0" u="none" strike="noStrike" kern="1200" cap="none" baseline="0" dirty="0">
                <a:solidFill>
                  <a:schemeClr val="dk1"/>
                </a:solidFill>
                <a:latin typeface="Times New Roman" panose="02020603050405020304" pitchFamily="18" charset="0"/>
                <a:cs typeface="Times New Roman" panose="02020603050405020304" pitchFamily="18" charset="0"/>
              </a:rPr>
              <a:t>“S</a:t>
            </a:r>
            <a:r>
              <a:rPr lang="en-US" sz="1800" cap="none" dirty="0">
                <a:latin typeface="Times New Roman" panose="02020603050405020304" pitchFamily="18" charset="0"/>
                <a:cs typeface="Times New Roman" panose="02020603050405020304" pitchFamily="18" charset="0"/>
              </a:rPr>
              <a:t>tock market prediction using data mining techniques”, IEEE 2017</a:t>
            </a:r>
            <a:endParaRPr lang="en-IN" sz="1800" cap="none" dirty="0">
              <a:latin typeface="Times New Roman" panose="02020603050405020304" pitchFamily="18" charset="0"/>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cap="none" dirty="0">
              <a:latin typeface="Times New Roman" panose="02020603050405020304" pitchFamily="18" charset="0"/>
              <a:cs typeface="Times New Roman" panose="02020603050405020304" pitchFamily="18" charset="0"/>
            </a:endParaRPr>
          </a:p>
          <a:p>
            <a:endParaRPr lang="en-US" sz="1600" b="0" i="0" kern="1200" cap="none"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b="0" i="0" kern="1200" cap="none"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cap="none" dirty="0">
              <a:latin typeface="Times New Roman" panose="02020603050405020304" pitchFamily="18" charset="0"/>
              <a:cs typeface="Times New Roman" panose="02020603050405020304" pitchFamily="18" charset="0"/>
            </a:endParaRPr>
          </a:p>
          <a:p>
            <a:endParaRPr lang="en-US" sz="1600" b="0" i="0" kern="1200" cap="none" dirty="0">
              <a:solidFill>
                <a:schemeClr val="dk1"/>
              </a:solidFill>
              <a:effectLst/>
              <a:latin typeface="Times New Roman" panose="02020603050405020304" pitchFamily="18" charset="0"/>
              <a:ea typeface="+mn-ea"/>
              <a:cs typeface="Times New Roman" panose="02020603050405020304" pitchFamily="18" charset="0"/>
            </a:endParaRPr>
          </a:p>
          <a:p>
            <a:pPr marL="114300" indent="0" algn="just">
              <a:buNone/>
            </a:pPr>
            <a:endParaRPr lang="en-US" sz="1600" cap="none" dirty="0">
              <a:latin typeface="Times New Roman" panose="02020603050405020304" pitchFamily="18" charset="0"/>
              <a:cs typeface="Times New Roman" panose="02020603050405020304" pitchFamily="18" charset="0"/>
            </a:endParaRPr>
          </a:p>
          <a:p>
            <a:pPr marL="114300" indent="0" algn="just">
              <a:buNone/>
            </a:pPr>
            <a:endParaRPr lang="en-IN" sz="16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388544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1760" y="2564904"/>
            <a:ext cx="6025480" cy="3331840"/>
          </a:xfrm>
        </p:spPr>
        <p:txBody>
          <a:bodyPr>
            <a:normAutofit/>
          </a:bodyPr>
          <a:lstStyle/>
          <a:p>
            <a:pPr marL="114300" indent="0">
              <a:buNone/>
            </a:pPr>
            <a:r>
              <a:rPr lang="en-IN" sz="5400" dirty="0">
                <a:latin typeface="Times New Roman" panose="02020603050405020304" pitchFamily="18" charset="0"/>
                <a:cs typeface="Times New Roman" pitchFamily="18" charset="0"/>
              </a:rPr>
              <a:t>Thank you</a:t>
            </a:r>
          </a:p>
        </p:txBody>
      </p:sp>
    </p:spTree>
    <p:extLst>
      <p:ext uri="{BB962C8B-B14F-4D97-AF65-F5344CB8AC3E}">
        <p14:creationId xmlns:p14="http://schemas.microsoft.com/office/powerpoint/2010/main" val="236269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14" y="0"/>
            <a:ext cx="7773338" cy="1596177"/>
          </a:xfrm>
        </p:spPr>
        <p:txBody>
          <a:bodyPr/>
          <a:lstStyle/>
          <a:p>
            <a:pPr algn="ctr"/>
            <a:r>
              <a:rPr lang="en-IN"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90027" y="1480126"/>
            <a:ext cx="8208912" cy="5377874"/>
          </a:xfrm>
        </p:spPr>
        <p:txBody>
          <a:bodyPr>
            <a:noAutofit/>
          </a:bodyPr>
          <a:lstStyle/>
          <a:p>
            <a:pPr marL="400050" indent="-285750" algn="just"/>
            <a:r>
              <a:rPr lang="en-US" sz="1800" cap="none" dirty="0">
                <a:latin typeface="Times New Roman" panose="02020603050405020304" pitchFamily="18" charset="0"/>
                <a:cs typeface="Times New Roman" panose="02020603050405020304" pitchFamily="18" charset="0"/>
              </a:rPr>
              <a:t>In stock market prediction, the aim is to predict the future value of the financial stocks of a company. </a:t>
            </a:r>
          </a:p>
          <a:p>
            <a:pPr marL="400050" indent="-285750" algn="just"/>
            <a:r>
              <a:rPr lang="en-US" sz="1800" cap="none" dirty="0">
                <a:latin typeface="Times New Roman" panose="02020603050405020304" pitchFamily="18" charset="0"/>
                <a:cs typeface="Times New Roman" panose="02020603050405020304" pitchFamily="18" charset="0"/>
              </a:rPr>
              <a:t>The use of machine learning in Stock Market Prediction is the predictions based on the values of current stock market indices by training on their previous values. </a:t>
            </a:r>
          </a:p>
          <a:p>
            <a:pPr marL="400050" indent="-285750" algn="just"/>
            <a:r>
              <a:rPr lang="en-US" sz="1800" cap="none" dirty="0">
                <a:latin typeface="Times New Roman" panose="02020603050405020304" pitchFamily="18" charset="0"/>
                <a:cs typeface="Times New Roman" panose="02020603050405020304" pitchFamily="18" charset="0"/>
              </a:rPr>
              <a:t>A correct prediction of stocks can lead to huge profits for the seller and the broker. </a:t>
            </a:r>
          </a:p>
          <a:p>
            <a:pPr marL="400050" indent="-285750" algn="just"/>
            <a:r>
              <a:rPr lang="en-US" sz="1800" cap="none" dirty="0">
                <a:latin typeface="Times New Roman" panose="02020603050405020304" pitchFamily="18" charset="0"/>
                <a:cs typeface="Times New Roman" panose="02020603050405020304" pitchFamily="18" charset="0"/>
              </a:rPr>
              <a:t>Machine learning is an efficient way to represent such processes. It predicts a market value close to the tangible value, thereby increasing the accuracy. </a:t>
            </a:r>
          </a:p>
          <a:p>
            <a:pPr marL="400050" indent="-285750" algn="just"/>
            <a:r>
              <a:rPr lang="en-US" sz="1800" b="0" i="0" u="none" strike="noStrike" cap="none" baseline="0" dirty="0">
                <a:latin typeface="Times New Roman" panose="02020603050405020304" pitchFamily="18" charset="0"/>
                <a:cs typeface="Times New Roman" panose="02020603050405020304" pitchFamily="18" charset="0"/>
              </a:rPr>
              <a:t>Stock market is a widely used investment scheme promising high returns but it has some risks.</a:t>
            </a:r>
          </a:p>
          <a:p>
            <a:pPr marL="400050" indent="-285750" algn="just"/>
            <a:endParaRPr lang="en-US"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315416"/>
            <a:ext cx="7773338" cy="1596177"/>
          </a:xfrm>
        </p:spPr>
        <p:txBody>
          <a:bodyPr/>
          <a:lstStyle/>
          <a:p>
            <a:r>
              <a:rPr lang="en-IN" u="sng" dirty="0">
                <a:latin typeface="Times New Roman" panose="02020603050405020304" pitchFamily="18" charset="0"/>
                <a:cs typeface="Times New Roman" panose="02020603050405020304" pitchFamily="18" charset="0"/>
              </a:rPr>
              <a:t>Literature Survey </a:t>
            </a:r>
          </a:p>
        </p:txBody>
      </p:sp>
      <p:graphicFrame>
        <p:nvGraphicFramePr>
          <p:cNvPr id="9" name="Content Placeholder 8">
            <a:extLst>
              <a:ext uri="{FF2B5EF4-FFF2-40B4-BE49-F238E27FC236}">
                <a16:creationId xmlns:a16="http://schemas.microsoft.com/office/drawing/2014/main" id="{37113BA0-F15F-447D-ACC9-8C649C3B2FCB}"/>
              </a:ext>
            </a:extLst>
          </p:cNvPr>
          <p:cNvGraphicFramePr>
            <a:graphicFrameLocks noGrp="1"/>
          </p:cNvGraphicFramePr>
          <p:nvPr>
            <p:ph idx="1"/>
            <p:extLst>
              <p:ext uri="{D42A27DB-BD31-4B8C-83A1-F6EECF244321}">
                <p14:modId xmlns:p14="http://schemas.microsoft.com/office/powerpoint/2010/main" val="3651804363"/>
              </p:ext>
            </p:extLst>
          </p:nvPr>
        </p:nvGraphicFramePr>
        <p:xfrm>
          <a:off x="0" y="836712"/>
          <a:ext cx="9144001" cy="6021289"/>
        </p:xfrm>
        <a:graphic>
          <a:graphicData uri="http://schemas.openxmlformats.org/drawingml/2006/table">
            <a:tbl>
              <a:tblPr firstRow="1" bandRow="1">
                <a:tableStyleId>{93296810-A885-4BE3-A3E7-6D5BEEA58F35}</a:tableStyleId>
              </a:tblPr>
              <a:tblGrid>
                <a:gridCol w="899592">
                  <a:extLst>
                    <a:ext uri="{9D8B030D-6E8A-4147-A177-3AD203B41FA5}">
                      <a16:colId xmlns:a16="http://schemas.microsoft.com/office/drawing/2014/main" val="20000"/>
                    </a:ext>
                  </a:extLst>
                </a:gridCol>
                <a:gridCol w="1602486">
                  <a:extLst>
                    <a:ext uri="{9D8B030D-6E8A-4147-A177-3AD203B41FA5}">
                      <a16:colId xmlns:a16="http://schemas.microsoft.com/office/drawing/2014/main" val="20001"/>
                    </a:ext>
                  </a:extLst>
                </a:gridCol>
                <a:gridCol w="1292581">
                  <a:extLst>
                    <a:ext uri="{9D8B030D-6E8A-4147-A177-3AD203B41FA5}">
                      <a16:colId xmlns:a16="http://schemas.microsoft.com/office/drawing/2014/main" val="20002"/>
                    </a:ext>
                  </a:extLst>
                </a:gridCol>
                <a:gridCol w="1148961">
                  <a:extLst>
                    <a:ext uri="{9D8B030D-6E8A-4147-A177-3AD203B41FA5}">
                      <a16:colId xmlns:a16="http://schemas.microsoft.com/office/drawing/2014/main" val="20003"/>
                    </a:ext>
                  </a:extLst>
                </a:gridCol>
                <a:gridCol w="1212556">
                  <a:extLst>
                    <a:ext uri="{9D8B030D-6E8A-4147-A177-3AD203B41FA5}">
                      <a16:colId xmlns:a16="http://schemas.microsoft.com/office/drawing/2014/main" val="20004"/>
                    </a:ext>
                  </a:extLst>
                </a:gridCol>
                <a:gridCol w="1588035">
                  <a:extLst>
                    <a:ext uri="{9D8B030D-6E8A-4147-A177-3AD203B41FA5}">
                      <a16:colId xmlns:a16="http://schemas.microsoft.com/office/drawing/2014/main" val="20005"/>
                    </a:ext>
                  </a:extLst>
                </a:gridCol>
                <a:gridCol w="1399790">
                  <a:extLst>
                    <a:ext uri="{9D8B030D-6E8A-4147-A177-3AD203B41FA5}">
                      <a16:colId xmlns:a16="http://schemas.microsoft.com/office/drawing/2014/main" val="20006"/>
                    </a:ext>
                  </a:extLst>
                </a:gridCol>
              </a:tblGrid>
              <a:tr h="597821">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152963">
                <a:tc>
                  <a:txBody>
                    <a:bodyPr/>
                    <a:lstStyle/>
                    <a:p>
                      <a:pPr algn="l"/>
                      <a:r>
                        <a:rPr lang="en-IN" dirty="0">
                          <a:latin typeface="Times New Roman" panose="02020603050405020304" pitchFamily="18" charset="0"/>
                          <a:cs typeface="Times New Roman" panose="02020603050405020304" pitchFamily="18" charset="0"/>
                        </a:rPr>
                        <a:t>1.</a:t>
                      </a:r>
                      <a:r>
                        <a:rPr lang="en-US" sz="1800" b="1" dirty="0">
                          <a:solidFill>
                            <a:prstClr val="black"/>
                          </a:solidFill>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Stock market prediction using machine learning</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Ishita Parmar, </a:t>
                      </a:r>
                      <a:r>
                        <a:rPr lang="en-IN" sz="1800" dirty="0" err="1">
                          <a:latin typeface="Times New Roman" panose="02020603050405020304" pitchFamily="18" charset="0"/>
                          <a:cs typeface="Times New Roman" panose="02020603050405020304" pitchFamily="18" charset="0"/>
                        </a:rPr>
                        <a:t>Navanshu</a:t>
                      </a:r>
                      <a:r>
                        <a:rPr lang="en-IN" sz="1800" dirty="0">
                          <a:latin typeface="Times New Roman" panose="02020603050405020304" pitchFamily="18" charset="0"/>
                          <a:cs typeface="Times New Roman" panose="02020603050405020304" pitchFamily="18" charset="0"/>
                        </a:rPr>
                        <a:t> Agarwal, Himanshu Dhiman, </a:t>
                      </a:r>
                      <a:r>
                        <a:rPr lang="en-IN" sz="1800" dirty="0" err="1">
                          <a:latin typeface="Times New Roman" panose="02020603050405020304" pitchFamily="18" charset="0"/>
                          <a:cs typeface="Times New Roman" panose="02020603050405020304" pitchFamily="18" charset="0"/>
                        </a:rPr>
                        <a:t>Shikhin</a:t>
                      </a:r>
                      <a:r>
                        <a:rPr lang="en-IN" sz="1800" dirty="0">
                          <a:latin typeface="Times New Roman" panose="02020603050405020304" pitchFamily="18" charset="0"/>
                          <a:cs typeface="Times New Roman" panose="02020603050405020304" pitchFamily="18" charset="0"/>
                        </a:rPr>
                        <a:t> Gupta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Regression based model to </a:t>
                      </a:r>
                      <a:r>
                        <a:rPr lang="en-US" dirty="0">
                          <a:latin typeface="Times New Roman" panose="02020603050405020304" pitchFamily="18" charset="0"/>
                          <a:cs typeface="Times New Roman" panose="02020603050405020304" pitchFamily="18" charset="0"/>
                        </a:rPr>
                        <a:t>predicting continuous values through some given</a:t>
                      </a:r>
                    </a:p>
                    <a:p>
                      <a:r>
                        <a:rPr lang="en-US" dirty="0">
                          <a:latin typeface="Times New Roman" panose="02020603050405020304" pitchFamily="18" charset="0"/>
                          <a:cs typeface="Times New Roman" panose="02020603050405020304" pitchFamily="18" charset="0"/>
                        </a:rPr>
                        <a:t>Independent values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assumes that the data is independent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0505">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Stock price prediction using reinforcement learning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Jae Won Lee</a:t>
                      </a:r>
                    </a:p>
                  </a:txBody>
                  <a:tcPr/>
                </a:tc>
                <a:tc>
                  <a:txBody>
                    <a:bodyPr/>
                    <a:lstStyle/>
                    <a:p>
                      <a:r>
                        <a:rPr lang="en-IN" dirty="0">
                          <a:latin typeface="Times New Roman" panose="02020603050405020304" pitchFamily="18" charset="0"/>
                          <a:cs typeface="Times New Roman" panose="02020603050405020304" pitchFamily="18" charset="0"/>
                        </a:rPr>
                        <a:t>2010</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Reinforcement learning</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Reinforcement learning needs a ton of data or epochs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324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471234"/>
              </p:ext>
            </p:extLst>
          </p:nvPr>
        </p:nvGraphicFramePr>
        <p:xfrm>
          <a:off x="-25208" y="-32048"/>
          <a:ext cx="9169209" cy="6978489"/>
        </p:xfrm>
        <a:graphic>
          <a:graphicData uri="http://schemas.openxmlformats.org/drawingml/2006/table">
            <a:tbl>
              <a:tblPr firstRow="1" bandRow="1">
                <a:tableStyleId>{93296810-A885-4BE3-A3E7-6D5BEEA58F35}</a:tableStyleId>
              </a:tblPr>
              <a:tblGrid>
                <a:gridCol w="852792">
                  <a:extLst>
                    <a:ext uri="{9D8B030D-6E8A-4147-A177-3AD203B41FA5}">
                      <a16:colId xmlns:a16="http://schemas.microsoft.com/office/drawing/2014/main" val="20000"/>
                    </a:ext>
                  </a:extLst>
                </a:gridCol>
                <a:gridCol w="1766982">
                  <a:extLst>
                    <a:ext uri="{9D8B030D-6E8A-4147-A177-3AD203B41FA5}">
                      <a16:colId xmlns:a16="http://schemas.microsoft.com/office/drawing/2014/main" val="20001"/>
                    </a:ext>
                  </a:extLst>
                </a:gridCol>
                <a:gridCol w="1309887">
                  <a:extLst>
                    <a:ext uri="{9D8B030D-6E8A-4147-A177-3AD203B41FA5}">
                      <a16:colId xmlns:a16="http://schemas.microsoft.com/office/drawing/2014/main" val="20002"/>
                    </a:ext>
                  </a:extLst>
                </a:gridCol>
                <a:gridCol w="1099595">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605930">
                  <a:extLst>
                    <a:ext uri="{9D8B030D-6E8A-4147-A177-3AD203B41FA5}">
                      <a16:colId xmlns:a16="http://schemas.microsoft.com/office/drawing/2014/main" val="20005"/>
                    </a:ext>
                  </a:extLst>
                </a:gridCol>
                <a:gridCol w="1309887">
                  <a:extLst>
                    <a:ext uri="{9D8B030D-6E8A-4147-A177-3AD203B41FA5}">
                      <a16:colId xmlns:a16="http://schemas.microsoft.com/office/drawing/2014/main" val="20006"/>
                    </a:ext>
                  </a:extLst>
                </a:gridCol>
              </a:tblGrid>
              <a:tr h="863667">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746199">
                <a:tc>
                  <a:txBody>
                    <a:bodyPr/>
                    <a:lstStyle/>
                    <a:p>
                      <a:pPr algn="l"/>
                      <a:r>
                        <a:rPr lang="en-IN" dirty="0">
                          <a:latin typeface="Times New Roman" panose="02020603050405020304" pitchFamily="18" charset="0"/>
                          <a:cs typeface="Times New Roman" panose="02020603050405020304" pitchFamily="18" charset="0"/>
                        </a:rPr>
                        <a:t>3.</a:t>
                      </a:r>
                      <a:r>
                        <a:rPr lang="en-US" sz="1800" b="1" dirty="0">
                          <a:solidFill>
                            <a:prstClr val="black"/>
                          </a:solidFill>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Machine learning techniques and use of event information for stock market</a:t>
                      </a:r>
                    </a:p>
                    <a:p>
                      <a:r>
                        <a:rPr lang="en-US" dirty="0">
                          <a:latin typeface="Times New Roman" panose="02020603050405020304" pitchFamily="18" charset="0"/>
                          <a:cs typeface="Times New Roman" panose="02020603050405020304" pitchFamily="18" charset="0"/>
                        </a:rPr>
                        <a:t>prediction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Paul D. </a:t>
                      </a:r>
                      <a:r>
                        <a:rPr lang="en-IN" sz="1800" dirty="0" err="1">
                          <a:latin typeface="Times New Roman" panose="02020603050405020304" pitchFamily="18" charset="0"/>
                          <a:cs typeface="Times New Roman" panose="02020603050405020304" pitchFamily="18" charset="0"/>
                        </a:rPr>
                        <a:t>Yoo</a:t>
                      </a:r>
                      <a:r>
                        <a:rPr lang="en-IN" sz="1800" dirty="0">
                          <a:latin typeface="Times New Roman" panose="02020603050405020304" pitchFamily="18" charset="0"/>
                          <a:cs typeface="Times New Roman" panose="02020603050405020304" pitchFamily="18" charset="0"/>
                        </a:rPr>
                        <a:t>, Maria H. Kim, Tony Jan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2005</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Neural networks has </a:t>
                      </a:r>
                      <a:r>
                        <a:rPr lang="en-US" dirty="0">
                          <a:latin typeface="Times New Roman" panose="02020603050405020304" pitchFamily="18" charset="0"/>
                          <a:cs typeface="Times New Roman" panose="02020603050405020304" pitchFamily="18" charset="0"/>
                        </a:rPr>
                        <a:t>the ability to learn</a:t>
                      </a:r>
                    </a:p>
                    <a:p>
                      <a:r>
                        <a:rPr lang="en-US" dirty="0">
                          <a:latin typeface="Times New Roman" panose="02020603050405020304" pitchFamily="18" charset="0"/>
                          <a:cs typeface="Times New Roman" panose="02020603050405020304" pitchFamily="18" charset="0"/>
                        </a:rPr>
                        <a:t>Relationship through the data itself</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Neural networks usually require much more data than traditional machine learning algorithms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80182">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machine learning model for stock market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prediction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Osman </a:t>
                      </a:r>
                      <a:r>
                        <a:rPr lang="en-US" dirty="0" err="1">
                          <a:latin typeface="Times New Roman" panose="02020603050405020304" pitchFamily="18" charset="0"/>
                          <a:cs typeface="Times New Roman" panose="02020603050405020304" pitchFamily="18" charset="0"/>
                        </a:rPr>
                        <a:t>Hegazy</a:t>
                      </a:r>
                      <a:r>
                        <a:rPr lang="en-US" dirty="0">
                          <a:latin typeface="Times New Roman" panose="02020603050405020304" pitchFamily="18" charset="0"/>
                          <a:cs typeface="Times New Roman" panose="02020603050405020304" pitchFamily="18" charset="0"/>
                        </a:rPr>
                        <a:t>, Omar S. Soliman, Mustafa Abdul Salam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2013</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Regression based model to </a:t>
                      </a:r>
                      <a:r>
                        <a:rPr lang="en-US" dirty="0">
                          <a:latin typeface="Times New Roman" panose="02020603050405020304" pitchFamily="18" charset="0"/>
                          <a:cs typeface="Times New Roman" panose="02020603050405020304" pitchFamily="18" charset="0"/>
                        </a:rPr>
                        <a:t>predicting continuous values through some given</a:t>
                      </a:r>
                    </a:p>
                    <a:p>
                      <a:r>
                        <a:rPr lang="en-US" dirty="0">
                          <a:latin typeface="Times New Roman" panose="02020603050405020304" pitchFamily="18" charset="0"/>
                          <a:cs typeface="Times New Roman" panose="02020603050405020304" pitchFamily="18" charset="0"/>
                        </a:rPr>
                        <a:t>Independent values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assumes that the data is independent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379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7150615"/>
              </p:ext>
            </p:extLst>
          </p:nvPr>
        </p:nvGraphicFramePr>
        <p:xfrm>
          <a:off x="-25208" y="-32048"/>
          <a:ext cx="9421741" cy="6890048"/>
        </p:xfrm>
        <a:graphic>
          <a:graphicData uri="http://schemas.openxmlformats.org/drawingml/2006/table">
            <a:tbl>
              <a:tblPr firstRow="1" bandRow="1">
                <a:tableStyleId>{93296810-A885-4BE3-A3E7-6D5BEEA58F35}</a:tableStyleId>
              </a:tblPr>
              <a:tblGrid>
                <a:gridCol w="924800">
                  <a:extLst>
                    <a:ext uri="{9D8B030D-6E8A-4147-A177-3AD203B41FA5}">
                      <a16:colId xmlns:a16="http://schemas.microsoft.com/office/drawing/2014/main" val="20000"/>
                    </a:ext>
                  </a:extLst>
                </a:gridCol>
                <a:gridCol w="1767126">
                  <a:extLst>
                    <a:ext uri="{9D8B030D-6E8A-4147-A177-3AD203B41FA5}">
                      <a16:colId xmlns:a16="http://schemas.microsoft.com/office/drawing/2014/main" val="20001"/>
                    </a:ext>
                  </a:extLst>
                </a:gridCol>
                <a:gridCol w="1345963">
                  <a:extLst>
                    <a:ext uri="{9D8B030D-6E8A-4147-A177-3AD203B41FA5}">
                      <a16:colId xmlns:a16="http://schemas.microsoft.com/office/drawing/2014/main" val="20002"/>
                    </a:ext>
                  </a:extLst>
                </a:gridCol>
                <a:gridCol w="1063375">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606362">
                  <a:extLst>
                    <a:ext uri="{9D8B030D-6E8A-4147-A177-3AD203B41FA5}">
                      <a16:colId xmlns:a16="http://schemas.microsoft.com/office/drawing/2014/main" val="20005"/>
                    </a:ext>
                  </a:extLst>
                </a:gridCol>
                <a:gridCol w="1345963">
                  <a:extLst>
                    <a:ext uri="{9D8B030D-6E8A-4147-A177-3AD203B41FA5}">
                      <a16:colId xmlns:a16="http://schemas.microsoft.com/office/drawing/2014/main" val="20006"/>
                    </a:ext>
                  </a:extLst>
                </a:gridCol>
              </a:tblGrid>
              <a:tr h="863667">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746199">
                <a:tc>
                  <a:txBody>
                    <a:bodyPr/>
                    <a:lstStyle/>
                    <a:p>
                      <a:pPr algn="l"/>
                      <a:r>
                        <a:rPr lang="en-IN" dirty="0">
                          <a:latin typeface="Times New Roman" panose="02020603050405020304" pitchFamily="18" charset="0"/>
                          <a:cs typeface="Times New Roman" panose="02020603050405020304" pitchFamily="18" charset="0"/>
                        </a:rPr>
                        <a:t>5.</a:t>
                      </a:r>
                      <a:r>
                        <a:rPr lang="en-US" sz="1800" b="1" dirty="0">
                          <a:solidFill>
                            <a:prstClr val="black"/>
                          </a:solidFill>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Empirical study on stock market prediction using</a:t>
                      </a:r>
                    </a:p>
                    <a:p>
                      <a:r>
                        <a:rPr lang="en-US" sz="1800" b="0" dirty="0">
                          <a:solidFill>
                            <a:prstClr val="black"/>
                          </a:solidFill>
                          <a:latin typeface="Times New Roman" panose="02020603050405020304" pitchFamily="18" charset="0"/>
                          <a:cs typeface="Times New Roman" panose="02020603050405020304" pitchFamily="18" charset="0"/>
                        </a:rPr>
                        <a:t>machine learning</a:t>
                      </a:r>
                    </a:p>
                  </a:txBody>
                  <a:tcPr/>
                </a:tc>
                <a:tc>
                  <a:txBody>
                    <a:bodyPr/>
                    <a:lstStyle/>
                    <a:p>
                      <a:pPr algn="ctr"/>
                      <a:r>
                        <a:rPr lang="en-IN" sz="1800" dirty="0">
                          <a:latin typeface="Times New Roman" panose="02020603050405020304" pitchFamily="18" charset="0"/>
                          <a:cs typeface="Times New Roman" panose="02020603050405020304" pitchFamily="18" charset="0"/>
                        </a:rPr>
                        <a:t>Rachna Sable,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Shivani Goel,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Pradeep Chatterjee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Fuzzy dual-factor time-series for stock index forecasting</a:t>
                      </a: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takes volume to make price move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80182">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US" dirty="0">
                          <a:latin typeface="Times New Roman" panose="02020603050405020304" pitchFamily="18" charset="0"/>
                          <a:cs typeface="Times New Roman" panose="02020603050405020304" pitchFamily="18" charset="0"/>
                        </a:rPr>
                        <a:t>Stock market prediction analysis by incorporating</a:t>
                      </a:r>
                    </a:p>
                    <a:p>
                      <a:r>
                        <a:rPr lang="en-US" dirty="0">
                          <a:latin typeface="Times New Roman" panose="02020603050405020304" pitchFamily="18" charset="0"/>
                          <a:cs typeface="Times New Roman" panose="02020603050405020304" pitchFamily="18" charset="0"/>
                        </a:rPr>
                        <a:t>social and news opinion and sentiment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err="1">
                          <a:latin typeface="Times New Roman" panose="02020603050405020304" pitchFamily="18" charset="0"/>
                          <a:cs typeface="Times New Roman" panose="02020603050405020304" pitchFamily="18" charset="0"/>
                        </a:rPr>
                        <a:t>Zhaoxia</a:t>
                      </a:r>
                      <a:r>
                        <a:rPr lang="en-IN" dirty="0">
                          <a:latin typeface="Times New Roman" panose="02020603050405020304" pitchFamily="18" charset="0"/>
                          <a:cs typeface="Times New Roman" panose="02020603050405020304" pitchFamily="18" charset="0"/>
                        </a:rPr>
                        <a:t> Wang, Seng-</a:t>
                      </a:r>
                      <a:r>
                        <a:rPr lang="en-IN" dirty="0" err="1">
                          <a:latin typeface="Times New Roman" panose="02020603050405020304" pitchFamily="18" charset="0"/>
                          <a:cs typeface="Times New Roman" panose="02020603050405020304" pitchFamily="18" charset="0"/>
                        </a:rPr>
                        <a:t>Beng</a:t>
                      </a:r>
                      <a:r>
                        <a:rPr lang="en-IN" dirty="0">
                          <a:latin typeface="Times New Roman" panose="02020603050405020304" pitchFamily="18" charset="0"/>
                          <a:cs typeface="Times New Roman" panose="02020603050405020304" pitchFamily="18" charset="0"/>
                        </a:rPr>
                        <a:t> HO </a:t>
                      </a:r>
                      <a:r>
                        <a:rPr lang="en-IN" dirty="0" err="1">
                          <a:latin typeface="Times New Roman" panose="02020603050405020304" pitchFamily="18" charset="0"/>
                          <a:cs typeface="Times New Roman" panose="02020603050405020304" pitchFamily="18" charset="0"/>
                        </a:rPr>
                        <a:t>Zhiping</a:t>
                      </a:r>
                      <a:r>
                        <a:rPr lang="en-IN" dirty="0">
                          <a:latin typeface="Times New Roman" panose="02020603050405020304" pitchFamily="18" charset="0"/>
                          <a:cs typeface="Times New Roman" panose="02020603050405020304" pitchFamily="18" charset="0"/>
                        </a:rPr>
                        <a:t> Lin</a:t>
                      </a: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Artificial Neural Network  methods are mostly implemented and play a vital role in decision making for stock market predictions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ANN, It will give less accurate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379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3346134"/>
              </p:ext>
            </p:extLst>
          </p:nvPr>
        </p:nvGraphicFramePr>
        <p:xfrm>
          <a:off x="0" y="0"/>
          <a:ext cx="9176158" cy="6858000"/>
        </p:xfrm>
        <a:graphic>
          <a:graphicData uri="http://schemas.openxmlformats.org/drawingml/2006/table">
            <a:tbl>
              <a:tblPr firstRow="1" bandRow="1">
                <a:tableStyleId>{93296810-A885-4BE3-A3E7-6D5BEEA58F35}</a:tableStyleId>
              </a:tblPr>
              <a:tblGrid>
                <a:gridCol w="82758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960014">
                  <a:extLst>
                    <a:ext uri="{9D8B030D-6E8A-4147-A177-3AD203B41FA5}">
                      <a16:colId xmlns:a16="http://schemas.microsoft.com/office/drawing/2014/main" val="20003"/>
                    </a:ext>
                  </a:extLst>
                </a:gridCol>
                <a:gridCol w="1454432">
                  <a:extLst>
                    <a:ext uri="{9D8B030D-6E8A-4147-A177-3AD203B41FA5}">
                      <a16:colId xmlns:a16="http://schemas.microsoft.com/office/drawing/2014/main" val="20004"/>
                    </a:ext>
                  </a:extLst>
                </a:gridCol>
                <a:gridCol w="1310880">
                  <a:extLst>
                    <a:ext uri="{9D8B030D-6E8A-4147-A177-3AD203B41FA5}">
                      <a16:colId xmlns:a16="http://schemas.microsoft.com/office/drawing/2014/main" val="20005"/>
                    </a:ext>
                  </a:extLst>
                </a:gridCol>
                <a:gridCol w="1310880">
                  <a:extLst>
                    <a:ext uri="{9D8B030D-6E8A-4147-A177-3AD203B41FA5}">
                      <a16:colId xmlns:a16="http://schemas.microsoft.com/office/drawing/2014/main" val="20006"/>
                    </a:ext>
                  </a:extLst>
                </a:gridCol>
              </a:tblGrid>
              <a:tr h="874452">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780493">
                <a:tc>
                  <a:txBody>
                    <a:bodyPr/>
                    <a:lstStyle/>
                    <a:p>
                      <a:pPr algn="l"/>
                      <a:r>
                        <a:rPr lang="en-IN" sz="1800" b="0" dirty="0">
                          <a:solidFill>
                            <a:schemeClr val="dk1"/>
                          </a:solidFill>
                          <a:latin typeface="Times New Roman" panose="02020603050405020304" pitchFamily="18" charset="0"/>
                          <a:cs typeface="Times New Roman" panose="02020603050405020304" pitchFamily="18" charset="0"/>
                        </a:rPr>
                        <a:t>7.</a:t>
                      </a:r>
                      <a:r>
                        <a:rPr lang="en-US" sz="1800" b="1" dirty="0">
                          <a:solidFill>
                            <a:prstClr val="black"/>
                          </a:solidFill>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dirty="0">
                          <a:solidFill>
                            <a:prstClr val="black"/>
                          </a:solidFill>
                          <a:latin typeface="Times New Roman" panose="02020603050405020304" pitchFamily="18" charset="0"/>
                          <a:cs typeface="Times New Roman" panose="02020603050405020304" pitchFamily="18" charset="0"/>
                        </a:rPr>
                        <a:t>Stock closing price prediction using machine</a:t>
                      </a:r>
                    </a:p>
                    <a:p>
                      <a:r>
                        <a:rPr lang="en-US" sz="1800" b="0" dirty="0">
                          <a:solidFill>
                            <a:prstClr val="black"/>
                          </a:solidFill>
                          <a:latin typeface="Times New Roman" panose="02020603050405020304" pitchFamily="18" charset="0"/>
                          <a:cs typeface="Times New Roman" panose="02020603050405020304" pitchFamily="18" charset="0"/>
                        </a:rPr>
                        <a:t>learning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err="1">
                          <a:latin typeface="Times New Roman" panose="02020603050405020304" pitchFamily="18" charset="0"/>
                          <a:cs typeface="Times New Roman" panose="02020603050405020304" pitchFamily="18" charset="0"/>
                        </a:rPr>
                        <a:t>Pawee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Werawithayaset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Suratose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Tritilanunt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K-Means clustering and Fuzzy time series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length of intervals is that the historical data are roughly put into intervals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03055">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Stock market forecasting today and tomorrow </a:t>
                      </a:r>
                    </a:p>
                  </a:txBody>
                  <a:tcPr/>
                </a:tc>
                <a:tc>
                  <a:txBody>
                    <a:bodyPr/>
                    <a:lstStyle/>
                    <a:p>
                      <a:pPr algn="ctr"/>
                      <a:r>
                        <a:rPr lang="en-IN" dirty="0" err="1">
                          <a:latin typeface="Times New Roman" panose="02020603050405020304" pitchFamily="18" charset="0"/>
                          <a:cs typeface="Times New Roman" panose="02020603050405020304" pitchFamily="18" charset="0"/>
                        </a:rPr>
                        <a:t>Tarun</a:t>
                      </a:r>
                      <a:r>
                        <a:rPr lang="en-IN" dirty="0">
                          <a:latin typeface="Times New Roman" panose="02020603050405020304" pitchFamily="18" charset="0"/>
                          <a:cs typeface="Times New Roman" panose="02020603050405020304" pitchFamily="18" charset="0"/>
                        </a:rPr>
                        <a:t> Kumar Madan, Jitendra Kumar, </a:t>
                      </a:r>
                      <a:r>
                        <a:rPr lang="en-IN" dirty="0" err="1">
                          <a:latin typeface="Times New Roman" panose="02020603050405020304" pitchFamily="18" charset="0"/>
                          <a:cs typeface="Times New Roman" panose="02020603050405020304" pitchFamily="18" charset="0"/>
                        </a:rPr>
                        <a:t>Aashutosh</a:t>
                      </a:r>
                      <a:r>
                        <a:rPr lang="en-IN" dirty="0">
                          <a:latin typeface="Times New Roman" panose="02020603050405020304" pitchFamily="18" charset="0"/>
                          <a:cs typeface="Times New Roman" panose="02020603050405020304" pitchFamily="18" charset="0"/>
                        </a:rPr>
                        <a:t> Kumar Singh</a:t>
                      </a: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Stock market prediction using the ARIMA model</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Identifying the correct model from the class of possible models are difficult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379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4761001"/>
              </p:ext>
            </p:extLst>
          </p:nvPr>
        </p:nvGraphicFramePr>
        <p:xfrm>
          <a:off x="-25209" y="-135146"/>
          <a:ext cx="9169209" cy="7761871"/>
        </p:xfrm>
        <a:graphic>
          <a:graphicData uri="http://schemas.openxmlformats.org/drawingml/2006/table">
            <a:tbl>
              <a:tblPr firstRow="1" bandRow="1">
                <a:tableStyleId>{93296810-A885-4BE3-A3E7-6D5BEEA58F35}</a:tableStyleId>
              </a:tblPr>
              <a:tblGrid>
                <a:gridCol w="852793">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331640">
                  <a:extLst>
                    <a:ext uri="{9D8B030D-6E8A-4147-A177-3AD203B41FA5}">
                      <a16:colId xmlns:a16="http://schemas.microsoft.com/office/drawing/2014/main" val="20006"/>
                    </a:ext>
                  </a:extLst>
                </a:gridCol>
              </a:tblGrid>
              <a:tr h="880192">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888876">
                <a:tc>
                  <a:txBody>
                    <a:bodyPr/>
                    <a:lstStyle/>
                    <a:p>
                      <a:pPr algn="l"/>
                      <a:r>
                        <a:rPr lang="en-IN" sz="1800" b="0" dirty="0">
                          <a:solidFill>
                            <a:schemeClr val="dk1"/>
                          </a:solidFill>
                          <a:latin typeface="Times New Roman" panose="02020603050405020304" pitchFamily="18" charset="0"/>
                          <a:cs typeface="Times New Roman" panose="02020603050405020304" pitchFamily="18" charset="0"/>
                        </a:rPr>
                        <a:t>9.</a:t>
                      </a:r>
                      <a:r>
                        <a:rPr lang="en-US" sz="1800" b="1" dirty="0">
                          <a:solidFill>
                            <a:prstClr val="black"/>
                          </a:solidFill>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Stock market prediction using</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Subhadra </a:t>
                      </a:r>
                      <a:r>
                        <a:rPr lang="en-US" dirty="0" err="1">
                          <a:latin typeface="Times New Roman" panose="02020603050405020304" pitchFamily="18" charset="0"/>
                          <a:cs typeface="Times New Roman" panose="02020603050405020304" pitchFamily="18" charset="0"/>
                        </a:rPr>
                        <a:t>Kompella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Kalyana</a:t>
                      </a:r>
                      <a:r>
                        <a:rPr lang="en-US" dirty="0">
                          <a:latin typeface="Times New Roman" panose="02020603050405020304" pitchFamily="18" charset="0"/>
                          <a:cs typeface="Times New Roman" panose="02020603050405020304" pitchFamily="18" charset="0"/>
                        </a:rPr>
                        <a:t> Chakravarthy </a:t>
                      </a:r>
                      <a:r>
                        <a:rPr lang="en-US" dirty="0" err="1">
                          <a:latin typeface="Times New Roman" panose="02020603050405020304" pitchFamily="18" charset="0"/>
                          <a:cs typeface="Times New Roman" panose="02020603050405020304" pitchFamily="18" charset="0"/>
                        </a:rPr>
                        <a:t>Chilukuri</a:t>
                      </a: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Gustafson-Kessel Fuzzy clustering</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Fuzzy set theory and causes the loss of information thus, negatively affects on the forecasting performance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24079">
                <a:tc>
                  <a:txBody>
                    <a:bodyPr/>
                    <a:lstStyle/>
                    <a:p>
                      <a:r>
                        <a:rPr lang="en-IN" dirty="0">
                          <a:latin typeface="Times New Roman" panose="02020603050405020304" pitchFamily="18" charset="0"/>
                          <a:cs typeface="Times New Roman" panose="02020603050405020304" pitchFamily="18" charset="0"/>
                        </a:rPr>
                        <a:t>10.</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Stock market prediction</a:t>
                      </a:r>
                    </a:p>
                  </a:txBody>
                  <a:tcPr/>
                </a:tc>
                <a:tc>
                  <a:txBody>
                    <a:bodyPr/>
                    <a:lstStyle/>
                    <a:p>
                      <a:pPr algn="ctr"/>
                      <a:r>
                        <a:rPr lang="en-US" dirty="0">
                          <a:latin typeface="Times New Roman" panose="02020603050405020304" pitchFamily="18" charset="0"/>
                          <a:cs typeface="Times New Roman" panose="02020603050405020304" pitchFamily="18" charset="0"/>
                        </a:rPr>
                        <a:t>Radu </a:t>
                      </a:r>
                      <a:r>
                        <a:rPr lang="en-US" dirty="0" err="1">
                          <a:latin typeface="Times New Roman" panose="02020603050405020304" pitchFamily="18" charset="0"/>
                          <a:cs typeface="Times New Roman" panose="02020603050405020304" pitchFamily="18" charset="0"/>
                        </a:rPr>
                        <a:t>Iacomin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2015</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predictive stock market technical analysis using fuzzy logic</a:t>
                      </a: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Fuzzy set theory and causes the loss of information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0388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8515511"/>
              </p:ext>
            </p:extLst>
          </p:nvPr>
        </p:nvGraphicFramePr>
        <p:xfrm>
          <a:off x="-25209" y="-135146"/>
          <a:ext cx="9169209" cy="6993147"/>
        </p:xfrm>
        <a:graphic>
          <a:graphicData uri="http://schemas.openxmlformats.org/drawingml/2006/table">
            <a:tbl>
              <a:tblPr firstRow="1" bandRow="1">
                <a:tableStyleId>{93296810-A885-4BE3-A3E7-6D5BEEA58F35}</a:tableStyleId>
              </a:tblPr>
              <a:tblGrid>
                <a:gridCol w="852793">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420684">
                  <a:extLst>
                    <a:ext uri="{9D8B030D-6E8A-4147-A177-3AD203B41FA5}">
                      <a16:colId xmlns:a16="http://schemas.microsoft.com/office/drawing/2014/main" val="20002"/>
                    </a:ext>
                  </a:extLst>
                </a:gridCol>
                <a:gridCol w="1171604">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331640">
                  <a:extLst>
                    <a:ext uri="{9D8B030D-6E8A-4147-A177-3AD203B41FA5}">
                      <a16:colId xmlns:a16="http://schemas.microsoft.com/office/drawing/2014/main" val="20006"/>
                    </a:ext>
                  </a:extLst>
                </a:gridCol>
              </a:tblGrid>
              <a:tr h="880192">
                <a:tc>
                  <a:txBody>
                    <a:bodyPr/>
                    <a:lstStyle/>
                    <a:p>
                      <a:r>
                        <a:rPr lang="en-IN"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Tile </a:t>
                      </a:r>
                    </a:p>
                  </a:txBody>
                  <a:tcP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tc>
                <a:tc>
                  <a:txBody>
                    <a:bodyPr/>
                    <a:lstStyle/>
                    <a:p>
                      <a:r>
                        <a:rPr lang="en-IN" sz="1200" dirty="0">
                          <a:latin typeface="Times New Roman" panose="02020603050405020304" pitchFamily="18" charset="0"/>
                          <a:cs typeface="Times New Roman" panose="02020603050405020304" pitchFamily="18" charset="0"/>
                        </a:rPr>
                        <a:t>Year of publication</a:t>
                      </a:r>
                    </a:p>
                  </a:txBody>
                  <a:tcPr/>
                </a:tc>
                <a:tc>
                  <a:txBody>
                    <a:bodyPr/>
                    <a:lstStyle/>
                    <a:p>
                      <a:r>
                        <a:rPr lang="en-IN" sz="1200" dirty="0">
                          <a:latin typeface="Times New Roman" panose="02020603050405020304" pitchFamily="18" charset="0"/>
                          <a:cs typeface="Times New Roman" panose="02020603050405020304" pitchFamily="18" charset="0"/>
                        </a:rPr>
                        <a:t>Type of</a:t>
                      </a:r>
                      <a:r>
                        <a:rPr lang="en-IN" sz="1200" baseline="0" dirty="0">
                          <a:latin typeface="Times New Roman" panose="02020603050405020304" pitchFamily="18" charset="0"/>
                          <a:cs typeface="Times New Roman" panose="02020603050405020304" pitchFamily="18" charset="0"/>
                        </a:rPr>
                        <a:t> data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Methodologies</a:t>
                      </a:r>
                    </a:p>
                  </a:txBody>
                  <a:tcPr/>
                </a:tc>
                <a:tc>
                  <a:txBody>
                    <a:bodyPr/>
                    <a:lstStyle/>
                    <a:p>
                      <a:r>
                        <a:rPr lang="en-IN" sz="12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2888876">
                <a:tc>
                  <a:txBody>
                    <a:bodyPr/>
                    <a:lstStyle/>
                    <a:p>
                      <a:pPr algn="l"/>
                      <a:r>
                        <a:rPr lang="en-IN" sz="1800" b="0" dirty="0">
                          <a:solidFill>
                            <a:schemeClr val="dk1"/>
                          </a:solidFill>
                          <a:latin typeface="Times New Roman" panose="02020603050405020304" pitchFamily="18" charset="0"/>
                          <a:cs typeface="Times New Roman" panose="02020603050405020304" pitchFamily="18" charset="0"/>
                        </a:rPr>
                        <a:t>11.</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Study of machine learning algorithms for stock market prediction</a:t>
                      </a:r>
                    </a:p>
                  </a:txBody>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Ashwini Pathak</a:t>
                      </a:r>
                    </a:p>
                    <a:p>
                      <a:pPr algn="ct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is a supervised learning algorithm which classifies cases by a separator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Not suitable for large data sets.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24079">
                <a:tc>
                  <a:txBody>
                    <a:bodyPr/>
                    <a:lstStyle/>
                    <a:p>
                      <a:r>
                        <a:rPr lang="en-IN" dirty="0">
                          <a:latin typeface="Times New Roman" panose="02020603050405020304" pitchFamily="18" charset="0"/>
                          <a:cs typeface="Times New Roman" panose="02020603050405020304" pitchFamily="18" charset="0"/>
                        </a:rPr>
                        <a:t>12.</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Short‐term stock market price trend</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Prediction using a comprehensive deep</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learning system</a:t>
                      </a:r>
                    </a:p>
                  </a:txBody>
                  <a:tcPr/>
                </a:tc>
                <a:tc>
                  <a:txBody>
                    <a:bodyPr/>
                    <a:lstStyle/>
                    <a:p>
                      <a:pPr algn="ctr"/>
                      <a:r>
                        <a:rPr lang="en-US" dirty="0" err="1">
                          <a:latin typeface="Times New Roman" panose="02020603050405020304" pitchFamily="18" charset="0"/>
                          <a:cs typeface="Times New Roman" panose="02020603050405020304" pitchFamily="18" charset="0"/>
                        </a:rPr>
                        <a:t>Jingyi</a:t>
                      </a:r>
                      <a:r>
                        <a:rPr lang="en-US" dirty="0">
                          <a:latin typeface="Times New Roman" panose="02020603050405020304" pitchFamily="18" charset="0"/>
                          <a:cs typeface="Times New Roman" panose="02020603050405020304" pitchFamily="18" charset="0"/>
                        </a:rPr>
                        <a:t> Shen and</a:t>
                      </a:r>
                    </a:p>
                    <a:p>
                      <a:pPr algn="ct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Omair</a:t>
                      </a:r>
                      <a:r>
                        <a:rPr lang="en-US" dirty="0">
                          <a:latin typeface="Times New Roman" panose="02020603050405020304" pitchFamily="18" charset="0"/>
                          <a:cs typeface="Times New Roman" panose="02020603050405020304" pitchFamily="18" charset="0"/>
                        </a:rPr>
                        <a:t> Shafiq</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Research</a:t>
                      </a:r>
                      <a:r>
                        <a:rPr lang="en-IN" baseline="0" dirty="0">
                          <a:latin typeface="Times New Roman" panose="02020603050405020304" pitchFamily="18" charset="0"/>
                          <a:cs typeface="Times New Roman" panose="02020603050405020304" pitchFamily="18" charset="0"/>
                        </a:rPr>
                        <a:t> paper</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K-means clustering and fuzzy time series</a:t>
                      </a:r>
                      <a:endParaRPr lang="en-IN" b="0" dirty="0">
                        <a:latin typeface="Times New Roman" panose="02020603050405020304" pitchFamily="18" charset="0"/>
                        <a:cs typeface="Times New Roman" panose="02020603050405020304" pitchFamily="18" charset="0"/>
                      </a:endParaRP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Static length of intervals is that the historical data are roughly put into intervals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9693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4369</TotalTime>
  <Words>1705</Words>
  <Application>Microsoft Office PowerPoint</Application>
  <PresentationFormat>On-screen Show (4:3)</PresentationFormat>
  <Paragraphs>299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roboto</vt:lpstr>
      <vt:lpstr>Times New Roman</vt:lpstr>
      <vt:lpstr>Tw Cen MT</vt:lpstr>
      <vt:lpstr>Droplet</vt:lpstr>
      <vt:lpstr>PowerPoint Presentation</vt:lpstr>
      <vt:lpstr>Contents</vt:lpstr>
      <vt:lpstr>Introduction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vt:lpstr>
      <vt:lpstr>Problem Statement</vt:lpstr>
      <vt:lpstr>Objectives</vt:lpstr>
      <vt:lpstr>PROPOSED IDEA</vt:lpstr>
      <vt:lpstr>Methodology</vt:lpstr>
      <vt:lpstr>Algorithm</vt:lpstr>
      <vt:lpstr>PowerPoint Presentation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dc:creator>
  <cp:lastModifiedBy>Mohit Raj</cp:lastModifiedBy>
  <cp:revision>180</cp:revision>
  <dcterms:created xsi:type="dcterms:W3CDTF">2020-09-02T09:55:27Z</dcterms:created>
  <dcterms:modified xsi:type="dcterms:W3CDTF">2020-11-17T07:27:47Z</dcterms:modified>
</cp:coreProperties>
</file>