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0" r:id="rId14"/>
    <p:sldId id="268" r:id="rId15"/>
    <p:sldId id="269" r:id="rId16"/>
    <p:sldId id="270" r:id="rId17"/>
    <p:sldId id="271" r:id="rId18"/>
    <p:sldId id="272" r:id="rId19"/>
    <p:sldId id="273" r:id="rId20"/>
    <p:sldId id="274" r:id="rId21"/>
    <p:sldId id="275" r:id="rId22"/>
    <p:sldId id="276" r:id="rId23"/>
    <p:sldId id="277" r:id="rId24"/>
    <p:sldId id="279" r:id="rId25"/>
    <p:sldId id="278" r:id="rId26"/>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E9C8EE"/>
            </a:gs>
            <a:gs pos="100000">
              <a:srgbClr val="88AEDB"/>
            </a:gs>
          </a:gsLst>
          <a:lin ang="5400000"/>
        </a:gradFill>
        <a:effectLst/>
      </p:bgPr>
    </p:bg>
    <p:spTree>
      <p:nvGrpSpPr>
        <p:cNvPr id="1" name=""/>
        <p:cNvGrpSpPr/>
        <p:nvPr/>
      </p:nvGrpSpPr>
      <p:grpSpPr>
        <a:xfrm>
          <a:off x="0" y="0"/>
          <a:ext cx="0" cy="0"/>
          <a:chOff x="0" y="0"/>
          <a:chExt cx="0" cy="0"/>
        </a:xfrm>
      </p:grpSpPr>
      <p:pic>
        <p:nvPicPr>
          <p:cNvPr id="3" name="Picture 2" descr="\\DROBO-FS\QuickDrops\JB\PPTX NG\Droplets\LightingOverlay.png"/>
          <p:cNvPicPr/>
          <p:nvPr/>
        </p:nvPicPr>
        <p:blipFill>
          <a:blip r:embed="rId14">
            <a:alphaModFix amt="80000"/>
          </a:blip>
          <a:stretch/>
        </p:blipFill>
        <p:spPr>
          <a:xfrm>
            <a:off x="0" y="0"/>
            <a:ext cx="9143280" cy="6857280"/>
          </a:xfrm>
          <a:prstGeom prst="rect">
            <a:avLst/>
          </a:prstGeom>
          <a:ln>
            <a:noFill/>
          </a:ln>
        </p:spPr>
      </p:pic>
      <p:sp>
        <p:nvSpPr>
          <p:cNvPr id="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2"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Google Shape;89;p1"/>
          <p:cNvPicPr/>
          <p:nvPr/>
        </p:nvPicPr>
        <p:blipFill>
          <a:blip r:embed="rId2"/>
          <a:stretch/>
        </p:blipFill>
        <p:spPr>
          <a:xfrm>
            <a:off x="2404440" y="116640"/>
            <a:ext cx="3997080" cy="844200"/>
          </a:xfrm>
          <a:prstGeom prst="rect">
            <a:avLst/>
          </a:prstGeom>
          <a:ln>
            <a:noFill/>
          </a:ln>
        </p:spPr>
      </p:pic>
      <p:sp>
        <p:nvSpPr>
          <p:cNvPr id="40" name="CustomShape 1"/>
          <p:cNvSpPr/>
          <p:nvPr/>
        </p:nvSpPr>
        <p:spPr>
          <a:xfrm>
            <a:off x="198720" y="5877360"/>
            <a:ext cx="8745480" cy="638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just">
              <a:lnSpc>
                <a:spcPct val="100000"/>
              </a:lnSpc>
            </a:pPr>
            <a:r>
              <a:rPr lang="en-US" sz="1800" b="1" strike="noStrike" spc="-1">
                <a:solidFill>
                  <a:srgbClr val="000000"/>
                </a:solidFill>
                <a:latin typeface="Times New Roman"/>
                <a:ea typeface="DejaVu Sans"/>
              </a:rPr>
              <a:t> Under the guidance of Prof. Mathiyalagan R, Assistant Professor, Dept. of ISE, FET-JU</a:t>
            </a:r>
            <a:endParaRPr lang="en-IN" sz="1800" b="0" strike="noStrike" spc="-1">
              <a:latin typeface="Arial"/>
            </a:endParaRPr>
          </a:p>
          <a:p>
            <a:pPr algn="just">
              <a:lnSpc>
                <a:spcPct val="100000"/>
              </a:lnSpc>
            </a:pPr>
            <a:endParaRPr lang="en-IN" sz="1800" b="0" strike="noStrike" spc="-1">
              <a:latin typeface="Arial"/>
            </a:endParaRPr>
          </a:p>
        </p:txBody>
      </p:sp>
      <p:sp>
        <p:nvSpPr>
          <p:cNvPr id="41" name="CustomShape 2"/>
          <p:cNvSpPr/>
          <p:nvPr/>
        </p:nvSpPr>
        <p:spPr>
          <a:xfrm>
            <a:off x="627120" y="1281600"/>
            <a:ext cx="7889040" cy="516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800" b="1" u="sng" strike="noStrike" spc="-1" dirty="0">
                <a:solidFill>
                  <a:srgbClr val="000000"/>
                </a:solidFill>
                <a:uFillTx/>
                <a:latin typeface="Times New Roman"/>
                <a:ea typeface="Times New Roman"/>
              </a:rPr>
              <a:t>Department of Information Science &amp; Engineering</a:t>
            </a:r>
            <a:endParaRPr lang="en-IN" sz="2800" b="0" strike="noStrike" spc="-1" dirty="0">
              <a:latin typeface="Arial"/>
            </a:endParaRPr>
          </a:p>
        </p:txBody>
      </p:sp>
      <p:sp>
        <p:nvSpPr>
          <p:cNvPr id="42" name="CustomShape 3"/>
          <p:cNvSpPr/>
          <p:nvPr/>
        </p:nvSpPr>
        <p:spPr>
          <a:xfrm>
            <a:off x="-230760" y="1804680"/>
            <a:ext cx="9374040" cy="8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28600" algn="ctr">
              <a:lnSpc>
                <a:spcPct val="200000"/>
              </a:lnSpc>
              <a:tabLst>
                <a:tab pos="0" algn="l"/>
              </a:tabLst>
            </a:pPr>
            <a:r>
              <a:rPr lang="en-US" sz="2400" b="1" strike="noStrike" spc="-1" dirty="0">
                <a:solidFill>
                  <a:srgbClr val="000000"/>
                </a:solidFill>
                <a:latin typeface="Times New Roman"/>
                <a:ea typeface="Verdana"/>
              </a:rPr>
              <a:t>Forecasting and predicting stock value using machine learning</a:t>
            </a:r>
            <a:endParaRPr lang="en-IN" sz="2400" b="0" strike="noStrike" spc="-1" dirty="0">
              <a:latin typeface="Arial"/>
            </a:endParaRPr>
          </a:p>
        </p:txBody>
      </p:sp>
      <p:sp>
        <p:nvSpPr>
          <p:cNvPr id="43" name="CustomShape 4"/>
          <p:cNvSpPr/>
          <p:nvPr/>
        </p:nvSpPr>
        <p:spPr>
          <a:xfrm>
            <a:off x="568800" y="2770200"/>
            <a:ext cx="9374040" cy="25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28600">
              <a:lnSpc>
                <a:spcPct val="200000"/>
              </a:lnSpc>
              <a:tabLst>
                <a:tab pos="0" algn="l"/>
              </a:tabLst>
            </a:pPr>
            <a:r>
              <a:rPr lang="en-US" sz="2000" b="1" strike="noStrike" spc="-1" dirty="0">
                <a:solidFill>
                  <a:srgbClr val="000000"/>
                </a:solidFill>
                <a:latin typeface="Times New Roman"/>
                <a:ea typeface="Verdana"/>
              </a:rPr>
              <a:t>			ADITYA SURANA                   17BTRIS036</a:t>
            </a:r>
            <a:endParaRPr lang="en-IN" sz="2000" b="0" strike="noStrike" spc="-1" dirty="0">
              <a:latin typeface="Arial"/>
            </a:endParaRPr>
          </a:p>
          <a:p>
            <a:pPr marL="228600">
              <a:lnSpc>
                <a:spcPct val="200000"/>
              </a:lnSpc>
              <a:tabLst>
                <a:tab pos="0" algn="l"/>
              </a:tabLst>
            </a:pPr>
            <a:r>
              <a:rPr lang="en-US" sz="2000" b="1" strike="noStrike" spc="-1" dirty="0">
                <a:solidFill>
                  <a:srgbClr val="000000"/>
                </a:solidFill>
                <a:latin typeface="Times New Roman"/>
                <a:ea typeface="Verdana"/>
              </a:rPr>
              <a:t>			ANISH SHRESTHA                17BTRIS031</a:t>
            </a:r>
            <a:endParaRPr lang="en-IN" sz="2000" b="0" strike="noStrike" spc="-1" dirty="0">
              <a:latin typeface="Arial"/>
            </a:endParaRPr>
          </a:p>
          <a:p>
            <a:pPr marL="228600">
              <a:lnSpc>
                <a:spcPct val="200000"/>
              </a:lnSpc>
              <a:tabLst>
                <a:tab pos="0" algn="l"/>
              </a:tabLst>
            </a:pPr>
            <a:r>
              <a:rPr lang="en-US" sz="2000" b="1" strike="noStrike" spc="-1" dirty="0">
                <a:solidFill>
                  <a:srgbClr val="000000"/>
                </a:solidFill>
                <a:latin typeface="Times New Roman"/>
                <a:ea typeface="Verdana"/>
              </a:rPr>
              <a:t>			MOHIT KUMAR                     17BTRIS022</a:t>
            </a:r>
            <a:endParaRPr lang="en-IN" sz="2000" b="0" strike="noStrike" spc="-1" dirty="0">
              <a:latin typeface="Arial"/>
            </a:endParaRPr>
          </a:p>
          <a:p>
            <a:pPr marL="228600">
              <a:lnSpc>
                <a:spcPct val="200000"/>
              </a:lnSpc>
              <a:tabLst>
                <a:tab pos="0" algn="l"/>
              </a:tabLst>
            </a:pPr>
            <a:r>
              <a:rPr lang="en-US" sz="2000" b="1" strike="noStrike" spc="-1" dirty="0">
                <a:solidFill>
                  <a:srgbClr val="000000"/>
                </a:solidFill>
                <a:latin typeface="Times New Roman"/>
                <a:ea typeface="Verdana"/>
              </a:rPr>
              <a:t>			PRABIN BISHWAKARMA    17BTRIS025</a:t>
            </a:r>
            <a:endParaRPr lang="en-IN" sz="20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 name="Table 1"/>
          <p:cNvGraphicFramePr/>
          <p:nvPr/>
        </p:nvGraphicFramePr>
        <p:xfrm>
          <a:off x="-25200" y="-135000"/>
          <a:ext cx="9168840" cy="6992640"/>
        </p:xfrm>
        <a:graphic>
          <a:graphicData uri="http://schemas.openxmlformats.org/drawingml/2006/table">
            <a:tbl>
              <a:tblPr/>
              <a:tblGrid>
                <a:gridCol w="564480">
                  <a:extLst>
                    <a:ext uri="{9D8B030D-6E8A-4147-A177-3AD203B41FA5}">
                      <a16:colId xmlns:a16="http://schemas.microsoft.com/office/drawing/2014/main" val="20000"/>
                    </a:ext>
                  </a:extLst>
                </a:gridCol>
                <a:gridCol w="1944000">
                  <a:extLst>
                    <a:ext uri="{9D8B030D-6E8A-4147-A177-3AD203B41FA5}">
                      <a16:colId xmlns:a16="http://schemas.microsoft.com/office/drawing/2014/main" val="20001"/>
                    </a:ext>
                  </a:extLst>
                </a:gridCol>
                <a:gridCol w="1368000">
                  <a:extLst>
                    <a:ext uri="{9D8B030D-6E8A-4147-A177-3AD203B41FA5}">
                      <a16:colId xmlns:a16="http://schemas.microsoft.com/office/drawing/2014/main" val="20002"/>
                    </a:ext>
                  </a:extLst>
                </a:gridCol>
                <a:gridCol w="1224000">
                  <a:extLst>
                    <a:ext uri="{9D8B030D-6E8A-4147-A177-3AD203B41FA5}">
                      <a16:colId xmlns:a16="http://schemas.microsoft.com/office/drawing/2014/main" val="20003"/>
                    </a:ext>
                  </a:extLst>
                </a:gridCol>
                <a:gridCol w="1296000">
                  <a:extLst>
                    <a:ext uri="{9D8B030D-6E8A-4147-A177-3AD203B41FA5}">
                      <a16:colId xmlns:a16="http://schemas.microsoft.com/office/drawing/2014/main" val="20004"/>
                    </a:ext>
                  </a:extLst>
                </a:gridCol>
                <a:gridCol w="1440000">
                  <a:extLst>
                    <a:ext uri="{9D8B030D-6E8A-4147-A177-3AD203B41FA5}">
                      <a16:colId xmlns:a16="http://schemas.microsoft.com/office/drawing/2014/main" val="20005"/>
                    </a:ext>
                  </a:extLst>
                </a:gridCol>
                <a:gridCol w="1332360">
                  <a:extLst>
                    <a:ext uri="{9D8B030D-6E8A-4147-A177-3AD203B41FA5}">
                      <a16:colId xmlns:a16="http://schemas.microsoft.com/office/drawing/2014/main" val="20006"/>
                    </a:ext>
                  </a:extLst>
                </a:gridCol>
              </a:tblGrid>
              <a:tr h="833760">
                <a:tc>
                  <a:txBody>
                    <a:bodyPr/>
                    <a:lstStyle/>
                    <a:p>
                      <a:pPr>
                        <a:lnSpc>
                          <a:spcPct val="100000"/>
                        </a:lnSpc>
                      </a:pPr>
                      <a:r>
                        <a:rPr lang="en-IN" sz="1200" b="1" strike="noStrike" spc="-1">
                          <a:solidFill>
                            <a:srgbClr val="FFFFFF"/>
                          </a:solidFill>
                          <a:latin typeface="Times New Roman"/>
                        </a:rPr>
                        <a:t>S.No</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Tile </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gn="ctr">
                        <a:lnSpc>
                          <a:spcPct val="100000"/>
                        </a:lnSpc>
                      </a:pPr>
                      <a:r>
                        <a:rPr lang="en-IN" sz="1200" b="1" strike="noStrike" spc="-1">
                          <a:solidFill>
                            <a:srgbClr val="FFFFFF"/>
                          </a:solidFill>
                          <a:latin typeface="Times New Roman"/>
                        </a:rPr>
                        <a:t>Authors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Year of publication</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Type of data</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Methodologies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Limitations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extLst>
                  <a:ext uri="{0D108BD9-81ED-4DB2-BD59-A6C34878D82A}">
                    <a16:rowId xmlns:a16="http://schemas.microsoft.com/office/drawing/2014/main" val="10000"/>
                  </a:ext>
                </a:extLst>
              </a:tr>
              <a:tr h="2910600">
                <a:tc>
                  <a:txBody>
                    <a:bodyPr/>
                    <a:lstStyle/>
                    <a:p>
                      <a:pPr>
                        <a:lnSpc>
                          <a:spcPct val="100000"/>
                        </a:lnSpc>
                      </a:pPr>
                      <a:r>
                        <a:rPr lang="en-IN" sz="1800" b="0" strike="noStrike" spc="-1">
                          <a:solidFill>
                            <a:srgbClr val="000000"/>
                          </a:solidFill>
                          <a:latin typeface="Times New Roman"/>
                        </a:rPr>
                        <a:t>13.</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pPr>
                      <a:r>
                        <a:rPr lang="en-US" sz="1800" b="0" strike="noStrike" spc="-1">
                          <a:solidFill>
                            <a:srgbClr val="000000"/>
                          </a:solidFill>
                          <a:latin typeface="Times New Roman"/>
                        </a:rPr>
                        <a:t>Survey of stock market prediction using machine learning approach </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gn="ctr">
                        <a:lnSpc>
                          <a:spcPct val="100000"/>
                        </a:lnSpc>
                      </a:pPr>
                      <a:r>
                        <a:rPr lang="en-IN" sz="1800" b="0" strike="noStrike" spc="-1">
                          <a:solidFill>
                            <a:srgbClr val="000000"/>
                          </a:solidFill>
                          <a:latin typeface="Times New Roman"/>
                        </a:rPr>
                        <a:t>Ashish Sharma, Dinesh Bhuriya, Upendra Singh</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pPr>
                      <a:r>
                        <a:rPr lang="en-US" sz="1800" b="0" strike="noStrike" spc="-1">
                          <a:solidFill>
                            <a:srgbClr val="000000"/>
                          </a:solidFill>
                          <a:latin typeface="Times New Roman"/>
                        </a:rPr>
                        <a:t>2017</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tabLst>
                          <a:tab pos="0" algn="l"/>
                        </a:tabLst>
                      </a:pPr>
                      <a:r>
                        <a:rPr lang="en-IN" sz="1800" b="0" strike="noStrike" spc="-1">
                          <a:solidFill>
                            <a:srgbClr val="000000"/>
                          </a:solidFill>
                          <a:latin typeface="Times New Roman"/>
                        </a:rPr>
                        <a:t>Conference paper</a:t>
                      </a:r>
                      <a:endParaRPr lang="en-IN" sz="1800" b="0" strike="noStrike" spc="-1">
                        <a:latin typeface="Arial"/>
                      </a:endParaRPr>
                    </a:p>
                    <a:p>
                      <a:pPr>
                        <a:lnSpc>
                          <a:spcPct val="100000"/>
                        </a:lnSpc>
                        <a:tabLst>
                          <a:tab pos="0" algn="l"/>
                        </a:tabLst>
                      </a:pP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pPr>
                      <a:r>
                        <a:rPr lang="en-US" sz="1800" b="0" strike="noStrike" spc="-1">
                          <a:solidFill>
                            <a:srgbClr val="000000"/>
                          </a:solidFill>
                          <a:latin typeface="Times New Roman"/>
                        </a:rPr>
                        <a:t>Regression model</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tabLst>
                          <a:tab pos="0" algn="l"/>
                        </a:tabLst>
                      </a:pPr>
                      <a:r>
                        <a:rPr lang="en-US" sz="1800" b="0" strike="noStrike" spc="-1">
                          <a:solidFill>
                            <a:srgbClr val="000000"/>
                          </a:solidFill>
                          <a:latin typeface="Times New Roman"/>
                        </a:rPr>
                        <a:t>It assumes that the data is independent</a:t>
                      </a:r>
                      <a:endParaRPr lang="en-IN" sz="1800" b="0" strike="noStrike" spc="-1">
                        <a:latin typeface="Arial"/>
                      </a:endParaRPr>
                    </a:p>
                    <a:p>
                      <a:pPr>
                        <a:lnSpc>
                          <a:spcPct val="100000"/>
                        </a:lnSpc>
                        <a:tabLst>
                          <a:tab pos="0" algn="l"/>
                        </a:tabLst>
                      </a:pP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extLst>
                  <a:ext uri="{0D108BD9-81ED-4DB2-BD59-A6C34878D82A}">
                    <a16:rowId xmlns:a16="http://schemas.microsoft.com/office/drawing/2014/main" val="10001"/>
                  </a:ext>
                </a:extLst>
              </a:tr>
              <a:tr h="3248280">
                <a:tc>
                  <a:txBody>
                    <a:bodyPr/>
                    <a:lstStyle/>
                    <a:p>
                      <a:pPr>
                        <a:lnSpc>
                          <a:spcPct val="100000"/>
                        </a:lnSpc>
                      </a:pPr>
                      <a:r>
                        <a:rPr lang="en-IN" sz="1800" b="0" strike="noStrike" spc="-1">
                          <a:solidFill>
                            <a:srgbClr val="000000"/>
                          </a:solidFill>
                          <a:latin typeface="Times New Roman"/>
                        </a:rPr>
                        <a:t>14.</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US" sz="1800" b="0" strike="noStrike" spc="-1">
                          <a:solidFill>
                            <a:srgbClr val="000000"/>
                          </a:solidFill>
                          <a:latin typeface="Times New Roman"/>
                        </a:rPr>
                        <a:t>Stock market forecasting using machine learning algorithms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gn="ctr">
                        <a:lnSpc>
                          <a:spcPct val="100000"/>
                        </a:lnSpc>
                      </a:pPr>
                      <a:r>
                        <a:rPr lang="en-US" sz="1800" b="0" strike="noStrike" spc="-1">
                          <a:solidFill>
                            <a:srgbClr val="000000"/>
                          </a:solidFill>
                          <a:latin typeface="Times New Roman"/>
                        </a:rPr>
                        <a:t>Shunrong Shen, Haomiao Jiang, Tongda Zhang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US" sz="1800" b="0" strike="noStrike" spc="-1">
                          <a:solidFill>
                            <a:srgbClr val="000000"/>
                          </a:solidFill>
                          <a:latin typeface="Times New Roman"/>
                        </a:rPr>
                        <a:t>2012</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tabLst>
                          <a:tab pos="0" algn="l"/>
                        </a:tabLst>
                      </a:pPr>
                      <a:r>
                        <a:rPr lang="en-IN" sz="1800" b="0" strike="noStrike" spc="-1">
                          <a:solidFill>
                            <a:srgbClr val="000000"/>
                          </a:solidFill>
                          <a:latin typeface="Times New Roman"/>
                        </a:rPr>
                        <a:t>Research paper</a:t>
                      </a:r>
                      <a:endParaRPr lang="en-IN" sz="1800" b="0" strike="noStrike" spc="-1">
                        <a:latin typeface="Arial"/>
                      </a:endParaRPr>
                    </a:p>
                    <a:p>
                      <a:pPr>
                        <a:lnSpc>
                          <a:spcPct val="100000"/>
                        </a:lnSpc>
                        <a:tabLst>
                          <a:tab pos="0" algn="l"/>
                        </a:tabLst>
                      </a:pP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US" sz="1800" b="0" strike="noStrike" spc="-1">
                          <a:solidFill>
                            <a:srgbClr val="000000"/>
                          </a:solidFill>
                          <a:latin typeface="Times New Roman"/>
                        </a:rPr>
                        <a:t>Support vector machine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tabLst>
                          <a:tab pos="0" algn="l"/>
                        </a:tabLst>
                      </a:pPr>
                      <a:r>
                        <a:rPr lang="en-US" sz="1800" b="0" strike="noStrike" spc="-1">
                          <a:solidFill>
                            <a:srgbClr val="000000"/>
                          </a:solidFill>
                          <a:latin typeface="Times New Roman"/>
                        </a:rPr>
                        <a:t>Not suitable for large data sets.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Table 1"/>
          <p:cNvGraphicFramePr/>
          <p:nvPr>
            <p:extLst>
              <p:ext uri="{D42A27DB-BD31-4B8C-83A1-F6EECF244321}">
                <p14:modId xmlns:p14="http://schemas.microsoft.com/office/powerpoint/2010/main" val="726107310"/>
              </p:ext>
            </p:extLst>
          </p:nvPr>
        </p:nvGraphicFramePr>
        <p:xfrm>
          <a:off x="-25200" y="-135000"/>
          <a:ext cx="9168840" cy="6992640"/>
        </p:xfrm>
        <a:graphic>
          <a:graphicData uri="http://schemas.openxmlformats.org/drawingml/2006/table">
            <a:tbl>
              <a:tblPr/>
              <a:tblGrid>
                <a:gridCol w="492480">
                  <a:extLst>
                    <a:ext uri="{9D8B030D-6E8A-4147-A177-3AD203B41FA5}">
                      <a16:colId xmlns:a16="http://schemas.microsoft.com/office/drawing/2014/main" val="20000"/>
                    </a:ext>
                  </a:extLst>
                </a:gridCol>
                <a:gridCol w="2016000">
                  <a:extLst>
                    <a:ext uri="{9D8B030D-6E8A-4147-A177-3AD203B41FA5}">
                      <a16:colId xmlns:a16="http://schemas.microsoft.com/office/drawing/2014/main" val="20001"/>
                    </a:ext>
                  </a:extLst>
                </a:gridCol>
                <a:gridCol w="1512000">
                  <a:extLst>
                    <a:ext uri="{9D8B030D-6E8A-4147-A177-3AD203B41FA5}">
                      <a16:colId xmlns:a16="http://schemas.microsoft.com/office/drawing/2014/main" val="20002"/>
                    </a:ext>
                  </a:extLst>
                </a:gridCol>
                <a:gridCol w="1080000">
                  <a:extLst>
                    <a:ext uri="{9D8B030D-6E8A-4147-A177-3AD203B41FA5}">
                      <a16:colId xmlns:a16="http://schemas.microsoft.com/office/drawing/2014/main" val="20003"/>
                    </a:ext>
                  </a:extLst>
                </a:gridCol>
                <a:gridCol w="1296000">
                  <a:extLst>
                    <a:ext uri="{9D8B030D-6E8A-4147-A177-3AD203B41FA5}">
                      <a16:colId xmlns:a16="http://schemas.microsoft.com/office/drawing/2014/main" val="20004"/>
                    </a:ext>
                  </a:extLst>
                </a:gridCol>
                <a:gridCol w="1440000">
                  <a:extLst>
                    <a:ext uri="{9D8B030D-6E8A-4147-A177-3AD203B41FA5}">
                      <a16:colId xmlns:a16="http://schemas.microsoft.com/office/drawing/2014/main" val="20005"/>
                    </a:ext>
                  </a:extLst>
                </a:gridCol>
                <a:gridCol w="1332360">
                  <a:extLst>
                    <a:ext uri="{9D8B030D-6E8A-4147-A177-3AD203B41FA5}">
                      <a16:colId xmlns:a16="http://schemas.microsoft.com/office/drawing/2014/main" val="20006"/>
                    </a:ext>
                  </a:extLst>
                </a:gridCol>
              </a:tblGrid>
              <a:tr h="887760">
                <a:tc>
                  <a:txBody>
                    <a:bodyPr/>
                    <a:lstStyle/>
                    <a:p>
                      <a:pPr>
                        <a:lnSpc>
                          <a:spcPct val="100000"/>
                        </a:lnSpc>
                      </a:pPr>
                      <a:r>
                        <a:rPr lang="en-IN" sz="1200" b="1" strike="noStrike" spc="-1">
                          <a:solidFill>
                            <a:srgbClr val="FFFFFF"/>
                          </a:solidFill>
                          <a:latin typeface="Times New Roman" panose="02020603050405020304" pitchFamily="18" charset="0"/>
                          <a:cs typeface="Times New Roman" panose="02020603050405020304" pitchFamily="18" charset="0"/>
                        </a:rPr>
                        <a:t>S.No</a:t>
                      </a:r>
                      <a:endParaRPr lang="en-IN" sz="12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panose="02020603050405020304" pitchFamily="18" charset="0"/>
                          <a:cs typeface="Times New Roman" panose="02020603050405020304" pitchFamily="18" charset="0"/>
                        </a:rPr>
                        <a:t>Tile </a:t>
                      </a:r>
                      <a:endParaRPr lang="en-IN" sz="12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gn="ctr">
                        <a:lnSpc>
                          <a:spcPct val="100000"/>
                        </a:lnSpc>
                      </a:pPr>
                      <a:r>
                        <a:rPr lang="en-IN" sz="1200" b="1" strike="noStrike" spc="-1">
                          <a:solidFill>
                            <a:srgbClr val="FFFFFF"/>
                          </a:solidFill>
                          <a:latin typeface="Times New Roman" panose="02020603050405020304" pitchFamily="18" charset="0"/>
                          <a:cs typeface="Times New Roman" panose="02020603050405020304" pitchFamily="18" charset="0"/>
                        </a:rPr>
                        <a:t>Authors</a:t>
                      </a:r>
                      <a:endParaRPr lang="en-IN" sz="12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panose="02020603050405020304" pitchFamily="18" charset="0"/>
                          <a:cs typeface="Times New Roman" panose="02020603050405020304" pitchFamily="18" charset="0"/>
                        </a:rPr>
                        <a:t>Year of publication</a:t>
                      </a:r>
                      <a:endParaRPr lang="en-IN" sz="12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panose="02020603050405020304" pitchFamily="18" charset="0"/>
                          <a:cs typeface="Times New Roman" panose="02020603050405020304" pitchFamily="18" charset="0"/>
                        </a:rPr>
                        <a:t>Type of data</a:t>
                      </a:r>
                      <a:endParaRPr lang="en-IN" sz="12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panose="02020603050405020304" pitchFamily="18" charset="0"/>
                          <a:cs typeface="Times New Roman" panose="02020603050405020304" pitchFamily="18" charset="0"/>
                        </a:rPr>
                        <a:t>Methodologies</a:t>
                      </a:r>
                      <a:endParaRPr lang="en-IN" sz="12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panose="02020603050405020304" pitchFamily="18" charset="0"/>
                          <a:cs typeface="Times New Roman" panose="02020603050405020304" pitchFamily="18" charset="0"/>
                        </a:rPr>
                        <a:t>Limitations</a:t>
                      </a:r>
                      <a:endParaRPr lang="en-IN" sz="12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extLst>
                  <a:ext uri="{0D108BD9-81ED-4DB2-BD59-A6C34878D82A}">
                    <a16:rowId xmlns:a16="http://schemas.microsoft.com/office/drawing/2014/main" val="10000"/>
                  </a:ext>
                </a:extLst>
              </a:tr>
              <a:tr h="2852640">
                <a:tc>
                  <a:txBody>
                    <a:bodyPr/>
                    <a:lstStyle/>
                    <a:p>
                      <a:pPr>
                        <a:lnSpc>
                          <a:spcPct val="100000"/>
                        </a:lnSpc>
                      </a:pPr>
                      <a:r>
                        <a:rPr lang="en-IN" sz="1800" b="0" strike="noStrike" spc="-1">
                          <a:solidFill>
                            <a:srgbClr val="000000"/>
                          </a:solidFill>
                          <a:latin typeface="Times New Roman" panose="02020603050405020304" pitchFamily="18" charset="0"/>
                          <a:cs typeface="Times New Roman" panose="02020603050405020304" pitchFamily="18" charset="0"/>
                        </a:rPr>
                        <a:t>15.</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Machine learning stock market prediction studies</a:t>
                      </a:r>
                      <a:endParaRPr lang="en-IN" sz="1800" b="0" strike="noStrike" spc="-1" dirty="0">
                        <a:latin typeface="Times New Roman" panose="02020603050405020304" pitchFamily="18" charset="0"/>
                        <a:cs typeface="Times New Roman" panose="02020603050405020304" pitchFamily="18" charset="0"/>
                      </a:endParaRPr>
                    </a:p>
                    <a:p>
                      <a:pPr>
                        <a:lnSpc>
                          <a:spcPct val="100000"/>
                        </a:lnSpc>
                        <a:tabLst>
                          <a:tab pos="0" algn="l"/>
                        </a:tabLst>
                      </a:pP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gn="ctr">
                        <a:lnSpc>
                          <a:spcPct val="100000"/>
                        </a:lnSpc>
                        <a:tabLst>
                          <a:tab pos="0" algn="l"/>
                        </a:tabLst>
                      </a:pPr>
                      <a:r>
                        <a:rPr lang="en-US" sz="1800" b="0" strike="noStrike" spc="-1">
                          <a:solidFill>
                            <a:srgbClr val="000000"/>
                          </a:solidFill>
                          <a:latin typeface="Times New Roman" panose="02020603050405020304" pitchFamily="18" charset="0"/>
                          <a:cs typeface="Times New Roman" panose="02020603050405020304" pitchFamily="18" charset="0"/>
                        </a:rPr>
                        <a:t>Troy J. Strader, John J. Rozycki, Thomas H. Root, Yu-Hsiang (John) Huang </a:t>
                      </a:r>
                      <a:endParaRPr lang="en-IN" sz="1800" b="0" strike="noStrike" spc="-1">
                        <a:latin typeface="Times New Roman" panose="02020603050405020304" pitchFamily="18" charset="0"/>
                        <a:cs typeface="Times New Roman" panose="02020603050405020304" pitchFamily="18" charset="0"/>
                      </a:endParaRPr>
                    </a:p>
                    <a:p>
                      <a:pPr algn="ctr">
                        <a:lnSpc>
                          <a:spcPct val="100000"/>
                        </a:lnSpc>
                        <a:tabLst>
                          <a:tab pos="0" algn="l"/>
                        </a:tabLst>
                      </a:pP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tabLst>
                          <a:tab pos="0" algn="l"/>
                        </a:tabLst>
                      </a:pPr>
                      <a:r>
                        <a:rPr lang="en-IN" sz="1800" b="0" strike="noStrike" spc="-1">
                          <a:solidFill>
                            <a:srgbClr val="000000"/>
                          </a:solidFill>
                          <a:latin typeface="Times New Roman" panose="02020603050405020304" pitchFamily="18" charset="0"/>
                          <a:cs typeface="Times New Roman" panose="02020603050405020304" pitchFamily="18" charset="0"/>
                        </a:rPr>
                        <a:t>2019</a:t>
                      </a:r>
                      <a:endParaRPr lang="en-IN" sz="1800" b="0" strike="noStrike" spc="-1">
                        <a:latin typeface="Times New Roman" panose="02020603050405020304" pitchFamily="18" charset="0"/>
                        <a:cs typeface="Times New Roman" panose="02020603050405020304" pitchFamily="18" charset="0"/>
                      </a:endParaRPr>
                    </a:p>
                    <a:p>
                      <a:pPr>
                        <a:lnSpc>
                          <a:spcPct val="100000"/>
                        </a:lnSpc>
                        <a:tabLst>
                          <a:tab pos="0" algn="l"/>
                        </a:tabLst>
                      </a:pP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tabLst>
                          <a:tab pos="0" algn="l"/>
                        </a:tabLst>
                      </a:pPr>
                      <a:r>
                        <a:rPr lang="en-IN" sz="1800" b="0" strike="noStrike" spc="-1">
                          <a:solidFill>
                            <a:srgbClr val="000000"/>
                          </a:solidFill>
                          <a:latin typeface="Times New Roman" panose="02020603050405020304" pitchFamily="18" charset="0"/>
                          <a:cs typeface="Times New Roman" panose="02020603050405020304" pitchFamily="18" charset="0"/>
                        </a:rPr>
                        <a:t>Journal paper</a:t>
                      </a:r>
                      <a:endParaRPr lang="en-IN" sz="1800" b="0" strike="noStrike" spc="-1">
                        <a:latin typeface="Times New Roman" panose="02020603050405020304" pitchFamily="18" charset="0"/>
                        <a:cs typeface="Times New Roman" panose="02020603050405020304" pitchFamily="18" charset="0"/>
                      </a:endParaRPr>
                    </a:p>
                    <a:p>
                      <a:pPr>
                        <a:lnSpc>
                          <a:spcPct val="100000"/>
                        </a:lnSpc>
                        <a:tabLst>
                          <a:tab pos="0" algn="l"/>
                        </a:tabLst>
                      </a:pP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tabLst>
                          <a:tab pos="0" algn="l"/>
                        </a:tabLst>
                      </a:pPr>
                      <a:r>
                        <a:rPr lang="en-US" sz="1800" b="0" strike="noStrike" spc="-1">
                          <a:solidFill>
                            <a:srgbClr val="000000"/>
                          </a:solidFill>
                          <a:latin typeface="Times New Roman" panose="02020603050405020304" pitchFamily="18" charset="0"/>
                          <a:cs typeface="Times New Roman" panose="02020603050405020304" pitchFamily="18" charset="0"/>
                        </a:rPr>
                        <a:t>Fuzzy dual-factor time-series for stock index forecasting</a:t>
                      </a:r>
                      <a:endParaRPr lang="en-IN" sz="1800" b="0" strike="noStrike" spc="-1">
                        <a:latin typeface="Times New Roman" panose="02020603050405020304" pitchFamily="18" charset="0"/>
                        <a:cs typeface="Times New Roman" panose="02020603050405020304" pitchFamily="18" charset="0"/>
                      </a:endParaRPr>
                    </a:p>
                    <a:p>
                      <a:pPr>
                        <a:lnSpc>
                          <a:spcPct val="100000"/>
                        </a:lnSpc>
                        <a:tabLst>
                          <a:tab pos="0" algn="l"/>
                        </a:tabLst>
                      </a:pP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tabLst>
                          <a:tab pos="0" algn="l"/>
                        </a:tabLst>
                      </a:pPr>
                      <a:r>
                        <a:rPr lang="en-US" sz="1800" b="0" strike="noStrike" spc="-1">
                          <a:solidFill>
                            <a:srgbClr val="000000"/>
                          </a:solidFill>
                          <a:latin typeface="Times New Roman" panose="02020603050405020304" pitchFamily="18" charset="0"/>
                          <a:cs typeface="Times New Roman" panose="02020603050405020304" pitchFamily="18" charset="0"/>
                        </a:rPr>
                        <a:t>Static length of intervals is that the historical data are roughly put into intervals</a:t>
                      </a:r>
                      <a:endParaRPr lang="en-IN" sz="1800" b="0" strike="noStrike" spc="-1">
                        <a:latin typeface="Times New Roman" panose="02020603050405020304" pitchFamily="18" charset="0"/>
                        <a:cs typeface="Times New Roman" panose="02020603050405020304" pitchFamily="18" charset="0"/>
                      </a:endParaRPr>
                    </a:p>
                    <a:p>
                      <a:pPr>
                        <a:lnSpc>
                          <a:spcPct val="100000"/>
                        </a:lnSpc>
                        <a:tabLst>
                          <a:tab pos="0" algn="l"/>
                        </a:tabLst>
                      </a:pP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extLst>
                  <a:ext uri="{0D108BD9-81ED-4DB2-BD59-A6C34878D82A}">
                    <a16:rowId xmlns:a16="http://schemas.microsoft.com/office/drawing/2014/main" val="10001"/>
                  </a:ext>
                </a:extLst>
              </a:tr>
              <a:tr h="3252240">
                <a:tc>
                  <a:txBody>
                    <a:bodyPr/>
                    <a:lstStyle/>
                    <a:p>
                      <a:pPr>
                        <a:lnSpc>
                          <a:spcPct val="100000"/>
                        </a:lnSpc>
                      </a:pPr>
                      <a:r>
                        <a:rPr lang="en-IN" sz="1800" b="0" strike="noStrike" spc="-1">
                          <a:solidFill>
                            <a:srgbClr val="000000"/>
                          </a:solidFill>
                          <a:latin typeface="Times New Roman" panose="02020603050405020304" pitchFamily="18" charset="0"/>
                          <a:cs typeface="Times New Roman" panose="02020603050405020304" pitchFamily="18" charset="0"/>
                        </a:rPr>
                        <a:t>16.</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US" sz="1800" b="0" strike="noStrike" spc="-1">
                          <a:solidFill>
                            <a:srgbClr val="000000"/>
                          </a:solidFill>
                          <a:latin typeface="Times New Roman" panose="02020603050405020304" pitchFamily="18" charset="0"/>
                          <a:cs typeface="Times New Roman" panose="02020603050405020304" pitchFamily="18" charset="0"/>
                        </a:rPr>
                        <a:t>Stock market prediction using data mining</a:t>
                      </a:r>
                      <a:endParaRPr lang="en-IN" sz="1800" b="0" strike="noStrike" spc="-1">
                        <a:latin typeface="Times New Roman" panose="02020603050405020304" pitchFamily="18" charset="0"/>
                        <a:cs typeface="Times New Roman" panose="02020603050405020304" pitchFamily="18" charset="0"/>
                      </a:endParaRPr>
                    </a:p>
                    <a:p>
                      <a:pPr>
                        <a:lnSpc>
                          <a:spcPct val="100000"/>
                        </a:lnSpc>
                      </a:pPr>
                      <a:r>
                        <a:rPr lang="en-US" sz="1800" b="0" strike="noStrike" spc="-1">
                          <a:solidFill>
                            <a:srgbClr val="000000"/>
                          </a:solidFill>
                          <a:latin typeface="Times New Roman" panose="02020603050405020304" pitchFamily="18" charset="0"/>
                          <a:cs typeface="Times New Roman" panose="02020603050405020304" pitchFamily="18" charset="0"/>
                        </a:rPr>
                        <a:t>techniques</a:t>
                      </a:r>
                      <a:endParaRPr lang="en-IN" sz="1800" b="0" strike="noStrike" spc="-1">
                        <a:latin typeface="Times New Roman" panose="02020603050405020304" pitchFamily="18" charset="0"/>
                        <a:cs typeface="Times New Roman" panose="02020603050405020304" pitchFamily="18" charset="0"/>
                      </a:endParaRPr>
                    </a:p>
                    <a:p>
                      <a:pPr>
                        <a:lnSpc>
                          <a:spcPct val="100000"/>
                        </a:lnSpc>
                      </a:pP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gn="ctr">
                        <a:lnSpc>
                          <a:spcPct val="100000"/>
                        </a:lnSpc>
                      </a:pPr>
                      <a:r>
                        <a:rPr lang="it-IT" sz="1800" b="0" strike="noStrike" spc="-1">
                          <a:solidFill>
                            <a:srgbClr val="000000"/>
                          </a:solidFill>
                          <a:latin typeface="Times New Roman" panose="02020603050405020304" pitchFamily="18" charset="0"/>
                          <a:cs typeface="Times New Roman" panose="02020603050405020304" pitchFamily="18" charset="0"/>
                        </a:rPr>
                        <a:t>Sahaj Singh Maini, </a:t>
                      </a:r>
                      <a:endParaRPr lang="en-IN" sz="1800" b="0" strike="noStrike" spc="-1">
                        <a:latin typeface="Times New Roman" panose="02020603050405020304" pitchFamily="18" charset="0"/>
                        <a:cs typeface="Times New Roman" panose="02020603050405020304" pitchFamily="18" charset="0"/>
                      </a:endParaRPr>
                    </a:p>
                    <a:p>
                      <a:pPr algn="ctr">
                        <a:lnSpc>
                          <a:spcPct val="100000"/>
                        </a:lnSpc>
                      </a:pPr>
                      <a:r>
                        <a:rPr lang="it-IT" sz="1800" b="0" strike="noStrike" spc="-1">
                          <a:solidFill>
                            <a:srgbClr val="000000"/>
                          </a:solidFill>
                          <a:latin typeface="Times New Roman" panose="02020603050405020304" pitchFamily="18" charset="0"/>
                          <a:cs typeface="Times New Roman" panose="02020603050405020304" pitchFamily="18" charset="0"/>
                        </a:rPr>
                        <a:t>Govinda.K</a:t>
                      </a:r>
                      <a:endParaRPr lang="en-IN" sz="1800" b="0" strike="noStrike" spc="-1">
                        <a:latin typeface="Times New Roman" panose="02020603050405020304" pitchFamily="18" charset="0"/>
                        <a:cs typeface="Times New Roman" panose="02020603050405020304" pitchFamily="18" charset="0"/>
                      </a:endParaRPr>
                    </a:p>
                    <a:p>
                      <a:pPr algn="ctr">
                        <a:lnSpc>
                          <a:spcPct val="100000"/>
                        </a:lnSpc>
                      </a:pP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tabLst>
                          <a:tab pos="0" algn="l"/>
                        </a:tabLst>
                      </a:pPr>
                      <a:r>
                        <a:rPr lang="en-IN" sz="1800" b="0" strike="noStrike" spc="-1">
                          <a:solidFill>
                            <a:srgbClr val="000000"/>
                          </a:solidFill>
                          <a:latin typeface="Times New Roman" panose="02020603050405020304" pitchFamily="18" charset="0"/>
                          <a:cs typeface="Times New Roman" panose="02020603050405020304" pitchFamily="18" charset="0"/>
                        </a:rPr>
                        <a:t>2017</a:t>
                      </a:r>
                      <a:endParaRPr lang="en-IN" sz="1800" b="0" strike="noStrike" spc="-1">
                        <a:latin typeface="Times New Roman" panose="02020603050405020304" pitchFamily="18" charset="0"/>
                        <a:cs typeface="Times New Roman" panose="02020603050405020304" pitchFamily="18" charset="0"/>
                      </a:endParaRPr>
                    </a:p>
                    <a:p>
                      <a:pPr>
                        <a:lnSpc>
                          <a:spcPct val="100000"/>
                        </a:lnSpc>
                        <a:tabLst>
                          <a:tab pos="0" algn="l"/>
                        </a:tabLst>
                      </a:pP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tabLst>
                          <a:tab pos="0" algn="l"/>
                        </a:tabLst>
                      </a:pPr>
                      <a:r>
                        <a:rPr lang="en-IN" sz="1800" b="0" strike="noStrike" spc="-1">
                          <a:solidFill>
                            <a:srgbClr val="000000"/>
                          </a:solidFill>
                          <a:latin typeface="Times New Roman" panose="02020603050405020304" pitchFamily="18" charset="0"/>
                          <a:cs typeface="Times New Roman" panose="02020603050405020304" pitchFamily="18" charset="0"/>
                        </a:rPr>
                        <a:t>Conference paper</a:t>
                      </a:r>
                      <a:endParaRPr lang="en-IN" sz="1800" b="0" strike="noStrike" spc="-1">
                        <a:latin typeface="Times New Roman" panose="02020603050405020304" pitchFamily="18" charset="0"/>
                        <a:cs typeface="Times New Roman" panose="02020603050405020304" pitchFamily="18" charset="0"/>
                      </a:endParaRPr>
                    </a:p>
                    <a:p>
                      <a:pPr>
                        <a:lnSpc>
                          <a:spcPct val="100000"/>
                        </a:lnSpc>
                        <a:tabLst>
                          <a:tab pos="0" algn="l"/>
                        </a:tabLst>
                      </a:pP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tabLst>
                          <a:tab pos="0" algn="l"/>
                        </a:tabLst>
                      </a:pPr>
                      <a:r>
                        <a:rPr lang="en-US" sz="1800" b="0" strike="noStrike" spc="-1">
                          <a:solidFill>
                            <a:srgbClr val="000000"/>
                          </a:solidFill>
                          <a:latin typeface="Times New Roman" panose="02020603050405020304" pitchFamily="18" charset="0"/>
                          <a:cs typeface="Times New Roman" panose="02020603050405020304" pitchFamily="18" charset="0"/>
                        </a:rPr>
                        <a:t>Fuzzy dual-factor time-series for stock index forecasting</a:t>
                      </a:r>
                      <a:endParaRPr lang="en-IN" sz="1800" b="0" strike="noStrike" spc="-1">
                        <a:latin typeface="Times New Roman" panose="02020603050405020304" pitchFamily="18" charset="0"/>
                        <a:cs typeface="Times New Roman" panose="02020603050405020304" pitchFamily="18" charset="0"/>
                      </a:endParaRPr>
                    </a:p>
                    <a:p>
                      <a:pPr>
                        <a:lnSpc>
                          <a:spcPct val="100000"/>
                        </a:lnSpc>
                        <a:tabLst>
                          <a:tab pos="0" algn="l"/>
                        </a:tabLst>
                      </a:pPr>
                      <a:br>
                        <a:rPr>
                          <a:latin typeface="Times New Roman" panose="02020603050405020304" pitchFamily="18" charset="0"/>
                          <a:cs typeface="Times New Roman" panose="02020603050405020304" pitchFamily="18" charset="0"/>
                        </a:rPr>
                      </a:b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Static length of intervals is that the historical data are roughly put into intervals</a:t>
                      </a:r>
                      <a:endParaRPr lang="en-IN" sz="1800" b="0" strike="noStrike" spc="-1" dirty="0">
                        <a:latin typeface="Times New Roman" panose="02020603050405020304" pitchFamily="18" charset="0"/>
                        <a:cs typeface="Times New Roman" panose="02020603050405020304" pitchFamily="18" charset="0"/>
                      </a:endParaRPr>
                    </a:p>
                    <a:p>
                      <a:pPr>
                        <a:lnSpc>
                          <a:spcPct val="100000"/>
                        </a:lnSpc>
                        <a:tabLst>
                          <a:tab pos="0" algn="l"/>
                        </a:tabLst>
                      </a:pP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 name="Table 1"/>
          <p:cNvGraphicFramePr/>
          <p:nvPr>
            <p:extLst>
              <p:ext uri="{D42A27DB-BD31-4B8C-83A1-F6EECF244321}">
                <p14:modId xmlns:p14="http://schemas.microsoft.com/office/powerpoint/2010/main" val="3531701031"/>
              </p:ext>
            </p:extLst>
          </p:nvPr>
        </p:nvGraphicFramePr>
        <p:xfrm>
          <a:off x="-25200" y="-135000"/>
          <a:ext cx="9168840" cy="6992640"/>
        </p:xfrm>
        <a:graphic>
          <a:graphicData uri="http://schemas.openxmlformats.org/drawingml/2006/table">
            <a:tbl>
              <a:tblPr/>
              <a:tblGrid>
                <a:gridCol w="601975">
                  <a:extLst>
                    <a:ext uri="{9D8B030D-6E8A-4147-A177-3AD203B41FA5}">
                      <a16:colId xmlns:a16="http://schemas.microsoft.com/office/drawing/2014/main" val="20000"/>
                    </a:ext>
                  </a:extLst>
                </a:gridCol>
                <a:gridCol w="1906505">
                  <a:extLst>
                    <a:ext uri="{9D8B030D-6E8A-4147-A177-3AD203B41FA5}">
                      <a16:colId xmlns:a16="http://schemas.microsoft.com/office/drawing/2014/main" val="20001"/>
                    </a:ext>
                  </a:extLst>
                </a:gridCol>
                <a:gridCol w="1512000">
                  <a:extLst>
                    <a:ext uri="{9D8B030D-6E8A-4147-A177-3AD203B41FA5}">
                      <a16:colId xmlns:a16="http://schemas.microsoft.com/office/drawing/2014/main" val="20002"/>
                    </a:ext>
                  </a:extLst>
                </a:gridCol>
                <a:gridCol w="1080000">
                  <a:extLst>
                    <a:ext uri="{9D8B030D-6E8A-4147-A177-3AD203B41FA5}">
                      <a16:colId xmlns:a16="http://schemas.microsoft.com/office/drawing/2014/main" val="20003"/>
                    </a:ext>
                  </a:extLst>
                </a:gridCol>
                <a:gridCol w="1296000">
                  <a:extLst>
                    <a:ext uri="{9D8B030D-6E8A-4147-A177-3AD203B41FA5}">
                      <a16:colId xmlns:a16="http://schemas.microsoft.com/office/drawing/2014/main" val="20004"/>
                    </a:ext>
                  </a:extLst>
                </a:gridCol>
                <a:gridCol w="1440000">
                  <a:extLst>
                    <a:ext uri="{9D8B030D-6E8A-4147-A177-3AD203B41FA5}">
                      <a16:colId xmlns:a16="http://schemas.microsoft.com/office/drawing/2014/main" val="20005"/>
                    </a:ext>
                  </a:extLst>
                </a:gridCol>
                <a:gridCol w="1332360">
                  <a:extLst>
                    <a:ext uri="{9D8B030D-6E8A-4147-A177-3AD203B41FA5}">
                      <a16:colId xmlns:a16="http://schemas.microsoft.com/office/drawing/2014/main" val="20006"/>
                    </a:ext>
                  </a:extLst>
                </a:gridCol>
              </a:tblGrid>
              <a:tr h="887760">
                <a:tc>
                  <a:txBody>
                    <a:bodyPr/>
                    <a:lstStyle/>
                    <a:p>
                      <a:pPr>
                        <a:lnSpc>
                          <a:spcPct val="100000"/>
                        </a:lnSpc>
                      </a:pPr>
                      <a:r>
                        <a:rPr lang="en-IN" sz="1200" b="1" strike="noStrike" spc="-1">
                          <a:solidFill>
                            <a:srgbClr val="FFFFFF"/>
                          </a:solidFill>
                          <a:latin typeface="Times New Roman" panose="02020603050405020304" pitchFamily="18" charset="0"/>
                          <a:cs typeface="Times New Roman" panose="02020603050405020304" pitchFamily="18" charset="0"/>
                        </a:rPr>
                        <a:t>S.No</a:t>
                      </a:r>
                      <a:endParaRPr lang="en-IN" sz="12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dirty="0">
                          <a:solidFill>
                            <a:srgbClr val="FFFFFF"/>
                          </a:solidFill>
                          <a:latin typeface="Times New Roman" panose="02020603050405020304" pitchFamily="18" charset="0"/>
                          <a:cs typeface="Times New Roman" panose="02020603050405020304" pitchFamily="18" charset="0"/>
                        </a:rPr>
                        <a:t>Tile </a:t>
                      </a:r>
                      <a:endParaRPr lang="en-IN" sz="12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gn="ctr">
                        <a:lnSpc>
                          <a:spcPct val="100000"/>
                        </a:lnSpc>
                      </a:pPr>
                      <a:r>
                        <a:rPr lang="en-IN" sz="1200" b="1" strike="noStrike" spc="-1">
                          <a:solidFill>
                            <a:srgbClr val="FFFFFF"/>
                          </a:solidFill>
                          <a:latin typeface="Times New Roman" panose="02020603050405020304" pitchFamily="18" charset="0"/>
                          <a:cs typeface="Times New Roman" panose="02020603050405020304" pitchFamily="18" charset="0"/>
                        </a:rPr>
                        <a:t>Authors</a:t>
                      </a:r>
                      <a:endParaRPr lang="en-IN" sz="12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panose="02020603050405020304" pitchFamily="18" charset="0"/>
                          <a:cs typeface="Times New Roman" panose="02020603050405020304" pitchFamily="18" charset="0"/>
                        </a:rPr>
                        <a:t>Year of publication</a:t>
                      </a:r>
                      <a:endParaRPr lang="en-IN" sz="12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panose="02020603050405020304" pitchFamily="18" charset="0"/>
                          <a:cs typeface="Times New Roman" panose="02020603050405020304" pitchFamily="18" charset="0"/>
                        </a:rPr>
                        <a:t>Type of data</a:t>
                      </a:r>
                      <a:endParaRPr lang="en-IN" sz="12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panose="02020603050405020304" pitchFamily="18" charset="0"/>
                          <a:cs typeface="Times New Roman" panose="02020603050405020304" pitchFamily="18" charset="0"/>
                        </a:rPr>
                        <a:t>Methodologies</a:t>
                      </a:r>
                      <a:endParaRPr lang="en-IN" sz="12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panose="02020603050405020304" pitchFamily="18" charset="0"/>
                          <a:cs typeface="Times New Roman" panose="02020603050405020304" pitchFamily="18" charset="0"/>
                        </a:rPr>
                        <a:t>Limitations</a:t>
                      </a:r>
                      <a:endParaRPr lang="en-IN" sz="12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extLst>
                  <a:ext uri="{0D108BD9-81ED-4DB2-BD59-A6C34878D82A}">
                    <a16:rowId xmlns:a16="http://schemas.microsoft.com/office/drawing/2014/main" val="10000"/>
                  </a:ext>
                </a:extLst>
              </a:tr>
              <a:tr h="2852640">
                <a:tc>
                  <a:txBody>
                    <a:bodyPr/>
                    <a:lstStyle/>
                    <a:p>
                      <a:pPr>
                        <a:lnSpc>
                          <a:spcPct val="100000"/>
                        </a:lnSpc>
                      </a:pPr>
                      <a:r>
                        <a:rPr lang="en-IN" sz="1800" b="0" strike="noStrike" spc="-1">
                          <a:solidFill>
                            <a:srgbClr val="000000"/>
                          </a:solidFill>
                          <a:latin typeface="Times New Roman" panose="02020603050405020304" pitchFamily="18" charset="0"/>
                          <a:cs typeface="Times New Roman" panose="02020603050405020304" pitchFamily="18" charset="0"/>
                        </a:rPr>
                        <a:t>17.</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Forecasting directional movements of stock prices for intraday trading using LSTM and random forests</a:t>
                      </a:r>
                      <a:endParaRPr lang="en-IN" sz="1800" b="0" strike="noStrike" spc="-1" dirty="0">
                        <a:latin typeface="Times New Roman" panose="02020603050405020304" pitchFamily="18" charset="0"/>
                        <a:cs typeface="Times New Roman" panose="02020603050405020304" pitchFamily="18" charset="0"/>
                      </a:endParaRPr>
                    </a:p>
                    <a:p>
                      <a:pPr>
                        <a:lnSpc>
                          <a:spcPct val="100000"/>
                        </a:lnSpc>
                        <a:tabLst>
                          <a:tab pos="0" algn="l"/>
                        </a:tabLst>
                      </a:pP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gn="ctr">
                        <a:lnSpc>
                          <a:spcPct val="100000"/>
                        </a:lnSpc>
                        <a:tabLst>
                          <a:tab pos="0" algn="l"/>
                        </a:tabLst>
                      </a:pPr>
                      <a:r>
                        <a:rPr lang="en-US" sz="1800" b="0" strike="noStrike" spc="-1">
                          <a:solidFill>
                            <a:srgbClr val="000000"/>
                          </a:solidFill>
                          <a:latin typeface="Times New Roman" panose="02020603050405020304" pitchFamily="18" charset="0"/>
                          <a:cs typeface="Times New Roman" panose="02020603050405020304" pitchFamily="18" charset="0"/>
                        </a:rPr>
                        <a:t>Pushpendu Ghosha, Ariel Neufeldb, Jajati Keshari Sahoo</a:t>
                      </a:r>
                      <a:endParaRPr lang="en-IN" sz="1800" b="0" strike="noStrike" spc="-1">
                        <a:latin typeface="Times New Roman" panose="02020603050405020304" pitchFamily="18" charset="0"/>
                        <a:cs typeface="Times New Roman" panose="02020603050405020304" pitchFamily="18" charset="0"/>
                      </a:endParaRPr>
                    </a:p>
                    <a:p>
                      <a:pPr algn="ctr">
                        <a:lnSpc>
                          <a:spcPct val="100000"/>
                        </a:lnSpc>
                        <a:tabLst>
                          <a:tab pos="0" algn="l"/>
                        </a:tabLst>
                      </a:pP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tabLst>
                          <a:tab pos="0" algn="l"/>
                        </a:tabLst>
                      </a:pPr>
                      <a:endParaRPr lang="en-IN" sz="1800" b="0" strike="noStrike" spc="-1" dirty="0">
                        <a:latin typeface="Times New Roman" panose="02020603050405020304" pitchFamily="18" charset="0"/>
                        <a:cs typeface="Times New Roman" panose="02020603050405020304" pitchFamily="18" charset="0"/>
                      </a:endParaRPr>
                    </a:p>
                    <a:p>
                      <a:pPr>
                        <a:lnSpc>
                          <a:spcPct val="100000"/>
                        </a:lnSpc>
                        <a:tabLst>
                          <a:tab pos="0" algn="l"/>
                        </a:tabLst>
                      </a:pPr>
                      <a:r>
                        <a:rPr lang="en-IN" sz="1800" b="0" strike="noStrike" spc="-1" dirty="0">
                          <a:latin typeface="Times New Roman" panose="02020603050405020304" pitchFamily="18" charset="0"/>
                          <a:cs typeface="Times New Roman" panose="02020603050405020304" pitchFamily="18" charset="0"/>
                        </a:rPr>
                        <a:t>2015</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tabLst>
                          <a:tab pos="0" algn="l"/>
                        </a:tabLst>
                      </a:pPr>
                      <a:r>
                        <a:rPr lang="en-IN" sz="1800" b="0" strike="noStrike" spc="-1">
                          <a:solidFill>
                            <a:srgbClr val="000000"/>
                          </a:solidFill>
                          <a:latin typeface="Times New Roman" panose="02020603050405020304" pitchFamily="18" charset="0"/>
                          <a:cs typeface="Times New Roman" panose="02020603050405020304" pitchFamily="18" charset="0"/>
                        </a:rPr>
                        <a:t>Research Paper</a:t>
                      </a:r>
                      <a:endParaRPr lang="en-IN" sz="1800" b="0" strike="noStrike" spc="-1">
                        <a:latin typeface="Times New Roman" panose="02020603050405020304" pitchFamily="18" charset="0"/>
                        <a:cs typeface="Times New Roman" panose="02020603050405020304" pitchFamily="18" charset="0"/>
                      </a:endParaRPr>
                    </a:p>
                    <a:p>
                      <a:pPr>
                        <a:lnSpc>
                          <a:spcPct val="100000"/>
                        </a:lnSpc>
                        <a:tabLst>
                          <a:tab pos="0" algn="l"/>
                        </a:tabLst>
                      </a:pP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tabLst>
                          <a:tab pos="0" algn="l"/>
                        </a:tabLst>
                      </a:pPr>
                      <a:r>
                        <a:rPr lang="en-US" sz="1800" b="0" strike="noStrike" spc="-1">
                          <a:solidFill>
                            <a:srgbClr val="000000"/>
                          </a:solidFill>
                          <a:latin typeface="Times New Roman" panose="02020603050405020304" pitchFamily="18" charset="0"/>
                          <a:cs typeface="Times New Roman" panose="02020603050405020304" pitchFamily="18" charset="0"/>
                        </a:rPr>
                        <a:t>LSTM and random forests</a:t>
                      </a:r>
                      <a:endParaRPr lang="en-IN" sz="1800" b="0" strike="noStrike" spc="-1">
                        <a:latin typeface="Times New Roman" panose="02020603050405020304" pitchFamily="18" charset="0"/>
                        <a:cs typeface="Times New Roman" panose="02020603050405020304" pitchFamily="18" charset="0"/>
                      </a:endParaRPr>
                    </a:p>
                    <a:p>
                      <a:pPr>
                        <a:lnSpc>
                          <a:spcPct val="100000"/>
                        </a:lnSpc>
                        <a:tabLst>
                          <a:tab pos="0" algn="l"/>
                        </a:tabLst>
                      </a:pP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tabLst>
                          <a:tab pos="0" algn="l"/>
                        </a:tabLst>
                      </a:pPr>
                      <a:r>
                        <a:rPr lang="en-US" sz="1800" b="0" strike="noStrike" spc="-1">
                          <a:solidFill>
                            <a:srgbClr val="000000"/>
                          </a:solidFill>
                          <a:latin typeface="Times New Roman" panose="02020603050405020304" pitchFamily="18" charset="0"/>
                          <a:cs typeface="Times New Roman" panose="02020603050405020304" pitchFamily="18" charset="0"/>
                        </a:rPr>
                        <a:t>Not suitable for large data sets.</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extLst>
                  <a:ext uri="{0D108BD9-81ED-4DB2-BD59-A6C34878D82A}">
                    <a16:rowId xmlns:a16="http://schemas.microsoft.com/office/drawing/2014/main" val="10001"/>
                  </a:ext>
                </a:extLst>
              </a:tr>
              <a:tr h="3252240">
                <a:tc>
                  <a:txBody>
                    <a:bodyPr/>
                    <a:lstStyle/>
                    <a:p>
                      <a:pPr>
                        <a:lnSpc>
                          <a:spcPct val="100000"/>
                        </a:lnSpc>
                      </a:pPr>
                      <a:r>
                        <a:rPr lang="en-IN" sz="1800" b="0" strike="noStrike" spc="-1">
                          <a:solidFill>
                            <a:srgbClr val="000000"/>
                          </a:solidFill>
                          <a:latin typeface="Times New Roman" panose="02020603050405020304" pitchFamily="18" charset="0"/>
                          <a:cs typeface="Times New Roman" panose="02020603050405020304" pitchFamily="18" charset="0"/>
                        </a:rPr>
                        <a:t>18.</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US" sz="1800" b="0" strike="noStrike" spc="-1" dirty="0">
                          <a:solidFill>
                            <a:srgbClr val="000000"/>
                          </a:solidFill>
                          <a:latin typeface="Times New Roman" panose="02020603050405020304" pitchFamily="18" charset="0"/>
                          <a:cs typeface="Times New Roman" panose="02020603050405020304" pitchFamily="18" charset="0"/>
                        </a:rPr>
                        <a:t>An intelligent model for stock market prediction </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gn="ctr">
                        <a:lnSpc>
                          <a:spcPct val="100000"/>
                        </a:lnSpc>
                      </a:pPr>
                      <a:r>
                        <a:rPr lang="it-IT" sz="1800" b="0" strike="noStrike" spc="-1">
                          <a:solidFill>
                            <a:srgbClr val="000000"/>
                          </a:solidFill>
                          <a:latin typeface="Times New Roman" panose="02020603050405020304" pitchFamily="18" charset="0"/>
                          <a:cs typeface="Times New Roman" panose="02020603050405020304" pitchFamily="18" charset="0"/>
                        </a:rPr>
                        <a:t>Ibrahim M. Hamed, Ashraf S. Hussein, Mohamed F. Tolba</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tabLst>
                          <a:tab pos="0" algn="l"/>
                        </a:tabLst>
                      </a:pPr>
                      <a:r>
                        <a:rPr lang="en-IN" sz="1800" b="0" strike="noStrike" spc="-1" dirty="0">
                          <a:solidFill>
                            <a:srgbClr val="000000"/>
                          </a:solidFill>
                          <a:latin typeface="Times New Roman" panose="02020603050405020304" pitchFamily="18" charset="0"/>
                          <a:cs typeface="Times New Roman" panose="02020603050405020304" pitchFamily="18" charset="0"/>
                        </a:rPr>
                        <a:t>2012</a:t>
                      </a:r>
                      <a:endParaRPr lang="en-IN" sz="1800" b="0" strike="noStrike" spc="-1" dirty="0">
                        <a:latin typeface="Times New Roman" panose="02020603050405020304" pitchFamily="18" charset="0"/>
                        <a:cs typeface="Times New Roman" panose="02020603050405020304" pitchFamily="18" charset="0"/>
                      </a:endParaRPr>
                    </a:p>
                    <a:p>
                      <a:pPr>
                        <a:lnSpc>
                          <a:spcPct val="100000"/>
                        </a:lnSpc>
                        <a:tabLst>
                          <a:tab pos="0" algn="l"/>
                        </a:tabLst>
                      </a:pP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tabLst>
                          <a:tab pos="0" algn="l"/>
                        </a:tabLst>
                      </a:pPr>
                      <a:r>
                        <a:rPr lang="en-IN" sz="1800" b="0" strike="noStrike" spc="-1">
                          <a:solidFill>
                            <a:srgbClr val="000000"/>
                          </a:solidFill>
                          <a:latin typeface="Times New Roman" panose="02020603050405020304" pitchFamily="18" charset="0"/>
                          <a:cs typeface="Times New Roman" panose="02020603050405020304" pitchFamily="18" charset="0"/>
                        </a:rPr>
                        <a:t>Research Paper</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tabLst>
                          <a:tab pos="0" algn="l"/>
                        </a:tabLst>
                      </a:pPr>
                      <a:r>
                        <a:rPr lang="en-IN" sz="1800" b="0" strike="noStrike" spc="-1">
                          <a:latin typeface="Times New Roman" panose="02020603050405020304" pitchFamily="18" charset="0"/>
                          <a:cs typeface="Times New Roman" panose="02020603050405020304" pitchFamily="18" charset="0"/>
                        </a:rPr>
                        <a:t>Linear Regression</a:t>
                      </a:r>
                      <a:br>
                        <a:rPr>
                          <a:latin typeface="Times New Roman" panose="02020603050405020304" pitchFamily="18" charset="0"/>
                          <a:cs typeface="Times New Roman" panose="02020603050405020304" pitchFamily="18" charset="0"/>
                        </a:rPr>
                      </a:b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tabLst>
                          <a:tab pos="0" algn="l"/>
                        </a:tabLst>
                      </a:pPr>
                      <a:r>
                        <a:rPr lang="en-IN" sz="1800" b="0" strike="noStrike" spc="-1" dirty="0">
                          <a:latin typeface="Times New Roman" panose="02020603050405020304" pitchFamily="18" charset="0"/>
                          <a:cs typeface="Times New Roman" panose="02020603050405020304" pitchFamily="18" charset="0"/>
                        </a:rPr>
                        <a:t>It assumes that the data is independent.</a:t>
                      </a:r>
                    </a:p>
                    <a:p>
                      <a:pPr>
                        <a:lnSpc>
                          <a:spcPct val="100000"/>
                        </a:lnSpc>
                        <a:tabLst>
                          <a:tab pos="0" algn="l"/>
                        </a:tabLst>
                      </a:pP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 name="Table 1"/>
          <p:cNvGraphicFramePr/>
          <p:nvPr>
            <p:extLst>
              <p:ext uri="{D42A27DB-BD31-4B8C-83A1-F6EECF244321}">
                <p14:modId xmlns:p14="http://schemas.microsoft.com/office/powerpoint/2010/main" val="3601021411"/>
              </p:ext>
            </p:extLst>
          </p:nvPr>
        </p:nvGraphicFramePr>
        <p:xfrm>
          <a:off x="-25200" y="-135000"/>
          <a:ext cx="9168840" cy="6992640"/>
        </p:xfrm>
        <a:graphic>
          <a:graphicData uri="http://schemas.openxmlformats.org/drawingml/2006/table">
            <a:tbl>
              <a:tblPr/>
              <a:tblGrid>
                <a:gridCol w="587908">
                  <a:extLst>
                    <a:ext uri="{9D8B030D-6E8A-4147-A177-3AD203B41FA5}">
                      <a16:colId xmlns:a16="http://schemas.microsoft.com/office/drawing/2014/main" val="20000"/>
                    </a:ext>
                  </a:extLst>
                </a:gridCol>
                <a:gridCol w="1786597">
                  <a:extLst>
                    <a:ext uri="{9D8B030D-6E8A-4147-A177-3AD203B41FA5}">
                      <a16:colId xmlns:a16="http://schemas.microsoft.com/office/drawing/2014/main" val="20001"/>
                    </a:ext>
                  </a:extLst>
                </a:gridCol>
                <a:gridCol w="1645975">
                  <a:extLst>
                    <a:ext uri="{9D8B030D-6E8A-4147-A177-3AD203B41FA5}">
                      <a16:colId xmlns:a16="http://schemas.microsoft.com/office/drawing/2014/main" val="20002"/>
                    </a:ext>
                  </a:extLst>
                </a:gridCol>
                <a:gridCol w="1080000">
                  <a:extLst>
                    <a:ext uri="{9D8B030D-6E8A-4147-A177-3AD203B41FA5}">
                      <a16:colId xmlns:a16="http://schemas.microsoft.com/office/drawing/2014/main" val="20003"/>
                    </a:ext>
                  </a:extLst>
                </a:gridCol>
                <a:gridCol w="1296000">
                  <a:extLst>
                    <a:ext uri="{9D8B030D-6E8A-4147-A177-3AD203B41FA5}">
                      <a16:colId xmlns:a16="http://schemas.microsoft.com/office/drawing/2014/main" val="20004"/>
                    </a:ext>
                  </a:extLst>
                </a:gridCol>
                <a:gridCol w="1323748">
                  <a:extLst>
                    <a:ext uri="{9D8B030D-6E8A-4147-A177-3AD203B41FA5}">
                      <a16:colId xmlns:a16="http://schemas.microsoft.com/office/drawing/2014/main" val="20005"/>
                    </a:ext>
                  </a:extLst>
                </a:gridCol>
                <a:gridCol w="1448612">
                  <a:extLst>
                    <a:ext uri="{9D8B030D-6E8A-4147-A177-3AD203B41FA5}">
                      <a16:colId xmlns:a16="http://schemas.microsoft.com/office/drawing/2014/main" val="20006"/>
                    </a:ext>
                  </a:extLst>
                </a:gridCol>
              </a:tblGrid>
              <a:tr h="887760">
                <a:tc>
                  <a:txBody>
                    <a:bodyPr/>
                    <a:lstStyle/>
                    <a:p>
                      <a:pPr>
                        <a:lnSpc>
                          <a:spcPct val="100000"/>
                        </a:lnSpc>
                      </a:pPr>
                      <a:r>
                        <a:rPr lang="en-IN" sz="1200" b="1" strike="noStrike" spc="-1">
                          <a:solidFill>
                            <a:srgbClr val="FFFFFF"/>
                          </a:solidFill>
                          <a:latin typeface="Times New Roman" panose="02020603050405020304" pitchFamily="18" charset="0"/>
                          <a:cs typeface="Times New Roman" panose="02020603050405020304" pitchFamily="18" charset="0"/>
                        </a:rPr>
                        <a:t>S.No</a:t>
                      </a:r>
                      <a:endParaRPr lang="en-IN" sz="12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dirty="0">
                          <a:solidFill>
                            <a:srgbClr val="FFFFFF"/>
                          </a:solidFill>
                          <a:latin typeface="Times New Roman" panose="02020603050405020304" pitchFamily="18" charset="0"/>
                          <a:cs typeface="Times New Roman" panose="02020603050405020304" pitchFamily="18" charset="0"/>
                        </a:rPr>
                        <a:t>Tile </a:t>
                      </a:r>
                      <a:endParaRPr lang="en-IN" sz="12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gn="ctr">
                        <a:lnSpc>
                          <a:spcPct val="100000"/>
                        </a:lnSpc>
                      </a:pPr>
                      <a:r>
                        <a:rPr lang="en-IN" sz="1200" b="1" strike="noStrike" spc="-1">
                          <a:solidFill>
                            <a:srgbClr val="FFFFFF"/>
                          </a:solidFill>
                          <a:latin typeface="Times New Roman" panose="02020603050405020304" pitchFamily="18" charset="0"/>
                          <a:cs typeface="Times New Roman" panose="02020603050405020304" pitchFamily="18" charset="0"/>
                        </a:rPr>
                        <a:t>Authors</a:t>
                      </a:r>
                      <a:endParaRPr lang="en-IN" sz="12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panose="02020603050405020304" pitchFamily="18" charset="0"/>
                          <a:cs typeface="Times New Roman" panose="02020603050405020304" pitchFamily="18" charset="0"/>
                        </a:rPr>
                        <a:t>Year of publication</a:t>
                      </a:r>
                      <a:endParaRPr lang="en-IN" sz="12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panose="02020603050405020304" pitchFamily="18" charset="0"/>
                          <a:cs typeface="Times New Roman" panose="02020603050405020304" pitchFamily="18" charset="0"/>
                        </a:rPr>
                        <a:t>Type of data</a:t>
                      </a:r>
                      <a:endParaRPr lang="en-IN" sz="12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panose="02020603050405020304" pitchFamily="18" charset="0"/>
                          <a:cs typeface="Times New Roman" panose="02020603050405020304" pitchFamily="18" charset="0"/>
                        </a:rPr>
                        <a:t>Methodologies</a:t>
                      </a:r>
                      <a:endParaRPr lang="en-IN" sz="12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panose="02020603050405020304" pitchFamily="18" charset="0"/>
                          <a:cs typeface="Times New Roman" panose="02020603050405020304" pitchFamily="18" charset="0"/>
                        </a:rPr>
                        <a:t>Limitations</a:t>
                      </a:r>
                      <a:endParaRPr lang="en-IN" sz="12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extLst>
                  <a:ext uri="{0D108BD9-81ED-4DB2-BD59-A6C34878D82A}">
                    <a16:rowId xmlns:a16="http://schemas.microsoft.com/office/drawing/2014/main" val="10000"/>
                  </a:ext>
                </a:extLst>
              </a:tr>
              <a:tr h="2852640">
                <a:tc>
                  <a:txBody>
                    <a:bodyPr/>
                    <a:lstStyle/>
                    <a:p>
                      <a:pPr>
                        <a:lnSpc>
                          <a:spcPct val="100000"/>
                        </a:lnSpc>
                      </a:pPr>
                      <a:r>
                        <a:rPr lang="en-IN" sz="1800" b="0" strike="noStrike" spc="-1" dirty="0">
                          <a:solidFill>
                            <a:srgbClr val="000000"/>
                          </a:solidFill>
                          <a:latin typeface="Times New Roman" panose="02020603050405020304" pitchFamily="18" charset="0"/>
                          <a:cs typeface="Times New Roman" panose="02020603050405020304" pitchFamily="18" charset="0"/>
                        </a:rPr>
                        <a:t>19.</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tabLst>
                          <a:tab pos="0" algn="l"/>
                        </a:tabLst>
                      </a:pPr>
                      <a:r>
                        <a:rPr lang="en-US" dirty="0">
                          <a:latin typeface="Times New Roman" panose="02020603050405020304" pitchFamily="18" charset="0"/>
                          <a:cs typeface="Times New Roman" panose="02020603050405020304" pitchFamily="18" charset="0"/>
                        </a:rPr>
                        <a:t>Stock market prediction by using artificial neural network </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gn="ctr">
                        <a:lnSpc>
                          <a:spcPct val="100000"/>
                        </a:lnSpc>
                        <a:tabLst>
                          <a:tab pos="0" algn="l"/>
                        </a:tabLst>
                      </a:pPr>
                      <a:r>
                        <a:rPr lang="nn-NO" dirty="0">
                          <a:latin typeface="Times New Roman" panose="02020603050405020304" pitchFamily="18" charset="0"/>
                          <a:cs typeface="Times New Roman" panose="02020603050405020304" pitchFamily="18" charset="0"/>
                        </a:rPr>
                        <a:t>Yunus Yetis, Halid Kaplan, and Mo Jamshidi</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tabLst>
                          <a:tab pos="0" algn="l"/>
                        </a:tabLst>
                      </a:pPr>
                      <a:endParaRPr lang="en-IN" sz="1800" b="0" strike="noStrike" spc="-1" dirty="0">
                        <a:latin typeface="Times New Roman" panose="02020603050405020304" pitchFamily="18" charset="0"/>
                        <a:cs typeface="Times New Roman" panose="02020603050405020304" pitchFamily="18" charset="0"/>
                      </a:endParaRPr>
                    </a:p>
                    <a:p>
                      <a:pPr>
                        <a:lnSpc>
                          <a:spcPct val="100000"/>
                        </a:lnSpc>
                        <a:tabLst>
                          <a:tab pos="0" algn="l"/>
                        </a:tabLst>
                      </a:pPr>
                      <a:r>
                        <a:rPr lang="en-IN" sz="1800" b="0" strike="noStrike" spc="-1" dirty="0">
                          <a:latin typeface="Times New Roman" panose="02020603050405020304" pitchFamily="18" charset="0"/>
                          <a:cs typeface="Times New Roman" panose="02020603050405020304" pitchFamily="18" charset="0"/>
                        </a:rPr>
                        <a:t>2014</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tabLst>
                          <a:tab pos="0" algn="l"/>
                        </a:tabLst>
                      </a:pPr>
                      <a:r>
                        <a:rPr lang="en-US" sz="1800" b="0" strike="noStrike" spc="-1" dirty="0">
                          <a:latin typeface="Times New Roman" panose="02020603050405020304" pitchFamily="18" charset="0"/>
                          <a:cs typeface="Times New Roman" panose="02020603050405020304" pitchFamily="18" charset="0"/>
                        </a:rPr>
                        <a:t>Conference Paper</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Artificial Neural Network</a:t>
                      </a:r>
                      <a:endParaRPr lang="en-IN" sz="1800" b="0" strike="noStrike" spc="-1" dirty="0">
                        <a:latin typeface="Times New Roman" panose="02020603050405020304" pitchFamily="18" charset="0"/>
                        <a:cs typeface="Times New Roman" panose="02020603050405020304" pitchFamily="18" charset="0"/>
                      </a:endParaRPr>
                    </a:p>
                    <a:p>
                      <a:pPr>
                        <a:lnSpc>
                          <a:spcPct val="100000"/>
                        </a:lnSpc>
                        <a:tabLst>
                          <a:tab pos="0" algn="l"/>
                        </a:tabLst>
                      </a:pP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1800" b="0" strike="noStrike" spc="-1" dirty="0">
                          <a:solidFill>
                            <a:srgbClr val="000000"/>
                          </a:solidFill>
                          <a:latin typeface="Times New Roman" panose="02020603050405020304" pitchFamily="18" charset="0"/>
                          <a:cs typeface="Times New Roman" panose="02020603050405020304" pitchFamily="18" charset="0"/>
                        </a:rPr>
                        <a:t>It will give less accurate results.</a:t>
                      </a:r>
                      <a:endParaRPr lang="en-IN" sz="1800" b="0" strike="noStrike" spc="-1" dirty="0">
                        <a:latin typeface="Times New Roman" panose="02020603050405020304" pitchFamily="18" charset="0"/>
                        <a:cs typeface="Times New Roman" panose="02020603050405020304" pitchFamily="18" charset="0"/>
                      </a:endParaRPr>
                    </a:p>
                    <a:p>
                      <a:pPr>
                        <a:lnSpc>
                          <a:spcPct val="100000"/>
                        </a:lnSpc>
                        <a:tabLst>
                          <a:tab pos="0" algn="l"/>
                        </a:tabLst>
                      </a:pP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extLst>
                  <a:ext uri="{0D108BD9-81ED-4DB2-BD59-A6C34878D82A}">
                    <a16:rowId xmlns:a16="http://schemas.microsoft.com/office/drawing/2014/main" val="10001"/>
                  </a:ext>
                </a:extLst>
              </a:tr>
              <a:tr h="3252240">
                <a:tc>
                  <a:txBody>
                    <a:bodyPr/>
                    <a:lstStyle/>
                    <a:p>
                      <a:pPr>
                        <a:lnSpc>
                          <a:spcPct val="100000"/>
                        </a:lnSpc>
                      </a:pP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gn="ctr">
                        <a:lnSpc>
                          <a:spcPct val="100000"/>
                        </a:lnSpc>
                      </a:pP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tabLst>
                          <a:tab pos="0" algn="l"/>
                        </a:tabLst>
                      </a:pPr>
                      <a:endParaRPr lang="en-IN" sz="1800" b="0" strike="noStrike" spc="-1" dirty="0">
                        <a:latin typeface="Times New Roman" panose="02020603050405020304" pitchFamily="18" charset="0"/>
                        <a:cs typeface="Times New Roman" panose="02020603050405020304" pitchFamily="18" charset="0"/>
                      </a:endParaRPr>
                    </a:p>
                    <a:p>
                      <a:pPr>
                        <a:lnSpc>
                          <a:spcPct val="100000"/>
                        </a:lnSpc>
                        <a:tabLst>
                          <a:tab pos="0" algn="l"/>
                        </a:tabLst>
                      </a:pP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tabLst>
                          <a:tab pos="0" algn="l"/>
                        </a:tabLst>
                      </a:pP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tabLst>
                          <a:tab pos="0" algn="l"/>
                        </a:tabLst>
                      </a:pPr>
                      <a:br>
                        <a:rPr dirty="0">
                          <a:latin typeface="Times New Roman" panose="02020603050405020304" pitchFamily="18" charset="0"/>
                          <a:cs typeface="Times New Roman" panose="02020603050405020304" pitchFamily="18" charset="0"/>
                        </a:rPr>
                      </a:b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tabLst>
                          <a:tab pos="0" algn="l"/>
                        </a:tabLst>
                      </a:pP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96533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CustomShape 1"/>
          <p:cNvSpPr/>
          <p:nvPr/>
        </p:nvSpPr>
        <p:spPr>
          <a:xfrm>
            <a:off x="685440" y="-313200"/>
            <a:ext cx="7772760" cy="15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IN" sz="3600" b="0" u="sng" strike="noStrike" cap="all" spc="-1">
                <a:solidFill>
                  <a:srgbClr val="000000"/>
                </a:solidFill>
                <a:uFillTx/>
                <a:latin typeface="Times New Roman"/>
              </a:rPr>
              <a:t>Limitations</a:t>
            </a:r>
            <a:endParaRPr lang="en-IN" sz="3600" b="0" strike="noStrike" spc="-1">
              <a:latin typeface="Arial"/>
            </a:endParaRPr>
          </a:p>
        </p:txBody>
      </p:sp>
      <p:sp>
        <p:nvSpPr>
          <p:cNvPr id="59" name="CustomShape 2"/>
          <p:cNvSpPr/>
          <p:nvPr/>
        </p:nvSpPr>
        <p:spPr>
          <a:xfrm>
            <a:off x="107640" y="1019520"/>
            <a:ext cx="8712360" cy="583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120000"/>
              </a:lnSpc>
              <a:spcBef>
                <a:spcPts val="1001"/>
              </a:spcBef>
              <a:buClr>
                <a:srgbClr val="000000"/>
              </a:buClr>
              <a:buFont typeface="Arial"/>
              <a:buChar char="•"/>
            </a:pPr>
            <a:r>
              <a:rPr lang="en-US" sz="2400" b="1" strike="noStrike" spc="-1" dirty="0">
                <a:solidFill>
                  <a:srgbClr val="000000"/>
                </a:solidFill>
                <a:latin typeface="Times New Roman" panose="02020603050405020304" pitchFamily="18" charset="0"/>
                <a:cs typeface="Times New Roman" panose="02020603050405020304" pitchFamily="18" charset="0"/>
              </a:rPr>
              <a:t>Stock market prediction using ANN</a:t>
            </a:r>
            <a:endParaRPr lang="en-IN" sz="2400" b="0" strike="noStrike" spc="-1" dirty="0">
              <a:latin typeface="Times New Roman" panose="02020603050405020304" pitchFamily="18" charset="0"/>
              <a:cs typeface="Times New Roman" panose="02020603050405020304" pitchFamily="18" charset="0"/>
            </a:endParaRPr>
          </a:p>
          <a:p>
            <a:pPr marL="685800" lvl="1" indent="-227880">
              <a:lnSpc>
                <a:spcPct val="120000"/>
              </a:lnSpc>
              <a:spcBef>
                <a:spcPts val="499"/>
              </a:spcBef>
              <a:buClr>
                <a:srgbClr val="000000"/>
              </a:buClr>
              <a:buFont typeface="Arial"/>
              <a:buChar char="•"/>
            </a:pPr>
            <a:r>
              <a:rPr lang="en-US" b="0" strike="noStrike" spc="-1" dirty="0">
                <a:solidFill>
                  <a:srgbClr val="000000"/>
                </a:solidFill>
                <a:latin typeface="Times New Roman" panose="02020603050405020304" pitchFamily="18" charset="0"/>
                <a:cs typeface="Times New Roman" panose="02020603050405020304" pitchFamily="18" charset="0"/>
              </a:rPr>
              <a:t>Slow convergence rate. </a:t>
            </a:r>
            <a:endParaRPr lang="en-IN" b="0" strike="noStrike" spc="-1" dirty="0">
              <a:latin typeface="Times New Roman" panose="02020603050405020304" pitchFamily="18" charset="0"/>
              <a:cs typeface="Times New Roman" panose="02020603050405020304" pitchFamily="18" charset="0"/>
            </a:endParaRPr>
          </a:p>
          <a:p>
            <a:pPr marL="685800" lvl="1" indent="-227880">
              <a:lnSpc>
                <a:spcPct val="120000"/>
              </a:lnSpc>
              <a:spcBef>
                <a:spcPts val="499"/>
              </a:spcBef>
              <a:buClr>
                <a:srgbClr val="000000"/>
              </a:buClr>
              <a:buFont typeface="Arial"/>
              <a:buChar char="•"/>
            </a:pPr>
            <a:r>
              <a:rPr lang="en-US" b="0" strike="noStrike" spc="-1" dirty="0">
                <a:solidFill>
                  <a:srgbClr val="000000"/>
                </a:solidFill>
                <a:latin typeface="Times New Roman" panose="02020603050405020304" pitchFamily="18" charset="0"/>
                <a:cs typeface="Times New Roman" panose="02020603050405020304" pitchFamily="18" charset="0"/>
              </a:rPr>
              <a:t>Local minima and maxima.</a:t>
            </a:r>
            <a:endParaRPr lang="en-IN" b="0" strike="noStrike" spc="-1" dirty="0">
              <a:latin typeface="Times New Roman" panose="02020603050405020304" pitchFamily="18" charset="0"/>
              <a:cs typeface="Times New Roman" panose="02020603050405020304" pitchFamily="18" charset="0"/>
            </a:endParaRPr>
          </a:p>
          <a:p>
            <a:pPr marL="685800" lvl="1" indent="-227880">
              <a:lnSpc>
                <a:spcPct val="120000"/>
              </a:lnSpc>
              <a:spcBef>
                <a:spcPts val="499"/>
              </a:spcBef>
              <a:buClr>
                <a:srgbClr val="000000"/>
              </a:buClr>
              <a:buFont typeface="Arial"/>
              <a:buChar char="•"/>
            </a:pPr>
            <a:r>
              <a:rPr lang="en-US" b="0" strike="noStrike" spc="-1" dirty="0">
                <a:solidFill>
                  <a:srgbClr val="000000"/>
                </a:solidFill>
                <a:latin typeface="Times New Roman" panose="02020603050405020304" pitchFamily="18" charset="0"/>
                <a:cs typeface="Times New Roman" panose="02020603050405020304" pitchFamily="18" charset="0"/>
              </a:rPr>
              <a:t>Less accurate results</a:t>
            </a:r>
            <a:r>
              <a:rPr lang="en-US" sz="1800" b="0" strike="noStrike" spc="-1" dirty="0">
                <a:solidFill>
                  <a:srgbClr val="000000"/>
                </a:solidFill>
                <a:latin typeface="Times New Roman" panose="02020603050405020304" pitchFamily="18" charset="0"/>
                <a:cs typeface="Times New Roman" panose="02020603050405020304" pitchFamily="18" charset="0"/>
              </a:rPr>
              <a:t>.</a:t>
            </a:r>
            <a:endParaRPr lang="en-IN" sz="1800" b="0" strike="noStrike" spc="-1" dirty="0">
              <a:latin typeface="Times New Roman" panose="02020603050405020304" pitchFamily="18" charset="0"/>
              <a:cs typeface="Times New Roman" panose="02020603050405020304" pitchFamily="18" charset="0"/>
            </a:endParaRPr>
          </a:p>
          <a:p>
            <a:pPr marL="228600" indent="-227880">
              <a:lnSpc>
                <a:spcPct val="120000"/>
              </a:lnSpc>
              <a:spcBef>
                <a:spcPts val="1001"/>
              </a:spcBef>
              <a:buClr>
                <a:srgbClr val="000000"/>
              </a:buClr>
              <a:buFont typeface="Arial"/>
              <a:buChar char="•"/>
            </a:pPr>
            <a:r>
              <a:rPr lang="en-US" sz="2400" b="1" strike="noStrike" spc="-1" dirty="0">
                <a:solidFill>
                  <a:srgbClr val="000000"/>
                </a:solidFill>
                <a:latin typeface="Times New Roman" panose="02020603050405020304" pitchFamily="18" charset="0"/>
                <a:cs typeface="Times New Roman" panose="02020603050405020304" pitchFamily="18" charset="0"/>
              </a:rPr>
              <a:t>Stock price prediction using SVM </a:t>
            </a:r>
            <a:endParaRPr lang="en-IN" sz="2400" spc="-1" dirty="0">
              <a:latin typeface="Times New Roman" panose="02020603050405020304" pitchFamily="18" charset="0"/>
              <a:cs typeface="Times New Roman" panose="02020603050405020304" pitchFamily="18" charset="0"/>
            </a:endParaRPr>
          </a:p>
          <a:p>
            <a:pPr marL="685800" lvl="1" indent="-227880">
              <a:lnSpc>
                <a:spcPct val="120000"/>
              </a:lnSpc>
              <a:spcBef>
                <a:spcPts val="1001"/>
              </a:spcBef>
              <a:buClr>
                <a:srgbClr val="000000"/>
              </a:buClr>
              <a:buFont typeface="Arial"/>
              <a:buChar char="•"/>
            </a:pPr>
            <a:r>
              <a:rPr lang="en-US" b="0" strike="noStrike" spc="-1" dirty="0">
                <a:solidFill>
                  <a:srgbClr val="000000"/>
                </a:solidFill>
                <a:latin typeface="Times New Roman" panose="02020603050405020304" pitchFamily="18" charset="0"/>
                <a:cs typeface="Times New Roman" panose="02020603050405020304" pitchFamily="18" charset="0"/>
              </a:rPr>
              <a:t>Not suitable for large data sets.</a:t>
            </a:r>
            <a:endParaRPr lang="en-US" spc="-1" dirty="0">
              <a:solidFill>
                <a:srgbClr val="202124"/>
              </a:solidFill>
              <a:latin typeface="Times New Roman" panose="02020603050405020304" pitchFamily="18" charset="0"/>
              <a:cs typeface="Times New Roman" panose="02020603050405020304" pitchFamily="18" charset="0"/>
            </a:endParaRPr>
          </a:p>
          <a:p>
            <a:pPr marL="685800" lvl="1" indent="-227880">
              <a:lnSpc>
                <a:spcPct val="120000"/>
              </a:lnSpc>
              <a:spcBef>
                <a:spcPts val="1001"/>
              </a:spcBef>
              <a:buClr>
                <a:srgbClr val="000000"/>
              </a:buClr>
              <a:buFont typeface="Arial"/>
              <a:buChar char="•"/>
            </a:pPr>
            <a:r>
              <a:rPr lang="en-US" b="0" strike="noStrike" spc="-1" dirty="0">
                <a:solidFill>
                  <a:srgbClr val="202124"/>
                </a:solidFill>
                <a:latin typeface="Times New Roman" panose="02020603050405020304" pitchFamily="18" charset="0"/>
                <a:cs typeface="Times New Roman" panose="02020603050405020304" pitchFamily="18" charset="0"/>
              </a:rPr>
              <a:t>SVM does not perform very well when the data set has more noise.</a:t>
            </a:r>
            <a:endParaRPr lang="en-IN" spc="-1" dirty="0">
              <a:latin typeface="Times New Roman" panose="02020603050405020304" pitchFamily="18" charset="0"/>
              <a:cs typeface="Times New Roman" panose="02020603050405020304" pitchFamily="18" charset="0"/>
            </a:endParaRPr>
          </a:p>
          <a:p>
            <a:pPr marL="685800" lvl="1" indent="-227880">
              <a:lnSpc>
                <a:spcPct val="120000"/>
              </a:lnSpc>
              <a:spcBef>
                <a:spcPts val="1001"/>
              </a:spcBef>
              <a:buClr>
                <a:srgbClr val="000000"/>
              </a:buClr>
              <a:buFont typeface="Arial"/>
              <a:buChar char="•"/>
            </a:pPr>
            <a:r>
              <a:rPr lang="en-US" b="0" strike="noStrike" spc="-1" dirty="0">
                <a:solidFill>
                  <a:srgbClr val="202124"/>
                </a:solidFill>
                <a:latin typeface="Times New Roman" panose="02020603050405020304" pitchFamily="18" charset="0"/>
                <a:cs typeface="Times New Roman" panose="02020603050405020304" pitchFamily="18" charset="0"/>
              </a:rPr>
              <a:t>I</a:t>
            </a:r>
            <a:r>
              <a:rPr lang="en-US" b="0" strike="noStrike" spc="-1" dirty="0">
                <a:solidFill>
                  <a:srgbClr val="292929"/>
                </a:solidFill>
                <a:latin typeface="Times New Roman" panose="02020603050405020304" pitchFamily="18" charset="0"/>
                <a:cs typeface="Times New Roman" panose="02020603050405020304" pitchFamily="18" charset="0"/>
              </a:rPr>
              <a:t>n cases where the number of features for each data point exceeds the number of  training data samples, then SVM will underperform.      </a:t>
            </a:r>
            <a:endParaRPr lang="en-IN" b="0" strike="noStrike" spc="-1" dirty="0">
              <a:latin typeface="Times New Roman" panose="02020603050405020304" pitchFamily="18" charset="0"/>
              <a:cs typeface="Times New Roman" panose="02020603050405020304" pitchFamily="18" charset="0"/>
            </a:endParaRPr>
          </a:p>
          <a:p>
            <a:pPr>
              <a:lnSpc>
                <a:spcPct val="120000"/>
              </a:lnSpc>
              <a:spcBef>
                <a:spcPts val="1001"/>
              </a:spcBef>
              <a:tabLst>
                <a:tab pos="0" algn="l"/>
              </a:tabLst>
            </a:pPr>
            <a:endParaRPr lang="en-IN" sz="2000" b="0"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CustomShape 1"/>
          <p:cNvSpPr/>
          <p:nvPr/>
        </p:nvSpPr>
        <p:spPr>
          <a:xfrm>
            <a:off x="685440" y="14040"/>
            <a:ext cx="7772760" cy="15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3600" b="0" u="sng" strike="noStrike" cap="all" spc="-1">
                <a:solidFill>
                  <a:srgbClr val="000000"/>
                </a:solidFill>
                <a:uFillTx/>
                <a:latin typeface="Times New Roman"/>
              </a:rPr>
              <a:t>Problem Statement</a:t>
            </a:r>
            <a:endParaRPr lang="en-IN" sz="3600" b="0" strike="noStrike" spc="-1">
              <a:latin typeface="Arial"/>
            </a:endParaRPr>
          </a:p>
        </p:txBody>
      </p:sp>
      <p:sp>
        <p:nvSpPr>
          <p:cNvPr id="61" name="CustomShape 2"/>
          <p:cNvSpPr/>
          <p:nvPr/>
        </p:nvSpPr>
        <p:spPr>
          <a:xfrm>
            <a:off x="395640" y="1716840"/>
            <a:ext cx="7772760" cy="342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gn="just">
              <a:lnSpc>
                <a:spcPct val="120000"/>
              </a:lnSpc>
              <a:spcBef>
                <a:spcPts val="1001"/>
              </a:spcBef>
              <a:buClr>
                <a:srgbClr val="000000"/>
              </a:buClr>
              <a:buFont typeface="Arial"/>
              <a:buChar char="•"/>
            </a:pPr>
            <a:r>
              <a:rPr lang="en-US" sz="2400" b="0" strike="noStrike" spc="-1">
                <a:solidFill>
                  <a:srgbClr val="000000"/>
                </a:solidFill>
                <a:latin typeface="Times New Roman"/>
              </a:rPr>
              <a:t>An investor needs to know the market behavior with respect to time.</a:t>
            </a:r>
            <a:endParaRPr lang="en-IN" sz="2400" b="0" strike="noStrike" spc="-1">
              <a:latin typeface="Arial"/>
            </a:endParaRPr>
          </a:p>
          <a:p>
            <a:pPr marL="228600" indent="-227880" algn="just">
              <a:lnSpc>
                <a:spcPct val="120000"/>
              </a:lnSpc>
              <a:spcBef>
                <a:spcPts val="1001"/>
              </a:spcBef>
              <a:buClr>
                <a:srgbClr val="000000"/>
              </a:buClr>
              <a:buFont typeface="Arial"/>
              <a:buChar char="•"/>
            </a:pPr>
            <a:r>
              <a:rPr lang="en-US" sz="2400" b="0" strike="noStrike" spc="-1">
                <a:solidFill>
                  <a:srgbClr val="000000"/>
                </a:solidFill>
                <a:latin typeface="Times New Roman"/>
              </a:rPr>
              <a:t>Predicting on a day-to-day basis is really a difficult task as compared to predicting long term stock values.</a:t>
            </a:r>
            <a:endParaRPr lang="en-IN" sz="24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CustomShape 1"/>
          <p:cNvSpPr/>
          <p:nvPr/>
        </p:nvSpPr>
        <p:spPr>
          <a:xfrm>
            <a:off x="685440" y="0"/>
            <a:ext cx="7772760" cy="15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IN" sz="3600" b="0" u="sng" strike="noStrike" cap="all" spc="-1">
                <a:solidFill>
                  <a:srgbClr val="000000"/>
                </a:solidFill>
                <a:uFillTx/>
                <a:latin typeface="Times New Roman"/>
              </a:rPr>
              <a:t>Objectives</a:t>
            </a:r>
            <a:endParaRPr lang="en-IN" sz="3600" b="0" strike="noStrike" spc="-1">
              <a:latin typeface="Arial"/>
            </a:endParaRPr>
          </a:p>
        </p:txBody>
      </p:sp>
      <p:sp>
        <p:nvSpPr>
          <p:cNvPr id="63" name="CustomShape 2"/>
          <p:cNvSpPr/>
          <p:nvPr/>
        </p:nvSpPr>
        <p:spPr>
          <a:xfrm>
            <a:off x="395640" y="1716840"/>
            <a:ext cx="7772760" cy="342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20000"/>
              </a:lnSpc>
              <a:spcBef>
                <a:spcPts val="1001"/>
              </a:spcBef>
              <a:tabLst>
                <a:tab pos="0" algn="l"/>
              </a:tabLst>
            </a:pPr>
            <a:r>
              <a:rPr lang="en-US" sz="2400" b="1" strike="noStrike" spc="-1">
                <a:solidFill>
                  <a:srgbClr val="000000"/>
                </a:solidFill>
                <a:latin typeface="Times New Roman"/>
              </a:rPr>
              <a:t>The objectives are:</a:t>
            </a:r>
            <a:endParaRPr lang="en-IN" sz="2400" b="0" strike="noStrike" spc="-1">
              <a:latin typeface="Arial"/>
            </a:endParaRPr>
          </a:p>
          <a:p>
            <a:pPr marL="228600" indent="-227880" algn="just">
              <a:lnSpc>
                <a:spcPct val="120000"/>
              </a:lnSpc>
              <a:spcBef>
                <a:spcPts val="1001"/>
              </a:spcBef>
              <a:buClr>
                <a:srgbClr val="000000"/>
              </a:buClr>
              <a:buFont typeface="Arial"/>
              <a:buChar char="•"/>
              <a:tabLst>
                <a:tab pos="0" algn="l"/>
              </a:tabLst>
            </a:pPr>
            <a:r>
              <a:rPr lang="en-US" sz="2400" b="0" strike="noStrike" spc="-1">
                <a:solidFill>
                  <a:srgbClr val="000000"/>
                </a:solidFill>
                <a:latin typeface="Times New Roman"/>
              </a:rPr>
              <a:t>To calculate the estimated price of stock based on the historical data.</a:t>
            </a:r>
            <a:endParaRPr lang="en-IN" sz="2400" b="0" strike="noStrike" spc="-1">
              <a:latin typeface="Arial"/>
            </a:endParaRPr>
          </a:p>
          <a:p>
            <a:pPr marL="228600" indent="-227880" algn="just">
              <a:lnSpc>
                <a:spcPct val="120000"/>
              </a:lnSpc>
              <a:spcBef>
                <a:spcPts val="1001"/>
              </a:spcBef>
              <a:buClr>
                <a:srgbClr val="000000"/>
              </a:buClr>
              <a:buFont typeface="Arial"/>
              <a:buChar char="•"/>
              <a:tabLst>
                <a:tab pos="0" algn="l"/>
              </a:tabLst>
            </a:pPr>
            <a:r>
              <a:rPr lang="en-US" sz="2400" b="0" strike="noStrike" spc="-1">
                <a:solidFill>
                  <a:srgbClr val="000000"/>
                </a:solidFill>
                <a:latin typeface="Times New Roman"/>
              </a:rPr>
              <a:t>To create a system which will notify the up or down of the stock price movement.</a:t>
            </a:r>
            <a:endParaRPr lang="en-IN" sz="2400" b="0" strike="noStrike" spc="-1">
              <a:latin typeface="Arial"/>
            </a:endParaRPr>
          </a:p>
          <a:p>
            <a:pPr marL="228600" indent="-227880" algn="just">
              <a:lnSpc>
                <a:spcPct val="120000"/>
              </a:lnSpc>
              <a:spcBef>
                <a:spcPts val="1001"/>
              </a:spcBef>
              <a:buClr>
                <a:srgbClr val="000000"/>
              </a:buClr>
              <a:buFont typeface="Arial"/>
              <a:buChar char="•"/>
              <a:tabLst>
                <a:tab pos="0" algn="l"/>
              </a:tabLst>
            </a:pPr>
            <a:r>
              <a:rPr lang="en-US" sz="2400" b="0" strike="noStrike" spc="-1">
                <a:solidFill>
                  <a:srgbClr val="000000"/>
                </a:solidFill>
                <a:latin typeface="Times New Roman"/>
              </a:rPr>
              <a:t>To implement and develop different methods of stock market forecasting techniques.</a:t>
            </a:r>
            <a:endParaRPr lang="en-IN" sz="24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685440" y="-32760"/>
            <a:ext cx="7772760" cy="15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IN" sz="3600" b="0" u="sng" strike="noStrike" cap="all" spc="-1">
                <a:solidFill>
                  <a:srgbClr val="000000"/>
                </a:solidFill>
                <a:uFillTx/>
                <a:latin typeface="Times New Roman"/>
              </a:rPr>
              <a:t>PROPOSED IDEA</a:t>
            </a:r>
            <a:endParaRPr lang="en-IN" sz="3600" b="0" strike="noStrike" spc="-1">
              <a:latin typeface="Arial"/>
            </a:endParaRPr>
          </a:p>
        </p:txBody>
      </p:sp>
      <p:sp>
        <p:nvSpPr>
          <p:cNvPr id="65" name="CustomShape 2"/>
          <p:cNvSpPr/>
          <p:nvPr/>
        </p:nvSpPr>
        <p:spPr>
          <a:xfrm>
            <a:off x="395640" y="1716840"/>
            <a:ext cx="7772760" cy="342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0000" lnSpcReduction="20000"/>
          </a:bodyPr>
          <a:lstStyle/>
          <a:p>
            <a:pPr marL="228600" indent="-227880" algn="just">
              <a:lnSpc>
                <a:spcPct val="120000"/>
              </a:lnSpc>
              <a:spcBef>
                <a:spcPts val="1001"/>
              </a:spcBef>
              <a:buClr>
                <a:srgbClr val="000000"/>
              </a:buClr>
              <a:buFont typeface="Arial"/>
              <a:buChar char="•"/>
            </a:pPr>
            <a:r>
              <a:rPr lang="en-US" sz="2400" b="0" strike="noStrike" spc="-1" dirty="0">
                <a:solidFill>
                  <a:srgbClr val="000000"/>
                </a:solidFill>
                <a:latin typeface="Times New Roman"/>
              </a:rPr>
              <a:t>Dataset Collection</a:t>
            </a:r>
          </a:p>
          <a:p>
            <a:pPr marL="720" algn="just">
              <a:lnSpc>
                <a:spcPct val="120000"/>
              </a:lnSpc>
              <a:spcBef>
                <a:spcPts val="1001"/>
              </a:spcBef>
              <a:buClr>
                <a:srgbClr val="000000"/>
              </a:buClr>
            </a:pPr>
            <a:r>
              <a:rPr lang="en-US" sz="2400" spc="-1" dirty="0">
                <a:solidFill>
                  <a:srgbClr val="000000"/>
                </a:solidFill>
                <a:latin typeface="Times New Roman"/>
              </a:rPr>
              <a:t>	For dataset collection, we have chosen stock values of some companies such as Tata Steel, Tata Motors, Axis Bank, Wipro and Bajaj FinServ. The dataset contains various attributes like open, high, low, close and volume. Apart from this there are some indicators through which we will predict the future stock value, these are RSI,</a:t>
            </a:r>
            <a:endParaRPr lang="en-IN" sz="2400" b="0" strike="noStrike" spc="-1" dirty="0">
              <a:latin typeface="Arial"/>
            </a:endParaRPr>
          </a:p>
          <a:p>
            <a:pPr marL="228600" indent="-227880" algn="just">
              <a:lnSpc>
                <a:spcPct val="120000"/>
              </a:lnSpc>
              <a:spcBef>
                <a:spcPts val="1001"/>
              </a:spcBef>
              <a:buClr>
                <a:srgbClr val="000000"/>
              </a:buClr>
              <a:buFont typeface="Arial"/>
              <a:buChar char="•"/>
            </a:pPr>
            <a:r>
              <a:rPr lang="en-US" sz="2400" b="0" strike="noStrike" spc="-1" dirty="0">
                <a:solidFill>
                  <a:srgbClr val="000000"/>
                </a:solidFill>
                <a:latin typeface="Times New Roman"/>
              </a:rPr>
              <a:t>Implementation Of Algorithms</a:t>
            </a:r>
          </a:p>
          <a:p>
            <a:pPr marL="720" algn="just">
              <a:lnSpc>
                <a:spcPct val="120000"/>
              </a:lnSpc>
              <a:spcBef>
                <a:spcPts val="1001"/>
              </a:spcBef>
              <a:buClr>
                <a:srgbClr val="000000"/>
              </a:buClr>
            </a:pPr>
            <a:r>
              <a:rPr lang="en-IN" sz="2400" b="0" strike="noStrike" spc="-1" dirty="0">
                <a:latin typeface="Arial"/>
              </a:rPr>
              <a:t>	Linear Regression</a:t>
            </a:r>
          </a:p>
          <a:p>
            <a:pPr marL="720" algn="just">
              <a:lnSpc>
                <a:spcPct val="120000"/>
              </a:lnSpc>
              <a:spcBef>
                <a:spcPts val="1001"/>
              </a:spcBef>
              <a:buClr>
                <a:srgbClr val="000000"/>
              </a:buClr>
            </a:pPr>
            <a:r>
              <a:rPr lang="en-IN" sz="2400" b="0" strike="noStrike" spc="-1" dirty="0">
                <a:latin typeface="Arial"/>
              </a:rPr>
              <a:t>	Long Short Term Memory</a:t>
            </a:r>
          </a:p>
          <a:p>
            <a:pPr marL="228600" indent="-227880" algn="just">
              <a:lnSpc>
                <a:spcPct val="120000"/>
              </a:lnSpc>
              <a:spcBef>
                <a:spcPts val="1001"/>
              </a:spcBef>
              <a:buClr>
                <a:srgbClr val="000000"/>
              </a:buClr>
              <a:buFont typeface="Arial"/>
              <a:buChar char="•"/>
            </a:pPr>
            <a:r>
              <a:rPr lang="en-US" sz="2400" b="0" strike="noStrike" spc="-1" dirty="0">
                <a:solidFill>
                  <a:srgbClr val="000000"/>
                </a:solidFill>
                <a:latin typeface="Times New Roman"/>
              </a:rPr>
              <a:t>Comparison Of Results and Analysis</a:t>
            </a:r>
            <a:endParaRPr lang="en-IN" sz="2400" b="0" strike="noStrike" spc="-1" dirty="0">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ustomShape 1"/>
          <p:cNvSpPr/>
          <p:nvPr/>
        </p:nvSpPr>
        <p:spPr>
          <a:xfrm>
            <a:off x="685440" y="-315360"/>
            <a:ext cx="7772760" cy="15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3600" b="0" u="sng" strike="noStrike" cap="all" spc="-1">
                <a:solidFill>
                  <a:srgbClr val="000000"/>
                </a:solidFill>
                <a:uFillTx/>
                <a:latin typeface="Times New Roman"/>
              </a:rPr>
              <a:t>Methodology</a:t>
            </a:r>
            <a:endParaRPr lang="en-IN" sz="3600" b="0" strike="noStrike" spc="-1">
              <a:latin typeface="Arial"/>
            </a:endParaRPr>
          </a:p>
        </p:txBody>
      </p:sp>
      <p:sp>
        <p:nvSpPr>
          <p:cNvPr id="67" name="CustomShape 2"/>
          <p:cNvSpPr/>
          <p:nvPr/>
        </p:nvSpPr>
        <p:spPr>
          <a:xfrm>
            <a:off x="4068000" y="956880"/>
            <a:ext cx="1367280" cy="647280"/>
          </a:xfrm>
          <a:prstGeom prst="can">
            <a:avLst>
              <a:gd name="adj" fmla="val 25000"/>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ea typeface="DejaVu Sans"/>
              </a:rPr>
              <a:t>Dataset</a:t>
            </a:r>
            <a:endParaRPr lang="en-IN" sz="1800" b="0" strike="noStrike" spc="-1">
              <a:latin typeface="Arial"/>
            </a:endParaRPr>
          </a:p>
        </p:txBody>
      </p:sp>
      <p:sp>
        <p:nvSpPr>
          <p:cNvPr id="68" name="CustomShape 3"/>
          <p:cNvSpPr/>
          <p:nvPr/>
        </p:nvSpPr>
        <p:spPr>
          <a:xfrm>
            <a:off x="4752000" y="1604880"/>
            <a:ext cx="360" cy="359280"/>
          </a:xfrm>
          <a:custGeom>
            <a:avLst/>
            <a:gdLst/>
            <a:ahLst/>
            <a:cxnLst/>
            <a:rect l="l" t="t" r="r" b="b"/>
            <a:pathLst>
              <a:path w="21600" h="21600">
                <a:moveTo>
                  <a:pt x="0" y="0"/>
                </a:moveTo>
                <a:lnTo>
                  <a:pt x="21600" y="21600"/>
                </a:lnTo>
              </a:path>
            </a:pathLst>
          </a:custGeom>
          <a:noFill/>
          <a:ln>
            <a:round/>
            <a:tailEnd type="triangle" w="med" len="med"/>
          </a:ln>
        </p:spPr>
        <p:style>
          <a:lnRef idx="1">
            <a:schemeClr val="dk1"/>
          </a:lnRef>
          <a:fillRef idx="0">
            <a:schemeClr val="dk1"/>
          </a:fillRef>
          <a:effectRef idx="0">
            <a:schemeClr val="dk1"/>
          </a:effectRef>
          <a:fontRef idx="minor"/>
        </p:style>
      </p:sp>
      <p:sp>
        <p:nvSpPr>
          <p:cNvPr id="69" name="CustomShape 4"/>
          <p:cNvSpPr/>
          <p:nvPr/>
        </p:nvSpPr>
        <p:spPr>
          <a:xfrm>
            <a:off x="3636000" y="1964880"/>
            <a:ext cx="2231640" cy="647280"/>
          </a:xfrm>
          <a:prstGeom prst="rect">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ea typeface="DejaVu Sans"/>
              </a:rPr>
              <a:t>Input Data</a:t>
            </a:r>
            <a:endParaRPr lang="en-IN" sz="1800" b="0" strike="noStrike" spc="-1">
              <a:latin typeface="Arial"/>
            </a:endParaRPr>
          </a:p>
        </p:txBody>
      </p:sp>
      <p:sp>
        <p:nvSpPr>
          <p:cNvPr id="70" name="CustomShape 5"/>
          <p:cNvSpPr/>
          <p:nvPr/>
        </p:nvSpPr>
        <p:spPr>
          <a:xfrm>
            <a:off x="4752000" y="2612880"/>
            <a:ext cx="360" cy="359280"/>
          </a:xfrm>
          <a:custGeom>
            <a:avLst/>
            <a:gdLst/>
            <a:ahLst/>
            <a:cxnLst/>
            <a:rect l="l" t="t" r="r" b="b"/>
            <a:pathLst>
              <a:path w="21600" h="21600">
                <a:moveTo>
                  <a:pt x="0" y="0"/>
                </a:moveTo>
                <a:lnTo>
                  <a:pt x="21600" y="21600"/>
                </a:lnTo>
              </a:path>
            </a:pathLst>
          </a:custGeom>
          <a:noFill/>
          <a:ln>
            <a:round/>
            <a:tailEnd type="triangle" w="med" len="med"/>
          </a:ln>
        </p:spPr>
        <p:style>
          <a:lnRef idx="1">
            <a:schemeClr val="dk1"/>
          </a:lnRef>
          <a:fillRef idx="0">
            <a:schemeClr val="dk1"/>
          </a:fillRef>
          <a:effectRef idx="0">
            <a:schemeClr val="dk1"/>
          </a:effectRef>
          <a:fontRef idx="minor"/>
        </p:style>
      </p:sp>
      <p:sp>
        <p:nvSpPr>
          <p:cNvPr id="71" name="CustomShape 6"/>
          <p:cNvSpPr/>
          <p:nvPr/>
        </p:nvSpPr>
        <p:spPr>
          <a:xfrm>
            <a:off x="2339640" y="2972880"/>
            <a:ext cx="4823640" cy="863280"/>
          </a:xfrm>
          <a:prstGeom prst="rect">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ea typeface="DejaVu Sans"/>
              </a:rPr>
              <a:t>Machine Learning Algorithms</a:t>
            </a:r>
            <a:endParaRPr lang="en-IN" sz="1800" b="0" strike="noStrike" spc="-1">
              <a:latin typeface="Arial"/>
            </a:endParaRPr>
          </a:p>
        </p:txBody>
      </p:sp>
      <p:sp>
        <p:nvSpPr>
          <p:cNvPr id="72" name="CustomShape 7"/>
          <p:cNvSpPr/>
          <p:nvPr/>
        </p:nvSpPr>
        <p:spPr>
          <a:xfrm>
            <a:off x="2699640" y="3836880"/>
            <a:ext cx="360" cy="575280"/>
          </a:xfrm>
          <a:custGeom>
            <a:avLst/>
            <a:gdLst/>
            <a:ahLst/>
            <a:cxnLst/>
            <a:rect l="l" t="t" r="r" b="b"/>
            <a:pathLst>
              <a:path w="21600" h="21600">
                <a:moveTo>
                  <a:pt x="0" y="0"/>
                </a:moveTo>
                <a:lnTo>
                  <a:pt x="21600" y="21600"/>
                </a:lnTo>
              </a:path>
            </a:pathLst>
          </a:custGeom>
          <a:noFill/>
          <a:ln>
            <a:round/>
            <a:tailEnd type="triangle" w="med" len="med"/>
          </a:ln>
        </p:spPr>
        <p:style>
          <a:lnRef idx="1">
            <a:schemeClr val="dk1"/>
          </a:lnRef>
          <a:fillRef idx="0">
            <a:schemeClr val="dk1"/>
          </a:fillRef>
          <a:effectRef idx="0">
            <a:schemeClr val="dk1"/>
          </a:effectRef>
          <a:fontRef idx="minor"/>
        </p:style>
      </p:sp>
      <p:sp>
        <p:nvSpPr>
          <p:cNvPr id="73" name="CustomShape 8"/>
          <p:cNvSpPr/>
          <p:nvPr/>
        </p:nvSpPr>
        <p:spPr>
          <a:xfrm>
            <a:off x="6444360" y="3836880"/>
            <a:ext cx="360" cy="575280"/>
          </a:xfrm>
          <a:custGeom>
            <a:avLst/>
            <a:gdLst/>
            <a:ahLst/>
            <a:cxnLst/>
            <a:rect l="l" t="t" r="r" b="b"/>
            <a:pathLst>
              <a:path w="21600" h="21600">
                <a:moveTo>
                  <a:pt x="0" y="0"/>
                </a:moveTo>
                <a:lnTo>
                  <a:pt x="21600" y="21600"/>
                </a:lnTo>
              </a:path>
            </a:pathLst>
          </a:custGeom>
          <a:noFill/>
          <a:ln>
            <a:round/>
            <a:tailEnd type="triangle" w="med" len="med"/>
          </a:ln>
        </p:spPr>
        <p:style>
          <a:lnRef idx="1">
            <a:schemeClr val="dk1"/>
          </a:lnRef>
          <a:fillRef idx="0">
            <a:schemeClr val="dk1"/>
          </a:fillRef>
          <a:effectRef idx="0">
            <a:schemeClr val="dk1"/>
          </a:effectRef>
          <a:fontRef idx="minor"/>
        </p:style>
      </p:sp>
      <p:sp>
        <p:nvSpPr>
          <p:cNvPr id="74" name="CustomShape 9"/>
          <p:cNvSpPr/>
          <p:nvPr/>
        </p:nvSpPr>
        <p:spPr>
          <a:xfrm>
            <a:off x="1271880" y="4413240"/>
            <a:ext cx="2231640" cy="431280"/>
          </a:xfrm>
          <a:prstGeom prst="rect">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ea typeface="DejaVu Sans"/>
              </a:rPr>
              <a:t>Linear Regression</a:t>
            </a:r>
            <a:endParaRPr lang="en-IN" sz="1800" b="0" strike="noStrike" spc="-1">
              <a:latin typeface="Arial"/>
            </a:endParaRPr>
          </a:p>
        </p:txBody>
      </p:sp>
      <p:sp>
        <p:nvSpPr>
          <p:cNvPr id="75" name="CustomShape 10"/>
          <p:cNvSpPr/>
          <p:nvPr/>
        </p:nvSpPr>
        <p:spPr>
          <a:xfrm>
            <a:off x="4728240" y="4413240"/>
            <a:ext cx="2807640" cy="431280"/>
          </a:xfrm>
          <a:prstGeom prst="rect">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ea typeface="DejaVu Sans"/>
              </a:rPr>
              <a:t>Long Short Term Memory</a:t>
            </a:r>
            <a:endParaRPr lang="en-IN" sz="1800" b="0" strike="noStrike" spc="-1">
              <a:latin typeface="Arial"/>
            </a:endParaRPr>
          </a:p>
        </p:txBody>
      </p:sp>
      <p:sp>
        <p:nvSpPr>
          <p:cNvPr id="76" name="CustomShape 11"/>
          <p:cNvSpPr/>
          <p:nvPr/>
        </p:nvSpPr>
        <p:spPr>
          <a:xfrm flipV="1">
            <a:off x="2339640" y="4844520"/>
            <a:ext cx="360" cy="455400"/>
          </a:xfrm>
          <a:custGeom>
            <a:avLst/>
            <a:gdLst/>
            <a:ahLst/>
            <a:cxnLst/>
            <a:rect l="l" t="t" r="r" b="b"/>
            <a:pathLst>
              <a:path w="21600" h="21600">
                <a:moveTo>
                  <a:pt x="0" y="0"/>
                </a:moveTo>
                <a:lnTo>
                  <a:pt x="21600" y="21600"/>
                </a:lnTo>
              </a:path>
            </a:pathLst>
          </a:custGeom>
          <a:noFill/>
          <a:ln>
            <a:round/>
            <a:tailEnd type="triangle" w="med" len="med"/>
          </a:ln>
        </p:spPr>
        <p:style>
          <a:lnRef idx="1">
            <a:schemeClr val="dk1"/>
          </a:lnRef>
          <a:fillRef idx="0">
            <a:schemeClr val="dk1"/>
          </a:fillRef>
          <a:effectRef idx="0">
            <a:schemeClr val="dk1"/>
          </a:effectRef>
          <a:fontRef idx="minor"/>
        </p:style>
      </p:sp>
      <p:sp>
        <p:nvSpPr>
          <p:cNvPr id="77" name="Line 12"/>
          <p:cNvSpPr/>
          <p:nvPr/>
        </p:nvSpPr>
        <p:spPr>
          <a:xfrm>
            <a:off x="2339640" y="5276880"/>
            <a:ext cx="3528360" cy="24120"/>
          </a:xfrm>
          <a:prstGeom prst="line">
            <a:avLst/>
          </a:prstGeom>
          <a:ln>
            <a:round/>
          </a:ln>
        </p:spPr>
        <p:style>
          <a:lnRef idx="1">
            <a:schemeClr val="dk1"/>
          </a:lnRef>
          <a:fillRef idx="0">
            <a:schemeClr val="dk1"/>
          </a:fillRef>
          <a:effectRef idx="0">
            <a:schemeClr val="dk1"/>
          </a:effectRef>
          <a:fontRef idx="minor"/>
        </p:style>
      </p:sp>
      <p:sp>
        <p:nvSpPr>
          <p:cNvPr id="78" name="CustomShape 13"/>
          <p:cNvSpPr/>
          <p:nvPr/>
        </p:nvSpPr>
        <p:spPr>
          <a:xfrm flipH="1" flipV="1">
            <a:off x="5865120" y="4830120"/>
            <a:ext cx="6480" cy="486000"/>
          </a:xfrm>
          <a:custGeom>
            <a:avLst/>
            <a:gdLst/>
            <a:ahLst/>
            <a:cxnLst/>
            <a:rect l="l" t="t" r="r" b="b"/>
            <a:pathLst>
              <a:path w="21600" h="21600">
                <a:moveTo>
                  <a:pt x="0" y="0"/>
                </a:moveTo>
                <a:lnTo>
                  <a:pt x="21600" y="21600"/>
                </a:lnTo>
              </a:path>
            </a:pathLst>
          </a:custGeom>
          <a:noFill/>
          <a:ln>
            <a:round/>
            <a:tailEnd type="triangle" w="med" len="med"/>
          </a:ln>
        </p:spPr>
        <p:style>
          <a:lnRef idx="1">
            <a:schemeClr val="dk1"/>
          </a:lnRef>
          <a:fillRef idx="0">
            <a:schemeClr val="dk1"/>
          </a:fillRef>
          <a:effectRef idx="0">
            <a:schemeClr val="dk1"/>
          </a:effectRef>
          <a:fontRef idx="minor"/>
        </p:style>
      </p:sp>
      <p:sp>
        <p:nvSpPr>
          <p:cNvPr id="79" name="CustomShape 14"/>
          <p:cNvSpPr/>
          <p:nvPr/>
        </p:nvSpPr>
        <p:spPr>
          <a:xfrm>
            <a:off x="4068000" y="5301360"/>
            <a:ext cx="360" cy="551520"/>
          </a:xfrm>
          <a:custGeom>
            <a:avLst/>
            <a:gdLst/>
            <a:ahLst/>
            <a:cxnLst/>
            <a:rect l="l" t="t" r="r" b="b"/>
            <a:pathLst>
              <a:path w="21600" h="21600">
                <a:moveTo>
                  <a:pt x="0" y="0"/>
                </a:moveTo>
                <a:lnTo>
                  <a:pt x="21600" y="21600"/>
                </a:lnTo>
              </a:path>
            </a:pathLst>
          </a:custGeom>
          <a:noFill/>
          <a:ln>
            <a:round/>
            <a:tailEnd type="triangle" w="med" len="med"/>
          </a:ln>
        </p:spPr>
        <p:style>
          <a:lnRef idx="1">
            <a:schemeClr val="dk1"/>
          </a:lnRef>
          <a:fillRef idx="0">
            <a:schemeClr val="dk1"/>
          </a:fillRef>
          <a:effectRef idx="0">
            <a:schemeClr val="dk1"/>
          </a:effectRef>
          <a:fontRef idx="minor"/>
        </p:style>
      </p:sp>
      <p:sp>
        <p:nvSpPr>
          <p:cNvPr id="80" name="CustomShape 15"/>
          <p:cNvSpPr/>
          <p:nvPr/>
        </p:nvSpPr>
        <p:spPr>
          <a:xfrm>
            <a:off x="2708280" y="5863680"/>
            <a:ext cx="2735640" cy="647280"/>
          </a:xfrm>
          <a:prstGeom prst="rect">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ea typeface="DejaVu Sans"/>
              </a:rPr>
              <a:t>Comparing Results</a:t>
            </a:r>
            <a:endParaRPr lang="en-IN" sz="1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539640" y="-387360"/>
            <a:ext cx="7772760" cy="15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3600" b="0" u="sng" strike="noStrike" cap="all" spc="-1">
                <a:solidFill>
                  <a:srgbClr val="000000"/>
                </a:solidFill>
                <a:uFillTx/>
                <a:latin typeface="Times New Roman"/>
              </a:rPr>
              <a:t>Algorithm</a:t>
            </a:r>
            <a:endParaRPr lang="en-IN" sz="3600" b="0" strike="noStrike" spc="-1">
              <a:latin typeface="Arial"/>
            </a:endParaRPr>
          </a:p>
        </p:txBody>
      </p:sp>
      <p:sp>
        <p:nvSpPr>
          <p:cNvPr id="82" name="CustomShape 2"/>
          <p:cNvSpPr/>
          <p:nvPr/>
        </p:nvSpPr>
        <p:spPr>
          <a:xfrm>
            <a:off x="395640" y="1208880"/>
            <a:ext cx="8280360" cy="553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20000"/>
              </a:lnSpc>
              <a:spcBef>
                <a:spcPts val="1001"/>
              </a:spcBef>
              <a:tabLst>
                <a:tab pos="0" algn="l"/>
              </a:tabLst>
            </a:pPr>
            <a:r>
              <a:rPr lang="en-US" sz="2400" b="1" strike="noStrike" spc="-1">
                <a:solidFill>
                  <a:srgbClr val="000000"/>
                </a:solidFill>
                <a:latin typeface="Times New Roman"/>
              </a:rPr>
              <a:t>Linear regression</a:t>
            </a:r>
            <a:endParaRPr lang="en-IN" sz="2400" b="0" strike="noStrike" spc="-1">
              <a:latin typeface="Arial"/>
            </a:endParaRPr>
          </a:p>
          <a:p>
            <a:pPr marL="228600" indent="-227880" algn="just">
              <a:lnSpc>
                <a:spcPct val="120000"/>
              </a:lnSpc>
              <a:spcBef>
                <a:spcPts val="1001"/>
              </a:spcBef>
              <a:buClr>
                <a:srgbClr val="000000"/>
              </a:buClr>
              <a:buFont typeface="Arial"/>
              <a:buChar char="•"/>
              <a:tabLst>
                <a:tab pos="0" algn="l"/>
              </a:tabLst>
            </a:pPr>
            <a:r>
              <a:rPr lang="en-US" sz="2400" b="0" strike="noStrike" spc="-1">
                <a:solidFill>
                  <a:srgbClr val="000000"/>
                </a:solidFill>
                <a:latin typeface="Times New Roman"/>
              </a:rPr>
              <a:t>The most basic machine learning algorithm that can be implemented on this data is linear regression. The linear regression model returns an equation that determines the relationship between the independent variables and the dependent variable.</a:t>
            </a:r>
            <a:endParaRPr lang="en-IN" sz="2400" b="0" strike="noStrike" spc="-1">
              <a:latin typeface="Arial"/>
            </a:endParaRPr>
          </a:p>
          <a:p>
            <a:pPr marL="228600" indent="-227880" algn="just">
              <a:lnSpc>
                <a:spcPct val="120000"/>
              </a:lnSpc>
              <a:spcBef>
                <a:spcPts val="1001"/>
              </a:spcBef>
              <a:buClr>
                <a:srgbClr val="000000"/>
              </a:buClr>
              <a:buFont typeface="Arial"/>
              <a:buChar char="•"/>
              <a:tabLst>
                <a:tab pos="0" algn="l"/>
              </a:tabLst>
            </a:pPr>
            <a:r>
              <a:rPr lang="en-US" sz="2400" b="0" strike="noStrike" spc="-1">
                <a:solidFill>
                  <a:srgbClr val="000000"/>
                </a:solidFill>
                <a:latin typeface="Times New Roman"/>
              </a:rPr>
              <a:t>The equation for linear regression can be written as:</a:t>
            </a:r>
            <a:endParaRPr lang="en-IN" sz="2400" b="0" strike="noStrike" spc="-1">
              <a:latin typeface="Arial"/>
            </a:endParaRPr>
          </a:p>
          <a:p>
            <a:pPr algn="just">
              <a:lnSpc>
                <a:spcPct val="120000"/>
              </a:lnSpc>
              <a:spcBef>
                <a:spcPts val="1001"/>
              </a:spcBef>
              <a:tabLst>
                <a:tab pos="0" algn="l"/>
              </a:tabLst>
            </a:pPr>
            <a:endParaRPr lang="en-IN" sz="2400" b="0" strike="noStrike" spc="-1">
              <a:latin typeface="Arial"/>
            </a:endParaRPr>
          </a:p>
          <a:p>
            <a:pPr marL="228600" indent="-227880" algn="just">
              <a:lnSpc>
                <a:spcPct val="120000"/>
              </a:lnSpc>
              <a:spcBef>
                <a:spcPts val="1001"/>
              </a:spcBef>
              <a:buClr>
                <a:srgbClr val="000000"/>
              </a:buClr>
              <a:buFont typeface="Arial"/>
              <a:buChar char="•"/>
              <a:tabLst>
                <a:tab pos="0" algn="l"/>
              </a:tabLst>
            </a:pPr>
            <a:r>
              <a:rPr lang="en-US" sz="2400" b="0" strike="noStrike" spc="-1">
                <a:solidFill>
                  <a:srgbClr val="000000"/>
                </a:solidFill>
                <a:latin typeface="Times New Roman"/>
              </a:rPr>
              <a:t>Here, x</a:t>
            </a:r>
            <a:r>
              <a:rPr lang="en-US" sz="2400" b="0" strike="noStrike" spc="-1" baseline="-25000">
                <a:solidFill>
                  <a:srgbClr val="000000"/>
                </a:solidFill>
                <a:latin typeface="Times New Roman"/>
              </a:rPr>
              <a:t>1</a:t>
            </a:r>
            <a:r>
              <a:rPr lang="en-US" sz="2400" b="0" strike="noStrike" spc="-1">
                <a:solidFill>
                  <a:srgbClr val="000000"/>
                </a:solidFill>
                <a:latin typeface="Times New Roman"/>
              </a:rPr>
              <a:t>, x</a:t>
            </a:r>
            <a:r>
              <a:rPr lang="en-US" sz="2400" b="0" strike="noStrike" spc="-1" baseline="-25000">
                <a:solidFill>
                  <a:srgbClr val="000000"/>
                </a:solidFill>
                <a:latin typeface="Times New Roman"/>
              </a:rPr>
              <a:t>2</a:t>
            </a:r>
            <a:r>
              <a:rPr lang="en-US" sz="2400" b="0" strike="noStrike" spc="-1">
                <a:solidFill>
                  <a:srgbClr val="000000"/>
                </a:solidFill>
                <a:latin typeface="Times New Roman"/>
              </a:rPr>
              <a:t>,….X</a:t>
            </a:r>
            <a:r>
              <a:rPr lang="en-US" sz="2400" b="0" strike="noStrike" spc="-1" baseline="-25000">
                <a:solidFill>
                  <a:srgbClr val="000000"/>
                </a:solidFill>
                <a:latin typeface="Times New Roman"/>
              </a:rPr>
              <a:t>n</a:t>
            </a:r>
            <a:r>
              <a:rPr lang="en-US" sz="2400" b="0" strike="noStrike" spc="-1">
                <a:solidFill>
                  <a:srgbClr val="000000"/>
                </a:solidFill>
                <a:latin typeface="Times New Roman"/>
              </a:rPr>
              <a:t> represent the independent variables while the θ</a:t>
            </a:r>
            <a:r>
              <a:rPr lang="en-US" sz="2400" b="0" strike="noStrike" spc="-1" baseline="-25000">
                <a:solidFill>
                  <a:srgbClr val="000000"/>
                </a:solidFill>
                <a:latin typeface="Times New Roman"/>
              </a:rPr>
              <a:t>1</a:t>
            </a:r>
            <a:r>
              <a:rPr lang="en-US" sz="2400" b="0" strike="noStrike" spc="-1">
                <a:solidFill>
                  <a:srgbClr val="000000"/>
                </a:solidFill>
                <a:latin typeface="Times New Roman"/>
              </a:rPr>
              <a:t>, θ</a:t>
            </a:r>
            <a:r>
              <a:rPr lang="en-US" sz="2400" b="0" strike="noStrike" spc="-1" baseline="-25000">
                <a:solidFill>
                  <a:srgbClr val="000000"/>
                </a:solidFill>
                <a:latin typeface="Times New Roman"/>
              </a:rPr>
              <a:t>2</a:t>
            </a:r>
            <a:r>
              <a:rPr lang="en-US" sz="2400" b="0" strike="noStrike" spc="-1">
                <a:solidFill>
                  <a:srgbClr val="000000"/>
                </a:solidFill>
                <a:latin typeface="Times New Roman"/>
              </a:rPr>
              <a:t>, …. θ</a:t>
            </a:r>
            <a:r>
              <a:rPr lang="en-US" sz="2400" b="0" strike="noStrike" spc="-1" baseline="-25000">
                <a:solidFill>
                  <a:srgbClr val="000000"/>
                </a:solidFill>
                <a:latin typeface="Times New Roman"/>
              </a:rPr>
              <a:t>n</a:t>
            </a:r>
            <a:r>
              <a:rPr lang="en-US" sz="2400" b="0" strike="noStrike" spc="-1">
                <a:solidFill>
                  <a:srgbClr val="000000"/>
                </a:solidFill>
                <a:latin typeface="Times New Roman"/>
              </a:rPr>
              <a:t>  represent regression coefficients.</a:t>
            </a:r>
            <a:endParaRPr lang="en-IN" sz="2400" b="0" strike="noStrike" spc="-1">
              <a:latin typeface="Arial"/>
            </a:endParaRPr>
          </a:p>
        </p:txBody>
      </p:sp>
      <p:sp>
        <p:nvSpPr>
          <p:cNvPr id="83" name="CustomShape 3"/>
          <p:cNvSpPr/>
          <p:nvPr/>
        </p:nvSpPr>
        <p:spPr>
          <a:xfrm>
            <a:off x="-165600" y="-228960"/>
            <a:ext cx="2953080" cy="456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nSpc>
                <a:spcPct val="100000"/>
              </a:lnSpc>
              <a:tabLst>
                <a:tab pos="0" algn="l"/>
              </a:tabLst>
            </a:pPr>
            <a:r>
              <a:rPr lang="en-US" sz="1100" b="0" strike="noStrike" spc="-1">
                <a:solidFill>
                  <a:srgbClr val="595858"/>
                </a:solidFill>
                <a:latin typeface="roboto"/>
                <a:ea typeface="DejaVu Sans"/>
              </a:rPr>
              <a:t>:</a:t>
            </a:r>
            <a:r>
              <a:rPr lang="en-US" sz="600" b="0" strike="noStrike" spc="-1">
                <a:solidFill>
                  <a:srgbClr val="000000"/>
                </a:solidFill>
                <a:latin typeface="Tw Cen MT"/>
                <a:ea typeface="DejaVu Sans"/>
              </a:rPr>
              <a:t>  </a:t>
            </a:r>
            <a:r>
              <a:rPr lang="en-US" sz="2400" b="0" strike="noStrike" spc="-1">
                <a:solidFill>
                  <a:srgbClr val="000000"/>
                </a:solidFill>
                <a:latin typeface="Tw Cen MT"/>
                <a:ea typeface="DejaVu Sans"/>
              </a:rPr>
              <a:t> </a:t>
            </a:r>
            <a:r>
              <a:rPr lang="en-US" sz="2400" b="0" u="sng" strike="noStrike" spc="-1">
                <a:solidFill>
                  <a:srgbClr val="000000"/>
                </a:solidFill>
                <a:uFillTx/>
                <a:latin typeface="Times New Roman"/>
                <a:ea typeface="DejaVu Sans"/>
              </a:rPr>
              <a:t> </a:t>
            </a:r>
            <a:r>
              <a:rPr lang="en-US" sz="2400" b="0" strike="noStrike" spc="-1">
                <a:solidFill>
                  <a:srgbClr val="000000"/>
                </a:solidFill>
                <a:latin typeface="Tw Cen MT"/>
                <a:ea typeface="DejaVu Sans"/>
              </a:rPr>
              <a:t>                         </a:t>
            </a:r>
            <a:r>
              <a:rPr lang="en-US" sz="1800" b="0" strike="noStrike" spc="-1">
                <a:solidFill>
                  <a:srgbClr val="000000"/>
                </a:solidFill>
                <a:latin typeface="Arial"/>
                <a:ea typeface="DejaVu Sans"/>
              </a:rPr>
              <a:t> </a:t>
            </a:r>
            <a:endParaRPr lang="en-IN" sz="1800" b="0" strike="noStrike" spc="-1">
              <a:latin typeface="Arial"/>
            </a:endParaRPr>
          </a:p>
        </p:txBody>
      </p:sp>
      <p:pic>
        <p:nvPicPr>
          <p:cNvPr id="84" name="Picture 8"/>
          <p:cNvPicPr/>
          <p:nvPr/>
        </p:nvPicPr>
        <p:blipFill>
          <a:blip r:embed="rId2"/>
          <a:stretch/>
        </p:blipFill>
        <p:spPr>
          <a:xfrm>
            <a:off x="2636280" y="4653000"/>
            <a:ext cx="2228040" cy="38988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stomShape 1"/>
          <p:cNvSpPr/>
          <p:nvPr/>
        </p:nvSpPr>
        <p:spPr>
          <a:xfrm>
            <a:off x="491760" y="0"/>
            <a:ext cx="7772760" cy="15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IN" sz="3600" b="0" u="sng" strike="noStrike" cap="all" spc="-1">
                <a:solidFill>
                  <a:srgbClr val="000000"/>
                </a:solidFill>
                <a:uFillTx/>
                <a:latin typeface="Times New Roman"/>
              </a:rPr>
              <a:t>Contents</a:t>
            </a:r>
            <a:endParaRPr lang="en-IN" sz="3600" b="0" strike="noStrike" spc="-1">
              <a:latin typeface="Arial"/>
            </a:endParaRPr>
          </a:p>
        </p:txBody>
      </p:sp>
      <p:sp>
        <p:nvSpPr>
          <p:cNvPr id="45" name="CustomShape 2"/>
          <p:cNvSpPr/>
          <p:nvPr/>
        </p:nvSpPr>
        <p:spPr>
          <a:xfrm>
            <a:off x="468720" y="1518120"/>
            <a:ext cx="7616160" cy="446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63000" lnSpcReduction="20000"/>
          </a:bodyPr>
          <a:lstStyle/>
          <a:p>
            <a:pPr marL="343080" indent="-342360">
              <a:lnSpc>
                <a:spcPct val="150000"/>
              </a:lnSpc>
              <a:buClr>
                <a:srgbClr val="000000"/>
              </a:buClr>
              <a:buFont typeface="Arial"/>
              <a:buChar char="•"/>
            </a:pPr>
            <a:r>
              <a:rPr lang="en-US" sz="2900" b="0" strike="noStrike" spc="-1" dirty="0">
                <a:solidFill>
                  <a:srgbClr val="000000"/>
                </a:solidFill>
                <a:latin typeface="Times New Roman" panose="02020603050405020304" pitchFamily="18" charset="0"/>
                <a:ea typeface="Times New Roman"/>
                <a:cs typeface="Times New Roman" panose="02020603050405020304" pitchFamily="18" charset="0"/>
              </a:rPr>
              <a:t>Introduction</a:t>
            </a:r>
            <a:endParaRPr lang="en-IN" sz="2900" b="0" strike="noStrike" spc="-1" dirty="0">
              <a:latin typeface="Times New Roman" panose="02020603050405020304" pitchFamily="18" charset="0"/>
              <a:cs typeface="Times New Roman" panose="02020603050405020304" pitchFamily="18" charset="0"/>
            </a:endParaRPr>
          </a:p>
          <a:p>
            <a:pPr marL="343080" indent="-342360">
              <a:lnSpc>
                <a:spcPct val="150000"/>
              </a:lnSpc>
              <a:buClr>
                <a:srgbClr val="000000"/>
              </a:buClr>
              <a:buFont typeface="Arial"/>
              <a:buChar char="•"/>
            </a:pPr>
            <a:r>
              <a:rPr lang="en-US" sz="2900" b="0" strike="noStrike" spc="-1" dirty="0">
                <a:solidFill>
                  <a:srgbClr val="000000"/>
                </a:solidFill>
                <a:latin typeface="Times New Roman" panose="02020603050405020304" pitchFamily="18" charset="0"/>
                <a:ea typeface="Times New Roman"/>
                <a:cs typeface="Times New Roman" panose="02020603050405020304" pitchFamily="18" charset="0"/>
              </a:rPr>
              <a:t>Literature survey</a:t>
            </a:r>
            <a:endParaRPr lang="en-IN" sz="2900" b="0" strike="noStrike" spc="-1" dirty="0">
              <a:latin typeface="Times New Roman" panose="02020603050405020304" pitchFamily="18" charset="0"/>
              <a:cs typeface="Times New Roman" panose="02020603050405020304" pitchFamily="18" charset="0"/>
            </a:endParaRPr>
          </a:p>
          <a:p>
            <a:pPr marL="343080" indent="-342360">
              <a:lnSpc>
                <a:spcPct val="150000"/>
              </a:lnSpc>
              <a:buClr>
                <a:srgbClr val="000000"/>
              </a:buClr>
              <a:buFont typeface="Arial"/>
              <a:buChar char="•"/>
            </a:pPr>
            <a:r>
              <a:rPr lang="en-US" sz="2900" b="0" strike="noStrike" spc="-1" dirty="0">
                <a:solidFill>
                  <a:srgbClr val="000000"/>
                </a:solidFill>
                <a:latin typeface="Times New Roman" panose="02020603050405020304" pitchFamily="18" charset="0"/>
                <a:ea typeface="Times New Roman"/>
                <a:cs typeface="Times New Roman" panose="02020603050405020304" pitchFamily="18" charset="0"/>
              </a:rPr>
              <a:t>Limitation</a:t>
            </a:r>
            <a:endParaRPr lang="en-IN" sz="2900" b="0" strike="noStrike" spc="-1" dirty="0">
              <a:latin typeface="Times New Roman" panose="02020603050405020304" pitchFamily="18" charset="0"/>
              <a:cs typeface="Times New Roman" panose="02020603050405020304" pitchFamily="18" charset="0"/>
            </a:endParaRPr>
          </a:p>
          <a:p>
            <a:pPr marL="343080" indent="-342360">
              <a:lnSpc>
                <a:spcPct val="150000"/>
              </a:lnSpc>
              <a:buClr>
                <a:srgbClr val="000000"/>
              </a:buClr>
              <a:buFont typeface="Arial"/>
              <a:buChar char="•"/>
            </a:pPr>
            <a:r>
              <a:rPr lang="en-US" sz="2900" b="0" strike="noStrike" spc="-1" dirty="0">
                <a:solidFill>
                  <a:srgbClr val="000000"/>
                </a:solidFill>
                <a:latin typeface="Times New Roman" panose="02020603050405020304" pitchFamily="18" charset="0"/>
                <a:ea typeface="Times New Roman"/>
                <a:cs typeface="Times New Roman" panose="02020603050405020304" pitchFamily="18" charset="0"/>
              </a:rPr>
              <a:t>Problem statement</a:t>
            </a:r>
            <a:endParaRPr lang="en-IN" sz="2900" b="0" strike="noStrike" spc="-1" dirty="0">
              <a:latin typeface="Times New Roman" panose="02020603050405020304" pitchFamily="18" charset="0"/>
              <a:cs typeface="Times New Roman" panose="02020603050405020304" pitchFamily="18" charset="0"/>
            </a:endParaRPr>
          </a:p>
          <a:p>
            <a:pPr marL="343080" indent="-342360">
              <a:lnSpc>
                <a:spcPct val="150000"/>
              </a:lnSpc>
              <a:spcBef>
                <a:spcPts val="561"/>
              </a:spcBef>
              <a:buClr>
                <a:srgbClr val="000000"/>
              </a:buClr>
              <a:buFont typeface="Arial"/>
              <a:buChar char="•"/>
            </a:pPr>
            <a:r>
              <a:rPr lang="en-US" sz="2900" b="0" strike="noStrike" spc="-1" dirty="0">
                <a:solidFill>
                  <a:srgbClr val="000000"/>
                </a:solidFill>
                <a:latin typeface="Times New Roman" panose="02020603050405020304" pitchFamily="18" charset="0"/>
                <a:ea typeface="Times New Roman"/>
                <a:cs typeface="Times New Roman" panose="02020603050405020304" pitchFamily="18" charset="0"/>
              </a:rPr>
              <a:t>Objective</a:t>
            </a:r>
          </a:p>
          <a:p>
            <a:pPr marL="343080" indent="-342360">
              <a:lnSpc>
                <a:spcPct val="150000"/>
              </a:lnSpc>
              <a:spcBef>
                <a:spcPts val="561"/>
              </a:spcBef>
              <a:buClr>
                <a:srgbClr val="000000"/>
              </a:buClr>
              <a:buFont typeface="Arial"/>
              <a:buChar char="•"/>
            </a:pPr>
            <a:r>
              <a:rPr lang="en-IN" sz="2900" b="0" strike="noStrike" spc="-1" dirty="0">
                <a:latin typeface="Times New Roman" panose="02020603050405020304" pitchFamily="18" charset="0"/>
                <a:cs typeface="Times New Roman" panose="02020603050405020304" pitchFamily="18" charset="0"/>
              </a:rPr>
              <a:t>Proposed Idea</a:t>
            </a:r>
          </a:p>
          <a:p>
            <a:pPr marL="343080" indent="-342360">
              <a:lnSpc>
                <a:spcPct val="150000"/>
              </a:lnSpc>
              <a:spcBef>
                <a:spcPts val="561"/>
              </a:spcBef>
              <a:buClr>
                <a:srgbClr val="000000"/>
              </a:buClr>
              <a:buFont typeface="Arial"/>
              <a:buChar char="•"/>
            </a:pPr>
            <a:r>
              <a:rPr lang="en-US" sz="2900" b="0" strike="noStrike" spc="-1" dirty="0">
                <a:solidFill>
                  <a:srgbClr val="000000"/>
                </a:solidFill>
                <a:latin typeface="Times New Roman" panose="02020603050405020304" pitchFamily="18" charset="0"/>
                <a:ea typeface="Times New Roman"/>
                <a:cs typeface="Times New Roman" panose="02020603050405020304" pitchFamily="18" charset="0"/>
              </a:rPr>
              <a:t>Methodology</a:t>
            </a:r>
            <a:endParaRPr lang="en-IN" sz="2900" b="0" strike="noStrike" spc="-1" dirty="0">
              <a:latin typeface="Times New Roman" panose="02020603050405020304" pitchFamily="18" charset="0"/>
              <a:cs typeface="Times New Roman" panose="02020603050405020304" pitchFamily="18" charset="0"/>
            </a:endParaRPr>
          </a:p>
          <a:p>
            <a:pPr marL="343080" indent="-342360">
              <a:lnSpc>
                <a:spcPct val="150000"/>
              </a:lnSpc>
              <a:spcBef>
                <a:spcPts val="561"/>
              </a:spcBef>
              <a:buClr>
                <a:srgbClr val="000000"/>
              </a:buClr>
              <a:buFont typeface="Arial"/>
              <a:buChar char="•"/>
            </a:pPr>
            <a:r>
              <a:rPr lang="en-US" sz="2900" b="0" strike="noStrike" spc="-1" dirty="0">
                <a:solidFill>
                  <a:srgbClr val="000000"/>
                </a:solidFill>
                <a:latin typeface="Times New Roman" panose="02020603050405020304" pitchFamily="18" charset="0"/>
                <a:ea typeface="Times New Roman"/>
                <a:cs typeface="Times New Roman" panose="02020603050405020304" pitchFamily="18" charset="0"/>
              </a:rPr>
              <a:t>Algorithms</a:t>
            </a:r>
            <a:endParaRPr lang="en-IN" sz="2900" b="0" strike="noStrike" spc="-1" dirty="0">
              <a:latin typeface="Times New Roman" panose="02020603050405020304" pitchFamily="18" charset="0"/>
              <a:cs typeface="Times New Roman" panose="02020603050405020304" pitchFamily="18" charset="0"/>
            </a:endParaRPr>
          </a:p>
          <a:p>
            <a:pPr marL="343080" indent="-342360">
              <a:lnSpc>
                <a:spcPct val="150000"/>
              </a:lnSpc>
              <a:spcBef>
                <a:spcPts val="561"/>
              </a:spcBef>
              <a:buClr>
                <a:srgbClr val="000000"/>
              </a:buClr>
              <a:buFont typeface="Arial"/>
              <a:buChar char="•"/>
            </a:pPr>
            <a:r>
              <a:rPr lang="en-US" sz="2900" b="0" strike="noStrike" spc="-1" dirty="0">
                <a:solidFill>
                  <a:srgbClr val="000000"/>
                </a:solidFill>
                <a:latin typeface="Times New Roman" panose="02020603050405020304" pitchFamily="18" charset="0"/>
                <a:ea typeface="Times New Roman"/>
                <a:cs typeface="Times New Roman" panose="02020603050405020304" pitchFamily="18" charset="0"/>
              </a:rPr>
              <a:t>Conclusion</a:t>
            </a:r>
            <a:endParaRPr lang="en-IN" sz="2900" b="0" strike="noStrike" spc="-1" dirty="0">
              <a:latin typeface="Times New Roman" panose="02020603050405020304" pitchFamily="18" charset="0"/>
              <a:cs typeface="Times New Roman" panose="02020603050405020304" pitchFamily="18" charset="0"/>
            </a:endParaRPr>
          </a:p>
          <a:p>
            <a:pPr marL="343080" indent="-342360">
              <a:lnSpc>
                <a:spcPct val="150000"/>
              </a:lnSpc>
              <a:spcBef>
                <a:spcPts val="561"/>
              </a:spcBef>
              <a:buClr>
                <a:srgbClr val="000000"/>
              </a:buClr>
              <a:buFont typeface="Times New Roman"/>
              <a:buChar char="•"/>
            </a:pPr>
            <a:r>
              <a:rPr lang="en-US" sz="2900" b="0" strike="noStrike" spc="-1" dirty="0">
                <a:solidFill>
                  <a:srgbClr val="000000"/>
                </a:solidFill>
                <a:latin typeface="Times New Roman" panose="02020603050405020304" pitchFamily="18" charset="0"/>
                <a:ea typeface="Times New Roman"/>
                <a:cs typeface="Times New Roman" panose="02020603050405020304" pitchFamily="18" charset="0"/>
              </a:rPr>
              <a:t>References</a:t>
            </a:r>
            <a:endParaRPr lang="en-IN" sz="2900" b="0" strike="noStrike" spc="-1" dirty="0">
              <a:latin typeface="Times New Roman" panose="02020603050405020304" pitchFamily="18" charset="0"/>
              <a:cs typeface="Times New Roman" panose="02020603050405020304" pitchFamily="18" charset="0"/>
            </a:endParaRPr>
          </a:p>
          <a:p>
            <a:pPr>
              <a:lnSpc>
                <a:spcPct val="150000"/>
              </a:lnSpc>
              <a:spcBef>
                <a:spcPts val="561"/>
              </a:spcBef>
              <a:tabLst>
                <a:tab pos="0" algn="l"/>
              </a:tabLst>
            </a:pPr>
            <a:endParaRPr lang="en-IN" sz="2900" b="0"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539640" y="908640"/>
            <a:ext cx="8424360" cy="511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20000"/>
              </a:lnSpc>
              <a:spcBef>
                <a:spcPts val="1001"/>
              </a:spcBef>
              <a:tabLst>
                <a:tab pos="0" algn="l"/>
              </a:tabLst>
            </a:pPr>
            <a:r>
              <a:rPr lang="en-US" sz="2400" b="1" strike="noStrike" spc="-1">
                <a:solidFill>
                  <a:srgbClr val="333333"/>
                </a:solidFill>
                <a:latin typeface="Times New Roman"/>
              </a:rPr>
              <a:t>Long short term memory (LSTM)</a:t>
            </a:r>
            <a:endParaRPr lang="en-IN" sz="2400" b="0" strike="noStrike" spc="-1">
              <a:latin typeface="Arial"/>
            </a:endParaRPr>
          </a:p>
          <a:p>
            <a:pPr marL="228600" indent="-227880" algn="just">
              <a:lnSpc>
                <a:spcPct val="120000"/>
              </a:lnSpc>
              <a:spcBef>
                <a:spcPts val="1001"/>
              </a:spcBef>
              <a:buClr>
                <a:srgbClr val="000000"/>
              </a:buClr>
              <a:buFont typeface="Arial"/>
              <a:buChar char="•"/>
              <a:tabLst>
                <a:tab pos="0" algn="l"/>
              </a:tabLst>
            </a:pPr>
            <a:r>
              <a:rPr lang="en-US" sz="2000" b="0" strike="noStrike" spc="-1">
                <a:solidFill>
                  <a:srgbClr val="000000"/>
                </a:solidFill>
                <a:latin typeface="Times New Roman"/>
              </a:rPr>
              <a:t>LSTM’s are widely used for sequence prediction problems and have proven to be extremely effective. The reason they work so well is because LSTM is able to store past information that is important, and forget the information that is not. LSTM has three categories:</a:t>
            </a:r>
            <a:endParaRPr lang="en-IN" sz="2000" b="0" strike="noStrike" spc="-1">
              <a:latin typeface="Arial"/>
            </a:endParaRPr>
          </a:p>
          <a:p>
            <a:pPr marL="685800" lvl="1" indent="-227880">
              <a:lnSpc>
                <a:spcPct val="120000"/>
              </a:lnSpc>
              <a:spcBef>
                <a:spcPts val="499"/>
              </a:spcBef>
              <a:buClr>
                <a:srgbClr val="000000"/>
              </a:buClr>
              <a:buFont typeface="Arial"/>
              <a:buChar char="•"/>
              <a:tabLst>
                <a:tab pos="0" algn="l"/>
              </a:tabLst>
            </a:pPr>
            <a:r>
              <a:rPr lang="en-US" sz="2000" b="1" strike="noStrike" spc="-1">
                <a:solidFill>
                  <a:srgbClr val="000000"/>
                </a:solidFill>
                <a:latin typeface="Times New Roman"/>
              </a:rPr>
              <a:t> The Input gate:</a:t>
            </a:r>
            <a:r>
              <a:rPr lang="en-US" sz="2000" b="0" strike="noStrike" spc="-1">
                <a:solidFill>
                  <a:srgbClr val="000000"/>
                </a:solidFill>
                <a:latin typeface="Times New Roman"/>
              </a:rPr>
              <a:t> The input gate adds information to the cell state.</a:t>
            </a:r>
            <a:endParaRPr lang="en-IN" sz="2000" b="0" strike="noStrike" spc="-1">
              <a:latin typeface="Arial"/>
            </a:endParaRPr>
          </a:p>
          <a:p>
            <a:pPr marL="685800" lvl="1" indent="-227880">
              <a:lnSpc>
                <a:spcPct val="120000"/>
              </a:lnSpc>
              <a:spcBef>
                <a:spcPts val="499"/>
              </a:spcBef>
              <a:buClr>
                <a:srgbClr val="000000"/>
              </a:buClr>
              <a:buFont typeface="Arial"/>
              <a:buChar char="•"/>
              <a:tabLst>
                <a:tab pos="0" algn="l"/>
              </a:tabLst>
            </a:pPr>
            <a:r>
              <a:rPr lang="en-US" sz="2000" b="1" strike="noStrike" spc="-1">
                <a:solidFill>
                  <a:srgbClr val="000000"/>
                </a:solidFill>
                <a:latin typeface="Times New Roman"/>
              </a:rPr>
              <a:t> The Forget gate:</a:t>
            </a:r>
            <a:r>
              <a:rPr lang="en-US" sz="2000" b="0" strike="noStrike" spc="-1">
                <a:solidFill>
                  <a:srgbClr val="000000"/>
                </a:solidFill>
                <a:latin typeface="Times New Roman"/>
              </a:rPr>
              <a:t> It removes the information that is no longer required          </a:t>
            </a:r>
            <a:endParaRPr lang="en-IN" sz="2000" b="0" strike="noStrike" spc="-1">
              <a:latin typeface="Arial"/>
            </a:endParaRPr>
          </a:p>
          <a:p>
            <a:pPr marL="457200">
              <a:lnSpc>
                <a:spcPct val="120000"/>
              </a:lnSpc>
              <a:spcBef>
                <a:spcPts val="499"/>
              </a:spcBef>
              <a:tabLst>
                <a:tab pos="0" algn="l"/>
              </a:tabLst>
            </a:pPr>
            <a:r>
              <a:rPr lang="en-US" sz="2000" b="0" strike="noStrike" spc="-1">
                <a:solidFill>
                  <a:srgbClr val="000000"/>
                </a:solidFill>
                <a:latin typeface="Times New Roman"/>
              </a:rPr>
              <a:t>     by the model.</a:t>
            </a:r>
            <a:endParaRPr lang="en-IN" sz="2000" b="0" strike="noStrike" spc="-1">
              <a:latin typeface="Arial"/>
            </a:endParaRPr>
          </a:p>
          <a:p>
            <a:pPr marL="685800" lvl="1" indent="-227880">
              <a:lnSpc>
                <a:spcPct val="120000"/>
              </a:lnSpc>
              <a:spcBef>
                <a:spcPts val="499"/>
              </a:spcBef>
              <a:buClr>
                <a:srgbClr val="000000"/>
              </a:buClr>
              <a:buFont typeface="Arial"/>
              <a:buChar char="•"/>
              <a:tabLst>
                <a:tab pos="0" algn="l"/>
              </a:tabLst>
            </a:pPr>
            <a:r>
              <a:rPr lang="en-US" sz="2000" b="1" strike="noStrike" spc="-1">
                <a:solidFill>
                  <a:srgbClr val="000000"/>
                </a:solidFill>
                <a:latin typeface="Times New Roman"/>
              </a:rPr>
              <a:t>  The Output gate: </a:t>
            </a:r>
            <a:r>
              <a:rPr lang="en-US" sz="2000" b="0" strike="noStrike" spc="-1">
                <a:solidFill>
                  <a:srgbClr val="000000"/>
                </a:solidFill>
                <a:latin typeface="Times New Roman"/>
              </a:rPr>
              <a:t>Output gate at LSTM selects the information to be    </a:t>
            </a:r>
            <a:endParaRPr lang="en-IN" sz="2000" b="0" strike="noStrike" spc="-1">
              <a:latin typeface="Arial"/>
            </a:endParaRPr>
          </a:p>
          <a:p>
            <a:pPr marL="457200">
              <a:lnSpc>
                <a:spcPct val="120000"/>
              </a:lnSpc>
              <a:spcBef>
                <a:spcPts val="499"/>
              </a:spcBef>
              <a:tabLst>
                <a:tab pos="0" algn="l"/>
              </a:tabLst>
            </a:pPr>
            <a:r>
              <a:rPr lang="en-US" sz="2000" b="0" strike="noStrike" spc="-1">
                <a:solidFill>
                  <a:srgbClr val="000000"/>
                </a:solidFill>
                <a:latin typeface="Times New Roman"/>
              </a:rPr>
              <a:t>      shown as output.</a:t>
            </a:r>
            <a:endParaRPr lang="en-IN" sz="20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85440" y="268560"/>
            <a:ext cx="7772760" cy="15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3600" b="0" u="sng" strike="noStrike" cap="all" spc="-1">
                <a:solidFill>
                  <a:srgbClr val="000000"/>
                </a:solidFill>
                <a:uFillTx/>
                <a:latin typeface="Times New Roman"/>
              </a:rPr>
              <a:t>conclusion</a:t>
            </a:r>
            <a:endParaRPr lang="en-IN" sz="3600" b="0" strike="noStrike" spc="-1">
              <a:latin typeface="Arial"/>
            </a:endParaRPr>
          </a:p>
        </p:txBody>
      </p:sp>
      <p:sp>
        <p:nvSpPr>
          <p:cNvPr id="87" name="CustomShape 2"/>
          <p:cNvSpPr/>
          <p:nvPr/>
        </p:nvSpPr>
        <p:spPr>
          <a:xfrm>
            <a:off x="685440" y="1716840"/>
            <a:ext cx="8062560" cy="415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gn="just">
              <a:lnSpc>
                <a:spcPct val="120000"/>
              </a:lnSpc>
              <a:spcBef>
                <a:spcPts val="1001"/>
              </a:spcBef>
              <a:buClr>
                <a:srgbClr val="000000"/>
              </a:buClr>
              <a:buFont typeface="Arial"/>
              <a:buChar char="•"/>
            </a:pPr>
            <a:r>
              <a:rPr lang="en-US" sz="2400" b="0" strike="noStrike" spc="-1">
                <a:solidFill>
                  <a:srgbClr val="000000"/>
                </a:solidFill>
                <a:latin typeface="Times New Roman"/>
              </a:rPr>
              <a:t>We have studied different methodologies for stock market prediction which will help the investor for making the correct decision for buy or sell the stocks. Each method has some limitations. </a:t>
            </a:r>
            <a:endParaRPr lang="en-IN" sz="2400" b="0" strike="noStrike" spc="-1">
              <a:latin typeface="Arial"/>
            </a:endParaRPr>
          </a:p>
          <a:p>
            <a:pPr marL="228600" indent="-227880" algn="just">
              <a:lnSpc>
                <a:spcPct val="120000"/>
              </a:lnSpc>
              <a:spcBef>
                <a:spcPts val="1001"/>
              </a:spcBef>
              <a:buClr>
                <a:srgbClr val="000000"/>
              </a:buClr>
              <a:buFont typeface="Arial"/>
              <a:buChar char="•"/>
            </a:pPr>
            <a:r>
              <a:rPr lang="en-US" sz="2400" b="0" strike="noStrike" spc="-1">
                <a:solidFill>
                  <a:srgbClr val="000000"/>
                </a:solidFill>
                <a:latin typeface="Times New Roman"/>
              </a:rPr>
              <a:t>We made an attempt to evaluate different methods of forecasting the stock market trends by which any investor can find the best method by which they can predict the stock market much more accurately then previously done methods.</a:t>
            </a:r>
            <a:endParaRPr lang="en-IN" sz="24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685440" y="-315360"/>
            <a:ext cx="7772760" cy="15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IN" sz="3600" b="0" u="sng" strike="noStrike" cap="all" spc="-1">
                <a:solidFill>
                  <a:srgbClr val="000000"/>
                </a:solidFill>
                <a:uFillTx/>
                <a:latin typeface="Times New Roman"/>
              </a:rPr>
              <a:t>References</a:t>
            </a:r>
            <a:endParaRPr lang="en-IN" sz="3600" b="0" strike="noStrike" spc="-1">
              <a:latin typeface="Arial"/>
            </a:endParaRPr>
          </a:p>
        </p:txBody>
      </p:sp>
      <p:sp>
        <p:nvSpPr>
          <p:cNvPr id="89" name="CustomShape 2"/>
          <p:cNvSpPr/>
          <p:nvPr/>
        </p:nvSpPr>
        <p:spPr>
          <a:xfrm>
            <a:off x="107640" y="908640"/>
            <a:ext cx="8712360" cy="554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gn="just">
              <a:lnSpc>
                <a:spcPct val="120000"/>
              </a:lnSpc>
              <a:spcBef>
                <a:spcPts val="1001"/>
              </a:spcBef>
              <a:buClr>
                <a:srgbClr val="000000"/>
              </a:buClr>
              <a:buFont typeface="Tw Cen MT"/>
              <a:buAutoNum type="arabicParenR"/>
            </a:pPr>
            <a:r>
              <a:rPr lang="en-IN" sz="1800" b="0" strike="noStrike" spc="-1">
                <a:solidFill>
                  <a:srgbClr val="000000"/>
                </a:solidFill>
                <a:latin typeface="Times New Roman"/>
              </a:rPr>
              <a:t>Ishita Parmar, Navanshu Agarwal, Himanshu Dhiman, Shikhin Gupta “</a:t>
            </a:r>
            <a:r>
              <a:rPr lang="en-US" sz="1800" b="0" strike="noStrike" spc="-1">
                <a:solidFill>
                  <a:srgbClr val="000000"/>
                </a:solidFill>
                <a:latin typeface="Times New Roman"/>
              </a:rPr>
              <a:t>Stock market prediction using machine learning” , IEEE 2018.</a:t>
            </a:r>
            <a:endParaRPr lang="en-IN" sz="1800" b="0" strike="noStrike" spc="-1">
              <a:latin typeface="Arial"/>
            </a:endParaRPr>
          </a:p>
          <a:p>
            <a:pPr marL="343080" indent="-342360" algn="just">
              <a:lnSpc>
                <a:spcPct val="120000"/>
              </a:lnSpc>
              <a:spcBef>
                <a:spcPts val="1001"/>
              </a:spcBef>
              <a:buClr>
                <a:srgbClr val="000000"/>
              </a:buClr>
              <a:buFont typeface="Tw Cen MT"/>
              <a:buAutoNum type="arabicParenR"/>
            </a:pPr>
            <a:r>
              <a:rPr lang="en-IN" sz="1800" b="0" strike="noStrike" spc="-1">
                <a:solidFill>
                  <a:srgbClr val="000000"/>
                </a:solidFill>
                <a:latin typeface="Times New Roman"/>
              </a:rPr>
              <a:t>Jae Won Lee  “</a:t>
            </a:r>
            <a:r>
              <a:rPr lang="en-US" sz="1800" b="0" strike="noStrike" spc="-1">
                <a:solidFill>
                  <a:srgbClr val="000000"/>
                </a:solidFill>
                <a:latin typeface="Times New Roman"/>
              </a:rPr>
              <a:t>Stock price prediction using reinforcement learning “, IEEE 2010</a:t>
            </a:r>
            <a:endParaRPr lang="en-IN" sz="1800" b="0" strike="noStrike" spc="-1">
              <a:latin typeface="Arial"/>
            </a:endParaRPr>
          </a:p>
          <a:p>
            <a:pPr marL="343080" indent="-342360" algn="just">
              <a:lnSpc>
                <a:spcPct val="120000"/>
              </a:lnSpc>
              <a:spcBef>
                <a:spcPts val="1001"/>
              </a:spcBef>
              <a:buClr>
                <a:srgbClr val="000000"/>
              </a:buClr>
              <a:buFont typeface="Tw Cen MT"/>
              <a:buAutoNum type="arabicParenR"/>
            </a:pPr>
            <a:r>
              <a:rPr lang="en-IN" sz="1800" b="0" strike="noStrike" spc="-1">
                <a:solidFill>
                  <a:srgbClr val="000000"/>
                </a:solidFill>
                <a:latin typeface="Times New Roman"/>
              </a:rPr>
              <a:t>Paul D. Yoo, Maria H. Kim, Tony Jan  “</a:t>
            </a:r>
            <a:r>
              <a:rPr lang="en-US" sz="1800" b="0" strike="noStrike" spc="-1">
                <a:solidFill>
                  <a:srgbClr val="000000"/>
                </a:solidFill>
                <a:latin typeface="Times New Roman"/>
              </a:rPr>
              <a:t>Machine learning techniques and use of event information for stock market prediction”,  IEEE 2005</a:t>
            </a:r>
            <a:endParaRPr lang="en-IN" sz="1800" b="0" strike="noStrike" spc="-1">
              <a:latin typeface="Arial"/>
            </a:endParaRPr>
          </a:p>
          <a:p>
            <a:pPr marL="343080" indent="-342360" algn="just">
              <a:lnSpc>
                <a:spcPct val="100000"/>
              </a:lnSpc>
              <a:buClr>
                <a:srgbClr val="000000"/>
              </a:buClr>
              <a:buFont typeface="Tw Cen MT"/>
              <a:buAutoNum type="arabicParenR"/>
            </a:pPr>
            <a:r>
              <a:rPr lang="en-US" sz="1800" b="0" strike="noStrike" spc="-1">
                <a:solidFill>
                  <a:srgbClr val="000000"/>
                </a:solidFill>
                <a:latin typeface="Times New Roman"/>
              </a:rPr>
              <a:t>Osman Hegazy, Omar S. Soliman, Mustafa Abdul Salam </a:t>
            </a:r>
            <a:r>
              <a:rPr lang="en-IN" sz="1800" b="0" strike="noStrike" spc="-1">
                <a:solidFill>
                  <a:srgbClr val="000000"/>
                </a:solidFill>
                <a:latin typeface="Times New Roman"/>
              </a:rPr>
              <a:t> “</a:t>
            </a:r>
            <a:r>
              <a:rPr lang="en-US" sz="1800" b="0" strike="noStrike" spc="-1">
                <a:solidFill>
                  <a:srgbClr val="000000"/>
                </a:solidFill>
                <a:latin typeface="Times New Roman"/>
              </a:rPr>
              <a:t>A machine learning model for stock market prediction”, IEEE 2013</a:t>
            </a:r>
            <a:endParaRPr lang="en-IN" sz="1800" b="0" strike="noStrike" spc="-1">
              <a:latin typeface="Arial"/>
            </a:endParaRPr>
          </a:p>
          <a:p>
            <a:pPr marL="343080" indent="-342360" algn="just">
              <a:lnSpc>
                <a:spcPct val="120000"/>
              </a:lnSpc>
              <a:spcBef>
                <a:spcPts val="1001"/>
              </a:spcBef>
              <a:buClr>
                <a:srgbClr val="000000"/>
              </a:buClr>
              <a:buFont typeface="Tw Cen MT"/>
              <a:buAutoNum type="arabicParenR"/>
            </a:pPr>
            <a:r>
              <a:rPr lang="en-IN" sz="1800" b="0" strike="noStrike" spc="-1">
                <a:solidFill>
                  <a:srgbClr val="000000"/>
                </a:solidFill>
                <a:latin typeface="Times New Roman"/>
              </a:rPr>
              <a:t>Rachna Sable, Dr. Shivani Goel, Dr. Pradeep Chatterjee “</a:t>
            </a:r>
            <a:r>
              <a:rPr lang="en-US" sz="1800" b="0" strike="noStrike" spc="-1">
                <a:solidFill>
                  <a:srgbClr val="000000"/>
                </a:solidFill>
                <a:latin typeface="Times New Roman"/>
              </a:rPr>
              <a:t>Empirical study on stock market prediction using machine learning”, IEEE 2018</a:t>
            </a:r>
            <a:endParaRPr lang="en-IN" sz="1800" b="0" strike="noStrike" spc="-1">
              <a:latin typeface="Arial"/>
            </a:endParaRPr>
          </a:p>
          <a:p>
            <a:pPr marL="343080" indent="-342360" algn="just">
              <a:lnSpc>
                <a:spcPct val="120000"/>
              </a:lnSpc>
              <a:spcBef>
                <a:spcPts val="1001"/>
              </a:spcBef>
              <a:buClr>
                <a:srgbClr val="000000"/>
              </a:buClr>
              <a:buFont typeface="Tw Cen MT"/>
              <a:buAutoNum type="arabicParenR"/>
            </a:pPr>
            <a:r>
              <a:rPr lang="en-IN" sz="1800" b="0" strike="noStrike" spc="-1">
                <a:solidFill>
                  <a:srgbClr val="000000"/>
                </a:solidFill>
                <a:latin typeface="Times New Roman"/>
              </a:rPr>
              <a:t>Zhaoxia Wang, Seng-Beng HO</a:t>
            </a:r>
            <a:r>
              <a:rPr lang="en-IN" sz="1800" b="0" strike="noStrike" cap="all" spc="-1">
                <a:solidFill>
                  <a:srgbClr val="000000"/>
                </a:solidFill>
                <a:latin typeface="Times New Roman"/>
              </a:rPr>
              <a:t>, </a:t>
            </a:r>
            <a:r>
              <a:rPr lang="en-IN" sz="1800" b="0" strike="noStrike" spc="-1">
                <a:solidFill>
                  <a:srgbClr val="000000"/>
                </a:solidFill>
                <a:latin typeface="Times New Roman"/>
              </a:rPr>
              <a:t>Zhiping Lin “</a:t>
            </a:r>
            <a:r>
              <a:rPr lang="en-US" sz="1800" b="0" strike="noStrike" spc="-1">
                <a:solidFill>
                  <a:srgbClr val="000000"/>
                </a:solidFill>
                <a:latin typeface="Times New Roman"/>
              </a:rPr>
              <a:t>Stock market prediction analysis by incorporating social and news opinion and sentiment”, IEEE 2018</a:t>
            </a:r>
            <a:endParaRPr lang="en-IN" sz="1800" b="0" strike="noStrike" spc="-1">
              <a:latin typeface="Arial"/>
            </a:endParaRPr>
          </a:p>
          <a:p>
            <a:pPr marL="343080" indent="-342360" algn="just">
              <a:lnSpc>
                <a:spcPct val="120000"/>
              </a:lnSpc>
              <a:spcBef>
                <a:spcPts val="1001"/>
              </a:spcBef>
              <a:buClr>
                <a:srgbClr val="000000"/>
              </a:buClr>
              <a:buFont typeface="Tw Cen MT"/>
              <a:buAutoNum type="arabicParenR"/>
            </a:pPr>
            <a:r>
              <a:rPr lang="en-IN" sz="1800" b="0" strike="noStrike" spc="-1">
                <a:solidFill>
                  <a:srgbClr val="000000"/>
                </a:solidFill>
                <a:latin typeface="Times New Roman"/>
              </a:rPr>
              <a:t>Pawee Werawithayaset, Suratose Tritilanunt “</a:t>
            </a:r>
            <a:r>
              <a:rPr lang="en-US" sz="1800" b="0" strike="noStrike" spc="-1">
                <a:solidFill>
                  <a:srgbClr val="000000"/>
                </a:solidFill>
                <a:latin typeface="Times New Roman"/>
              </a:rPr>
              <a:t>Stock closing price prediction using machine learning”, IEEE 2019</a:t>
            </a:r>
            <a:endParaRPr lang="en-IN" sz="1800" b="0" strike="noStrike" spc="-1">
              <a:latin typeface="Arial"/>
            </a:endParaRPr>
          </a:p>
          <a:p>
            <a:pPr marL="343080" indent="-342360" algn="just">
              <a:lnSpc>
                <a:spcPct val="120000"/>
              </a:lnSpc>
              <a:spcBef>
                <a:spcPts val="1001"/>
              </a:spcBef>
              <a:buClr>
                <a:srgbClr val="000000"/>
              </a:buClr>
              <a:buFont typeface="Tw Cen MT"/>
              <a:buAutoNum type="arabicParenR"/>
            </a:pPr>
            <a:r>
              <a:rPr lang="en-IN" sz="1800" b="0" strike="noStrike" spc="-1">
                <a:solidFill>
                  <a:srgbClr val="000000"/>
                </a:solidFill>
                <a:latin typeface="Times New Roman"/>
              </a:rPr>
              <a:t>Tarun Kumar Madan, Jitendra Kumar, Ashutosh Kumar Singh “</a:t>
            </a:r>
            <a:r>
              <a:rPr lang="en-US" sz="1800" b="0" strike="noStrike" spc="-1">
                <a:solidFill>
                  <a:srgbClr val="000000"/>
                </a:solidFill>
                <a:latin typeface="Times New Roman"/>
              </a:rPr>
              <a:t>Stock market forecasting today and tomorrow “, IEEE 2019</a:t>
            </a:r>
            <a:endParaRPr lang="en-IN" sz="1800" b="0" strike="noStrike" spc="-1">
              <a:latin typeface="Arial"/>
            </a:endParaRPr>
          </a:p>
          <a:p>
            <a:pPr>
              <a:lnSpc>
                <a:spcPct val="120000"/>
              </a:lnSpc>
              <a:spcBef>
                <a:spcPts val="1001"/>
              </a:spcBef>
            </a:pPr>
            <a:endParaRPr lang="en-IN" sz="1800" b="0" strike="noStrike" spc="-1">
              <a:latin typeface="Arial"/>
            </a:endParaRPr>
          </a:p>
          <a:p>
            <a:pPr>
              <a:lnSpc>
                <a:spcPct val="120000"/>
              </a:lnSpc>
              <a:spcBef>
                <a:spcPts val="1001"/>
              </a:spcBef>
            </a:pPr>
            <a:endParaRPr lang="en-IN" sz="1800" b="0" strike="noStrike" spc="-1">
              <a:latin typeface="Arial"/>
            </a:endParaRPr>
          </a:p>
          <a:p>
            <a:pPr>
              <a:lnSpc>
                <a:spcPct val="120000"/>
              </a:lnSpc>
              <a:spcBef>
                <a:spcPts val="1001"/>
              </a:spcBef>
            </a:pPr>
            <a:endParaRPr lang="en-IN" sz="1800" b="0" strike="noStrike" spc="-1">
              <a:latin typeface="Arial"/>
            </a:endParaRPr>
          </a:p>
          <a:p>
            <a:pPr>
              <a:lnSpc>
                <a:spcPct val="120000"/>
              </a:lnSpc>
              <a:spcBef>
                <a:spcPts val="1001"/>
              </a:spcBef>
            </a:pPr>
            <a:endParaRPr lang="en-IN" sz="1800" b="0" strike="noStrike" spc="-1">
              <a:latin typeface="Arial"/>
            </a:endParaRPr>
          </a:p>
          <a:p>
            <a:pPr>
              <a:lnSpc>
                <a:spcPct val="120000"/>
              </a:lnSpc>
              <a:spcBef>
                <a:spcPts val="1001"/>
              </a:spcBef>
            </a:pPr>
            <a:endParaRPr lang="en-IN" sz="1800" b="0" strike="noStrike" spc="-1">
              <a:latin typeface="Arial"/>
            </a:endParaRPr>
          </a:p>
          <a:p>
            <a:pPr>
              <a:lnSpc>
                <a:spcPct val="120000"/>
              </a:lnSpc>
              <a:spcBef>
                <a:spcPts val="1001"/>
              </a:spcBef>
            </a:pPr>
            <a:endParaRPr lang="en-IN" sz="1800" b="0" strike="noStrike" spc="-1">
              <a:latin typeface="Arial"/>
            </a:endParaRPr>
          </a:p>
          <a:p>
            <a:pPr>
              <a:lnSpc>
                <a:spcPct val="120000"/>
              </a:lnSpc>
              <a:spcBef>
                <a:spcPts val="1001"/>
              </a:spcBef>
            </a:pPr>
            <a:endParaRPr lang="en-IN" sz="1800" b="0" strike="noStrike" spc="-1">
              <a:latin typeface="Arial"/>
            </a:endParaRPr>
          </a:p>
          <a:p>
            <a:pPr marL="114480" algn="just">
              <a:lnSpc>
                <a:spcPct val="120000"/>
              </a:lnSpc>
              <a:spcBef>
                <a:spcPts val="1001"/>
              </a:spcBef>
              <a:tabLst>
                <a:tab pos="0" algn="l"/>
              </a:tabLst>
            </a:pPr>
            <a:endParaRPr lang="en-IN" sz="1800" b="0" strike="noStrike" spc="-1">
              <a:latin typeface="Arial"/>
            </a:endParaRPr>
          </a:p>
          <a:p>
            <a:pPr marL="114480" algn="just">
              <a:lnSpc>
                <a:spcPct val="120000"/>
              </a:lnSpc>
              <a:spcBef>
                <a:spcPts val="1001"/>
              </a:spcBef>
              <a:tabLst>
                <a:tab pos="0" algn="l"/>
              </a:tabLst>
            </a:pPr>
            <a:endParaRPr lang="en-IN" sz="1800" b="0" strike="noStrike" spc="-1">
              <a:latin typeface="Arial"/>
            </a:endParaRPr>
          </a:p>
          <a:p>
            <a:pPr marL="114480" algn="just">
              <a:lnSpc>
                <a:spcPct val="120000"/>
              </a:lnSpc>
              <a:spcBef>
                <a:spcPts val="1001"/>
              </a:spcBef>
              <a:tabLst>
                <a:tab pos="0" algn="l"/>
              </a:tabLst>
            </a:pPr>
            <a:endParaRPr lang="en-IN" sz="1800" b="0" strike="noStrike" spc="-1">
              <a:latin typeface="Arial"/>
            </a:endParaRPr>
          </a:p>
          <a:p>
            <a:pPr marL="114480" algn="just">
              <a:lnSpc>
                <a:spcPct val="120000"/>
              </a:lnSpc>
              <a:spcBef>
                <a:spcPts val="1001"/>
              </a:spcBef>
              <a:tabLst>
                <a:tab pos="0" algn="l"/>
              </a:tabLst>
            </a:pPr>
            <a:endParaRPr lang="en-IN" sz="1800" b="0" strike="noStrike" spc="-1">
              <a:latin typeface="Arial"/>
            </a:endParaRPr>
          </a:p>
          <a:p>
            <a:pPr marL="114480" algn="just">
              <a:lnSpc>
                <a:spcPct val="120000"/>
              </a:lnSpc>
              <a:spcBef>
                <a:spcPts val="1001"/>
              </a:spcBef>
              <a:tabLst>
                <a:tab pos="0" algn="l"/>
              </a:tabLst>
            </a:pPr>
            <a:endParaRPr lang="en-IN" sz="1800" b="0" strike="noStrike" spc="-1">
              <a:latin typeface="Arial"/>
            </a:endParaRPr>
          </a:p>
          <a:p>
            <a:pPr marL="114480" algn="just">
              <a:lnSpc>
                <a:spcPct val="120000"/>
              </a:lnSpc>
              <a:spcBef>
                <a:spcPts val="1001"/>
              </a:spcBef>
              <a:tabLst>
                <a:tab pos="0" algn="l"/>
              </a:tabLst>
            </a:pPr>
            <a:endParaRPr lang="en-IN" sz="1800" b="0" strike="noStrike" spc="-1">
              <a:latin typeface="Arial"/>
            </a:endParaRPr>
          </a:p>
          <a:p>
            <a:pPr marL="114480" algn="just">
              <a:lnSpc>
                <a:spcPct val="120000"/>
              </a:lnSpc>
              <a:spcBef>
                <a:spcPts val="1001"/>
              </a:spcBef>
              <a:tabLst>
                <a:tab pos="0" algn="l"/>
              </a:tabLst>
            </a:pPr>
            <a:endParaRPr lang="en-IN" sz="1800" b="0" strike="noStrike" spc="-1">
              <a:latin typeface="Arial"/>
            </a:endParaRPr>
          </a:p>
          <a:p>
            <a:pPr marL="114480" algn="just">
              <a:lnSpc>
                <a:spcPct val="120000"/>
              </a:lnSpc>
              <a:spcBef>
                <a:spcPts val="1001"/>
              </a:spcBef>
              <a:tabLst>
                <a:tab pos="0" algn="l"/>
              </a:tabLst>
            </a:pPr>
            <a:endParaRPr lang="en-IN" sz="18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85620" y="-369969"/>
            <a:ext cx="7772760" cy="15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IN" sz="3600" b="0" u="sng" strike="noStrike" cap="all" spc="-1" dirty="0">
                <a:solidFill>
                  <a:srgbClr val="000000"/>
                </a:solidFill>
                <a:uFillTx/>
                <a:latin typeface="Times New Roman"/>
              </a:rPr>
              <a:t>References</a:t>
            </a:r>
            <a:endParaRPr lang="en-IN" sz="3600" b="0" strike="noStrike" spc="-1" dirty="0">
              <a:latin typeface="Arial"/>
            </a:endParaRPr>
          </a:p>
        </p:txBody>
      </p:sp>
      <p:sp>
        <p:nvSpPr>
          <p:cNvPr id="91" name="CustomShape 2"/>
          <p:cNvSpPr/>
          <p:nvPr/>
        </p:nvSpPr>
        <p:spPr>
          <a:xfrm>
            <a:off x="179640" y="908640"/>
            <a:ext cx="8856360" cy="640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gn="just">
              <a:lnSpc>
                <a:spcPct val="120000"/>
              </a:lnSpc>
              <a:spcBef>
                <a:spcPts val="1001"/>
              </a:spcBef>
              <a:buClr>
                <a:srgbClr val="000000"/>
              </a:buClr>
              <a:buFont typeface="Tw Cen MT"/>
              <a:buAutoNum type="arabicParenR" startAt="9"/>
            </a:pPr>
            <a:r>
              <a:rPr lang="en-US" sz="1800" b="0" strike="noStrike" spc="-1">
                <a:solidFill>
                  <a:srgbClr val="000000"/>
                </a:solidFill>
                <a:latin typeface="Times New Roman"/>
              </a:rPr>
              <a:t>Subhadra Kompella, Kalyana Chakravarthy Chilukuri “Stock market prediction using machine learning methods”, IEEE 2019</a:t>
            </a:r>
            <a:endParaRPr lang="en-IN" sz="1800" b="0" strike="noStrike" spc="-1">
              <a:latin typeface="Arial"/>
            </a:endParaRPr>
          </a:p>
          <a:p>
            <a:pPr marL="343080" indent="-342360" algn="just">
              <a:lnSpc>
                <a:spcPct val="120000"/>
              </a:lnSpc>
              <a:spcBef>
                <a:spcPts val="1001"/>
              </a:spcBef>
              <a:buClr>
                <a:srgbClr val="000000"/>
              </a:buClr>
              <a:buFont typeface="Tw Cen MT"/>
              <a:buAutoNum type="arabicParenR" startAt="9"/>
            </a:pPr>
            <a:r>
              <a:rPr lang="en-US" sz="1800" b="0" strike="noStrike" spc="-1">
                <a:solidFill>
                  <a:srgbClr val="000000"/>
                </a:solidFill>
                <a:latin typeface="Times New Roman"/>
              </a:rPr>
              <a:t>Radu Iacomin “Stock market prediction”, IEEE 2015</a:t>
            </a:r>
            <a:endParaRPr lang="en-IN" sz="1800" b="0" strike="noStrike" spc="-1">
              <a:latin typeface="Arial"/>
            </a:endParaRPr>
          </a:p>
          <a:p>
            <a:pPr marL="343080" indent="-342360" algn="just">
              <a:lnSpc>
                <a:spcPct val="120000"/>
              </a:lnSpc>
              <a:spcBef>
                <a:spcPts val="1001"/>
              </a:spcBef>
              <a:buClr>
                <a:srgbClr val="000000"/>
              </a:buClr>
              <a:buFont typeface="Tw Cen MT"/>
              <a:buAutoNum type="arabicParenR" startAt="9"/>
            </a:pPr>
            <a:r>
              <a:rPr lang="en-US" sz="1800" b="0" strike="noStrike" spc="-1">
                <a:solidFill>
                  <a:srgbClr val="000000"/>
                </a:solidFill>
                <a:latin typeface="Times New Roman"/>
              </a:rPr>
              <a:t>Ashwini Pathak “Study of machine learning algorithms for stock market prediction”, IEEE 2000</a:t>
            </a:r>
            <a:endParaRPr lang="en-IN" sz="1800" b="0" strike="noStrike" spc="-1">
              <a:latin typeface="Arial"/>
            </a:endParaRPr>
          </a:p>
          <a:p>
            <a:pPr marL="343080" indent="-342360" algn="just">
              <a:lnSpc>
                <a:spcPct val="120000"/>
              </a:lnSpc>
              <a:spcBef>
                <a:spcPts val="1001"/>
              </a:spcBef>
              <a:buClr>
                <a:srgbClr val="000000"/>
              </a:buClr>
              <a:buFont typeface="Tw Cen MT"/>
              <a:buAutoNum type="arabicParenR" startAt="9"/>
            </a:pPr>
            <a:r>
              <a:rPr lang="en-US" sz="1800" b="0" strike="noStrike" spc="-1">
                <a:solidFill>
                  <a:srgbClr val="000000"/>
                </a:solidFill>
                <a:latin typeface="Times New Roman"/>
              </a:rPr>
              <a:t>Jingyi Shen and  M. Omair Shafiq ”Short‐term stock market price trend prediction using a comprehensive deep learning system”, IEEE 2020</a:t>
            </a:r>
            <a:endParaRPr lang="en-IN" sz="1800" b="0" strike="noStrike" spc="-1">
              <a:latin typeface="Arial"/>
            </a:endParaRPr>
          </a:p>
          <a:p>
            <a:pPr marL="343080" indent="-342360" algn="just">
              <a:lnSpc>
                <a:spcPct val="120000"/>
              </a:lnSpc>
              <a:spcBef>
                <a:spcPts val="1001"/>
              </a:spcBef>
              <a:buClr>
                <a:srgbClr val="000000"/>
              </a:buClr>
              <a:buFont typeface="Tw Cen MT"/>
              <a:buAutoNum type="arabicParenR" startAt="9"/>
            </a:pPr>
            <a:r>
              <a:rPr lang="en-IN" sz="1800" b="0" strike="noStrike" spc="-1">
                <a:solidFill>
                  <a:srgbClr val="000000"/>
                </a:solidFill>
                <a:latin typeface="Times New Roman"/>
              </a:rPr>
              <a:t>Ashish Sharma, Dinesh Bhuriya, Upendra Singh  “S</a:t>
            </a:r>
            <a:r>
              <a:rPr lang="en-US" sz="1800" b="0" strike="noStrike" spc="-1">
                <a:solidFill>
                  <a:srgbClr val="000000"/>
                </a:solidFill>
                <a:latin typeface="Times New Roman"/>
              </a:rPr>
              <a:t>urvey of stock market prediction using machine learning approach “, IEEE 2017</a:t>
            </a:r>
            <a:endParaRPr lang="en-IN" sz="1800" b="0" strike="noStrike" spc="-1">
              <a:latin typeface="Arial"/>
            </a:endParaRPr>
          </a:p>
          <a:p>
            <a:pPr marL="343080" indent="-342360" algn="just">
              <a:lnSpc>
                <a:spcPct val="120000"/>
              </a:lnSpc>
              <a:spcBef>
                <a:spcPts val="1001"/>
              </a:spcBef>
              <a:buClr>
                <a:srgbClr val="000000"/>
              </a:buClr>
              <a:buFont typeface="Tw Cen MT"/>
              <a:buAutoNum type="arabicParenR" startAt="9"/>
            </a:pPr>
            <a:r>
              <a:rPr lang="en-US" sz="1800" b="0" strike="noStrike" spc="-1">
                <a:solidFill>
                  <a:srgbClr val="000000"/>
                </a:solidFill>
                <a:latin typeface="Times New Roman"/>
              </a:rPr>
              <a:t>Shunrong Shen, Haomiao Jiang, Tongda Zhang  “Stock market forecasting using machine learning algorithms”, IEEE 2012</a:t>
            </a:r>
            <a:endParaRPr lang="en-IN" sz="1800" b="0" strike="noStrike" spc="-1">
              <a:latin typeface="Arial"/>
            </a:endParaRPr>
          </a:p>
          <a:p>
            <a:pPr marL="343080" indent="-342360" algn="just">
              <a:lnSpc>
                <a:spcPct val="120000"/>
              </a:lnSpc>
              <a:spcBef>
                <a:spcPts val="1001"/>
              </a:spcBef>
              <a:buClr>
                <a:srgbClr val="000000"/>
              </a:buClr>
              <a:buFont typeface="Tw Cen MT"/>
              <a:buAutoNum type="arabicParenR" startAt="9"/>
            </a:pPr>
            <a:r>
              <a:rPr lang="en-US" sz="1800" b="0" strike="noStrike" spc="-1">
                <a:solidFill>
                  <a:srgbClr val="000000"/>
                </a:solidFill>
                <a:latin typeface="Times New Roman"/>
              </a:rPr>
              <a:t>Troy J. Strader, John J. Rozycki, Thomas H. Root, Yu-Hsiang (John) Huang ”Machine learning stock market prediction studies”, IEEE 2019</a:t>
            </a:r>
            <a:endParaRPr lang="en-IN" sz="1800" b="0" strike="noStrike" spc="-1">
              <a:latin typeface="Arial"/>
            </a:endParaRPr>
          </a:p>
          <a:p>
            <a:pPr marL="343080" indent="-342360" algn="just">
              <a:lnSpc>
                <a:spcPct val="120000"/>
              </a:lnSpc>
              <a:spcBef>
                <a:spcPts val="1001"/>
              </a:spcBef>
              <a:buClr>
                <a:srgbClr val="000000"/>
              </a:buClr>
              <a:buFont typeface="Tw Cen MT"/>
              <a:buAutoNum type="arabicParenR" startAt="9"/>
            </a:pPr>
            <a:r>
              <a:rPr lang="it-IT" sz="1800" b="0" strike="noStrike" spc="-1">
                <a:solidFill>
                  <a:srgbClr val="000000"/>
                </a:solidFill>
                <a:latin typeface="Times New Roman"/>
              </a:rPr>
              <a:t>Sahaj Singh Maini, Govinda.K </a:t>
            </a:r>
            <a:r>
              <a:rPr lang="en-US" sz="1800" b="0" strike="noStrike" spc="-1">
                <a:solidFill>
                  <a:srgbClr val="000000"/>
                </a:solidFill>
                <a:latin typeface="Times New Roman"/>
              </a:rPr>
              <a:t>“Stock market prediction using data mining techniques”, IEEE 2017</a:t>
            </a:r>
            <a:endParaRPr lang="en-IN" sz="1800" b="0" strike="noStrike" spc="-1">
              <a:latin typeface="Arial"/>
            </a:endParaRPr>
          </a:p>
          <a:p>
            <a:pPr algn="just">
              <a:lnSpc>
                <a:spcPct val="120000"/>
              </a:lnSpc>
              <a:spcBef>
                <a:spcPts val="1001"/>
              </a:spcBef>
            </a:pPr>
            <a:endParaRPr lang="en-IN" sz="1800" b="0" strike="noStrike" spc="-1">
              <a:latin typeface="Arial"/>
            </a:endParaRPr>
          </a:p>
          <a:p>
            <a:pPr>
              <a:lnSpc>
                <a:spcPct val="120000"/>
              </a:lnSpc>
              <a:spcBef>
                <a:spcPts val="1001"/>
              </a:spcBef>
            </a:pPr>
            <a:endParaRPr lang="en-IN" sz="1800" b="0" strike="noStrike" spc="-1">
              <a:latin typeface="Arial"/>
            </a:endParaRPr>
          </a:p>
          <a:p>
            <a:pPr>
              <a:lnSpc>
                <a:spcPct val="120000"/>
              </a:lnSpc>
              <a:spcBef>
                <a:spcPts val="1001"/>
              </a:spcBef>
            </a:pPr>
            <a:endParaRPr lang="en-IN" sz="1800" b="0" strike="noStrike" spc="-1">
              <a:latin typeface="Arial"/>
            </a:endParaRPr>
          </a:p>
          <a:p>
            <a:pPr>
              <a:lnSpc>
                <a:spcPct val="120000"/>
              </a:lnSpc>
              <a:spcBef>
                <a:spcPts val="1001"/>
              </a:spcBef>
            </a:pPr>
            <a:endParaRPr lang="en-IN" sz="1800" b="0" strike="noStrike" spc="-1">
              <a:latin typeface="Arial"/>
            </a:endParaRPr>
          </a:p>
          <a:p>
            <a:pPr>
              <a:lnSpc>
                <a:spcPct val="120000"/>
              </a:lnSpc>
              <a:spcBef>
                <a:spcPts val="1001"/>
              </a:spcBef>
            </a:pPr>
            <a:endParaRPr lang="en-IN" sz="1800" b="0" strike="noStrike" spc="-1">
              <a:latin typeface="Arial"/>
            </a:endParaRPr>
          </a:p>
          <a:p>
            <a:pPr>
              <a:lnSpc>
                <a:spcPct val="120000"/>
              </a:lnSpc>
              <a:spcBef>
                <a:spcPts val="1001"/>
              </a:spcBef>
            </a:pPr>
            <a:endParaRPr lang="en-IN" sz="1800" b="0" strike="noStrike" spc="-1">
              <a:latin typeface="Arial"/>
            </a:endParaRPr>
          </a:p>
          <a:p>
            <a:pPr>
              <a:lnSpc>
                <a:spcPct val="120000"/>
              </a:lnSpc>
              <a:spcBef>
                <a:spcPts val="1001"/>
              </a:spcBef>
            </a:pPr>
            <a:endParaRPr lang="en-IN" sz="1800" b="0" strike="noStrike" spc="-1">
              <a:latin typeface="Arial"/>
            </a:endParaRPr>
          </a:p>
          <a:p>
            <a:pPr>
              <a:lnSpc>
                <a:spcPct val="120000"/>
              </a:lnSpc>
              <a:spcBef>
                <a:spcPts val="1001"/>
              </a:spcBef>
            </a:pPr>
            <a:endParaRPr lang="en-IN" sz="1800" b="0" strike="noStrike" spc="-1">
              <a:latin typeface="Arial"/>
            </a:endParaRPr>
          </a:p>
          <a:p>
            <a:pPr>
              <a:lnSpc>
                <a:spcPct val="120000"/>
              </a:lnSpc>
              <a:spcBef>
                <a:spcPts val="1001"/>
              </a:spcBef>
            </a:pPr>
            <a:endParaRPr lang="en-IN" sz="1800" b="0" strike="noStrike" spc="-1">
              <a:latin typeface="Arial"/>
            </a:endParaRPr>
          </a:p>
          <a:p>
            <a:pPr>
              <a:lnSpc>
                <a:spcPct val="120000"/>
              </a:lnSpc>
              <a:spcBef>
                <a:spcPts val="1001"/>
              </a:spcBef>
            </a:pPr>
            <a:endParaRPr lang="en-IN" sz="1800" b="0" strike="noStrike" spc="-1">
              <a:latin typeface="Arial"/>
            </a:endParaRPr>
          </a:p>
          <a:p>
            <a:pPr>
              <a:lnSpc>
                <a:spcPct val="120000"/>
              </a:lnSpc>
              <a:spcBef>
                <a:spcPts val="1001"/>
              </a:spcBef>
            </a:pPr>
            <a:endParaRPr lang="en-IN" sz="1800" b="0" strike="noStrike" spc="-1">
              <a:latin typeface="Arial"/>
            </a:endParaRPr>
          </a:p>
          <a:p>
            <a:pPr>
              <a:lnSpc>
                <a:spcPct val="120000"/>
              </a:lnSpc>
              <a:spcBef>
                <a:spcPts val="1001"/>
              </a:spcBef>
            </a:pPr>
            <a:endParaRPr lang="en-IN" sz="1800" b="0" strike="noStrike" spc="-1">
              <a:latin typeface="Arial"/>
            </a:endParaRPr>
          </a:p>
          <a:p>
            <a:pPr marL="114480" algn="just">
              <a:lnSpc>
                <a:spcPct val="120000"/>
              </a:lnSpc>
              <a:spcBef>
                <a:spcPts val="1001"/>
              </a:spcBef>
              <a:tabLst>
                <a:tab pos="0" algn="l"/>
              </a:tabLst>
            </a:pPr>
            <a:endParaRPr lang="en-IN" sz="1800" b="0" strike="noStrike" spc="-1">
              <a:latin typeface="Arial"/>
            </a:endParaRPr>
          </a:p>
          <a:p>
            <a:pPr marL="114480" algn="just">
              <a:lnSpc>
                <a:spcPct val="120000"/>
              </a:lnSpc>
              <a:spcBef>
                <a:spcPts val="1001"/>
              </a:spcBef>
              <a:tabLst>
                <a:tab pos="0" algn="l"/>
              </a:tabLst>
            </a:pP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85440" y="-243360"/>
            <a:ext cx="7772760" cy="15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IN" sz="3600" b="0" u="sng" strike="noStrike" cap="all" spc="-1">
                <a:solidFill>
                  <a:srgbClr val="000000"/>
                </a:solidFill>
                <a:uFillTx/>
                <a:latin typeface="Times New Roman"/>
              </a:rPr>
              <a:t>References</a:t>
            </a:r>
            <a:endParaRPr lang="en-IN" sz="3600" b="0" strike="noStrike" spc="-1">
              <a:latin typeface="Arial"/>
            </a:endParaRPr>
          </a:p>
        </p:txBody>
      </p:sp>
      <p:sp>
        <p:nvSpPr>
          <p:cNvPr id="91" name="CustomShape 2"/>
          <p:cNvSpPr/>
          <p:nvPr/>
        </p:nvSpPr>
        <p:spPr>
          <a:xfrm>
            <a:off x="179640" y="908640"/>
            <a:ext cx="8856360" cy="640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900" algn="just">
              <a:lnSpc>
                <a:spcPct val="120000"/>
              </a:lnSpc>
              <a:spcBef>
                <a:spcPts val="1001"/>
              </a:spcBef>
              <a:buFont typeface="+mj-lt"/>
              <a:buAutoNum type="arabicParenR" startAt="17"/>
            </a:pPr>
            <a:r>
              <a:rPr lang="en-US" sz="1800" b="0" strike="noStrike" spc="-1" dirty="0" err="1">
                <a:solidFill>
                  <a:srgbClr val="000000"/>
                </a:solidFill>
                <a:latin typeface="Times New Roman"/>
              </a:rPr>
              <a:t>Pushpendu</a:t>
            </a:r>
            <a:r>
              <a:rPr lang="en-US" sz="1800" b="0" strike="noStrike" spc="-1" dirty="0">
                <a:solidFill>
                  <a:srgbClr val="000000"/>
                </a:solidFill>
                <a:latin typeface="Times New Roman"/>
              </a:rPr>
              <a:t> </a:t>
            </a:r>
            <a:r>
              <a:rPr lang="en-US" sz="1800" b="0" strike="noStrike" spc="-1" dirty="0" err="1">
                <a:solidFill>
                  <a:srgbClr val="000000"/>
                </a:solidFill>
                <a:latin typeface="Times New Roman"/>
              </a:rPr>
              <a:t>Ghosha</a:t>
            </a:r>
            <a:r>
              <a:rPr lang="en-US" sz="1800" b="0" strike="noStrike" spc="-1" dirty="0">
                <a:solidFill>
                  <a:srgbClr val="000000"/>
                </a:solidFill>
                <a:latin typeface="Times New Roman"/>
              </a:rPr>
              <a:t>, Ariel </a:t>
            </a:r>
            <a:r>
              <a:rPr lang="en-US" sz="1800" b="0" strike="noStrike" spc="-1" dirty="0" err="1">
                <a:solidFill>
                  <a:srgbClr val="000000"/>
                </a:solidFill>
                <a:latin typeface="Times New Roman"/>
              </a:rPr>
              <a:t>Neufeldb</a:t>
            </a:r>
            <a:r>
              <a:rPr lang="en-US" sz="1800" b="0" strike="noStrike" spc="-1" dirty="0">
                <a:solidFill>
                  <a:srgbClr val="000000"/>
                </a:solidFill>
                <a:latin typeface="Times New Roman"/>
              </a:rPr>
              <a:t>, </a:t>
            </a:r>
            <a:r>
              <a:rPr lang="en-US" sz="1800" b="0" strike="noStrike" spc="-1" dirty="0" err="1">
                <a:solidFill>
                  <a:srgbClr val="000000"/>
                </a:solidFill>
                <a:latin typeface="Times New Roman"/>
              </a:rPr>
              <a:t>Jajati</a:t>
            </a:r>
            <a:r>
              <a:rPr lang="en-US" sz="1800" b="0" strike="noStrike" spc="-1" dirty="0">
                <a:solidFill>
                  <a:srgbClr val="000000"/>
                </a:solidFill>
                <a:latin typeface="Times New Roman"/>
              </a:rPr>
              <a:t> </a:t>
            </a:r>
            <a:r>
              <a:rPr lang="en-US" sz="1800" b="0" strike="noStrike" spc="-1" dirty="0" err="1">
                <a:solidFill>
                  <a:srgbClr val="000000"/>
                </a:solidFill>
                <a:latin typeface="Times New Roman"/>
              </a:rPr>
              <a:t>Keshari</a:t>
            </a:r>
            <a:r>
              <a:rPr lang="en-US" sz="1800" b="0" strike="noStrike" spc="-1" dirty="0">
                <a:solidFill>
                  <a:srgbClr val="000000"/>
                </a:solidFill>
                <a:latin typeface="Times New Roman"/>
              </a:rPr>
              <a:t> Sahoo</a:t>
            </a:r>
            <a:r>
              <a:rPr lang="en-IN" spc="-1" dirty="0">
                <a:solidFill>
                  <a:srgbClr val="000000"/>
                </a:solidFill>
                <a:latin typeface="Arial"/>
              </a:rPr>
              <a:t> “</a:t>
            </a:r>
            <a:r>
              <a:rPr lang="en-US" sz="1800" b="0" strike="noStrike" spc="-1" dirty="0">
                <a:solidFill>
                  <a:srgbClr val="000000"/>
                </a:solidFill>
                <a:latin typeface="Times New Roman"/>
              </a:rPr>
              <a:t>Forecasting directional movements of stock prices for intraday trading using LSTM and random forests”, IEEE </a:t>
            </a:r>
            <a:r>
              <a:rPr lang="en-IN" spc="-1" dirty="0">
                <a:solidFill>
                  <a:srgbClr val="000000"/>
                </a:solidFill>
                <a:latin typeface="Arial"/>
              </a:rPr>
              <a:t>2015.</a:t>
            </a:r>
          </a:p>
          <a:p>
            <a:pPr marL="342900" indent="-342900" algn="just">
              <a:lnSpc>
                <a:spcPct val="120000"/>
              </a:lnSpc>
              <a:spcBef>
                <a:spcPts val="1001"/>
              </a:spcBef>
              <a:buFont typeface="+mj-lt"/>
              <a:buAutoNum type="arabicParenR" startAt="17"/>
            </a:pPr>
            <a:r>
              <a:rPr lang="it-IT" sz="1800" b="0" strike="noStrike" spc="-1" dirty="0">
                <a:solidFill>
                  <a:srgbClr val="000000"/>
                </a:solidFill>
                <a:latin typeface="Times New Roman"/>
              </a:rPr>
              <a:t>Ibrahim M. Hamed, Ashraf S. Hussein, Mohamed F. Tolba </a:t>
            </a:r>
            <a:r>
              <a:rPr lang="en-IN" spc="-1" dirty="0">
                <a:solidFill>
                  <a:srgbClr val="000000"/>
                </a:solidFill>
                <a:latin typeface="Arial"/>
              </a:rPr>
              <a:t>“</a:t>
            </a:r>
            <a:r>
              <a:rPr lang="en-US" sz="1800" b="0" strike="noStrike" spc="-1" dirty="0">
                <a:solidFill>
                  <a:srgbClr val="000000"/>
                </a:solidFill>
                <a:latin typeface="Times New Roman"/>
              </a:rPr>
              <a:t>An intelligent model for stock market prediction ”, IEEE 2012</a:t>
            </a:r>
          </a:p>
          <a:p>
            <a:pPr marL="342900" indent="-342900" algn="just">
              <a:lnSpc>
                <a:spcPct val="120000"/>
              </a:lnSpc>
              <a:spcBef>
                <a:spcPts val="1001"/>
              </a:spcBef>
              <a:buFont typeface="+mj-lt"/>
              <a:buAutoNum type="arabicParenR" startAt="17"/>
            </a:pPr>
            <a:r>
              <a:rPr lang="nn-NO" dirty="0">
                <a:latin typeface="Times New Roman" panose="02020603050405020304" pitchFamily="18" charset="0"/>
                <a:cs typeface="Times New Roman" panose="02020603050405020304" pitchFamily="18" charset="0"/>
              </a:rPr>
              <a:t>Yunus Yetis, Halid Kaplan, and Mo Jamshidi </a:t>
            </a: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Stock market prediction by using artificial neural network “, IEEE 2014</a:t>
            </a:r>
            <a:endParaRPr lang="en-IN" sz="1800" b="0" strike="noStrike" spc="-1" dirty="0">
              <a:latin typeface="Times New Roman" panose="02020603050405020304" pitchFamily="18" charset="0"/>
              <a:cs typeface="Times New Roman" panose="02020603050405020304" pitchFamily="18" charset="0"/>
            </a:endParaRPr>
          </a:p>
          <a:p>
            <a:pPr marL="342900" indent="-342900" algn="just">
              <a:lnSpc>
                <a:spcPct val="120000"/>
              </a:lnSpc>
              <a:spcBef>
                <a:spcPts val="1001"/>
              </a:spcBef>
              <a:buFont typeface="+mj-lt"/>
              <a:buAutoNum type="arabicParenR" startAt="17"/>
            </a:pPr>
            <a:endParaRPr lang="en-IN" sz="1800" b="0" strike="noStrike" spc="-1" dirty="0">
              <a:latin typeface="Times New Roman" panose="02020603050405020304" pitchFamily="18" charset="0"/>
              <a:cs typeface="Times New Roman" panose="02020603050405020304" pitchFamily="18" charset="0"/>
            </a:endParaRPr>
          </a:p>
          <a:p>
            <a:pPr marL="342900" indent="-342900" algn="just">
              <a:lnSpc>
                <a:spcPct val="120000"/>
              </a:lnSpc>
              <a:spcBef>
                <a:spcPts val="1001"/>
              </a:spcBef>
              <a:buFont typeface="+mj-lt"/>
              <a:buAutoNum type="arabicParenR" startAt="17"/>
            </a:pPr>
            <a:endParaRPr lang="en-IN" sz="1800" b="0" strike="noStrike" spc="-1" dirty="0">
              <a:latin typeface="Arial"/>
            </a:endParaRPr>
          </a:p>
          <a:p>
            <a:pPr marL="342900" indent="-342900" algn="just">
              <a:lnSpc>
                <a:spcPct val="120000"/>
              </a:lnSpc>
              <a:spcBef>
                <a:spcPts val="1001"/>
              </a:spcBef>
              <a:buFont typeface="+mj-lt"/>
              <a:buAutoNum type="arabicParenR" startAt="17"/>
            </a:pPr>
            <a:endParaRPr lang="en-IN" sz="1800" b="0" strike="noStrike" spc="-1" dirty="0">
              <a:latin typeface="Arial"/>
            </a:endParaRPr>
          </a:p>
          <a:p>
            <a:pPr marL="342900" indent="-342900" algn="just">
              <a:lnSpc>
                <a:spcPct val="120000"/>
              </a:lnSpc>
              <a:spcBef>
                <a:spcPts val="1001"/>
              </a:spcBef>
              <a:buFont typeface="+mj-lt"/>
              <a:buAutoNum type="arabicParenR" startAt="17"/>
            </a:pPr>
            <a:endParaRPr lang="en-IN" sz="1800" b="0" strike="noStrike" spc="-1" dirty="0">
              <a:latin typeface="Arial"/>
            </a:endParaRPr>
          </a:p>
          <a:p>
            <a:pPr marL="342900" indent="-342900">
              <a:lnSpc>
                <a:spcPct val="120000"/>
              </a:lnSpc>
              <a:spcBef>
                <a:spcPts val="1001"/>
              </a:spcBef>
              <a:buFont typeface="+mj-lt"/>
              <a:buAutoNum type="arabicParenR" startAt="17"/>
            </a:pPr>
            <a:endParaRPr lang="en-IN" sz="1800" b="0" strike="noStrike" spc="-1" dirty="0">
              <a:latin typeface="Arial"/>
            </a:endParaRPr>
          </a:p>
          <a:p>
            <a:pPr marL="342900" indent="-342900">
              <a:lnSpc>
                <a:spcPct val="120000"/>
              </a:lnSpc>
              <a:spcBef>
                <a:spcPts val="1001"/>
              </a:spcBef>
              <a:buFont typeface="+mj-lt"/>
              <a:buAutoNum type="arabicParenR" startAt="17"/>
            </a:pPr>
            <a:endParaRPr lang="en-IN" sz="1800" b="0" strike="noStrike" spc="-1" dirty="0">
              <a:latin typeface="Arial"/>
            </a:endParaRPr>
          </a:p>
          <a:p>
            <a:pPr marL="342900" indent="-342900">
              <a:lnSpc>
                <a:spcPct val="120000"/>
              </a:lnSpc>
              <a:spcBef>
                <a:spcPts val="1001"/>
              </a:spcBef>
              <a:buFont typeface="+mj-lt"/>
              <a:buAutoNum type="arabicParenR" startAt="17"/>
            </a:pPr>
            <a:endParaRPr lang="en-IN" sz="1800" b="0" strike="noStrike" spc="-1" dirty="0">
              <a:latin typeface="Arial"/>
            </a:endParaRPr>
          </a:p>
          <a:p>
            <a:pPr marL="342900" indent="-342900">
              <a:lnSpc>
                <a:spcPct val="120000"/>
              </a:lnSpc>
              <a:spcBef>
                <a:spcPts val="1001"/>
              </a:spcBef>
              <a:buFont typeface="+mj-lt"/>
              <a:buAutoNum type="arabicParenR" startAt="17"/>
            </a:pPr>
            <a:endParaRPr lang="en-IN" sz="1800" b="0" strike="noStrike" spc="-1" dirty="0">
              <a:latin typeface="Arial"/>
            </a:endParaRPr>
          </a:p>
          <a:p>
            <a:pPr marL="342900" indent="-342900">
              <a:lnSpc>
                <a:spcPct val="120000"/>
              </a:lnSpc>
              <a:spcBef>
                <a:spcPts val="1001"/>
              </a:spcBef>
              <a:buFont typeface="+mj-lt"/>
              <a:buAutoNum type="arabicParenR" startAt="17"/>
            </a:pPr>
            <a:endParaRPr lang="en-IN" sz="1800" b="0" strike="noStrike" spc="-1" dirty="0">
              <a:latin typeface="Arial"/>
            </a:endParaRPr>
          </a:p>
          <a:p>
            <a:pPr marL="342900" indent="-342900">
              <a:lnSpc>
                <a:spcPct val="120000"/>
              </a:lnSpc>
              <a:spcBef>
                <a:spcPts val="1001"/>
              </a:spcBef>
              <a:buFont typeface="+mj-lt"/>
              <a:buAutoNum type="arabicParenR" startAt="17"/>
            </a:pPr>
            <a:endParaRPr lang="en-IN" sz="1800" b="0" strike="noStrike" spc="-1" dirty="0">
              <a:latin typeface="Arial"/>
            </a:endParaRPr>
          </a:p>
          <a:p>
            <a:pPr marL="342900" indent="-342900">
              <a:lnSpc>
                <a:spcPct val="120000"/>
              </a:lnSpc>
              <a:spcBef>
                <a:spcPts val="1001"/>
              </a:spcBef>
              <a:buFont typeface="+mj-lt"/>
              <a:buAutoNum type="arabicParenR" startAt="17"/>
            </a:pPr>
            <a:endParaRPr lang="en-IN" sz="1800" b="0" strike="noStrike" spc="-1" dirty="0">
              <a:latin typeface="Arial"/>
            </a:endParaRPr>
          </a:p>
          <a:p>
            <a:pPr marL="342900" indent="-342900">
              <a:lnSpc>
                <a:spcPct val="120000"/>
              </a:lnSpc>
              <a:spcBef>
                <a:spcPts val="1001"/>
              </a:spcBef>
              <a:buFont typeface="+mj-lt"/>
              <a:buAutoNum type="arabicParenR" startAt="17"/>
            </a:pPr>
            <a:endParaRPr lang="en-IN" sz="1800" b="0" strike="noStrike" spc="-1" dirty="0">
              <a:latin typeface="Arial"/>
            </a:endParaRPr>
          </a:p>
          <a:p>
            <a:pPr marL="342900" indent="-342900">
              <a:lnSpc>
                <a:spcPct val="120000"/>
              </a:lnSpc>
              <a:spcBef>
                <a:spcPts val="1001"/>
              </a:spcBef>
              <a:buFont typeface="+mj-lt"/>
              <a:buAutoNum type="arabicParenR" startAt="17"/>
            </a:pPr>
            <a:endParaRPr lang="en-IN" sz="1800" b="0" strike="noStrike" spc="-1" dirty="0">
              <a:latin typeface="Arial"/>
            </a:endParaRPr>
          </a:p>
          <a:p>
            <a:pPr marL="342900" indent="-342900">
              <a:lnSpc>
                <a:spcPct val="120000"/>
              </a:lnSpc>
              <a:spcBef>
                <a:spcPts val="1001"/>
              </a:spcBef>
              <a:buFont typeface="+mj-lt"/>
              <a:buAutoNum type="arabicParenR" startAt="17"/>
            </a:pPr>
            <a:endParaRPr lang="en-IN" sz="1800" b="0" strike="noStrike" spc="-1" dirty="0">
              <a:latin typeface="Arial"/>
            </a:endParaRPr>
          </a:p>
          <a:p>
            <a:pPr marL="342900" indent="-342900">
              <a:lnSpc>
                <a:spcPct val="120000"/>
              </a:lnSpc>
              <a:spcBef>
                <a:spcPts val="1001"/>
              </a:spcBef>
              <a:buFont typeface="+mj-lt"/>
              <a:buAutoNum type="arabicParenR" startAt="17"/>
            </a:pPr>
            <a:endParaRPr lang="en-IN" sz="1800" b="0" strike="noStrike" spc="-1" dirty="0">
              <a:latin typeface="Arial"/>
            </a:endParaRPr>
          </a:p>
          <a:p>
            <a:pPr marL="457380" indent="-342900" algn="just">
              <a:lnSpc>
                <a:spcPct val="120000"/>
              </a:lnSpc>
              <a:spcBef>
                <a:spcPts val="1001"/>
              </a:spcBef>
              <a:buFont typeface="+mj-lt"/>
              <a:buAutoNum type="arabicParenR" startAt="17"/>
              <a:tabLst>
                <a:tab pos="0" algn="l"/>
              </a:tabLst>
            </a:pPr>
            <a:endParaRPr lang="en-IN" sz="1800" b="0" strike="noStrike" spc="-1" dirty="0">
              <a:latin typeface="Arial"/>
            </a:endParaRPr>
          </a:p>
          <a:p>
            <a:pPr marL="457380" indent="-342900" algn="just">
              <a:lnSpc>
                <a:spcPct val="120000"/>
              </a:lnSpc>
              <a:spcBef>
                <a:spcPts val="1001"/>
              </a:spcBef>
              <a:buFont typeface="+mj-lt"/>
              <a:buAutoNum type="arabicParenR" startAt="17"/>
              <a:tabLst>
                <a:tab pos="0" algn="l"/>
              </a:tabLst>
            </a:pPr>
            <a:endParaRPr lang="en-IN" sz="1800" b="0" strike="noStrike" spc="-1" dirty="0">
              <a:latin typeface="Arial"/>
            </a:endParaRPr>
          </a:p>
        </p:txBody>
      </p:sp>
    </p:spTree>
    <p:extLst>
      <p:ext uri="{BB962C8B-B14F-4D97-AF65-F5344CB8AC3E}">
        <p14:creationId xmlns:p14="http://schemas.microsoft.com/office/powerpoint/2010/main" val="76296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2411640" y="2565000"/>
            <a:ext cx="6024600" cy="333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114480">
              <a:lnSpc>
                <a:spcPct val="120000"/>
              </a:lnSpc>
              <a:spcBef>
                <a:spcPts val="1001"/>
              </a:spcBef>
              <a:tabLst>
                <a:tab pos="0" algn="l"/>
              </a:tabLst>
            </a:pPr>
            <a:r>
              <a:rPr lang="en-IN" sz="5400" b="0" strike="noStrike" cap="all" spc="-1">
                <a:solidFill>
                  <a:srgbClr val="000000"/>
                </a:solidFill>
                <a:latin typeface="Times New Roman"/>
              </a:rPr>
              <a:t>Thank you</a:t>
            </a:r>
            <a:endParaRPr lang="en-IN" sz="5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507960" y="0"/>
            <a:ext cx="7772760" cy="15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IN" sz="3600" b="0" u="sng" strike="noStrike" cap="all" spc="-1">
                <a:solidFill>
                  <a:srgbClr val="000000"/>
                </a:solidFill>
                <a:uFillTx/>
                <a:latin typeface="Times New Roman"/>
              </a:rPr>
              <a:t>Introduction</a:t>
            </a:r>
            <a:endParaRPr lang="en-IN" sz="3600" b="0" strike="noStrike" spc="-1">
              <a:latin typeface="Arial"/>
            </a:endParaRPr>
          </a:p>
        </p:txBody>
      </p:sp>
      <p:sp>
        <p:nvSpPr>
          <p:cNvPr id="47" name="CustomShape 2"/>
          <p:cNvSpPr/>
          <p:nvPr/>
        </p:nvSpPr>
        <p:spPr>
          <a:xfrm>
            <a:off x="290160" y="1479960"/>
            <a:ext cx="8208360" cy="537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99960" indent="-285120" algn="just">
              <a:lnSpc>
                <a:spcPct val="120000"/>
              </a:lnSpc>
              <a:spcBef>
                <a:spcPts val="1001"/>
              </a:spcBef>
              <a:buClr>
                <a:srgbClr val="000000"/>
              </a:buClr>
              <a:buFont typeface="Arial"/>
              <a:buChar char="•"/>
            </a:pPr>
            <a:r>
              <a:rPr lang="en-US" sz="2000" b="0" strike="noStrike" spc="-1">
                <a:solidFill>
                  <a:srgbClr val="000000"/>
                </a:solidFill>
                <a:latin typeface="Times New Roman"/>
              </a:rPr>
              <a:t>In stock market prediction, the aim is to predict the future value of the financial stocks of a company. </a:t>
            </a:r>
            <a:endParaRPr lang="en-IN" sz="2000" b="0" strike="noStrike" spc="-1">
              <a:latin typeface="Arial"/>
            </a:endParaRPr>
          </a:p>
          <a:p>
            <a:pPr marL="399960" indent="-285120" algn="just">
              <a:lnSpc>
                <a:spcPct val="120000"/>
              </a:lnSpc>
              <a:spcBef>
                <a:spcPts val="1001"/>
              </a:spcBef>
              <a:buClr>
                <a:srgbClr val="000000"/>
              </a:buClr>
              <a:buFont typeface="Arial"/>
              <a:buChar char="•"/>
            </a:pPr>
            <a:r>
              <a:rPr lang="en-US" sz="2000" b="0" strike="noStrike" spc="-1">
                <a:solidFill>
                  <a:srgbClr val="000000"/>
                </a:solidFill>
                <a:latin typeface="Times New Roman"/>
              </a:rPr>
              <a:t>The use of machine learning in Stock Market Prediction is the predictions based on the values of current stock market indices by training on their previous values. </a:t>
            </a:r>
            <a:endParaRPr lang="en-IN" sz="2000" b="0" strike="noStrike" spc="-1">
              <a:latin typeface="Arial"/>
            </a:endParaRPr>
          </a:p>
          <a:p>
            <a:pPr marL="399960" indent="-285120" algn="just">
              <a:lnSpc>
                <a:spcPct val="120000"/>
              </a:lnSpc>
              <a:spcBef>
                <a:spcPts val="1001"/>
              </a:spcBef>
              <a:buClr>
                <a:srgbClr val="000000"/>
              </a:buClr>
              <a:buFont typeface="Arial"/>
              <a:buChar char="•"/>
            </a:pPr>
            <a:r>
              <a:rPr lang="en-US" sz="2000" b="0" strike="noStrike" spc="-1">
                <a:solidFill>
                  <a:srgbClr val="000000"/>
                </a:solidFill>
                <a:latin typeface="Times New Roman"/>
              </a:rPr>
              <a:t>A correct prediction of stocks can lead to huge profits for the seller and the broker. </a:t>
            </a:r>
            <a:endParaRPr lang="en-IN" sz="2000" b="0" strike="noStrike" spc="-1">
              <a:latin typeface="Arial"/>
            </a:endParaRPr>
          </a:p>
          <a:p>
            <a:pPr marL="399960" indent="-285120" algn="just">
              <a:lnSpc>
                <a:spcPct val="120000"/>
              </a:lnSpc>
              <a:spcBef>
                <a:spcPts val="1001"/>
              </a:spcBef>
              <a:buClr>
                <a:srgbClr val="000000"/>
              </a:buClr>
              <a:buFont typeface="Arial"/>
              <a:buChar char="•"/>
            </a:pPr>
            <a:r>
              <a:rPr lang="en-US" sz="2000" b="0" strike="noStrike" spc="-1">
                <a:solidFill>
                  <a:srgbClr val="000000"/>
                </a:solidFill>
                <a:latin typeface="Times New Roman"/>
              </a:rPr>
              <a:t>Machine learning is an efficient way to represent such processes. It predicts a market value close to the tangible value, thereby increasing the accuracy. </a:t>
            </a:r>
            <a:endParaRPr lang="en-IN" sz="2000" b="0" strike="noStrike" spc="-1">
              <a:latin typeface="Arial"/>
            </a:endParaRPr>
          </a:p>
          <a:p>
            <a:pPr marL="399960" indent="-285120" algn="just">
              <a:lnSpc>
                <a:spcPct val="120000"/>
              </a:lnSpc>
              <a:spcBef>
                <a:spcPts val="1001"/>
              </a:spcBef>
              <a:buClr>
                <a:srgbClr val="000000"/>
              </a:buClr>
              <a:buFont typeface="Arial"/>
              <a:buChar char="•"/>
            </a:pPr>
            <a:r>
              <a:rPr lang="en-US" sz="2000" b="0" strike="noStrike" spc="-1">
                <a:solidFill>
                  <a:srgbClr val="000000"/>
                </a:solidFill>
                <a:latin typeface="Times New Roman"/>
              </a:rPr>
              <a:t>Stock market is a widely used investment scheme promising high returns but it has some risks.</a:t>
            </a:r>
            <a:endParaRPr lang="en-IN" sz="2000" b="0" strike="noStrike" spc="-1">
              <a:latin typeface="Arial"/>
            </a:endParaRPr>
          </a:p>
          <a:p>
            <a:pPr algn="just">
              <a:lnSpc>
                <a:spcPct val="120000"/>
              </a:lnSpc>
              <a:spcBef>
                <a:spcPts val="1001"/>
              </a:spcBef>
            </a:pPr>
            <a:endParaRPr lang="en-IN" sz="20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685440" y="-315360"/>
            <a:ext cx="7772760" cy="15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IN" sz="3600" b="0" u="sng" strike="noStrike" cap="all" spc="-1">
                <a:solidFill>
                  <a:srgbClr val="000000"/>
                </a:solidFill>
                <a:uFillTx/>
                <a:latin typeface="Times New Roman"/>
              </a:rPr>
              <a:t>Literature Survey </a:t>
            </a:r>
            <a:endParaRPr lang="en-IN" sz="3600" b="0" strike="noStrike" spc="-1">
              <a:latin typeface="Arial"/>
            </a:endParaRPr>
          </a:p>
        </p:txBody>
      </p:sp>
      <p:graphicFrame>
        <p:nvGraphicFramePr>
          <p:cNvPr id="49" name="Table 2"/>
          <p:cNvGraphicFramePr/>
          <p:nvPr/>
        </p:nvGraphicFramePr>
        <p:xfrm>
          <a:off x="0" y="836640"/>
          <a:ext cx="9143640" cy="6021000"/>
        </p:xfrm>
        <a:graphic>
          <a:graphicData uri="http://schemas.openxmlformats.org/drawingml/2006/table">
            <a:tbl>
              <a:tblPr/>
              <a:tblGrid>
                <a:gridCol w="539280">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1454760">
                  <a:extLst>
                    <a:ext uri="{9D8B030D-6E8A-4147-A177-3AD203B41FA5}">
                      <a16:colId xmlns:a16="http://schemas.microsoft.com/office/drawing/2014/main" val="20002"/>
                    </a:ext>
                  </a:extLst>
                </a:gridCol>
                <a:gridCol w="1148760">
                  <a:extLst>
                    <a:ext uri="{9D8B030D-6E8A-4147-A177-3AD203B41FA5}">
                      <a16:colId xmlns:a16="http://schemas.microsoft.com/office/drawing/2014/main" val="20003"/>
                    </a:ext>
                  </a:extLst>
                </a:gridCol>
                <a:gridCol w="1212480">
                  <a:extLst>
                    <a:ext uri="{9D8B030D-6E8A-4147-A177-3AD203B41FA5}">
                      <a16:colId xmlns:a16="http://schemas.microsoft.com/office/drawing/2014/main" val="20004"/>
                    </a:ext>
                  </a:extLst>
                </a:gridCol>
                <a:gridCol w="1587960">
                  <a:extLst>
                    <a:ext uri="{9D8B030D-6E8A-4147-A177-3AD203B41FA5}">
                      <a16:colId xmlns:a16="http://schemas.microsoft.com/office/drawing/2014/main" val="20005"/>
                    </a:ext>
                  </a:extLst>
                </a:gridCol>
                <a:gridCol w="1400400">
                  <a:extLst>
                    <a:ext uri="{9D8B030D-6E8A-4147-A177-3AD203B41FA5}">
                      <a16:colId xmlns:a16="http://schemas.microsoft.com/office/drawing/2014/main" val="20006"/>
                    </a:ext>
                  </a:extLst>
                </a:gridCol>
              </a:tblGrid>
              <a:tr h="597600">
                <a:tc>
                  <a:txBody>
                    <a:bodyPr/>
                    <a:lstStyle/>
                    <a:p>
                      <a:pPr>
                        <a:lnSpc>
                          <a:spcPct val="100000"/>
                        </a:lnSpc>
                      </a:pPr>
                      <a:r>
                        <a:rPr lang="en-IN" sz="1200" b="1" strike="noStrike" spc="-1">
                          <a:solidFill>
                            <a:srgbClr val="FFFFFF"/>
                          </a:solidFill>
                          <a:latin typeface="Times New Roman"/>
                        </a:rPr>
                        <a:t>S.No</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Tile </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gn="ctr">
                        <a:lnSpc>
                          <a:spcPct val="100000"/>
                        </a:lnSpc>
                      </a:pPr>
                      <a:r>
                        <a:rPr lang="en-IN" sz="1200" b="1" strike="noStrike" spc="-1">
                          <a:solidFill>
                            <a:srgbClr val="FFFFFF"/>
                          </a:solidFill>
                          <a:latin typeface="Times New Roman"/>
                        </a:rPr>
                        <a:t>Authors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Year of publication</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Type of data</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Methodologies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Limitations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extLst>
                  <a:ext uri="{0D108BD9-81ED-4DB2-BD59-A6C34878D82A}">
                    <a16:rowId xmlns:a16="http://schemas.microsoft.com/office/drawing/2014/main" val="10000"/>
                  </a:ext>
                </a:extLst>
              </a:tr>
              <a:tr h="3152880">
                <a:tc>
                  <a:txBody>
                    <a:bodyPr/>
                    <a:lstStyle/>
                    <a:p>
                      <a:pPr>
                        <a:lnSpc>
                          <a:spcPct val="100000"/>
                        </a:lnSpc>
                      </a:pPr>
                      <a:r>
                        <a:rPr lang="en-IN" sz="1800" b="0" strike="noStrike" spc="-1">
                          <a:solidFill>
                            <a:srgbClr val="000000"/>
                          </a:solidFill>
                          <a:latin typeface="Times New Roman"/>
                        </a:rPr>
                        <a:t>1.</a:t>
                      </a:r>
                      <a:r>
                        <a:rPr lang="en-US" sz="1800" b="1" strike="noStrike" spc="-1">
                          <a:solidFill>
                            <a:srgbClr val="000000"/>
                          </a:solidFill>
                          <a:latin typeface="Times New Roman"/>
                        </a:rPr>
                        <a:t> </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pPr>
                      <a:r>
                        <a:rPr lang="en-US" sz="1800" b="0" strike="noStrike" spc="-1">
                          <a:solidFill>
                            <a:srgbClr val="000000"/>
                          </a:solidFill>
                          <a:latin typeface="Times New Roman"/>
                        </a:rPr>
                        <a:t>Stock market prediction using machine learning</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gn="ctr">
                        <a:lnSpc>
                          <a:spcPct val="100000"/>
                        </a:lnSpc>
                      </a:pPr>
                      <a:r>
                        <a:rPr lang="en-IN" sz="1800" b="0" strike="noStrike" spc="-1">
                          <a:solidFill>
                            <a:srgbClr val="000000"/>
                          </a:solidFill>
                          <a:latin typeface="Times New Roman"/>
                        </a:rPr>
                        <a:t>Ishita Parmar, Navanshu Agarwal, Himanshu Dhiman, Shikhin Gupta</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pPr>
                      <a:r>
                        <a:rPr lang="en-IN" sz="1800" b="0" strike="noStrike" spc="-1">
                          <a:solidFill>
                            <a:srgbClr val="000000"/>
                          </a:solidFill>
                          <a:latin typeface="Times New Roman"/>
                        </a:rPr>
                        <a:t>2018</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pPr>
                      <a:r>
                        <a:rPr lang="en-IN" sz="1800" b="0" strike="noStrike" spc="-1">
                          <a:solidFill>
                            <a:srgbClr val="000000"/>
                          </a:solidFill>
                          <a:latin typeface="Times New Roman"/>
                        </a:rPr>
                        <a:t>Research paper</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pPr>
                      <a:r>
                        <a:rPr lang="en-IN" sz="1800" b="0" strike="noStrike" spc="-1">
                          <a:solidFill>
                            <a:srgbClr val="000000"/>
                          </a:solidFill>
                          <a:latin typeface="Times New Roman"/>
                        </a:rPr>
                        <a:t>Regression based model to </a:t>
                      </a:r>
                      <a:r>
                        <a:rPr lang="en-US" sz="1800" b="0" strike="noStrike" spc="-1">
                          <a:solidFill>
                            <a:srgbClr val="000000"/>
                          </a:solidFill>
                          <a:latin typeface="Times New Roman"/>
                        </a:rPr>
                        <a:t>predicting continuous values through some given</a:t>
                      </a:r>
                      <a:endParaRPr lang="en-IN" sz="1800" b="0" strike="noStrike" spc="-1">
                        <a:latin typeface="Arial"/>
                      </a:endParaRPr>
                    </a:p>
                    <a:p>
                      <a:pPr>
                        <a:lnSpc>
                          <a:spcPct val="100000"/>
                        </a:lnSpc>
                      </a:pPr>
                      <a:r>
                        <a:rPr lang="en-US" sz="1800" b="0" strike="noStrike" spc="-1">
                          <a:solidFill>
                            <a:srgbClr val="000000"/>
                          </a:solidFill>
                          <a:latin typeface="Times New Roman"/>
                        </a:rPr>
                        <a:t>Independent values</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tabLst>
                          <a:tab pos="0" algn="l"/>
                        </a:tabLst>
                      </a:pPr>
                      <a:r>
                        <a:rPr lang="en-US" sz="1800" b="0" strike="noStrike" spc="-1">
                          <a:solidFill>
                            <a:srgbClr val="000000"/>
                          </a:solidFill>
                          <a:latin typeface="Times New Roman"/>
                        </a:rPr>
                        <a:t>It assumes that the data is independent</a:t>
                      </a:r>
                      <a:endParaRPr lang="en-IN" sz="1800" b="0" strike="noStrike" spc="-1">
                        <a:latin typeface="Arial"/>
                      </a:endParaRPr>
                    </a:p>
                    <a:p>
                      <a:pPr>
                        <a:lnSpc>
                          <a:spcPct val="100000"/>
                        </a:lnSpc>
                        <a:tabLst>
                          <a:tab pos="0" algn="l"/>
                        </a:tabLst>
                      </a:pP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extLst>
                  <a:ext uri="{0D108BD9-81ED-4DB2-BD59-A6C34878D82A}">
                    <a16:rowId xmlns:a16="http://schemas.microsoft.com/office/drawing/2014/main" val="10001"/>
                  </a:ext>
                </a:extLst>
              </a:tr>
              <a:tr h="2270520">
                <a:tc>
                  <a:txBody>
                    <a:bodyPr/>
                    <a:lstStyle/>
                    <a:p>
                      <a:pPr>
                        <a:lnSpc>
                          <a:spcPct val="100000"/>
                        </a:lnSpc>
                      </a:pPr>
                      <a:r>
                        <a:rPr lang="en-IN" sz="1800" b="0" strike="noStrike" spc="-1">
                          <a:solidFill>
                            <a:srgbClr val="000000"/>
                          </a:solidFill>
                          <a:latin typeface="Times New Roman"/>
                        </a:rPr>
                        <a:t>2.</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tabLst>
                          <a:tab pos="0" algn="l"/>
                        </a:tabLst>
                      </a:pPr>
                      <a:r>
                        <a:rPr lang="en-US" sz="1800" b="0" strike="noStrike" spc="-1">
                          <a:solidFill>
                            <a:srgbClr val="000000"/>
                          </a:solidFill>
                          <a:latin typeface="Times New Roman"/>
                        </a:rPr>
                        <a:t>Stock price prediction using reinforcement learning </a:t>
                      </a:r>
                      <a:endParaRPr lang="en-IN" sz="1800" b="0" strike="noStrike" spc="-1">
                        <a:latin typeface="Arial"/>
                      </a:endParaRPr>
                    </a:p>
                    <a:p>
                      <a:pPr>
                        <a:lnSpc>
                          <a:spcPct val="100000"/>
                        </a:lnSpc>
                        <a:tabLst>
                          <a:tab pos="0" algn="l"/>
                        </a:tabLst>
                      </a:pP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gn="ctr">
                        <a:lnSpc>
                          <a:spcPct val="100000"/>
                        </a:lnSpc>
                      </a:pPr>
                      <a:r>
                        <a:rPr lang="en-IN" sz="1800" b="0" strike="noStrike" spc="-1">
                          <a:solidFill>
                            <a:srgbClr val="000000"/>
                          </a:solidFill>
                          <a:latin typeface="Times New Roman"/>
                        </a:rPr>
                        <a:t>Jae Won Lee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IN" sz="1800" b="0" strike="noStrike" spc="-1">
                          <a:solidFill>
                            <a:srgbClr val="000000"/>
                          </a:solidFill>
                          <a:latin typeface="Times New Roman"/>
                        </a:rPr>
                        <a:t>2010</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IN" sz="1800" b="0" strike="noStrike" spc="-1">
                          <a:solidFill>
                            <a:srgbClr val="000000"/>
                          </a:solidFill>
                          <a:latin typeface="Times New Roman"/>
                        </a:rPr>
                        <a:t>Research paper</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IN" sz="1800" b="0" strike="noStrike" spc="-1">
                          <a:solidFill>
                            <a:srgbClr val="000000"/>
                          </a:solidFill>
                          <a:latin typeface="Times New Roman"/>
                        </a:rPr>
                        <a:t>Reinforcement learning</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US" sz="1800" b="0" strike="noStrike" spc="-1">
                          <a:solidFill>
                            <a:srgbClr val="000000"/>
                          </a:solidFill>
                          <a:latin typeface="Times New Roman"/>
                        </a:rPr>
                        <a:t>Reinforcement learning needs a ton of data or epochs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 name="Table 1"/>
          <p:cNvGraphicFramePr/>
          <p:nvPr/>
        </p:nvGraphicFramePr>
        <p:xfrm>
          <a:off x="-25200" y="-32040"/>
          <a:ext cx="9168840" cy="6978240"/>
        </p:xfrm>
        <a:graphic>
          <a:graphicData uri="http://schemas.openxmlformats.org/drawingml/2006/table">
            <a:tbl>
              <a:tblPr/>
              <a:tblGrid>
                <a:gridCol w="636480">
                  <a:extLst>
                    <a:ext uri="{9D8B030D-6E8A-4147-A177-3AD203B41FA5}">
                      <a16:colId xmlns:a16="http://schemas.microsoft.com/office/drawing/2014/main" val="20000"/>
                    </a:ext>
                  </a:extLst>
                </a:gridCol>
                <a:gridCol w="1982880">
                  <a:extLst>
                    <a:ext uri="{9D8B030D-6E8A-4147-A177-3AD203B41FA5}">
                      <a16:colId xmlns:a16="http://schemas.microsoft.com/office/drawing/2014/main" val="20001"/>
                    </a:ext>
                  </a:extLst>
                </a:gridCol>
                <a:gridCol w="1309680">
                  <a:extLst>
                    <a:ext uri="{9D8B030D-6E8A-4147-A177-3AD203B41FA5}">
                      <a16:colId xmlns:a16="http://schemas.microsoft.com/office/drawing/2014/main" val="20002"/>
                    </a:ext>
                  </a:extLst>
                </a:gridCol>
                <a:gridCol w="1099440">
                  <a:extLst>
                    <a:ext uri="{9D8B030D-6E8A-4147-A177-3AD203B41FA5}">
                      <a16:colId xmlns:a16="http://schemas.microsoft.com/office/drawing/2014/main" val="20003"/>
                    </a:ext>
                  </a:extLst>
                </a:gridCol>
                <a:gridCol w="1224000">
                  <a:extLst>
                    <a:ext uri="{9D8B030D-6E8A-4147-A177-3AD203B41FA5}">
                      <a16:colId xmlns:a16="http://schemas.microsoft.com/office/drawing/2014/main" val="20004"/>
                    </a:ext>
                  </a:extLst>
                </a:gridCol>
                <a:gridCol w="1605600">
                  <a:extLst>
                    <a:ext uri="{9D8B030D-6E8A-4147-A177-3AD203B41FA5}">
                      <a16:colId xmlns:a16="http://schemas.microsoft.com/office/drawing/2014/main" val="20005"/>
                    </a:ext>
                  </a:extLst>
                </a:gridCol>
                <a:gridCol w="1310760">
                  <a:extLst>
                    <a:ext uri="{9D8B030D-6E8A-4147-A177-3AD203B41FA5}">
                      <a16:colId xmlns:a16="http://schemas.microsoft.com/office/drawing/2014/main" val="20006"/>
                    </a:ext>
                  </a:extLst>
                </a:gridCol>
              </a:tblGrid>
              <a:tr h="863640">
                <a:tc>
                  <a:txBody>
                    <a:bodyPr/>
                    <a:lstStyle/>
                    <a:p>
                      <a:pPr>
                        <a:lnSpc>
                          <a:spcPct val="100000"/>
                        </a:lnSpc>
                      </a:pPr>
                      <a:r>
                        <a:rPr lang="en-IN" sz="1200" b="1" strike="noStrike" spc="-1">
                          <a:solidFill>
                            <a:srgbClr val="FFFFFF"/>
                          </a:solidFill>
                          <a:latin typeface="Times New Roman"/>
                        </a:rPr>
                        <a:t>S.No</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Tile </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gn="ctr">
                        <a:lnSpc>
                          <a:spcPct val="100000"/>
                        </a:lnSpc>
                      </a:pPr>
                      <a:r>
                        <a:rPr lang="en-IN" sz="1200" b="1" strike="noStrike" spc="-1">
                          <a:solidFill>
                            <a:srgbClr val="FFFFFF"/>
                          </a:solidFill>
                          <a:latin typeface="Times New Roman"/>
                        </a:rPr>
                        <a:t>Authors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Year of publication</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Type of data</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Methodologies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Limitations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extLst>
                  <a:ext uri="{0D108BD9-81ED-4DB2-BD59-A6C34878D82A}">
                    <a16:rowId xmlns:a16="http://schemas.microsoft.com/office/drawing/2014/main" val="10000"/>
                  </a:ext>
                </a:extLst>
              </a:tr>
              <a:tr h="2746080">
                <a:tc>
                  <a:txBody>
                    <a:bodyPr/>
                    <a:lstStyle/>
                    <a:p>
                      <a:pPr>
                        <a:lnSpc>
                          <a:spcPct val="100000"/>
                        </a:lnSpc>
                      </a:pPr>
                      <a:r>
                        <a:rPr lang="en-IN" sz="1800" b="0" strike="noStrike" spc="-1">
                          <a:solidFill>
                            <a:srgbClr val="000000"/>
                          </a:solidFill>
                          <a:latin typeface="Times New Roman"/>
                        </a:rPr>
                        <a:t>3.</a:t>
                      </a:r>
                      <a:r>
                        <a:rPr lang="en-US" sz="1800" b="1" strike="noStrike" spc="-1">
                          <a:solidFill>
                            <a:srgbClr val="000000"/>
                          </a:solidFill>
                          <a:latin typeface="Times New Roman"/>
                        </a:rPr>
                        <a:t> </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pPr>
                      <a:r>
                        <a:rPr lang="en-US" sz="1800" b="0" strike="noStrike" spc="-1">
                          <a:solidFill>
                            <a:srgbClr val="000000"/>
                          </a:solidFill>
                          <a:latin typeface="Times New Roman"/>
                        </a:rPr>
                        <a:t>Machine learning techniques and use of event information for stock market</a:t>
                      </a:r>
                      <a:endParaRPr lang="en-IN" sz="1800" b="0" strike="noStrike" spc="-1">
                        <a:latin typeface="Arial"/>
                      </a:endParaRPr>
                    </a:p>
                    <a:p>
                      <a:pPr>
                        <a:lnSpc>
                          <a:spcPct val="100000"/>
                        </a:lnSpc>
                      </a:pPr>
                      <a:r>
                        <a:rPr lang="en-US" sz="1800" b="0" strike="noStrike" spc="-1">
                          <a:solidFill>
                            <a:srgbClr val="000000"/>
                          </a:solidFill>
                          <a:latin typeface="Times New Roman"/>
                        </a:rPr>
                        <a:t>prediction</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gn="ctr">
                        <a:lnSpc>
                          <a:spcPct val="100000"/>
                        </a:lnSpc>
                      </a:pPr>
                      <a:r>
                        <a:rPr lang="en-IN" sz="1800" b="0" strike="noStrike" spc="-1">
                          <a:solidFill>
                            <a:srgbClr val="000000"/>
                          </a:solidFill>
                          <a:latin typeface="Times New Roman"/>
                        </a:rPr>
                        <a:t>Paul D. Yoo, Maria H. Kim, Tony Jan</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pPr>
                      <a:r>
                        <a:rPr lang="en-IN" sz="1800" b="0" strike="noStrike" spc="-1">
                          <a:solidFill>
                            <a:srgbClr val="000000"/>
                          </a:solidFill>
                          <a:latin typeface="Times New Roman"/>
                        </a:rPr>
                        <a:t>2005</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pPr>
                      <a:r>
                        <a:rPr lang="en-IN" sz="1800" b="0" strike="noStrike" spc="-1">
                          <a:solidFill>
                            <a:srgbClr val="000000"/>
                          </a:solidFill>
                          <a:latin typeface="Times New Roman"/>
                        </a:rPr>
                        <a:t>Research paper</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pPr>
                      <a:r>
                        <a:rPr lang="en-IN" sz="1800" b="0" strike="noStrike" spc="-1">
                          <a:solidFill>
                            <a:srgbClr val="000000"/>
                          </a:solidFill>
                          <a:latin typeface="Times New Roman"/>
                        </a:rPr>
                        <a:t>Neural networks has </a:t>
                      </a:r>
                      <a:r>
                        <a:rPr lang="en-US" sz="1800" b="0" strike="noStrike" spc="-1">
                          <a:solidFill>
                            <a:srgbClr val="000000"/>
                          </a:solidFill>
                          <a:latin typeface="Times New Roman"/>
                        </a:rPr>
                        <a:t>the ability to learn</a:t>
                      </a:r>
                      <a:endParaRPr lang="en-IN" sz="1800" b="0" strike="noStrike" spc="-1">
                        <a:latin typeface="Arial"/>
                      </a:endParaRPr>
                    </a:p>
                    <a:p>
                      <a:pPr>
                        <a:lnSpc>
                          <a:spcPct val="100000"/>
                        </a:lnSpc>
                      </a:pPr>
                      <a:r>
                        <a:rPr lang="en-US" sz="1800" b="0" strike="noStrike" spc="-1">
                          <a:solidFill>
                            <a:srgbClr val="000000"/>
                          </a:solidFill>
                          <a:latin typeface="Times New Roman"/>
                        </a:rPr>
                        <a:t>Relationship through the data itself</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tabLst>
                          <a:tab pos="0" algn="l"/>
                        </a:tabLst>
                      </a:pPr>
                      <a:r>
                        <a:rPr lang="en-US" sz="1800" b="0" strike="noStrike" spc="-1">
                          <a:solidFill>
                            <a:srgbClr val="000000"/>
                          </a:solidFill>
                          <a:latin typeface="Times New Roman"/>
                        </a:rPr>
                        <a:t>Neural networks usually require much more data than traditional machine learning algorithms</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extLst>
                  <a:ext uri="{0D108BD9-81ED-4DB2-BD59-A6C34878D82A}">
                    <a16:rowId xmlns:a16="http://schemas.microsoft.com/office/drawing/2014/main" val="10001"/>
                  </a:ext>
                </a:extLst>
              </a:tr>
              <a:tr h="3279960">
                <a:tc>
                  <a:txBody>
                    <a:bodyPr/>
                    <a:lstStyle/>
                    <a:p>
                      <a:pPr>
                        <a:lnSpc>
                          <a:spcPct val="100000"/>
                        </a:lnSpc>
                      </a:pPr>
                      <a:r>
                        <a:rPr lang="en-IN" sz="1800" b="0" strike="noStrike" spc="-1">
                          <a:solidFill>
                            <a:srgbClr val="000000"/>
                          </a:solidFill>
                          <a:latin typeface="Times New Roman"/>
                        </a:rPr>
                        <a:t>4.</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tabLst>
                          <a:tab pos="0" algn="l"/>
                        </a:tabLst>
                      </a:pPr>
                      <a:r>
                        <a:rPr lang="en-US" sz="1800" b="0" strike="noStrike" spc="-1">
                          <a:solidFill>
                            <a:srgbClr val="000000"/>
                          </a:solidFill>
                          <a:latin typeface="Times New Roman"/>
                        </a:rPr>
                        <a:t>A machine learning model for stock market</a:t>
                      </a:r>
                      <a:endParaRPr lang="en-IN" sz="1800" b="0" strike="noStrike" spc="-1">
                        <a:latin typeface="Arial"/>
                      </a:endParaRPr>
                    </a:p>
                    <a:p>
                      <a:pPr>
                        <a:lnSpc>
                          <a:spcPct val="100000"/>
                        </a:lnSpc>
                        <a:tabLst>
                          <a:tab pos="0" algn="l"/>
                        </a:tabLst>
                      </a:pPr>
                      <a:r>
                        <a:rPr lang="en-US" sz="1800" b="0" strike="noStrike" spc="-1">
                          <a:solidFill>
                            <a:srgbClr val="000000"/>
                          </a:solidFill>
                          <a:latin typeface="Times New Roman"/>
                        </a:rPr>
                        <a:t>prediction</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gn="ctr">
                        <a:lnSpc>
                          <a:spcPct val="100000"/>
                        </a:lnSpc>
                      </a:pPr>
                      <a:r>
                        <a:rPr lang="en-US" sz="1800" b="0" strike="noStrike" spc="-1">
                          <a:solidFill>
                            <a:srgbClr val="000000"/>
                          </a:solidFill>
                          <a:latin typeface="Times New Roman"/>
                        </a:rPr>
                        <a:t>Osman Hegazy, Omar S. Soliman, Mustafa Abdul Salam</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IN" sz="1800" b="0" strike="noStrike" spc="-1">
                          <a:solidFill>
                            <a:srgbClr val="000000"/>
                          </a:solidFill>
                          <a:latin typeface="Times New Roman"/>
                        </a:rPr>
                        <a:t>2013</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IN" sz="1800" b="0" strike="noStrike" spc="-1">
                          <a:solidFill>
                            <a:srgbClr val="000000"/>
                          </a:solidFill>
                          <a:latin typeface="Times New Roman"/>
                        </a:rPr>
                        <a:t>Research paper</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IN" sz="1800" b="0" strike="noStrike" spc="-1">
                          <a:solidFill>
                            <a:srgbClr val="000000"/>
                          </a:solidFill>
                          <a:latin typeface="Times New Roman"/>
                        </a:rPr>
                        <a:t>Regression based model to </a:t>
                      </a:r>
                      <a:r>
                        <a:rPr lang="en-US" sz="1800" b="0" strike="noStrike" spc="-1">
                          <a:solidFill>
                            <a:srgbClr val="000000"/>
                          </a:solidFill>
                          <a:latin typeface="Times New Roman"/>
                        </a:rPr>
                        <a:t>predicting continuous values through some given</a:t>
                      </a:r>
                      <a:endParaRPr lang="en-IN" sz="1800" b="0" strike="noStrike" spc="-1">
                        <a:latin typeface="Arial"/>
                      </a:endParaRPr>
                    </a:p>
                    <a:p>
                      <a:pPr>
                        <a:lnSpc>
                          <a:spcPct val="100000"/>
                        </a:lnSpc>
                      </a:pPr>
                      <a:r>
                        <a:rPr lang="en-US" sz="1800" b="0" strike="noStrike" spc="-1">
                          <a:solidFill>
                            <a:srgbClr val="000000"/>
                          </a:solidFill>
                          <a:latin typeface="Times New Roman"/>
                        </a:rPr>
                        <a:t>Independent values</a:t>
                      </a:r>
                      <a:endParaRPr lang="en-IN" sz="1800" b="0" strike="noStrike" spc="-1">
                        <a:latin typeface="Arial"/>
                      </a:endParaRPr>
                    </a:p>
                    <a:p>
                      <a:pPr>
                        <a:lnSpc>
                          <a:spcPct val="100000"/>
                        </a:lnSpc>
                      </a:pP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tabLst>
                          <a:tab pos="0" algn="l"/>
                        </a:tabLst>
                      </a:pPr>
                      <a:r>
                        <a:rPr lang="en-US" sz="1800" b="0" strike="noStrike" spc="-1">
                          <a:solidFill>
                            <a:srgbClr val="000000"/>
                          </a:solidFill>
                          <a:latin typeface="Times New Roman"/>
                        </a:rPr>
                        <a:t>It assumes that the data is independent</a:t>
                      </a:r>
                      <a:endParaRPr lang="en-IN" sz="1800" b="0" strike="noStrike" spc="-1">
                        <a:latin typeface="Arial"/>
                      </a:endParaRPr>
                    </a:p>
                    <a:p>
                      <a:pPr>
                        <a:lnSpc>
                          <a:spcPct val="100000"/>
                        </a:lnSpc>
                        <a:tabLst>
                          <a:tab pos="0" algn="l"/>
                        </a:tabLst>
                      </a:pP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Table 1"/>
          <p:cNvGraphicFramePr/>
          <p:nvPr>
            <p:extLst>
              <p:ext uri="{D42A27DB-BD31-4B8C-83A1-F6EECF244321}">
                <p14:modId xmlns:p14="http://schemas.microsoft.com/office/powerpoint/2010/main" val="3906302423"/>
              </p:ext>
            </p:extLst>
          </p:nvPr>
        </p:nvGraphicFramePr>
        <p:xfrm>
          <a:off x="-25200" y="-32040"/>
          <a:ext cx="9421560" cy="6889680"/>
        </p:xfrm>
        <a:graphic>
          <a:graphicData uri="http://schemas.openxmlformats.org/drawingml/2006/table">
            <a:tbl>
              <a:tblPr/>
              <a:tblGrid>
                <a:gridCol w="636480">
                  <a:extLst>
                    <a:ext uri="{9D8B030D-6E8A-4147-A177-3AD203B41FA5}">
                      <a16:colId xmlns:a16="http://schemas.microsoft.com/office/drawing/2014/main" val="20000"/>
                    </a:ext>
                  </a:extLst>
                </a:gridCol>
                <a:gridCol w="2054880">
                  <a:extLst>
                    <a:ext uri="{9D8B030D-6E8A-4147-A177-3AD203B41FA5}">
                      <a16:colId xmlns:a16="http://schemas.microsoft.com/office/drawing/2014/main" val="20001"/>
                    </a:ext>
                  </a:extLst>
                </a:gridCol>
                <a:gridCol w="1345680">
                  <a:extLst>
                    <a:ext uri="{9D8B030D-6E8A-4147-A177-3AD203B41FA5}">
                      <a16:colId xmlns:a16="http://schemas.microsoft.com/office/drawing/2014/main" val="20002"/>
                    </a:ext>
                  </a:extLst>
                </a:gridCol>
                <a:gridCol w="1063080">
                  <a:extLst>
                    <a:ext uri="{9D8B030D-6E8A-4147-A177-3AD203B41FA5}">
                      <a16:colId xmlns:a16="http://schemas.microsoft.com/office/drawing/2014/main" val="20003"/>
                    </a:ext>
                  </a:extLst>
                </a:gridCol>
                <a:gridCol w="1368000">
                  <a:extLst>
                    <a:ext uri="{9D8B030D-6E8A-4147-A177-3AD203B41FA5}">
                      <a16:colId xmlns:a16="http://schemas.microsoft.com/office/drawing/2014/main" val="20004"/>
                    </a:ext>
                  </a:extLst>
                </a:gridCol>
                <a:gridCol w="1606320">
                  <a:extLst>
                    <a:ext uri="{9D8B030D-6E8A-4147-A177-3AD203B41FA5}">
                      <a16:colId xmlns:a16="http://schemas.microsoft.com/office/drawing/2014/main" val="20005"/>
                    </a:ext>
                  </a:extLst>
                </a:gridCol>
                <a:gridCol w="1347120">
                  <a:extLst>
                    <a:ext uri="{9D8B030D-6E8A-4147-A177-3AD203B41FA5}">
                      <a16:colId xmlns:a16="http://schemas.microsoft.com/office/drawing/2014/main" val="20006"/>
                    </a:ext>
                  </a:extLst>
                </a:gridCol>
              </a:tblGrid>
              <a:tr h="863640">
                <a:tc>
                  <a:txBody>
                    <a:bodyPr/>
                    <a:lstStyle/>
                    <a:p>
                      <a:pPr>
                        <a:lnSpc>
                          <a:spcPct val="100000"/>
                        </a:lnSpc>
                      </a:pPr>
                      <a:r>
                        <a:rPr lang="en-IN" sz="1200" b="1" strike="noStrike" spc="-1">
                          <a:solidFill>
                            <a:srgbClr val="FFFFFF"/>
                          </a:solidFill>
                          <a:latin typeface="Times New Roman"/>
                        </a:rPr>
                        <a:t>S.No</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Tile </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gn="ctr">
                        <a:lnSpc>
                          <a:spcPct val="100000"/>
                        </a:lnSpc>
                      </a:pPr>
                      <a:r>
                        <a:rPr lang="en-IN" sz="1200" b="1" strike="noStrike" spc="-1">
                          <a:solidFill>
                            <a:srgbClr val="FFFFFF"/>
                          </a:solidFill>
                          <a:latin typeface="Times New Roman"/>
                        </a:rPr>
                        <a:t>Authors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Year of Publication</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Type of Data</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Methodologies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Limitations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extLst>
                  <a:ext uri="{0D108BD9-81ED-4DB2-BD59-A6C34878D82A}">
                    <a16:rowId xmlns:a16="http://schemas.microsoft.com/office/drawing/2014/main" val="10000"/>
                  </a:ext>
                </a:extLst>
              </a:tr>
              <a:tr h="2746080">
                <a:tc>
                  <a:txBody>
                    <a:bodyPr/>
                    <a:lstStyle/>
                    <a:p>
                      <a:pPr>
                        <a:lnSpc>
                          <a:spcPct val="100000"/>
                        </a:lnSpc>
                      </a:pPr>
                      <a:r>
                        <a:rPr lang="en-IN" sz="1800" b="0" strike="noStrike" spc="-1">
                          <a:solidFill>
                            <a:srgbClr val="000000"/>
                          </a:solidFill>
                          <a:latin typeface="Times New Roman"/>
                        </a:rPr>
                        <a:t>5.</a:t>
                      </a:r>
                      <a:r>
                        <a:rPr lang="en-US" sz="1800" b="1" strike="noStrike" spc="-1">
                          <a:solidFill>
                            <a:srgbClr val="000000"/>
                          </a:solidFill>
                          <a:latin typeface="Times New Roman"/>
                        </a:rPr>
                        <a:t> </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pPr>
                      <a:r>
                        <a:rPr lang="en-US" sz="1800" b="0" strike="noStrike" spc="-1">
                          <a:solidFill>
                            <a:srgbClr val="000000"/>
                          </a:solidFill>
                          <a:latin typeface="Times New Roman"/>
                        </a:rPr>
                        <a:t>Empirical study on stock market prediction using</a:t>
                      </a:r>
                      <a:endParaRPr lang="en-IN" sz="1800" b="0" strike="noStrike" spc="-1">
                        <a:latin typeface="Arial"/>
                      </a:endParaRPr>
                    </a:p>
                    <a:p>
                      <a:pPr>
                        <a:lnSpc>
                          <a:spcPct val="100000"/>
                        </a:lnSpc>
                      </a:pPr>
                      <a:r>
                        <a:rPr lang="en-US" sz="1800" b="0" strike="noStrike" spc="-1">
                          <a:solidFill>
                            <a:srgbClr val="000000"/>
                          </a:solidFill>
                          <a:latin typeface="Times New Roman"/>
                        </a:rPr>
                        <a:t>machine learning</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gn="ctr">
                        <a:lnSpc>
                          <a:spcPct val="100000"/>
                        </a:lnSpc>
                      </a:pPr>
                      <a:r>
                        <a:rPr lang="en-IN" sz="1800" b="0" strike="noStrike" spc="-1">
                          <a:solidFill>
                            <a:srgbClr val="000000"/>
                          </a:solidFill>
                          <a:latin typeface="Times New Roman"/>
                        </a:rPr>
                        <a:t>Rachna Sable, Dr. Shivani Goel, Dr. Pradeep Chatterjee</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pPr>
                      <a:r>
                        <a:rPr lang="en-IN" sz="1800" b="0" strike="noStrike" spc="-1">
                          <a:solidFill>
                            <a:srgbClr val="000000"/>
                          </a:solidFill>
                          <a:latin typeface="Times New Roman"/>
                        </a:rPr>
                        <a:t>2018</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tabLst>
                          <a:tab pos="0" algn="l"/>
                        </a:tabLst>
                      </a:pPr>
                      <a:r>
                        <a:rPr lang="en-IN" sz="1800" b="0" strike="noStrike" spc="-1">
                          <a:solidFill>
                            <a:srgbClr val="000000"/>
                          </a:solidFill>
                          <a:latin typeface="Times New Roman"/>
                        </a:rPr>
                        <a:t>Research Paper</a:t>
                      </a:r>
                      <a:endParaRPr lang="en-IN" sz="1800" b="0" strike="noStrike" spc="-1">
                        <a:latin typeface="Arial"/>
                      </a:endParaRPr>
                    </a:p>
                    <a:p>
                      <a:pPr>
                        <a:lnSpc>
                          <a:spcPct val="100000"/>
                        </a:lnSpc>
                        <a:tabLst>
                          <a:tab pos="0" algn="l"/>
                        </a:tabLst>
                      </a:pP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pPr>
                      <a:r>
                        <a:rPr lang="en-US" sz="1800" b="0" strike="noStrike" spc="-1">
                          <a:solidFill>
                            <a:srgbClr val="000000"/>
                          </a:solidFill>
                          <a:latin typeface="Times New Roman"/>
                        </a:rPr>
                        <a:t>Fuzzy dual-factor time-series for stock index forecasting</a:t>
                      </a:r>
                      <a:endParaRPr lang="en-IN" sz="1800" b="0" strike="noStrike" spc="-1">
                        <a:latin typeface="Arial"/>
                      </a:endParaRPr>
                    </a:p>
                    <a:p>
                      <a:pPr>
                        <a:lnSpc>
                          <a:spcPct val="100000"/>
                        </a:lnSpc>
                      </a:pPr>
                      <a:b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pPr>
                      <a:r>
                        <a:rPr lang="en-US" sz="1800" b="0" strike="noStrike" spc="-1">
                          <a:solidFill>
                            <a:srgbClr val="000000"/>
                          </a:solidFill>
                          <a:latin typeface="Times New Roman"/>
                        </a:rPr>
                        <a:t>It takes volume to make price move</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extLst>
                  <a:ext uri="{0D108BD9-81ED-4DB2-BD59-A6C34878D82A}">
                    <a16:rowId xmlns:a16="http://schemas.microsoft.com/office/drawing/2014/main" val="10001"/>
                  </a:ext>
                </a:extLst>
              </a:tr>
              <a:tr h="3279960">
                <a:tc>
                  <a:txBody>
                    <a:bodyPr/>
                    <a:lstStyle/>
                    <a:p>
                      <a:pPr>
                        <a:lnSpc>
                          <a:spcPct val="100000"/>
                        </a:lnSpc>
                      </a:pPr>
                      <a:r>
                        <a:rPr lang="en-IN" sz="1800" b="0" strike="noStrike" spc="-1">
                          <a:solidFill>
                            <a:srgbClr val="000000"/>
                          </a:solidFill>
                          <a:latin typeface="Times New Roman"/>
                        </a:rPr>
                        <a:t>6.</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US" sz="1800" b="0" strike="noStrike" spc="-1">
                          <a:solidFill>
                            <a:srgbClr val="000000"/>
                          </a:solidFill>
                          <a:latin typeface="Times New Roman"/>
                        </a:rPr>
                        <a:t>Stock market prediction analysis by incorporating</a:t>
                      </a:r>
                      <a:endParaRPr lang="en-IN" sz="1800" b="0" strike="noStrike" spc="-1">
                        <a:latin typeface="Arial"/>
                      </a:endParaRPr>
                    </a:p>
                    <a:p>
                      <a:pPr>
                        <a:lnSpc>
                          <a:spcPct val="100000"/>
                        </a:lnSpc>
                      </a:pPr>
                      <a:r>
                        <a:rPr lang="en-US" sz="1800" b="0" strike="noStrike" spc="-1">
                          <a:solidFill>
                            <a:srgbClr val="000000"/>
                          </a:solidFill>
                          <a:latin typeface="Times New Roman"/>
                        </a:rPr>
                        <a:t>social and news opinion and sentiment</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gn="ctr">
                        <a:lnSpc>
                          <a:spcPct val="100000"/>
                        </a:lnSpc>
                      </a:pPr>
                      <a:r>
                        <a:rPr lang="en-IN" sz="1800" b="0" strike="noStrike" spc="-1">
                          <a:solidFill>
                            <a:srgbClr val="000000"/>
                          </a:solidFill>
                          <a:latin typeface="Times New Roman"/>
                        </a:rPr>
                        <a:t>Zhaoxia Wang, Seng-Beng HO Zhiping Lin</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IN" sz="1800" b="0" strike="noStrike" spc="-1">
                          <a:solidFill>
                            <a:srgbClr val="000000"/>
                          </a:solidFill>
                          <a:latin typeface="Times New Roman"/>
                        </a:rPr>
                        <a:t>2018</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IN" sz="1800" b="0" strike="noStrike" spc="-1">
                          <a:solidFill>
                            <a:srgbClr val="000000"/>
                          </a:solidFill>
                          <a:latin typeface="Times New Roman"/>
                        </a:rPr>
                        <a:t>Research Paper</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US" sz="1800" b="0" strike="noStrike" spc="-1">
                          <a:solidFill>
                            <a:srgbClr val="000000"/>
                          </a:solidFill>
                          <a:latin typeface="Times New Roman"/>
                        </a:rPr>
                        <a:t>Artificial Neural Network  methods are mostly implemented and play a vital role in decision making for stock market predictions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US" sz="1800" b="0" strike="noStrike" spc="-1" dirty="0">
                          <a:solidFill>
                            <a:srgbClr val="000000"/>
                          </a:solidFill>
                          <a:latin typeface="Times New Roman"/>
                        </a:rPr>
                        <a:t>It will give less accurate results</a:t>
                      </a:r>
                      <a:endParaRPr lang="en-IN"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Table 1"/>
          <p:cNvGraphicFramePr/>
          <p:nvPr/>
        </p:nvGraphicFramePr>
        <p:xfrm>
          <a:off x="0" y="0"/>
          <a:ext cx="9175680" cy="6857640"/>
        </p:xfrm>
        <a:graphic>
          <a:graphicData uri="http://schemas.openxmlformats.org/drawingml/2006/table">
            <a:tbl>
              <a:tblPr/>
              <a:tblGrid>
                <a:gridCol w="539280">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1800000">
                  <a:extLst>
                    <a:ext uri="{9D8B030D-6E8A-4147-A177-3AD203B41FA5}">
                      <a16:colId xmlns:a16="http://schemas.microsoft.com/office/drawing/2014/main" val="20002"/>
                    </a:ext>
                  </a:extLst>
                </a:gridCol>
                <a:gridCol w="959760">
                  <a:extLst>
                    <a:ext uri="{9D8B030D-6E8A-4147-A177-3AD203B41FA5}">
                      <a16:colId xmlns:a16="http://schemas.microsoft.com/office/drawing/2014/main" val="20003"/>
                    </a:ext>
                  </a:extLst>
                </a:gridCol>
                <a:gridCol w="1454400">
                  <a:extLst>
                    <a:ext uri="{9D8B030D-6E8A-4147-A177-3AD203B41FA5}">
                      <a16:colId xmlns:a16="http://schemas.microsoft.com/office/drawing/2014/main" val="20004"/>
                    </a:ext>
                  </a:extLst>
                </a:gridCol>
                <a:gridCol w="1310760">
                  <a:extLst>
                    <a:ext uri="{9D8B030D-6E8A-4147-A177-3AD203B41FA5}">
                      <a16:colId xmlns:a16="http://schemas.microsoft.com/office/drawing/2014/main" val="20005"/>
                    </a:ext>
                  </a:extLst>
                </a:gridCol>
                <a:gridCol w="1311480">
                  <a:extLst>
                    <a:ext uri="{9D8B030D-6E8A-4147-A177-3AD203B41FA5}">
                      <a16:colId xmlns:a16="http://schemas.microsoft.com/office/drawing/2014/main" val="20006"/>
                    </a:ext>
                  </a:extLst>
                </a:gridCol>
              </a:tblGrid>
              <a:tr h="874440">
                <a:tc>
                  <a:txBody>
                    <a:bodyPr/>
                    <a:lstStyle/>
                    <a:p>
                      <a:pPr>
                        <a:lnSpc>
                          <a:spcPct val="100000"/>
                        </a:lnSpc>
                      </a:pPr>
                      <a:r>
                        <a:rPr lang="en-IN" sz="1200" b="1" strike="noStrike" spc="-1">
                          <a:solidFill>
                            <a:srgbClr val="FFFFFF"/>
                          </a:solidFill>
                          <a:latin typeface="Times New Roman"/>
                        </a:rPr>
                        <a:t>S.No</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Tile </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gn="ctr">
                        <a:lnSpc>
                          <a:spcPct val="100000"/>
                        </a:lnSpc>
                      </a:pPr>
                      <a:r>
                        <a:rPr lang="en-IN" sz="1200" b="1" strike="noStrike" spc="-1">
                          <a:solidFill>
                            <a:srgbClr val="FFFFFF"/>
                          </a:solidFill>
                          <a:latin typeface="Times New Roman"/>
                        </a:rPr>
                        <a:t>Authors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Year of Publication</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Type of Data</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Methodologies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Limitations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extLst>
                  <a:ext uri="{0D108BD9-81ED-4DB2-BD59-A6C34878D82A}">
                    <a16:rowId xmlns:a16="http://schemas.microsoft.com/office/drawing/2014/main" val="10000"/>
                  </a:ext>
                </a:extLst>
              </a:tr>
              <a:tr h="2780280">
                <a:tc>
                  <a:txBody>
                    <a:bodyPr/>
                    <a:lstStyle/>
                    <a:p>
                      <a:pPr>
                        <a:lnSpc>
                          <a:spcPct val="100000"/>
                        </a:lnSpc>
                      </a:pPr>
                      <a:r>
                        <a:rPr lang="en-IN" sz="1800" b="0" strike="noStrike" spc="-1">
                          <a:solidFill>
                            <a:srgbClr val="000000"/>
                          </a:solidFill>
                          <a:latin typeface="Times New Roman"/>
                        </a:rPr>
                        <a:t>7.</a:t>
                      </a:r>
                      <a:r>
                        <a:rPr lang="en-US" sz="1800" b="1" strike="noStrike" spc="-1">
                          <a:solidFill>
                            <a:srgbClr val="000000"/>
                          </a:solidFill>
                          <a:latin typeface="Times New Roman"/>
                        </a:rPr>
                        <a:t> </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pPr>
                      <a:r>
                        <a:rPr lang="en-US" sz="1800" b="0" strike="noStrike" spc="-1">
                          <a:solidFill>
                            <a:srgbClr val="000000"/>
                          </a:solidFill>
                          <a:latin typeface="Times New Roman"/>
                        </a:rPr>
                        <a:t>Stock closing price prediction using machine</a:t>
                      </a:r>
                      <a:endParaRPr lang="en-IN" sz="1800" b="0" strike="noStrike" spc="-1">
                        <a:latin typeface="Arial"/>
                      </a:endParaRPr>
                    </a:p>
                    <a:p>
                      <a:pPr>
                        <a:lnSpc>
                          <a:spcPct val="100000"/>
                        </a:lnSpc>
                      </a:pPr>
                      <a:r>
                        <a:rPr lang="en-US" sz="1800" b="0" strike="noStrike" spc="-1">
                          <a:solidFill>
                            <a:srgbClr val="000000"/>
                          </a:solidFill>
                          <a:latin typeface="Times New Roman"/>
                        </a:rPr>
                        <a:t>learning</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gn="ctr">
                        <a:lnSpc>
                          <a:spcPct val="100000"/>
                        </a:lnSpc>
                      </a:pPr>
                      <a:r>
                        <a:rPr lang="en-IN" sz="1800" b="0" strike="noStrike" spc="-1">
                          <a:solidFill>
                            <a:srgbClr val="000000"/>
                          </a:solidFill>
                          <a:latin typeface="Times New Roman"/>
                        </a:rPr>
                        <a:t>Pawee Werawithayaset, Suratose Tritilanunt</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pPr>
                      <a:r>
                        <a:rPr lang="en-IN" sz="1800" b="0" strike="noStrike" spc="-1">
                          <a:solidFill>
                            <a:srgbClr val="000000"/>
                          </a:solidFill>
                          <a:latin typeface="Times New Roman"/>
                        </a:rPr>
                        <a:t>2019</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pPr>
                      <a:r>
                        <a:rPr lang="en-IN" sz="1800" b="0" strike="noStrike" spc="-1">
                          <a:solidFill>
                            <a:srgbClr val="000000"/>
                          </a:solidFill>
                          <a:latin typeface="Times New Roman"/>
                        </a:rPr>
                        <a:t>Research Paper</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pPr>
                      <a:r>
                        <a:rPr lang="en-US" sz="1800" b="0" strike="noStrike" spc="-1">
                          <a:solidFill>
                            <a:srgbClr val="000000"/>
                          </a:solidFill>
                          <a:latin typeface="Times New Roman"/>
                        </a:rPr>
                        <a:t>K-Means clustering and Fuzzy time series</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pPr>
                      <a:r>
                        <a:rPr lang="en-US" sz="1800" b="0" strike="noStrike" spc="-1">
                          <a:solidFill>
                            <a:srgbClr val="000000"/>
                          </a:solidFill>
                          <a:latin typeface="Times New Roman"/>
                        </a:rPr>
                        <a:t>Static length of intervals is that the historical data are roughly put into intervals</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extLst>
                  <a:ext uri="{0D108BD9-81ED-4DB2-BD59-A6C34878D82A}">
                    <a16:rowId xmlns:a16="http://schemas.microsoft.com/office/drawing/2014/main" val="10001"/>
                  </a:ext>
                </a:extLst>
              </a:tr>
              <a:tr h="3202920">
                <a:tc>
                  <a:txBody>
                    <a:bodyPr/>
                    <a:lstStyle/>
                    <a:p>
                      <a:pPr>
                        <a:lnSpc>
                          <a:spcPct val="100000"/>
                        </a:lnSpc>
                      </a:pPr>
                      <a:r>
                        <a:rPr lang="en-IN" sz="1800" b="0" strike="noStrike" spc="-1">
                          <a:solidFill>
                            <a:srgbClr val="000000"/>
                          </a:solidFill>
                          <a:latin typeface="Times New Roman"/>
                        </a:rPr>
                        <a:t>8.</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US" sz="1800" b="0" strike="noStrike" spc="-1">
                          <a:solidFill>
                            <a:srgbClr val="000000"/>
                          </a:solidFill>
                          <a:latin typeface="Times New Roman"/>
                        </a:rPr>
                        <a:t>Stock market forecasting today and tomorrow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gn="ctr">
                        <a:lnSpc>
                          <a:spcPct val="100000"/>
                        </a:lnSpc>
                      </a:pPr>
                      <a:r>
                        <a:rPr lang="en-IN" sz="1800" b="0" strike="noStrike" spc="-1">
                          <a:solidFill>
                            <a:srgbClr val="000000"/>
                          </a:solidFill>
                          <a:latin typeface="Times New Roman"/>
                        </a:rPr>
                        <a:t>Tarun Kumar Madan, Jitendra Kumar, Aashutosh Kumar Singh</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IN" sz="1800" b="0" strike="noStrike" spc="-1">
                          <a:solidFill>
                            <a:srgbClr val="000000"/>
                          </a:solidFill>
                          <a:latin typeface="Times New Roman"/>
                        </a:rPr>
                        <a:t>2019</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tabLst>
                          <a:tab pos="0" algn="l"/>
                        </a:tabLst>
                      </a:pPr>
                      <a:r>
                        <a:rPr lang="en-IN" sz="1800" b="0" strike="noStrike" spc="-1">
                          <a:solidFill>
                            <a:srgbClr val="000000"/>
                          </a:solidFill>
                          <a:latin typeface="Times New Roman"/>
                        </a:rPr>
                        <a:t>Research Paper</a:t>
                      </a:r>
                      <a:endParaRPr lang="en-IN" sz="1800" b="0" strike="noStrike" spc="-1">
                        <a:latin typeface="Arial"/>
                      </a:endParaRPr>
                    </a:p>
                    <a:p>
                      <a:pPr>
                        <a:lnSpc>
                          <a:spcPct val="100000"/>
                        </a:lnSpc>
                        <a:tabLst>
                          <a:tab pos="0" algn="l"/>
                        </a:tabLst>
                      </a:pP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US" sz="1800" b="0" strike="noStrike" spc="-1">
                          <a:solidFill>
                            <a:srgbClr val="000000"/>
                          </a:solidFill>
                          <a:latin typeface="Times New Roman"/>
                        </a:rPr>
                        <a:t>Stock market prediction using the ARIMA model</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US" sz="1800" b="0" strike="noStrike" spc="-1">
                          <a:solidFill>
                            <a:srgbClr val="000000"/>
                          </a:solidFill>
                          <a:latin typeface="Times New Roman"/>
                        </a:rPr>
                        <a:t>Identifying the correct model from the class of possible models are difficult</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 name="Table 1"/>
          <p:cNvGraphicFramePr/>
          <p:nvPr/>
        </p:nvGraphicFramePr>
        <p:xfrm>
          <a:off x="-25200" y="-135000"/>
          <a:ext cx="9168840" cy="7268400"/>
        </p:xfrm>
        <a:graphic>
          <a:graphicData uri="http://schemas.openxmlformats.org/drawingml/2006/table">
            <a:tbl>
              <a:tblPr/>
              <a:tblGrid>
                <a:gridCol w="564480">
                  <a:extLst>
                    <a:ext uri="{9D8B030D-6E8A-4147-A177-3AD203B41FA5}">
                      <a16:colId xmlns:a16="http://schemas.microsoft.com/office/drawing/2014/main" val="20000"/>
                    </a:ext>
                  </a:extLst>
                </a:gridCol>
                <a:gridCol w="1944000">
                  <a:extLst>
                    <a:ext uri="{9D8B030D-6E8A-4147-A177-3AD203B41FA5}">
                      <a16:colId xmlns:a16="http://schemas.microsoft.com/office/drawing/2014/main" val="20001"/>
                    </a:ext>
                  </a:extLst>
                </a:gridCol>
                <a:gridCol w="1512000">
                  <a:extLst>
                    <a:ext uri="{9D8B030D-6E8A-4147-A177-3AD203B41FA5}">
                      <a16:colId xmlns:a16="http://schemas.microsoft.com/office/drawing/2014/main" val="20002"/>
                    </a:ext>
                  </a:extLst>
                </a:gridCol>
                <a:gridCol w="1080000">
                  <a:extLst>
                    <a:ext uri="{9D8B030D-6E8A-4147-A177-3AD203B41FA5}">
                      <a16:colId xmlns:a16="http://schemas.microsoft.com/office/drawing/2014/main" val="20003"/>
                    </a:ext>
                  </a:extLst>
                </a:gridCol>
                <a:gridCol w="1296000">
                  <a:extLst>
                    <a:ext uri="{9D8B030D-6E8A-4147-A177-3AD203B41FA5}">
                      <a16:colId xmlns:a16="http://schemas.microsoft.com/office/drawing/2014/main" val="20004"/>
                    </a:ext>
                  </a:extLst>
                </a:gridCol>
                <a:gridCol w="1440000">
                  <a:extLst>
                    <a:ext uri="{9D8B030D-6E8A-4147-A177-3AD203B41FA5}">
                      <a16:colId xmlns:a16="http://schemas.microsoft.com/office/drawing/2014/main" val="20005"/>
                    </a:ext>
                  </a:extLst>
                </a:gridCol>
                <a:gridCol w="1332360">
                  <a:extLst>
                    <a:ext uri="{9D8B030D-6E8A-4147-A177-3AD203B41FA5}">
                      <a16:colId xmlns:a16="http://schemas.microsoft.com/office/drawing/2014/main" val="20006"/>
                    </a:ext>
                  </a:extLst>
                </a:gridCol>
              </a:tblGrid>
              <a:tr h="774360">
                <a:tc>
                  <a:txBody>
                    <a:bodyPr/>
                    <a:lstStyle/>
                    <a:p>
                      <a:pPr>
                        <a:lnSpc>
                          <a:spcPct val="100000"/>
                        </a:lnSpc>
                      </a:pPr>
                      <a:r>
                        <a:rPr lang="en-IN" sz="1200" b="1" strike="noStrike" spc="-1">
                          <a:solidFill>
                            <a:srgbClr val="FFFFFF"/>
                          </a:solidFill>
                          <a:latin typeface="Times New Roman"/>
                        </a:rPr>
                        <a:t>S.No</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Tile </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gn="ctr">
                        <a:lnSpc>
                          <a:spcPct val="100000"/>
                        </a:lnSpc>
                      </a:pPr>
                      <a:r>
                        <a:rPr lang="en-IN" sz="1200" b="1" strike="noStrike" spc="-1">
                          <a:solidFill>
                            <a:srgbClr val="FFFFFF"/>
                          </a:solidFill>
                          <a:latin typeface="Times New Roman"/>
                        </a:rPr>
                        <a:t>Authors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Year of publication</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Type of data</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Methodologies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Limitations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extLst>
                  <a:ext uri="{0D108BD9-81ED-4DB2-BD59-A6C34878D82A}">
                    <a16:rowId xmlns:a16="http://schemas.microsoft.com/office/drawing/2014/main" val="10000"/>
                  </a:ext>
                </a:extLst>
              </a:tr>
              <a:tr h="3381840">
                <a:tc>
                  <a:txBody>
                    <a:bodyPr/>
                    <a:lstStyle/>
                    <a:p>
                      <a:pPr>
                        <a:lnSpc>
                          <a:spcPct val="100000"/>
                        </a:lnSpc>
                      </a:pPr>
                      <a:r>
                        <a:rPr lang="en-IN" sz="1800" b="0" strike="noStrike" spc="-1">
                          <a:solidFill>
                            <a:srgbClr val="000000"/>
                          </a:solidFill>
                          <a:latin typeface="Times New Roman"/>
                        </a:rPr>
                        <a:t>9.</a:t>
                      </a:r>
                      <a:r>
                        <a:rPr lang="en-US" sz="1800" b="1" strike="noStrike" spc="-1">
                          <a:solidFill>
                            <a:srgbClr val="000000"/>
                          </a:solidFill>
                          <a:latin typeface="Times New Roman"/>
                        </a:rPr>
                        <a:t> </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pPr>
                      <a:r>
                        <a:rPr lang="en-US" sz="1800" b="0" strike="noStrike" spc="-1">
                          <a:solidFill>
                            <a:srgbClr val="000000"/>
                          </a:solidFill>
                          <a:latin typeface="Times New Roman"/>
                        </a:rPr>
                        <a:t>Stock market prediction using</a:t>
                      </a:r>
                      <a:endParaRPr lang="en-IN" sz="1800" b="0" strike="noStrike" spc="-1">
                        <a:latin typeface="Arial"/>
                      </a:endParaRPr>
                    </a:p>
                    <a:p>
                      <a:pPr>
                        <a:lnSpc>
                          <a:spcPct val="100000"/>
                        </a:lnSpc>
                      </a:pPr>
                      <a:r>
                        <a:rPr lang="en-US" sz="1800" b="0" strike="noStrike" spc="-1">
                          <a:solidFill>
                            <a:srgbClr val="000000"/>
                          </a:solidFill>
                          <a:latin typeface="Times New Roman"/>
                        </a:rPr>
                        <a:t>machine learning methods</a:t>
                      </a:r>
                      <a:endParaRPr lang="en-IN" sz="1800" b="0" strike="noStrike" spc="-1">
                        <a:latin typeface="Arial"/>
                      </a:endParaRPr>
                    </a:p>
                    <a:p>
                      <a:pPr>
                        <a:lnSpc>
                          <a:spcPct val="100000"/>
                        </a:lnSpc>
                        <a:tabLst>
                          <a:tab pos="0" algn="l"/>
                        </a:tabLst>
                      </a:pP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gn="ctr">
                        <a:lnSpc>
                          <a:spcPct val="100000"/>
                        </a:lnSpc>
                        <a:tabLst>
                          <a:tab pos="0" algn="l"/>
                        </a:tabLst>
                      </a:pPr>
                      <a:r>
                        <a:rPr lang="en-US" sz="1800" b="0" strike="noStrike" spc="-1">
                          <a:solidFill>
                            <a:srgbClr val="000000"/>
                          </a:solidFill>
                          <a:latin typeface="Times New Roman"/>
                        </a:rPr>
                        <a:t>Subhadra Kompella, Kalyana Chakravarthy Chilukuri</a:t>
                      </a:r>
                      <a:endParaRPr lang="en-IN" sz="1800" b="0" strike="noStrike" spc="-1">
                        <a:latin typeface="Arial"/>
                      </a:endParaRPr>
                    </a:p>
                    <a:p>
                      <a:pPr algn="ctr">
                        <a:lnSpc>
                          <a:spcPct val="100000"/>
                        </a:lnSpc>
                        <a:tabLst>
                          <a:tab pos="0" algn="l"/>
                        </a:tabLst>
                      </a:pP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pPr>
                      <a:r>
                        <a:rPr lang="en-US" sz="1800" b="0" strike="noStrike" spc="-1">
                          <a:solidFill>
                            <a:srgbClr val="000000"/>
                          </a:solidFill>
                          <a:latin typeface="Times New Roman"/>
                        </a:rPr>
                        <a:t>2019</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tabLst>
                          <a:tab pos="0" algn="l"/>
                        </a:tabLst>
                      </a:pPr>
                      <a:r>
                        <a:rPr lang="en-IN" sz="1800" b="0" strike="noStrike" spc="-1">
                          <a:solidFill>
                            <a:srgbClr val="000000"/>
                          </a:solidFill>
                          <a:latin typeface="Times New Roman"/>
                        </a:rPr>
                        <a:t>Research paper</a:t>
                      </a:r>
                      <a:endParaRPr lang="en-IN" sz="1800" b="0" strike="noStrike" spc="-1">
                        <a:latin typeface="Arial"/>
                      </a:endParaRPr>
                    </a:p>
                    <a:p>
                      <a:pPr>
                        <a:lnSpc>
                          <a:spcPct val="100000"/>
                        </a:lnSpc>
                        <a:tabLst>
                          <a:tab pos="0" algn="l"/>
                        </a:tabLst>
                      </a:pP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tabLst>
                          <a:tab pos="0" algn="l"/>
                        </a:tabLst>
                      </a:pPr>
                      <a:r>
                        <a:rPr lang="en-US" sz="1800" b="0" strike="noStrike" spc="-1">
                          <a:solidFill>
                            <a:srgbClr val="000000"/>
                          </a:solidFill>
                          <a:latin typeface="Times New Roman"/>
                        </a:rPr>
                        <a:t>Gustafson-Kessel Fuzzy clustering</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tabLst>
                          <a:tab pos="0" algn="l"/>
                        </a:tabLst>
                      </a:pPr>
                      <a:r>
                        <a:rPr lang="en-US" sz="1800" b="0" strike="noStrike" spc="-1">
                          <a:solidFill>
                            <a:srgbClr val="000000"/>
                          </a:solidFill>
                          <a:latin typeface="Times New Roman"/>
                        </a:rPr>
                        <a:t>Fuzzy set theory and causes the loss of information thus, negatively affects on the forecasting performance</a:t>
                      </a:r>
                      <a:endParaRPr lang="en-IN" sz="1800" b="0" strike="noStrike" spc="-1">
                        <a:latin typeface="Arial"/>
                      </a:endParaRPr>
                    </a:p>
                    <a:p>
                      <a:pPr>
                        <a:lnSpc>
                          <a:spcPct val="100000"/>
                        </a:lnSpc>
                        <a:tabLst>
                          <a:tab pos="0" algn="l"/>
                        </a:tabLst>
                      </a:pP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extLst>
                  <a:ext uri="{0D108BD9-81ED-4DB2-BD59-A6C34878D82A}">
                    <a16:rowId xmlns:a16="http://schemas.microsoft.com/office/drawing/2014/main" val="10001"/>
                  </a:ext>
                </a:extLst>
              </a:tr>
              <a:tr h="2836440">
                <a:tc>
                  <a:txBody>
                    <a:bodyPr/>
                    <a:lstStyle/>
                    <a:p>
                      <a:pPr>
                        <a:lnSpc>
                          <a:spcPct val="100000"/>
                        </a:lnSpc>
                      </a:pPr>
                      <a:r>
                        <a:rPr lang="en-IN" sz="1800" b="0" strike="noStrike" spc="-1">
                          <a:solidFill>
                            <a:srgbClr val="000000"/>
                          </a:solidFill>
                          <a:latin typeface="Times New Roman"/>
                        </a:rPr>
                        <a:t>10.</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US" sz="1800" b="0" strike="noStrike" spc="-1">
                          <a:solidFill>
                            <a:srgbClr val="000000"/>
                          </a:solidFill>
                          <a:latin typeface="Times New Roman"/>
                        </a:rPr>
                        <a:t>Stock market prediction</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gn="ctr">
                        <a:lnSpc>
                          <a:spcPct val="100000"/>
                        </a:lnSpc>
                      </a:pPr>
                      <a:r>
                        <a:rPr lang="en-US" sz="1800" b="0" strike="noStrike" spc="-1">
                          <a:solidFill>
                            <a:srgbClr val="000000"/>
                          </a:solidFill>
                          <a:latin typeface="Times New Roman"/>
                        </a:rPr>
                        <a:t>Radu Iacomin</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IN" sz="1800" b="0" strike="noStrike" spc="-1">
                          <a:solidFill>
                            <a:srgbClr val="000000"/>
                          </a:solidFill>
                          <a:latin typeface="Times New Roman"/>
                        </a:rPr>
                        <a:t>2015</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IN" sz="1800" b="0" strike="noStrike" spc="-1">
                          <a:solidFill>
                            <a:srgbClr val="000000"/>
                          </a:solidFill>
                          <a:latin typeface="Times New Roman"/>
                        </a:rPr>
                        <a:t>Research paper</a:t>
                      </a:r>
                      <a:endParaRPr lang="en-IN" sz="1800" b="0" strike="noStrike" spc="-1">
                        <a:latin typeface="Arial"/>
                      </a:endParaRPr>
                    </a:p>
                    <a:p>
                      <a:pPr>
                        <a:lnSpc>
                          <a:spcPct val="100000"/>
                        </a:lnSpc>
                      </a:pP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US" sz="1800" b="0" strike="noStrike" spc="-1">
                          <a:solidFill>
                            <a:srgbClr val="000000"/>
                          </a:solidFill>
                          <a:latin typeface="Times New Roman"/>
                        </a:rPr>
                        <a:t>A predictive stock market technical analysis using fuzzy logic</a:t>
                      </a:r>
                      <a:endParaRPr lang="en-IN" sz="1800" b="0" strike="noStrike" spc="-1">
                        <a:latin typeface="Arial"/>
                      </a:endParaRPr>
                    </a:p>
                    <a:p>
                      <a:pPr>
                        <a:lnSpc>
                          <a:spcPct val="100000"/>
                        </a:lnSpc>
                      </a:pPr>
                      <a:b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US" sz="1800" b="0" strike="noStrike" spc="-1">
                          <a:solidFill>
                            <a:srgbClr val="000000"/>
                          </a:solidFill>
                          <a:latin typeface="Times New Roman"/>
                        </a:rPr>
                        <a:t>Fuzzy set theory and causes the loss of information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 name="Table 1"/>
          <p:cNvGraphicFramePr/>
          <p:nvPr/>
        </p:nvGraphicFramePr>
        <p:xfrm>
          <a:off x="-25200" y="-135000"/>
          <a:ext cx="9168840" cy="6992640"/>
        </p:xfrm>
        <a:graphic>
          <a:graphicData uri="http://schemas.openxmlformats.org/drawingml/2006/table">
            <a:tbl>
              <a:tblPr/>
              <a:tblGrid>
                <a:gridCol w="636480">
                  <a:extLst>
                    <a:ext uri="{9D8B030D-6E8A-4147-A177-3AD203B41FA5}">
                      <a16:colId xmlns:a16="http://schemas.microsoft.com/office/drawing/2014/main" val="20000"/>
                    </a:ext>
                  </a:extLst>
                </a:gridCol>
                <a:gridCol w="1872000">
                  <a:extLst>
                    <a:ext uri="{9D8B030D-6E8A-4147-A177-3AD203B41FA5}">
                      <a16:colId xmlns:a16="http://schemas.microsoft.com/office/drawing/2014/main" val="20001"/>
                    </a:ext>
                  </a:extLst>
                </a:gridCol>
                <a:gridCol w="1420560">
                  <a:extLst>
                    <a:ext uri="{9D8B030D-6E8A-4147-A177-3AD203B41FA5}">
                      <a16:colId xmlns:a16="http://schemas.microsoft.com/office/drawing/2014/main" val="20002"/>
                    </a:ext>
                  </a:extLst>
                </a:gridCol>
                <a:gridCol w="1171440">
                  <a:extLst>
                    <a:ext uri="{9D8B030D-6E8A-4147-A177-3AD203B41FA5}">
                      <a16:colId xmlns:a16="http://schemas.microsoft.com/office/drawing/2014/main" val="20003"/>
                    </a:ext>
                  </a:extLst>
                </a:gridCol>
                <a:gridCol w="1296000">
                  <a:extLst>
                    <a:ext uri="{9D8B030D-6E8A-4147-A177-3AD203B41FA5}">
                      <a16:colId xmlns:a16="http://schemas.microsoft.com/office/drawing/2014/main" val="20004"/>
                    </a:ext>
                  </a:extLst>
                </a:gridCol>
                <a:gridCol w="1440000">
                  <a:extLst>
                    <a:ext uri="{9D8B030D-6E8A-4147-A177-3AD203B41FA5}">
                      <a16:colId xmlns:a16="http://schemas.microsoft.com/office/drawing/2014/main" val="20005"/>
                    </a:ext>
                  </a:extLst>
                </a:gridCol>
                <a:gridCol w="1332360">
                  <a:extLst>
                    <a:ext uri="{9D8B030D-6E8A-4147-A177-3AD203B41FA5}">
                      <a16:colId xmlns:a16="http://schemas.microsoft.com/office/drawing/2014/main" val="20006"/>
                    </a:ext>
                  </a:extLst>
                </a:gridCol>
              </a:tblGrid>
              <a:tr h="879840">
                <a:tc>
                  <a:txBody>
                    <a:bodyPr/>
                    <a:lstStyle/>
                    <a:p>
                      <a:pPr>
                        <a:lnSpc>
                          <a:spcPct val="100000"/>
                        </a:lnSpc>
                      </a:pPr>
                      <a:r>
                        <a:rPr lang="en-IN" sz="1200" b="1" strike="noStrike" spc="-1">
                          <a:solidFill>
                            <a:srgbClr val="FFFFFF"/>
                          </a:solidFill>
                          <a:latin typeface="Times New Roman"/>
                        </a:rPr>
                        <a:t>S.No</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Tile </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gn="ctr">
                        <a:lnSpc>
                          <a:spcPct val="100000"/>
                        </a:lnSpc>
                      </a:pPr>
                      <a:r>
                        <a:rPr lang="en-IN" sz="1200" b="1" strike="noStrike" spc="-1">
                          <a:solidFill>
                            <a:srgbClr val="FFFFFF"/>
                          </a:solidFill>
                          <a:latin typeface="Times New Roman"/>
                        </a:rPr>
                        <a:t>Authors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Year of publication</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Type of data</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Methodologies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lstStyle/>
                    <a:p>
                      <a:pPr>
                        <a:lnSpc>
                          <a:spcPct val="100000"/>
                        </a:lnSpc>
                      </a:pPr>
                      <a:r>
                        <a:rPr lang="en-IN" sz="1200" b="1" strike="noStrike" spc="-1">
                          <a:solidFill>
                            <a:srgbClr val="FFFFFF"/>
                          </a:solidFill>
                          <a:latin typeface="Times New Roman"/>
                        </a:rPr>
                        <a:t>Limitations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extLst>
                  <a:ext uri="{0D108BD9-81ED-4DB2-BD59-A6C34878D82A}">
                    <a16:rowId xmlns:a16="http://schemas.microsoft.com/office/drawing/2014/main" val="10000"/>
                  </a:ext>
                </a:extLst>
              </a:tr>
              <a:tr h="2888640">
                <a:tc>
                  <a:txBody>
                    <a:bodyPr/>
                    <a:lstStyle/>
                    <a:p>
                      <a:pPr>
                        <a:lnSpc>
                          <a:spcPct val="100000"/>
                        </a:lnSpc>
                      </a:pPr>
                      <a:r>
                        <a:rPr lang="en-IN" sz="1800" b="0" strike="noStrike" spc="-1">
                          <a:solidFill>
                            <a:srgbClr val="000000"/>
                          </a:solidFill>
                          <a:latin typeface="Times New Roman"/>
                        </a:rPr>
                        <a:t>11.</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pPr>
                      <a:r>
                        <a:rPr lang="en-US" sz="1800" b="0" strike="noStrike" spc="-1">
                          <a:solidFill>
                            <a:srgbClr val="000000"/>
                          </a:solidFill>
                          <a:latin typeface="Times New Roman"/>
                        </a:rPr>
                        <a:t>Study of machine learning algorithms for stock market prediction</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gn="ctr">
                        <a:lnSpc>
                          <a:spcPct val="100000"/>
                        </a:lnSpc>
                      </a:pPr>
                      <a:r>
                        <a:rPr lang="en-US" sz="1800" b="0" strike="noStrike" spc="-1">
                          <a:solidFill>
                            <a:srgbClr val="000000"/>
                          </a:solidFill>
                          <a:latin typeface="Times New Roman"/>
                        </a:rPr>
                        <a:t>Ashwini Pathak</a:t>
                      </a:r>
                      <a:endParaRPr lang="en-IN" sz="1800" b="0" strike="noStrike" spc="-1">
                        <a:latin typeface="Arial"/>
                      </a:endParaRPr>
                    </a:p>
                    <a:p>
                      <a:pPr algn="ctr">
                        <a:lnSpc>
                          <a:spcPct val="100000"/>
                        </a:lnSpc>
                      </a:pPr>
                      <a:b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pPr>
                      <a:r>
                        <a:rPr lang="en-US" sz="1800" b="0" strike="noStrike" spc="-1">
                          <a:solidFill>
                            <a:srgbClr val="000000"/>
                          </a:solidFill>
                          <a:latin typeface="Times New Roman"/>
                        </a:rPr>
                        <a:t>2020</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tabLst>
                          <a:tab pos="0" algn="l"/>
                        </a:tabLst>
                      </a:pPr>
                      <a:r>
                        <a:rPr lang="en-IN" sz="1800" b="0" strike="noStrike" spc="-1">
                          <a:solidFill>
                            <a:srgbClr val="000000"/>
                          </a:solidFill>
                          <a:latin typeface="Times New Roman"/>
                        </a:rPr>
                        <a:t>Research paper</a:t>
                      </a:r>
                      <a:endParaRPr lang="en-IN" sz="1800" b="0" strike="noStrike" spc="-1">
                        <a:latin typeface="Arial"/>
                      </a:endParaRPr>
                    </a:p>
                    <a:p>
                      <a:pPr>
                        <a:lnSpc>
                          <a:spcPct val="100000"/>
                        </a:lnSpc>
                        <a:tabLst>
                          <a:tab pos="0" algn="l"/>
                        </a:tabLst>
                      </a:pP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pPr>
                      <a:r>
                        <a:rPr lang="en-US" sz="1800" b="0" strike="noStrike" spc="-1">
                          <a:solidFill>
                            <a:srgbClr val="000000"/>
                          </a:solidFill>
                          <a:latin typeface="Times New Roman"/>
                        </a:rPr>
                        <a:t>Support vector machine is a supervised learning algorithm which classifies cases by a separator</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tc>
                  <a:txBody>
                    <a:bodyPr/>
                    <a:lstStyle/>
                    <a:p>
                      <a:pPr>
                        <a:lnSpc>
                          <a:spcPct val="100000"/>
                        </a:lnSpc>
                        <a:tabLst>
                          <a:tab pos="0" algn="l"/>
                        </a:tabLst>
                      </a:pPr>
                      <a:r>
                        <a:rPr lang="en-US" sz="1800" b="0" strike="noStrike" spc="-1">
                          <a:solidFill>
                            <a:srgbClr val="000000"/>
                          </a:solidFill>
                          <a:latin typeface="Times New Roman"/>
                        </a:rPr>
                        <a:t>Not suitable for large data sets.</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D8F3"/>
                    </a:solidFill>
                  </a:tcPr>
                </a:tc>
                <a:extLst>
                  <a:ext uri="{0D108BD9-81ED-4DB2-BD59-A6C34878D82A}">
                    <a16:rowId xmlns:a16="http://schemas.microsoft.com/office/drawing/2014/main" val="10001"/>
                  </a:ext>
                </a:extLst>
              </a:tr>
              <a:tr h="3224160">
                <a:tc>
                  <a:txBody>
                    <a:bodyPr/>
                    <a:lstStyle/>
                    <a:p>
                      <a:pPr>
                        <a:lnSpc>
                          <a:spcPct val="100000"/>
                        </a:lnSpc>
                      </a:pPr>
                      <a:r>
                        <a:rPr lang="en-IN" sz="1800" b="0" strike="noStrike" spc="-1">
                          <a:solidFill>
                            <a:srgbClr val="000000"/>
                          </a:solidFill>
                          <a:latin typeface="Times New Roman"/>
                        </a:rPr>
                        <a:t>12.</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US" sz="1800" b="0" strike="noStrike" spc="-1">
                          <a:solidFill>
                            <a:srgbClr val="000000"/>
                          </a:solidFill>
                          <a:latin typeface="Times New Roman"/>
                        </a:rPr>
                        <a:t>Short‐term stock market price trend</a:t>
                      </a:r>
                      <a:endParaRPr lang="en-IN" sz="1800" b="0" strike="noStrike" spc="-1">
                        <a:latin typeface="Arial"/>
                      </a:endParaRPr>
                    </a:p>
                    <a:p>
                      <a:pPr>
                        <a:lnSpc>
                          <a:spcPct val="100000"/>
                        </a:lnSpc>
                      </a:pPr>
                      <a:r>
                        <a:rPr lang="en-US" sz="1800" b="0" strike="noStrike" spc="-1">
                          <a:solidFill>
                            <a:srgbClr val="000000"/>
                          </a:solidFill>
                          <a:latin typeface="Times New Roman"/>
                        </a:rPr>
                        <a:t>Prediction using a comprehensive deep</a:t>
                      </a:r>
                      <a:endParaRPr lang="en-IN" sz="1800" b="0" strike="noStrike" spc="-1">
                        <a:latin typeface="Arial"/>
                      </a:endParaRPr>
                    </a:p>
                    <a:p>
                      <a:pPr>
                        <a:lnSpc>
                          <a:spcPct val="100000"/>
                        </a:lnSpc>
                      </a:pPr>
                      <a:r>
                        <a:rPr lang="en-US" sz="1800" b="0" strike="noStrike" spc="-1">
                          <a:solidFill>
                            <a:srgbClr val="000000"/>
                          </a:solidFill>
                          <a:latin typeface="Times New Roman"/>
                        </a:rPr>
                        <a:t>learning system</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gn="ctr">
                        <a:lnSpc>
                          <a:spcPct val="100000"/>
                        </a:lnSpc>
                      </a:pPr>
                      <a:r>
                        <a:rPr lang="en-US" sz="1800" b="0" strike="noStrike" spc="-1">
                          <a:solidFill>
                            <a:srgbClr val="000000"/>
                          </a:solidFill>
                          <a:latin typeface="Times New Roman"/>
                        </a:rPr>
                        <a:t>Jingyi Shen and</a:t>
                      </a:r>
                      <a:endParaRPr lang="en-IN" sz="1800" b="0" strike="noStrike" spc="-1">
                        <a:latin typeface="Arial"/>
                      </a:endParaRPr>
                    </a:p>
                    <a:p>
                      <a:pPr algn="ctr">
                        <a:lnSpc>
                          <a:spcPct val="100000"/>
                        </a:lnSpc>
                      </a:pPr>
                      <a:r>
                        <a:rPr lang="en-US" sz="1800" b="0" strike="noStrike" spc="-1">
                          <a:solidFill>
                            <a:srgbClr val="000000"/>
                          </a:solidFill>
                          <a:latin typeface="Times New Roman"/>
                        </a:rPr>
                        <a:t> M. Omair Shafiq</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IN" sz="1800" b="0" strike="noStrike" spc="-1">
                          <a:solidFill>
                            <a:srgbClr val="000000"/>
                          </a:solidFill>
                          <a:latin typeface="Times New Roman"/>
                        </a:rPr>
                        <a:t>2020</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IN" sz="1800" b="0" strike="noStrike" spc="-1">
                          <a:solidFill>
                            <a:srgbClr val="000000"/>
                          </a:solidFill>
                          <a:latin typeface="Times New Roman"/>
                        </a:rPr>
                        <a:t>Research paper</a:t>
                      </a:r>
                      <a:endParaRPr lang="en-IN" sz="1800" b="0" strike="noStrike" spc="-1">
                        <a:latin typeface="Arial"/>
                      </a:endParaRPr>
                    </a:p>
                    <a:p>
                      <a:pPr>
                        <a:lnSpc>
                          <a:spcPct val="100000"/>
                        </a:lnSpc>
                      </a:pP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US" sz="1800" b="0" strike="noStrike" spc="-1">
                          <a:solidFill>
                            <a:srgbClr val="000000"/>
                          </a:solidFill>
                          <a:latin typeface="Times New Roman"/>
                        </a:rPr>
                        <a:t> K-means clustering and fuzzy time series</a:t>
                      </a:r>
                      <a:endParaRPr lang="en-IN" sz="1800" b="0" strike="noStrike" spc="-1">
                        <a:latin typeface="Arial"/>
                      </a:endParaRPr>
                    </a:p>
                    <a:p>
                      <a:pPr>
                        <a:lnSpc>
                          <a:spcPct val="100000"/>
                        </a:lnSpc>
                      </a:pPr>
                      <a:b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lstStyle/>
                    <a:p>
                      <a:pPr>
                        <a:lnSpc>
                          <a:spcPct val="100000"/>
                        </a:lnSpc>
                      </a:pPr>
                      <a:r>
                        <a:rPr lang="en-US" sz="1800" b="0" strike="noStrike" spc="-1">
                          <a:solidFill>
                            <a:srgbClr val="000000"/>
                          </a:solidFill>
                          <a:latin typeface="Times New Roman"/>
                        </a:rPr>
                        <a:t>Static length of intervals is that the historical data are roughly put into intervals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4445</TotalTime>
  <Words>1971</Words>
  <Application>Microsoft Office PowerPoint</Application>
  <PresentationFormat>On-screen Show (4:3)</PresentationFormat>
  <Paragraphs>361</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roboto</vt:lpstr>
      <vt:lpstr>Symbol</vt:lpstr>
      <vt:lpstr>Times New Roman</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Ankit Kumar</dc:creator>
  <dc:description/>
  <cp:lastModifiedBy>Mohit Raj</cp:lastModifiedBy>
  <cp:revision>206</cp:revision>
  <dcterms:created xsi:type="dcterms:W3CDTF">2020-09-02T09:55:27Z</dcterms:created>
  <dcterms:modified xsi:type="dcterms:W3CDTF">2020-11-18T08:43:34Z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ies>
</file>