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9c8ee"/>
            </a:gs>
            <a:gs pos="100000">
              <a:srgbClr val="88aedb"/>
            </a:gs>
          </a:gsLst>
          <a:lin ang="5400000"/>
        </a:gradFill>
      </p:bgPr>
    </p:bg>
    <p:spTree>
      <p:nvGrpSpPr>
        <p:cNvPr id="1" name=""/>
        <p:cNvGrpSpPr/>
        <p:nvPr/>
      </p:nvGrpSpPr>
      <p:grpSpPr>
        <a:xfrm>
          <a:off x="0" y="0"/>
          <a:ext cx="0" cy="0"/>
          <a:chOff x="0" y="0"/>
          <a:chExt cx="0" cy="0"/>
        </a:xfrm>
      </p:grpSpPr>
      <p:pic>
        <p:nvPicPr>
          <p:cNvPr id="0" name="Picture 2" descr="\\DROBO-FS\QuickDrops\JB\PPTX NG\Droplets\LightingOverlay.png"/>
          <p:cNvPicPr/>
          <p:nvPr/>
        </p:nvPicPr>
        <p:blipFill>
          <a:blip r:embed="rId2">
            <a:alphaModFix amt="80000"/>
          </a:blip>
          <a:stretch/>
        </p:blipFill>
        <p:spPr>
          <a:xfrm>
            <a:off x="0" y="0"/>
            <a:ext cx="9143280" cy="6857280"/>
          </a:xfrm>
          <a:prstGeom prst="rect">
            <a:avLst/>
          </a:prstGeom>
          <a:ln>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Google Shape;89;p1" descr=""/>
          <p:cNvPicPr/>
          <p:nvPr/>
        </p:nvPicPr>
        <p:blipFill>
          <a:blip r:embed="rId1"/>
          <a:stretch/>
        </p:blipFill>
        <p:spPr>
          <a:xfrm>
            <a:off x="2404440" y="116640"/>
            <a:ext cx="3997080" cy="844200"/>
          </a:xfrm>
          <a:prstGeom prst="rect">
            <a:avLst/>
          </a:prstGeom>
          <a:ln>
            <a:noFill/>
          </a:ln>
        </p:spPr>
      </p:pic>
      <p:sp>
        <p:nvSpPr>
          <p:cNvPr id="40" name="CustomShape 1"/>
          <p:cNvSpPr/>
          <p:nvPr/>
        </p:nvSpPr>
        <p:spPr>
          <a:xfrm>
            <a:off x="198720" y="5877360"/>
            <a:ext cx="8745480" cy="638280"/>
          </a:xfrm>
          <a:prstGeom prst="rect">
            <a:avLst/>
          </a:prstGeom>
          <a:noFill/>
          <a:ln>
            <a:noFill/>
          </a:ln>
        </p:spPr>
        <p:style>
          <a:lnRef idx="0"/>
          <a:fillRef idx="0"/>
          <a:effectRef idx="0"/>
          <a:fontRef idx="minor"/>
        </p:style>
        <p:txBody>
          <a:bodyPr wrap="none" lIns="90000" rIns="90000" tIns="45000" bIns="45000">
            <a:spAutoFit/>
          </a:bodyPr>
          <a:p>
            <a:pPr algn="just">
              <a:lnSpc>
                <a:spcPct val="100000"/>
              </a:lnSpc>
            </a:pPr>
            <a:r>
              <a:rPr b="1"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Under the guidance of Prof. Mathiyalagan R, Assistant Professor, Dept. of ISE, FET-JU</a:t>
            </a:r>
            <a:endParaRPr b="0" lang="en-IN" sz="1800" spc="-1" strike="noStrike">
              <a:latin typeface="Arial"/>
            </a:endParaRPr>
          </a:p>
          <a:p>
            <a:pPr algn="just">
              <a:lnSpc>
                <a:spcPct val="100000"/>
              </a:lnSpc>
            </a:pPr>
            <a:endParaRPr b="0" lang="en-IN" sz="1800" spc="-1" strike="noStrike">
              <a:latin typeface="Arial"/>
            </a:endParaRPr>
          </a:p>
        </p:txBody>
      </p:sp>
      <p:sp>
        <p:nvSpPr>
          <p:cNvPr id="41" name="CustomShape 2"/>
          <p:cNvSpPr/>
          <p:nvPr/>
        </p:nvSpPr>
        <p:spPr>
          <a:xfrm>
            <a:off x="627120" y="1281600"/>
            <a:ext cx="7889040" cy="5166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2800" spc="-1" strike="noStrike" u="sng">
                <a:solidFill>
                  <a:srgbClr val="000000"/>
                </a:solidFill>
                <a:uFillTx/>
                <a:latin typeface="Times New Roman"/>
                <a:ea typeface="Times New Roman"/>
              </a:rPr>
              <a:t>Department of Information Science &amp; Engineering</a:t>
            </a:r>
            <a:endParaRPr b="0" lang="en-IN" sz="2800" spc="-1" strike="noStrike">
              <a:latin typeface="Arial"/>
            </a:endParaRPr>
          </a:p>
        </p:txBody>
      </p:sp>
      <p:sp>
        <p:nvSpPr>
          <p:cNvPr id="42" name="CustomShape 3"/>
          <p:cNvSpPr/>
          <p:nvPr/>
        </p:nvSpPr>
        <p:spPr>
          <a:xfrm>
            <a:off x="-230760" y="1804680"/>
            <a:ext cx="9374040" cy="821160"/>
          </a:xfrm>
          <a:prstGeom prst="rect">
            <a:avLst/>
          </a:prstGeom>
          <a:noFill/>
          <a:ln>
            <a:noFill/>
          </a:ln>
        </p:spPr>
        <p:style>
          <a:lnRef idx="0"/>
          <a:fillRef idx="0"/>
          <a:effectRef idx="0"/>
          <a:fontRef idx="minor"/>
        </p:style>
        <p:txBody>
          <a:bodyPr lIns="90000" rIns="90000" tIns="45000" bIns="45000">
            <a:spAutoFit/>
          </a:bodyPr>
          <a:p>
            <a:pPr marL="228600" algn="ctr">
              <a:lnSpc>
                <a:spcPct val="200000"/>
              </a:lnSpc>
              <a:tabLst>
                <a:tab algn="l" pos="0"/>
              </a:tabLst>
            </a:pPr>
            <a:r>
              <a:rPr b="1" lang="en-US" sz="2400" spc="-1" strike="noStrike">
                <a:solidFill>
                  <a:srgbClr val="000000"/>
                </a:solidFill>
                <a:latin typeface="Times New Roman"/>
                <a:ea typeface="Verdana"/>
              </a:rPr>
              <a:t>Forecasting and predicting stock value using machine learning</a:t>
            </a:r>
            <a:endParaRPr b="0" lang="en-IN" sz="2400" spc="-1" strike="noStrike">
              <a:latin typeface="Arial"/>
            </a:endParaRPr>
          </a:p>
        </p:txBody>
      </p:sp>
      <p:sp>
        <p:nvSpPr>
          <p:cNvPr id="43" name="CustomShape 4"/>
          <p:cNvSpPr/>
          <p:nvPr/>
        </p:nvSpPr>
        <p:spPr>
          <a:xfrm>
            <a:off x="568800" y="2770200"/>
            <a:ext cx="9374040" cy="2529000"/>
          </a:xfrm>
          <a:prstGeom prst="rect">
            <a:avLst/>
          </a:prstGeom>
          <a:noFill/>
          <a:ln>
            <a:noFill/>
          </a:ln>
        </p:spPr>
        <p:style>
          <a:lnRef idx="0"/>
          <a:fillRef idx="0"/>
          <a:effectRef idx="0"/>
          <a:fontRef idx="minor"/>
        </p:style>
        <p:txBody>
          <a:bodyPr lIns="90000" rIns="90000" tIns="45000" bIns="45000">
            <a:spAutoFit/>
          </a:bodyPr>
          <a:p>
            <a:pPr marL="228600">
              <a:lnSpc>
                <a:spcPct val="200000"/>
              </a:lnSpc>
              <a:tabLst>
                <a:tab algn="l" pos="0"/>
              </a:tabLst>
            </a:pP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ADITYA SURANA                   17BTRIS036</a:t>
            </a:r>
            <a:endParaRPr b="0" lang="en-IN" sz="2000" spc="-1" strike="noStrike">
              <a:latin typeface="Arial"/>
            </a:endParaRPr>
          </a:p>
          <a:p>
            <a:pPr marL="228600">
              <a:lnSpc>
                <a:spcPct val="200000"/>
              </a:lnSpc>
              <a:tabLst>
                <a:tab algn="l" pos="0"/>
              </a:tabLst>
            </a:pP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ANISH SHRESTHA                17BTRIS031</a:t>
            </a:r>
            <a:endParaRPr b="0" lang="en-IN" sz="2000" spc="-1" strike="noStrike">
              <a:latin typeface="Arial"/>
            </a:endParaRPr>
          </a:p>
          <a:p>
            <a:pPr marL="228600">
              <a:lnSpc>
                <a:spcPct val="200000"/>
              </a:lnSpc>
              <a:tabLst>
                <a:tab algn="l" pos="0"/>
              </a:tabLst>
            </a:pP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MOHIT KUMAR                     17BTRIS022</a:t>
            </a:r>
            <a:endParaRPr b="0" lang="en-IN" sz="2000" spc="-1" strike="noStrike">
              <a:latin typeface="Arial"/>
            </a:endParaRPr>
          </a:p>
          <a:p>
            <a:pPr marL="228600">
              <a:lnSpc>
                <a:spcPct val="200000"/>
              </a:lnSpc>
              <a:tabLst>
                <a:tab algn="l" pos="0"/>
              </a:tabLst>
            </a:pP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	</a:t>
            </a:r>
            <a:r>
              <a:rPr b="1" lang="en-US" sz="2000" spc="-1" strike="noStrike">
                <a:solidFill>
                  <a:srgbClr val="000000"/>
                </a:solidFill>
                <a:latin typeface="Times New Roman"/>
                <a:ea typeface="Verdana"/>
              </a:rPr>
              <a:t>PRABIN BISHWAKARMA    17BTRIS025</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5" name="Table 1"/>
          <p:cNvGraphicFramePr/>
          <p:nvPr/>
        </p:nvGraphicFramePr>
        <p:xfrm>
          <a:off x="-25200" y="-135000"/>
          <a:ext cx="9168480" cy="6992280"/>
        </p:xfrm>
        <a:graphic>
          <a:graphicData uri="http://schemas.openxmlformats.org/drawingml/2006/table">
            <a:tbl>
              <a:tblPr/>
              <a:tblGrid>
                <a:gridCol w="564480"/>
                <a:gridCol w="1944000"/>
                <a:gridCol w="1368000"/>
                <a:gridCol w="1224000"/>
                <a:gridCol w="1296000"/>
                <a:gridCol w="1440000"/>
                <a:gridCol w="1332360"/>
              </a:tblGrid>
              <a:tr h="83376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2910600">
                <a:tc>
                  <a:txBody>
                    <a:bodyPr>
                      <a:noAutofit/>
                    </a:bodyPr>
                    <a:p>
                      <a:pPr>
                        <a:lnSpc>
                          <a:spcPct val="100000"/>
                        </a:lnSpc>
                      </a:pPr>
                      <a:r>
                        <a:rPr b="0" lang="en-IN" sz="1800" spc="-1" strike="noStrike">
                          <a:solidFill>
                            <a:srgbClr val="000000"/>
                          </a:solidFill>
                          <a:latin typeface="Times New Roman"/>
                        </a:rPr>
                        <a:t>13.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Survey of stock market prediction using machine learning approach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pPr>
                      <a:r>
                        <a:rPr b="0" lang="en-IN" sz="1800" spc="-1" strike="noStrike">
                          <a:solidFill>
                            <a:srgbClr val="000000"/>
                          </a:solidFill>
                          <a:latin typeface="Times New Roman"/>
                        </a:rPr>
                        <a:t>Ashish Sharma, Dinesh Bhuriya, Upendra Singh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2017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IN" sz="1800" spc="-1" strike="noStrike">
                          <a:solidFill>
                            <a:srgbClr val="000000"/>
                          </a:solidFill>
                          <a:latin typeface="Times New Roman"/>
                        </a:rPr>
                        <a:t>Conference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Regression model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It assumes that the data is independent</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3248280">
                <a:tc>
                  <a:txBody>
                    <a:bodyPr>
                      <a:noAutofit/>
                    </a:bodyPr>
                    <a:p>
                      <a:pPr>
                        <a:lnSpc>
                          <a:spcPct val="100000"/>
                        </a:lnSpc>
                      </a:pPr>
                      <a:r>
                        <a:rPr b="0" lang="en-IN" sz="1800" spc="-1" strike="noStrike">
                          <a:solidFill>
                            <a:srgbClr val="000000"/>
                          </a:solidFill>
                          <a:latin typeface="Times New Roman"/>
                        </a:rPr>
                        <a:t>14.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Stock market forecasting using machine learning algorithms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en-US" sz="1800" spc="-1" strike="noStrike">
                          <a:solidFill>
                            <a:srgbClr val="000000"/>
                          </a:solidFill>
                          <a:latin typeface="Times New Roman"/>
                        </a:rPr>
                        <a:t>Shunrong Shen, Haomiao Jiang, Tongda Zhang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2012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IN" sz="1800" spc="-1" strike="noStrike">
                          <a:solidFill>
                            <a:srgbClr val="000000"/>
                          </a:solidFill>
                          <a:latin typeface="Times New Roman"/>
                        </a:rPr>
                        <a:t>Research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Support vector machine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US" sz="1800" spc="-1" strike="noStrike">
                          <a:solidFill>
                            <a:srgbClr val="000000"/>
                          </a:solidFill>
                          <a:latin typeface="Times New Roman"/>
                        </a:rPr>
                        <a:t>Not suitable for large data sets.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6" name="Table 1"/>
          <p:cNvGraphicFramePr/>
          <p:nvPr/>
        </p:nvGraphicFramePr>
        <p:xfrm>
          <a:off x="-25200" y="-135000"/>
          <a:ext cx="9168480" cy="6992280"/>
        </p:xfrm>
        <a:graphic>
          <a:graphicData uri="http://schemas.openxmlformats.org/drawingml/2006/table">
            <a:tbl>
              <a:tblPr/>
              <a:tblGrid>
                <a:gridCol w="492480"/>
                <a:gridCol w="2016000"/>
                <a:gridCol w="1512000"/>
                <a:gridCol w="1080000"/>
                <a:gridCol w="1296000"/>
                <a:gridCol w="1440000"/>
                <a:gridCol w="1332360"/>
              </a:tblGrid>
              <a:tr h="88776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2852640">
                <a:tc>
                  <a:txBody>
                    <a:bodyPr>
                      <a:noAutofit/>
                    </a:bodyPr>
                    <a:p>
                      <a:pPr>
                        <a:lnSpc>
                          <a:spcPct val="100000"/>
                        </a:lnSpc>
                      </a:pPr>
                      <a:r>
                        <a:rPr b="0" lang="en-IN" sz="1800" spc="-1" strike="noStrike">
                          <a:solidFill>
                            <a:srgbClr val="000000"/>
                          </a:solidFill>
                          <a:latin typeface="Times New Roman"/>
                        </a:rPr>
                        <a:t>15.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Machine learning stock market prediction studies</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tabLst>
                          <a:tab algn="l" pos="0"/>
                        </a:tabLst>
                      </a:pPr>
                      <a:r>
                        <a:rPr b="0" lang="en-US" sz="1800" spc="-1" strike="noStrike">
                          <a:solidFill>
                            <a:srgbClr val="000000"/>
                          </a:solidFill>
                          <a:latin typeface="Times New Roman"/>
                        </a:rPr>
                        <a:t>Troy J. Strader, John J. Rozycki, Thomas H. Root, Yu-Hsiang (John) Huang </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IN" sz="1800" spc="-1" strike="noStrike">
                          <a:solidFill>
                            <a:srgbClr val="000000"/>
                          </a:solidFill>
                          <a:latin typeface="Times New Roman"/>
                        </a:rPr>
                        <a:t>2019</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IN" sz="1800" spc="-1" strike="noStrike">
                          <a:solidFill>
                            <a:srgbClr val="000000"/>
                          </a:solidFill>
                          <a:latin typeface="Times New Roman"/>
                        </a:rPr>
                        <a:t>Journal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Fuzzy dual-factor time-series for stock index forecasting</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Static length of intervals is that the historical data are roughly put into intervals</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3252240">
                <a:tc>
                  <a:txBody>
                    <a:bodyPr>
                      <a:noAutofit/>
                    </a:bodyPr>
                    <a:p>
                      <a:pPr>
                        <a:lnSpc>
                          <a:spcPct val="100000"/>
                        </a:lnSpc>
                      </a:pPr>
                      <a:r>
                        <a:rPr b="0" lang="en-IN" sz="1800" spc="-1" strike="noStrike">
                          <a:solidFill>
                            <a:srgbClr val="000000"/>
                          </a:solidFill>
                          <a:latin typeface="Times New Roman"/>
                        </a:rPr>
                        <a:t>16.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Stock market prediction using data mining</a:t>
                      </a:r>
                      <a:endParaRPr b="0" lang="en-IN" sz="1800" spc="-1" strike="noStrike">
                        <a:latin typeface="Arial"/>
                      </a:endParaRPr>
                    </a:p>
                    <a:p>
                      <a:pPr>
                        <a:lnSpc>
                          <a:spcPct val="100000"/>
                        </a:lnSpc>
                      </a:pPr>
                      <a:r>
                        <a:rPr b="0" lang="en-US" sz="1800" spc="-1" strike="noStrike">
                          <a:solidFill>
                            <a:srgbClr val="000000"/>
                          </a:solidFill>
                          <a:latin typeface="Times New Roman"/>
                        </a:rPr>
                        <a:t>techniques</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it-IT" sz="1800" spc="-1" strike="noStrike">
                          <a:solidFill>
                            <a:srgbClr val="000000"/>
                          </a:solidFill>
                          <a:latin typeface="Times New Roman"/>
                        </a:rPr>
                        <a:t>Sahaj Singh Maini, </a:t>
                      </a:r>
                      <a:endParaRPr b="0" lang="en-IN" sz="1800" spc="-1" strike="noStrike">
                        <a:latin typeface="Arial"/>
                      </a:endParaRPr>
                    </a:p>
                    <a:p>
                      <a:pPr algn="ctr">
                        <a:lnSpc>
                          <a:spcPct val="100000"/>
                        </a:lnSpc>
                      </a:pPr>
                      <a:r>
                        <a:rPr b="0" lang="it-IT" sz="1800" spc="-1" strike="noStrike">
                          <a:solidFill>
                            <a:srgbClr val="000000"/>
                          </a:solidFill>
                          <a:latin typeface="Times New Roman"/>
                        </a:rPr>
                        <a:t>Govinda.K</a:t>
                      </a:r>
                      <a:endParaRPr b="0" lang="en-IN" sz="1800" spc="-1" strike="noStrike">
                        <a:latin typeface="Arial"/>
                      </a:endParaRPr>
                    </a:p>
                    <a:p>
                      <a:pPr algn="ct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IN" sz="1800" spc="-1" strike="noStrike">
                          <a:solidFill>
                            <a:srgbClr val="000000"/>
                          </a:solidFill>
                          <a:latin typeface="Times New Roman"/>
                        </a:rPr>
                        <a:t>2017</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IN" sz="1800" spc="-1" strike="noStrike">
                          <a:solidFill>
                            <a:srgbClr val="000000"/>
                          </a:solidFill>
                          <a:latin typeface="Times New Roman"/>
                        </a:rPr>
                        <a:t>Conference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US" sz="1800" spc="-1" strike="noStrike">
                          <a:solidFill>
                            <a:srgbClr val="000000"/>
                          </a:solidFill>
                          <a:latin typeface="Times New Roman"/>
                        </a:rPr>
                        <a:t>Fuzzy dual-factor time-series for stock index forecasting</a:t>
                      </a:r>
                      <a:endParaRPr b="0" lang="en-IN" sz="1800" spc="-1" strike="noStrike">
                        <a:latin typeface="Arial"/>
                      </a:endParaRPr>
                    </a:p>
                    <a:p>
                      <a:pPr>
                        <a:lnSpc>
                          <a:spcPct val="100000"/>
                        </a:lnSpc>
                        <a:tabLst>
                          <a:tab algn="l" pos="0"/>
                        </a:tabLst>
                      </a:pPr>
                      <a:b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US" sz="1800" spc="-1" strike="noStrike">
                          <a:solidFill>
                            <a:srgbClr val="000000"/>
                          </a:solidFill>
                          <a:latin typeface="Times New Roman"/>
                        </a:rPr>
                        <a:t>Static length of intervals is that the historical data are roughly put into intervals</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7" name="Table 1"/>
          <p:cNvGraphicFramePr/>
          <p:nvPr/>
        </p:nvGraphicFramePr>
        <p:xfrm>
          <a:off x="-25200" y="-135000"/>
          <a:ext cx="9168480" cy="6992280"/>
        </p:xfrm>
        <a:graphic>
          <a:graphicData uri="http://schemas.openxmlformats.org/drawingml/2006/table">
            <a:tbl>
              <a:tblPr/>
              <a:tblGrid>
                <a:gridCol w="492480"/>
                <a:gridCol w="2016000"/>
                <a:gridCol w="1512000"/>
                <a:gridCol w="1080000"/>
                <a:gridCol w="1296000"/>
                <a:gridCol w="1440000"/>
                <a:gridCol w="1332360"/>
              </a:tblGrid>
              <a:tr h="88776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2852640">
                <a:tc>
                  <a:txBody>
                    <a:bodyPr>
                      <a:noAutofit/>
                    </a:bodyPr>
                    <a:p>
                      <a:pPr>
                        <a:lnSpc>
                          <a:spcPct val="100000"/>
                        </a:lnSpc>
                      </a:pPr>
                      <a:r>
                        <a:rPr b="0" lang="en-IN" sz="1800" spc="-1" strike="noStrike">
                          <a:solidFill>
                            <a:srgbClr val="000000"/>
                          </a:solidFill>
                          <a:latin typeface="Times New Roman"/>
                        </a:rPr>
                        <a:t>17.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Forecasting directional movements of stock prices for intraday tradingusing LSTM and random forests</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tabLst>
                          <a:tab algn="l" pos="0"/>
                        </a:tabLst>
                      </a:pPr>
                      <a:r>
                        <a:rPr b="0" lang="en-US" sz="1800" spc="-1" strike="noStrike">
                          <a:solidFill>
                            <a:srgbClr val="000000"/>
                          </a:solidFill>
                          <a:latin typeface="Times New Roman"/>
                        </a:rPr>
                        <a:t>Pushpendu Ghosha, Ariel Neufeldb, Jajati Keshari Sahoo</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IN" sz="1800" spc="-1" strike="noStrike">
                          <a:solidFill>
                            <a:srgbClr val="000000"/>
                          </a:solidFill>
                          <a:latin typeface="Times New Roman"/>
                        </a:rPr>
                        <a:t>Research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LSTM and random forests</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Not suitable for large data sets.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3252240">
                <a:tc>
                  <a:txBody>
                    <a:bodyPr>
                      <a:noAutofit/>
                    </a:bodyPr>
                    <a:p>
                      <a:pPr>
                        <a:lnSpc>
                          <a:spcPct val="100000"/>
                        </a:lnSpc>
                      </a:pPr>
                      <a:r>
                        <a:rPr b="0" lang="en-IN" sz="1800" spc="-1" strike="noStrike">
                          <a:solidFill>
                            <a:srgbClr val="000000"/>
                          </a:solidFill>
                          <a:latin typeface="Times New Roman"/>
                        </a:rPr>
                        <a:t>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An Intelligent Model for Stock Market Prediction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it-IT" sz="1800" spc="-1" strike="noStrike">
                          <a:solidFill>
                            <a:srgbClr val="000000"/>
                          </a:solidFill>
                          <a:latin typeface="Times New Roman"/>
                        </a:rPr>
                        <a:t>Ibrahim M. Hamed, Ashraf S. Hussein, Mohamed F. Tolba</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IN" sz="1800" spc="-1" strike="noStrike">
                          <a:solidFill>
                            <a:srgbClr val="000000"/>
                          </a:solidFill>
                          <a:latin typeface="Times New Roman"/>
                        </a:rPr>
                        <a:t>2012</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IN" sz="1800" spc="-1" strike="noStrike">
                          <a:solidFill>
                            <a:srgbClr val="000000"/>
                          </a:solidFill>
                          <a:latin typeface="Times New Roman"/>
                        </a:rPr>
                        <a:t>Research Paper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IN" sz="1800" spc="-1" strike="noStrike">
                          <a:latin typeface="Arial"/>
                        </a:rPr>
                        <a:t>Linear Regression</a:t>
                      </a:r>
                      <a:b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IN" sz="1800" spc="-1" strike="noStrike">
                          <a:latin typeface="Arial"/>
                        </a:rPr>
                        <a:t>It assumes that the data is independent.</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685440" y="-31320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u="sng" cap="all">
                <a:solidFill>
                  <a:srgbClr val="000000"/>
                </a:solidFill>
                <a:uFillTx/>
                <a:latin typeface="Times New Roman"/>
              </a:rPr>
              <a:t>Limitations</a:t>
            </a:r>
            <a:endParaRPr b="0" lang="en-IN" sz="3600" spc="-1" strike="noStrike">
              <a:latin typeface="Arial"/>
            </a:endParaRPr>
          </a:p>
        </p:txBody>
      </p:sp>
      <p:sp>
        <p:nvSpPr>
          <p:cNvPr id="59" name="CustomShape 2"/>
          <p:cNvSpPr/>
          <p:nvPr/>
        </p:nvSpPr>
        <p:spPr>
          <a:xfrm>
            <a:off x="107640" y="1019520"/>
            <a:ext cx="8712360" cy="5832000"/>
          </a:xfrm>
          <a:prstGeom prst="rect">
            <a:avLst/>
          </a:prstGeom>
          <a:noFill/>
          <a:ln>
            <a:noFill/>
          </a:ln>
        </p:spPr>
        <p:style>
          <a:lnRef idx="0"/>
          <a:fillRef idx="0"/>
          <a:effectRef idx="0"/>
          <a:fontRef idx="minor"/>
        </p:style>
        <p:txBody>
          <a:bodyPr lIns="90000" rIns="90000" tIns="45000" bIns="45000">
            <a:normAutofit/>
          </a:bodyPr>
          <a:p>
            <a:pPr marL="228600" indent="-227880">
              <a:lnSpc>
                <a:spcPct val="120000"/>
              </a:lnSpc>
              <a:spcBef>
                <a:spcPts val="1001"/>
              </a:spcBef>
              <a:buClr>
                <a:srgbClr val="000000"/>
              </a:buClr>
              <a:buFont typeface="Arial"/>
              <a:buChar char="•"/>
            </a:pPr>
            <a:r>
              <a:rPr b="1" lang="en-US" sz="2400" spc="-1" strike="noStrike">
                <a:solidFill>
                  <a:srgbClr val="000000"/>
                </a:solidFill>
                <a:latin typeface="Times New Roman"/>
              </a:rPr>
              <a:t>Stock market prediction using ANN</a:t>
            </a:r>
            <a:endParaRPr b="0" lang="en-IN" sz="2400" spc="-1" strike="noStrike">
              <a:latin typeface="Arial"/>
            </a:endParaRPr>
          </a:p>
          <a:p>
            <a:pPr lvl="1" marL="685800" indent="-227880">
              <a:lnSpc>
                <a:spcPct val="120000"/>
              </a:lnSpc>
              <a:spcBef>
                <a:spcPts val="499"/>
              </a:spcBef>
              <a:buClr>
                <a:srgbClr val="000000"/>
              </a:buClr>
              <a:buFont typeface="Arial"/>
              <a:buChar char="•"/>
            </a:pPr>
            <a:r>
              <a:rPr b="0" lang="en-US" sz="1800" spc="-1" strike="noStrike">
                <a:solidFill>
                  <a:srgbClr val="000000"/>
                </a:solidFill>
                <a:latin typeface="Times New Roman"/>
              </a:rPr>
              <a:t>   </a:t>
            </a:r>
            <a:r>
              <a:rPr b="0" lang="en-US" sz="2000" spc="-1" strike="noStrike">
                <a:solidFill>
                  <a:srgbClr val="000000"/>
                </a:solidFill>
                <a:latin typeface="Times New Roman"/>
              </a:rPr>
              <a:t>Slow convergence rate. </a:t>
            </a:r>
            <a:endParaRPr b="0" lang="en-IN" sz="2000" spc="-1" strike="noStrike">
              <a:latin typeface="Arial"/>
            </a:endParaRPr>
          </a:p>
          <a:p>
            <a:pPr lvl="1" marL="685800" indent="-227880">
              <a:lnSpc>
                <a:spcPct val="120000"/>
              </a:lnSpc>
              <a:spcBef>
                <a:spcPts val="499"/>
              </a:spcBef>
              <a:buClr>
                <a:srgbClr val="000000"/>
              </a:buClr>
              <a:buFont typeface="Arial"/>
              <a:buChar char="•"/>
            </a:pPr>
            <a:r>
              <a:rPr b="0" lang="en-US" sz="2000" spc="-1" strike="noStrike">
                <a:solidFill>
                  <a:srgbClr val="000000"/>
                </a:solidFill>
                <a:latin typeface="Times New Roman"/>
              </a:rPr>
              <a:t>    </a:t>
            </a:r>
            <a:r>
              <a:rPr b="0" lang="en-US" sz="2000" spc="-1" strike="noStrike">
                <a:solidFill>
                  <a:srgbClr val="000000"/>
                </a:solidFill>
                <a:latin typeface="Times New Roman"/>
              </a:rPr>
              <a:t>Local minima and maxima.</a:t>
            </a:r>
            <a:endParaRPr b="0" lang="en-IN" sz="2000" spc="-1" strike="noStrike">
              <a:latin typeface="Arial"/>
            </a:endParaRPr>
          </a:p>
          <a:p>
            <a:pPr lvl="1" marL="685800" indent="-227880">
              <a:lnSpc>
                <a:spcPct val="120000"/>
              </a:lnSpc>
              <a:spcBef>
                <a:spcPts val="499"/>
              </a:spcBef>
              <a:buClr>
                <a:srgbClr val="000000"/>
              </a:buClr>
              <a:buFont typeface="Arial"/>
              <a:buChar char="•"/>
            </a:pPr>
            <a:r>
              <a:rPr b="0" lang="en-US" sz="2000" spc="-1" strike="noStrike">
                <a:solidFill>
                  <a:srgbClr val="000000"/>
                </a:solidFill>
                <a:latin typeface="Times New Roman"/>
              </a:rPr>
              <a:t>    </a:t>
            </a:r>
            <a:r>
              <a:rPr b="0" lang="en-US" sz="2000" spc="-1" strike="noStrike">
                <a:solidFill>
                  <a:srgbClr val="000000"/>
                </a:solidFill>
                <a:latin typeface="Times New Roman"/>
              </a:rPr>
              <a:t>Less accurate results</a:t>
            </a:r>
            <a:r>
              <a:rPr b="0" lang="en-US" sz="1800" spc="-1" strike="noStrike">
                <a:solidFill>
                  <a:srgbClr val="000000"/>
                </a:solidFill>
                <a:latin typeface="Times New Roman"/>
              </a:rPr>
              <a:t>.</a:t>
            </a:r>
            <a:endParaRPr b="0" lang="en-IN" sz="1800" spc="-1" strike="noStrike">
              <a:latin typeface="Arial"/>
            </a:endParaRPr>
          </a:p>
          <a:p>
            <a:pPr marL="228600" indent="-227880">
              <a:lnSpc>
                <a:spcPct val="120000"/>
              </a:lnSpc>
              <a:spcBef>
                <a:spcPts val="1001"/>
              </a:spcBef>
              <a:buClr>
                <a:srgbClr val="000000"/>
              </a:buClr>
              <a:buFont typeface="Arial"/>
              <a:buChar char="•"/>
            </a:pPr>
            <a:r>
              <a:rPr b="1" lang="en-US" sz="2400" spc="-1" strike="noStrike">
                <a:solidFill>
                  <a:srgbClr val="000000"/>
                </a:solidFill>
                <a:latin typeface="Times New Roman"/>
              </a:rPr>
              <a:t>Stock price prediction using SVM </a:t>
            </a:r>
            <a:endParaRPr b="0" lang="en-IN" sz="2400" spc="-1" strike="noStrike">
              <a:latin typeface="Arial"/>
            </a:endParaRPr>
          </a:p>
          <a:p>
            <a:pPr lvl="1" marL="914400" indent="-342360">
              <a:lnSpc>
                <a:spcPct val="120000"/>
              </a:lnSpc>
              <a:spcBef>
                <a:spcPts val="499"/>
              </a:spcBef>
              <a:buClr>
                <a:srgbClr val="000000"/>
              </a:buClr>
              <a:buFont typeface="Arial"/>
              <a:buChar char="•"/>
            </a:pPr>
            <a:r>
              <a:rPr b="0" lang="en-US" sz="2000" spc="-1" strike="noStrike">
                <a:solidFill>
                  <a:srgbClr val="000000"/>
                </a:solidFill>
                <a:latin typeface="Times New Roman"/>
              </a:rPr>
              <a:t>  </a:t>
            </a:r>
            <a:r>
              <a:rPr b="0" lang="en-US" sz="2000" spc="-1" strike="noStrike">
                <a:solidFill>
                  <a:srgbClr val="000000"/>
                </a:solidFill>
                <a:latin typeface="Times New Roman"/>
              </a:rPr>
              <a:t>Not suitable for large data sets.</a:t>
            </a:r>
            <a:endParaRPr b="0" lang="en-IN" sz="2000" spc="-1" strike="noStrike">
              <a:latin typeface="Arial"/>
            </a:endParaRPr>
          </a:p>
          <a:p>
            <a:pPr lvl="1" marL="914400" indent="-342360">
              <a:lnSpc>
                <a:spcPct val="120000"/>
              </a:lnSpc>
              <a:spcBef>
                <a:spcPts val="499"/>
              </a:spcBef>
              <a:buClr>
                <a:srgbClr val="000000"/>
              </a:buClr>
              <a:buFont typeface="Arial"/>
              <a:buChar char="•"/>
            </a:pPr>
            <a:r>
              <a:rPr b="0" lang="en-US" sz="2000" spc="-1" strike="noStrike">
                <a:solidFill>
                  <a:srgbClr val="000000"/>
                </a:solidFill>
                <a:latin typeface="Times New Roman"/>
              </a:rPr>
              <a:t>   </a:t>
            </a:r>
            <a:r>
              <a:rPr b="0" lang="en-US" sz="2000" spc="-1" strike="noStrike">
                <a:solidFill>
                  <a:srgbClr val="202124"/>
                </a:solidFill>
                <a:latin typeface="Times New Roman"/>
              </a:rPr>
              <a:t>SVM does not perform very well when the data set has more noise.</a:t>
            </a:r>
            <a:endParaRPr b="0" lang="en-IN" sz="2000" spc="-1" strike="noStrike">
              <a:latin typeface="Arial"/>
            </a:endParaRPr>
          </a:p>
          <a:p>
            <a:pPr lvl="1" marL="914400" indent="-342360">
              <a:lnSpc>
                <a:spcPct val="120000"/>
              </a:lnSpc>
              <a:spcBef>
                <a:spcPts val="499"/>
              </a:spcBef>
              <a:buClr>
                <a:srgbClr val="000000"/>
              </a:buClr>
              <a:buFont typeface="Arial"/>
              <a:buChar char="•"/>
            </a:pPr>
            <a:r>
              <a:rPr b="0" lang="en-US" sz="2000" spc="-1" strike="noStrike">
                <a:solidFill>
                  <a:srgbClr val="202124"/>
                </a:solidFill>
                <a:latin typeface="Times New Roman"/>
              </a:rPr>
              <a:t>   </a:t>
            </a:r>
            <a:r>
              <a:rPr b="0" lang="en-US" sz="2000" spc="-1" strike="noStrike">
                <a:solidFill>
                  <a:srgbClr val="202124"/>
                </a:solidFill>
                <a:latin typeface="Times New Roman"/>
              </a:rPr>
              <a:t>I</a:t>
            </a:r>
            <a:r>
              <a:rPr b="0" lang="en-US" sz="2000" spc="-1" strike="noStrike">
                <a:solidFill>
                  <a:srgbClr val="292929"/>
                </a:solidFill>
                <a:latin typeface="Times New Roman"/>
              </a:rPr>
              <a:t>n cases where the number of features for each data point exceeds the number of  training data samples, then SVM will underperform.      </a:t>
            </a:r>
            <a:endParaRPr b="0" lang="en-IN" sz="2000" spc="-1" strike="noStrike">
              <a:latin typeface="Arial"/>
            </a:endParaRPr>
          </a:p>
          <a:p>
            <a:pPr>
              <a:lnSpc>
                <a:spcPct val="120000"/>
              </a:lnSpc>
              <a:spcBef>
                <a:spcPts val="1001"/>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685440" y="1404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3600" spc="-1" strike="noStrike" u="sng" cap="all">
                <a:solidFill>
                  <a:srgbClr val="000000"/>
                </a:solidFill>
                <a:uFillTx/>
                <a:latin typeface="Times New Roman"/>
              </a:rPr>
              <a:t>Problem Statement</a:t>
            </a:r>
            <a:endParaRPr b="0" lang="en-IN" sz="3600" spc="-1" strike="noStrike">
              <a:latin typeface="Arial"/>
            </a:endParaRPr>
          </a:p>
        </p:txBody>
      </p:sp>
      <p:sp>
        <p:nvSpPr>
          <p:cNvPr id="61" name="CustomShape 2"/>
          <p:cNvSpPr/>
          <p:nvPr/>
        </p:nvSpPr>
        <p:spPr>
          <a:xfrm>
            <a:off x="395640" y="1716840"/>
            <a:ext cx="7772760" cy="3423240"/>
          </a:xfrm>
          <a:prstGeom prst="rect">
            <a:avLst/>
          </a:prstGeom>
          <a:noFill/>
          <a:ln>
            <a:noFill/>
          </a:ln>
        </p:spPr>
        <p:style>
          <a:lnRef idx="0"/>
          <a:fillRef idx="0"/>
          <a:effectRef idx="0"/>
          <a:fontRef idx="minor"/>
        </p:style>
        <p:txBody>
          <a:bodyPr lIns="90000" rIns="90000" tIns="45000" bIns="45000">
            <a:normAutofit/>
          </a:bodyPr>
          <a:p>
            <a:pPr marL="228600" indent="-227880" algn="just">
              <a:lnSpc>
                <a:spcPct val="120000"/>
              </a:lnSpc>
              <a:spcBef>
                <a:spcPts val="1001"/>
              </a:spcBef>
              <a:buClr>
                <a:srgbClr val="000000"/>
              </a:buClr>
              <a:buFont typeface="Arial"/>
              <a:buChar char="•"/>
            </a:pPr>
            <a:r>
              <a:rPr b="0" lang="en-US" sz="2400" spc="-1" strike="noStrike">
                <a:solidFill>
                  <a:srgbClr val="000000"/>
                </a:solidFill>
                <a:latin typeface="Times New Roman"/>
              </a:rPr>
              <a:t>An investor needs to know the market behavior with respect to time.</a:t>
            </a:r>
            <a:endParaRPr b="0" lang="en-IN" sz="2400" spc="-1" strike="noStrike">
              <a:latin typeface="Arial"/>
            </a:endParaRPr>
          </a:p>
          <a:p>
            <a:pPr marL="228600" indent="-227880" algn="just">
              <a:lnSpc>
                <a:spcPct val="120000"/>
              </a:lnSpc>
              <a:spcBef>
                <a:spcPts val="1001"/>
              </a:spcBef>
              <a:buClr>
                <a:srgbClr val="000000"/>
              </a:buClr>
              <a:buFont typeface="Arial"/>
              <a:buChar char="•"/>
            </a:pPr>
            <a:r>
              <a:rPr b="0" lang="en-US" sz="2400" spc="-1" strike="noStrike">
                <a:solidFill>
                  <a:srgbClr val="000000"/>
                </a:solidFill>
                <a:latin typeface="Times New Roman"/>
              </a:rPr>
              <a:t>Predicting on a day-to-day basis is really a difficult task as compared to predicting long term stock values.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685440" y="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u="sng" cap="all">
                <a:solidFill>
                  <a:srgbClr val="000000"/>
                </a:solidFill>
                <a:uFillTx/>
                <a:latin typeface="Times New Roman"/>
              </a:rPr>
              <a:t>Objectives</a:t>
            </a:r>
            <a:endParaRPr b="0" lang="en-IN" sz="3600" spc="-1" strike="noStrike">
              <a:latin typeface="Arial"/>
            </a:endParaRPr>
          </a:p>
        </p:txBody>
      </p:sp>
      <p:sp>
        <p:nvSpPr>
          <p:cNvPr id="63" name="CustomShape 2"/>
          <p:cNvSpPr/>
          <p:nvPr/>
        </p:nvSpPr>
        <p:spPr>
          <a:xfrm>
            <a:off x="395640" y="1716840"/>
            <a:ext cx="7772760" cy="3423240"/>
          </a:xfrm>
          <a:prstGeom prst="rect">
            <a:avLst/>
          </a:prstGeom>
          <a:noFill/>
          <a:ln>
            <a:noFill/>
          </a:ln>
        </p:spPr>
        <p:style>
          <a:lnRef idx="0"/>
          <a:fillRef idx="0"/>
          <a:effectRef idx="0"/>
          <a:fontRef idx="minor"/>
        </p:style>
        <p:txBody>
          <a:bodyPr lIns="90000" rIns="90000" tIns="45000" bIns="45000">
            <a:noAutofit/>
          </a:bodyPr>
          <a:p>
            <a:pPr algn="just">
              <a:lnSpc>
                <a:spcPct val="120000"/>
              </a:lnSpc>
              <a:spcBef>
                <a:spcPts val="1001"/>
              </a:spcBef>
              <a:tabLst>
                <a:tab algn="l" pos="0"/>
              </a:tabLst>
            </a:pPr>
            <a:r>
              <a:rPr b="1" lang="en-US" sz="2400" spc="-1" strike="noStrike">
                <a:solidFill>
                  <a:srgbClr val="000000"/>
                </a:solidFill>
                <a:latin typeface="Times New Roman"/>
              </a:rPr>
              <a:t>The objectives are:</a:t>
            </a:r>
            <a:endParaRPr b="0" lang="en-IN" sz="2400" spc="-1" strike="noStrike">
              <a:latin typeface="Arial"/>
            </a:endParaRPr>
          </a:p>
          <a:p>
            <a:pPr marL="228600" indent="-227880" algn="just">
              <a:lnSpc>
                <a:spcPct val="120000"/>
              </a:lnSpc>
              <a:spcBef>
                <a:spcPts val="1001"/>
              </a:spcBef>
              <a:buClr>
                <a:srgbClr val="000000"/>
              </a:buClr>
              <a:buFont typeface="Arial"/>
              <a:buChar char="•"/>
              <a:tabLst>
                <a:tab algn="l" pos="0"/>
              </a:tabLst>
            </a:pPr>
            <a:r>
              <a:rPr b="0" lang="en-US" sz="2400" spc="-1" strike="noStrike">
                <a:solidFill>
                  <a:srgbClr val="000000"/>
                </a:solidFill>
                <a:latin typeface="Times New Roman"/>
              </a:rPr>
              <a:t>To calculate the estimated price of stock based on the historical data.</a:t>
            </a:r>
            <a:endParaRPr b="0" lang="en-IN" sz="2400" spc="-1" strike="noStrike">
              <a:latin typeface="Arial"/>
            </a:endParaRPr>
          </a:p>
          <a:p>
            <a:pPr marL="228600" indent="-227880" algn="just">
              <a:lnSpc>
                <a:spcPct val="120000"/>
              </a:lnSpc>
              <a:spcBef>
                <a:spcPts val="1001"/>
              </a:spcBef>
              <a:buClr>
                <a:srgbClr val="000000"/>
              </a:buClr>
              <a:buFont typeface="Arial"/>
              <a:buChar char="•"/>
              <a:tabLst>
                <a:tab algn="l" pos="0"/>
              </a:tabLst>
            </a:pPr>
            <a:r>
              <a:rPr b="0" lang="en-US" sz="2400" spc="-1" strike="noStrike">
                <a:solidFill>
                  <a:srgbClr val="000000"/>
                </a:solidFill>
                <a:latin typeface="Times New Roman"/>
              </a:rPr>
              <a:t>To create a system which will notify the up or down of the stock price movement.</a:t>
            </a:r>
            <a:endParaRPr b="0" lang="en-IN" sz="2400" spc="-1" strike="noStrike">
              <a:latin typeface="Arial"/>
            </a:endParaRPr>
          </a:p>
          <a:p>
            <a:pPr marL="228600" indent="-227880" algn="just">
              <a:lnSpc>
                <a:spcPct val="120000"/>
              </a:lnSpc>
              <a:spcBef>
                <a:spcPts val="1001"/>
              </a:spcBef>
              <a:buClr>
                <a:srgbClr val="000000"/>
              </a:buClr>
              <a:buFont typeface="Arial"/>
              <a:buChar char="•"/>
              <a:tabLst>
                <a:tab algn="l" pos="0"/>
              </a:tabLst>
            </a:pPr>
            <a:r>
              <a:rPr b="0" lang="en-US" sz="2400" spc="-1" strike="noStrike">
                <a:solidFill>
                  <a:srgbClr val="000000"/>
                </a:solidFill>
                <a:latin typeface="Times New Roman"/>
              </a:rPr>
              <a:t>To implement and develop different methods of stock market forecasting techniques.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685440" y="-3276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u="sng" cap="all">
                <a:solidFill>
                  <a:srgbClr val="000000"/>
                </a:solidFill>
                <a:uFillTx/>
                <a:latin typeface="Times New Roman"/>
              </a:rPr>
              <a:t>PROPOSED IDEA</a:t>
            </a:r>
            <a:endParaRPr b="0" lang="en-IN" sz="3600" spc="-1" strike="noStrike">
              <a:latin typeface="Arial"/>
            </a:endParaRPr>
          </a:p>
        </p:txBody>
      </p:sp>
      <p:sp>
        <p:nvSpPr>
          <p:cNvPr id="65" name="CustomShape 2"/>
          <p:cNvSpPr/>
          <p:nvPr/>
        </p:nvSpPr>
        <p:spPr>
          <a:xfrm>
            <a:off x="395640" y="1716840"/>
            <a:ext cx="7772760" cy="3423240"/>
          </a:xfrm>
          <a:prstGeom prst="rect">
            <a:avLst/>
          </a:prstGeom>
          <a:noFill/>
          <a:ln>
            <a:noFill/>
          </a:ln>
        </p:spPr>
        <p:style>
          <a:lnRef idx="0"/>
          <a:fillRef idx="0"/>
          <a:effectRef idx="0"/>
          <a:fontRef idx="minor"/>
        </p:style>
        <p:txBody>
          <a:bodyPr lIns="90000" rIns="90000" tIns="45000" bIns="45000">
            <a:normAutofit/>
          </a:bodyPr>
          <a:p>
            <a:pPr marL="228600" indent="-227880" algn="just">
              <a:lnSpc>
                <a:spcPct val="120000"/>
              </a:lnSpc>
              <a:spcBef>
                <a:spcPts val="1001"/>
              </a:spcBef>
              <a:buClr>
                <a:srgbClr val="000000"/>
              </a:buClr>
              <a:buFont typeface="Arial"/>
              <a:buChar char="•"/>
            </a:pPr>
            <a:r>
              <a:rPr b="0" lang="en-US" sz="2400" spc="-1" strike="noStrike">
                <a:solidFill>
                  <a:srgbClr val="000000"/>
                </a:solidFill>
                <a:latin typeface="Times New Roman"/>
              </a:rPr>
              <a:t>Dataset Collection</a:t>
            </a:r>
            <a:endParaRPr b="0" lang="en-IN" sz="2400" spc="-1" strike="noStrike">
              <a:latin typeface="Arial"/>
            </a:endParaRPr>
          </a:p>
          <a:p>
            <a:pPr marL="228600" indent="-227880" algn="just">
              <a:lnSpc>
                <a:spcPct val="120000"/>
              </a:lnSpc>
              <a:spcBef>
                <a:spcPts val="1001"/>
              </a:spcBef>
              <a:buClr>
                <a:srgbClr val="000000"/>
              </a:buClr>
              <a:buFont typeface="Arial"/>
              <a:buChar char="•"/>
            </a:pPr>
            <a:r>
              <a:rPr b="0" lang="en-US" sz="2400" spc="-1" strike="noStrike">
                <a:solidFill>
                  <a:srgbClr val="000000"/>
                </a:solidFill>
                <a:latin typeface="Times New Roman"/>
              </a:rPr>
              <a:t>Implementation Of Algorithms</a:t>
            </a:r>
            <a:endParaRPr b="0" lang="en-IN" sz="2400" spc="-1" strike="noStrike">
              <a:latin typeface="Arial"/>
            </a:endParaRPr>
          </a:p>
          <a:p>
            <a:pPr marL="228600" indent="-227880" algn="just">
              <a:lnSpc>
                <a:spcPct val="120000"/>
              </a:lnSpc>
              <a:spcBef>
                <a:spcPts val="1001"/>
              </a:spcBef>
              <a:buClr>
                <a:srgbClr val="000000"/>
              </a:buClr>
              <a:buFont typeface="Arial"/>
              <a:buChar char="•"/>
            </a:pPr>
            <a:r>
              <a:rPr b="0" lang="en-US" sz="2400" spc="-1" strike="noStrike">
                <a:solidFill>
                  <a:srgbClr val="000000"/>
                </a:solidFill>
                <a:latin typeface="Times New Roman"/>
              </a:rPr>
              <a:t>Comparison Of Results and Analysis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685440" y="-31536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3600" spc="-1" strike="noStrike" u="sng" cap="all">
                <a:solidFill>
                  <a:srgbClr val="000000"/>
                </a:solidFill>
                <a:uFillTx/>
                <a:latin typeface="Times New Roman"/>
              </a:rPr>
              <a:t>Methodology</a:t>
            </a:r>
            <a:endParaRPr b="0" lang="en-IN" sz="3600" spc="-1" strike="noStrike">
              <a:latin typeface="Arial"/>
            </a:endParaRPr>
          </a:p>
        </p:txBody>
      </p:sp>
      <p:sp>
        <p:nvSpPr>
          <p:cNvPr id="67" name="CustomShape 2"/>
          <p:cNvSpPr/>
          <p:nvPr/>
        </p:nvSpPr>
        <p:spPr>
          <a:xfrm>
            <a:off x="4068000" y="956880"/>
            <a:ext cx="1367280" cy="647280"/>
          </a:xfrm>
          <a:prstGeom prst="can">
            <a:avLst>
              <a:gd name="adj" fmla="val 25000"/>
            </a:avLst>
          </a:prstGeom>
          <a:ln>
            <a:solidFill>
              <a:schemeClr val="tx1"/>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ea typeface="DejaVu Sans"/>
              </a:rPr>
              <a:t>Dataset</a:t>
            </a:r>
            <a:endParaRPr b="0" lang="en-IN" sz="1800" spc="-1" strike="noStrike">
              <a:latin typeface="Arial"/>
            </a:endParaRPr>
          </a:p>
        </p:txBody>
      </p:sp>
      <p:sp>
        <p:nvSpPr>
          <p:cNvPr id="68" name="CustomShape 3"/>
          <p:cNvSpPr/>
          <p:nvPr/>
        </p:nvSpPr>
        <p:spPr>
          <a:xfrm>
            <a:off x="4752000" y="1604880"/>
            <a:ext cx="360" cy="35928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69" name="CustomShape 4"/>
          <p:cNvSpPr/>
          <p:nvPr/>
        </p:nvSpPr>
        <p:spPr>
          <a:xfrm>
            <a:off x="3636000" y="1964880"/>
            <a:ext cx="2231640" cy="647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ea typeface="DejaVu Sans"/>
              </a:rPr>
              <a:t>Input Data</a:t>
            </a:r>
            <a:endParaRPr b="0" lang="en-IN" sz="1800" spc="-1" strike="noStrike">
              <a:latin typeface="Arial"/>
            </a:endParaRPr>
          </a:p>
        </p:txBody>
      </p:sp>
      <p:sp>
        <p:nvSpPr>
          <p:cNvPr id="70" name="CustomShape 5"/>
          <p:cNvSpPr/>
          <p:nvPr/>
        </p:nvSpPr>
        <p:spPr>
          <a:xfrm>
            <a:off x="4752000" y="2612880"/>
            <a:ext cx="360" cy="35928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71" name="CustomShape 6"/>
          <p:cNvSpPr/>
          <p:nvPr/>
        </p:nvSpPr>
        <p:spPr>
          <a:xfrm>
            <a:off x="2339640" y="2972880"/>
            <a:ext cx="4823640" cy="863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ea typeface="DejaVu Sans"/>
              </a:rPr>
              <a:t>Machine Learning Algorithms</a:t>
            </a:r>
            <a:endParaRPr b="0" lang="en-IN" sz="1800" spc="-1" strike="noStrike">
              <a:latin typeface="Arial"/>
            </a:endParaRPr>
          </a:p>
        </p:txBody>
      </p:sp>
      <p:sp>
        <p:nvSpPr>
          <p:cNvPr id="72" name="CustomShape 7"/>
          <p:cNvSpPr/>
          <p:nvPr/>
        </p:nvSpPr>
        <p:spPr>
          <a:xfrm>
            <a:off x="2699640" y="3836880"/>
            <a:ext cx="360" cy="57528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73" name="CustomShape 8"/>
          <p:cNvSpPr/>
          <p:nvPr/>
        </p:nvSpPr>
        <p:spPr>
          <a:xfrm>
            <a:off x="6444360" y="3836880"/>
            <a:ext cx="360" cy="57528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74" name="CustomShape 9"/>
          <p:cNvSpPr/>
          <p:nvPr/>
        </p:nvSpPr>
        <p:spPr>
          <a:xfrm>
            <a:off x="1271880" y="4413240"/>
            <a:ext cx="2231640" cy="431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ea typeface="DejaVu Sans"/>
              </a:rPr>
              <a:t>Linear Regression</a:t>
            </a:r>
            <a:endParaRPr b="0" lang="en-IN" sz="1800" spc="-1" strike="noStrike">
              <a:latin typeface="Arial"/>
            </a:endParaRPr>
          </a:p>
        </p:txBody>
      </p:sp>
      <p:sp>
        <p:nvSpPr>
          <p:cNvPr id="75" name="CustomShape 10"/>
          <p:cNvSpPr/>
          <p:nvPr/>
        </p:nvSpPr>
        <p:spPr>
          <a:xfrm>
            <a:off x="4728240" y="4413240"/>
            <a:ext cx="2807640" cy="431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ea typeface="DejaVu Sans"/>
              </a:rPr>
              <a:t>Long Short Term Memory</a:t>
            </a:r>
            <a:endParaRPr b="0" lang="en-IN" sz="1800" spc="-1" strike="noStrike">
              <a:latin typeface="Arial"/>
            </a:endParaRPr>
          </a:p>
        </p:txBody>
      </p:sp>
      <p:sp>
        <p:nvSpPr>
          <p:cNvPr id="76" name="CustomShape 11"/>
          <p:cNvSpPr/>
          <p:nvPr/>
        </p:nvSpPr>
        <p:spPr>
          <a:xfrm flipV="1">
            <a:off x="2339640" y="4844520"/>
            <a:ext cx="360" cy="45540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77" name="Line 12"/>
          <p:cNvSpPr/>
          <p:nvPr/>
        </p:nvSpPr>
        <p:spPr>
          <a:xfrm>
            <a:off x="2339640" y="5276880"/>
            <a:ext cx="3528360" cy="24120"/>
          </a:xfrm>
          <a:prstGeom prst="line">
            <a:avLst/>
          </a:prstGeom>
          <a:ln>
            <a:round/>
          </a:ln>
        </p:spPr>
        <p:style>
          <a:lnRef idx="1">
            <a:schemeClr val="dk1"/>
          </a:lnRef>
          <a:fillRef idx="0">
            <a:schemeClr val="dk1"/>
          </a:fillRef>
          <a:effectRef idx="0">
            <a:schemeClr val="dk1"/>
          </a:effectRef>
          <a:fontRef idx="minor"/>
        </p:style>
      </p:sp>
      <p:sp>
        <p:nvSpPr>
          <p:cNvPr id="78" name="CustomShape 13"/>
          <p:cNvSpPr/>
          <p:nvPr/>
        </p:nvSpPr>
        <p:spPr>
          <a:xfrm flipH="1" flipV="1">
            <a:off x="5865120" y="4830120"/>
            <a:ext cx="6480" cy="48600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79" name="CustomShape 14"/>
          <p:cNvSpPr/>
          <p:nvPr/>
        </p:nvSpPr>
        <p:spPr>
          <a:xfrm>
            <a:off x="4068000" y="5301360"/>
            <a:ext cx="360" cy="55152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80" name="CustomShape 15"/>
          <p:cNvSpPr/>
          <p:nvPr/>
        </p:nvSpPr>
        <p:spPr>
          <a:xfrm>
            <a:off x="2708280" y="5863680"/>
            <a:ext cx="2735640" cy="64728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800" spc="-1" strike="noStrike">
                <a:solidFill>
                  <a:srgbClr val="000000"/>
                </a:solidFill>
                <a:latin typeface="Times New Roman"/>
                <a:ea typeface="DejaVu Sans"/>
              </a:rPr>
              <a:t>Comparing Results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39640" y="-38736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3600" spc="-1" strike="noStrike" u="sng" cap="all">
                <a:solidFill>
                  <a:srgbClr val="000000"/>
                </a:solidFill>
                <a:uFillTx/>
                <a:latin typeface="Times New Roman"/>
              </a:rPr>
              <a:t>Algorithm</a:t>
            </a:r>
            <a:endParaRPr b="0" lang="en-IN" sz="3600" spc="-1" strike="noStrike">
              <a:latin typeface="Arial"/>
            </a:endParaRPr>
          </a:p>
        </p:txBody>
      </p:sp>
      <p:sp>
        <p:nvSpPr>
          <p:cNvPr id="82" name="CustomShape 2"/>
          <p:cNvSpPr/>
          <p:nvPr/>
        </p:nvSpPr>
        <p:spPr>
          <a:xfrm>
            <a:off x="395640" y="1208880"/>
            <a:ext cx="8280360" cy="5531760"/>
          </a:xfrm>
          <a:prstGeom prst="rect">
            <a:avLst/>
          </a:prstGeom>
          <a:noFill/>
          <a:ln>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1" lang="en-US" sz="2400" spc="-1" strike="noStrike">
                <a:solidFill>
                  <a:srgbClr val="000000"/>
                </a:solidFill>
                <a:latin typeface="Times New Roman"/>
              </a:rPr>
              <a:t>Linear regression</a:t>
            </a:r>
            <a:endParaRPr b="0" lang="en-IN" sz="2400" spc="-1" strike="noStrike">
              <a:latin typeface="Arial"/>
            </a:endParaRPr>
          </a:p>
          <a:p>
            <a:pPr marL="228600" indent="-227880" algn="just">
              <a:lnSpc>
                <a:spcPct val="120000"/>
              </a:lnSpc>
              <a:spcBef>
                <a:spcPts val="1001"/>
              </a:spcBef>
              <a:buClr>
                <a:srgbClr val="000000"/>
              </a:buClr>
              <a:buFont typeface="Arial"/>
              <a:buChar char="•"/>
              <a:tabLst>
                <a:tab algn="l" pos="0"/>
              </a:tabLst>
            </a:pPr>
            <a:r>
              <a:rPr b="0" lang="en-US" sz="2400" spc="-1" strike="noStrike">
                <a:solidFill>
                  <a:srgbClr val="000000"/>
                </a:solidFill>
                <a:latin typeface="Times New Roman"/>
              </a:rPr>
              <a:t>The most basic machine learning algorithm that can be implemented on this data is linear regression. The linear regression model returns an equation that determines the relationship between the independent variables and the dependent variable.</a:t>
            </a:r>
            <a:endParaRPr b="0" lang="en-IN" sz="2400" spc="-1" strike="noStrike">
              <a:latin typeface="Arial"/>
            </a:endParaRPr>
          </a:p>
          <a:p>
            <a:pPr marL="228600" indent="-227880" algn="just">
              <a:lnSpc>
                <a:spcPct val="120000"/>
              </a:lnSpc>
              <a:spcBef>
                <a:spcPts val="1001"/>
              </a:spcBef>
              <a:buClr>
                <a:srgbClr val="000000"/>
              </a:buClr>
              <a:buFont typeface="Arial"/>
              <a:buChar char="•"/>
              <a:tabLst>
                <a:tab algn="l" pos="0"/>
              </a:tabLst>
            </a:pPr>
            <a:r>
              <a:rPr b="0" lang="en-US" sz="2400" spc="-1" strike="noStrike">
                <a:solidFill>
                  <a:srgbClr val="000000"/>
                </a:solidFill>
                <a:latin typeface="Times New Roman"/>
              </a:rPr>
              <a:t>The equation for linear regression can be written as:</a:t>
            </a:r>
            <a:endParaRPr b="0" lang="en-IN" sz="2400" spc="-1" strike="noStrike">
              <a:latin typeface="Arial"/>
            </a:endParaRPr>
          </a:p>
          <a:p>
            <a:pPr algn="just">
              <a:lnSpc>
                <a:spcPct val="120000"/>
              </a:lnSpc>
              <a:spcBef>
                <a:spcPts val="1001"/>
              </a:spcBef>
              <a:tabLst>
                <a:tab algn="l" pos="0"/>
              </a:tabLst>
            </a:pPr>
            <a:endParaRPr b="0" lang="en-IN" sz="2400" spc="-1" strike="noStrike">
              <a:latin typeface="Arial"/>
            </a:endParaRPr>
          </a:p>
          <a:p>
            <a:pPr marL="228600" indent="-227880" algn="just">
              <a:lnSpc>
                <a:spcPct val="120000"/>
              </a:lnSpc>
              <a:spcBef>
                <a:spcPts val="1001"/>
              </a:spcBef>
              <a:buClr>
                <a:srgbClr val="000000"/>
              </a:buClr>
              <a:buFont typeface="Arial"/>
              <a:buChar char="•"/>
              <a:tabLst>
                <a:tab algn="l" pos="0"/>
              </a:tabLst>
            </a:pPr>
            <a:r>
              <a:rPr b="0" lang="en-US" sz="2400" spc="-1" strike="noStrike">
                <a:solidFill>
                  <a:srgbClr val="000000"/>
                </a:solidFill>
                <a:latin typeface="Times New Roman"/>
              </a:rPr>
              <a:t>Here, x</a:t>
            </a:r>
            <a:r>
              <a:rPr b="0" lang="en-US" sz="2400" spc="-1" strike="noStrike" baseline="-25000">
                <a:solidFill>
                  <a:srgbClr val="000000"/>
                </a:solidFill>
                <a:latin typeface="Times New Roman"/>
              </a:rPr>
              <a:t>1</a:t>
            </a:r>
            <a:r>
              <a:rPr b="0" lang="en-US" sz="2400" spc="-1" strike="noStrike">
                <a:solidFill>
                  <a:srgbClr val="000000"/>
                </a:solidFill>
                <a:latin typeface="Times New Roman"/>
              </a:rPr>
              <a:t>, x</a:t>
            </a:r>
            <a:r>
              <a:rPr b="0" lang="en-US" sz="2400" spc="-1" strike="noStrike" baseline="-25000">
                <a:solidFill>
                  <a:srgbClr val="000000"/>
                </a:solidFill>
                <a:latin typeface="Times New Roman"/>
              </a:rPr>
              <a:t>2</a:t>
            </a:r>
            <a:r>
              <a:rPr b="0" lang="en-US" sz="2400" spc="-1" strike="noStrike">
                <a:solidFill>
                  <a:srgbClr val="000000"/>
                </a:solidFill>
                <a:latin typeface="Times New Roman"/>
              </a:rPr>
              <a:t>,….X</a:t>
            </a:r>
            <a:r>
              <a:rPr b="0" lang="en-US" sz="2400" spc="-1" strike="noStrike" baseline="-25000">
                <a:solidFill>
                  <a:srgbClr val="000000"/>
                </a:solidFill>
                <a:latin typeface="Times New Roman"/>
              </a:rPr>
              <a:t>n</a:t>
            </a:r>
            <a:r>
              <a:rPr b="0" lang="en-US" sz="2400" spc="-1" strike="noStrike">
                <a:solidFill>
                  <a:srgbClr val="000000"/>
                </a:solidFill>
                <a:latin typeface="Times New Roman"/>
              </a:rPr>
              <a:t> represent the independent variables while the θ</a:t>
            </a:r>
            <a:r>
              <a:rPr b="0" lang="en-US" sz="2400" spc="-1" strike="noStrike" baseline="-25000">
                <a:solidFill>
                  <a:srgbClr val="000000"/>
                </a:solidFill>
                <a:latin typeface="Times New Roman"/>
              </a:rPr>
              <a:t>1</a:t>
            </a:r>
            <a:r>
              <a:rPr b="0" lang="en-US" sz="2400" spc="-1" strike="noStrike">
                <a:solidFill>
                  <a:srgbClr val="000000"/>
                </a:solidFill>
                <a:latin typeface="Times New Roman"/>
              </a:rPr>
              <a:t>, θ</a:t>
            </a:r>
            <a:r>
              <a:rPr b="0" lang="en-US" sz="2400" spc="-1" strike="noStrike" baseline="-25000">
                <a:solidFill>
                  <a:srgbClr val="000000"/>
                </a:solidFill>
                <a:latin typeface="Times New Roman"/>
              </a:rPr>
              <a:t>2</a:t>
            </a:r>
            <a:r>
              <a:rPr b="0" lang="en-US" sz="2400" spc="-1" strike="noStrike">
                <a:solidFill>
                  <a:srgbClr val="000000"/>
                </a:solidFill>
                <a:latin typeface="Times New Roman"/>
              </a:rPr>
              <a:t>, …. θ</a:t>
            </a:r>
            <a:r>
              <a:rPr b="0" lang="en-US" sz="2400" spc="-1" strike="noStrike" baseline="-25000">
                <a:solidFill>
                  <a:srgbClr val="000000"/>
                </a:solidFill>
                <a:latin typeface="Times New Roman"/>
              </a:rPr>
              <a:t>n</a:t>
            </a:r>
            <a:r>
              <a:rPr b="0" lang="en-US" sz="2400" spc="-1" strike="noStrike">
                <a:solidFill>
                  <a:srgbClr val="000000"/>
                </a:solidFill>
                <a:latin typeface="Times New Roman"/>
              </a:rPr>
              <a:t>  represent regression coefficients.</a:t>
            </a:r>
            <a:endParaRPr b="0" lang="en-IN" sz="2400" spc="-1" strike="noStrike">
              <a:latin typeface="Arial"/>
            </a:endParaRPr>
          </a:p>
        </p:txBody>
      </p:sp>
      <p:sp>
        <p:nvSpPr>
          <p:cNvPr id="83" name="CustomShape 3"/>
          <p:cNvSpPr/>
          <p:nvPr/>
        </p:nvSpPr>
        <p:spPr>
          <a:xfrm>
            <a:off x="-165600" y="-228960"/>
            <a:ext cx="2953080" cy="45648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100" spc="-1" strike="noStrike">
                <a:solidFill>
                  <a:srgbClr val="595858"/>
                </a:solidFill>
                <a:latin typeface="roboto"/>
                <a:ea typeface="DejaVu Sans"/>
              </a:rPr>
              <a:t>:</a:t>
            </a:r>
            <a:r>
              <a:rPr b="0" lang="en-US" sz="600" spc="-1" strike="noStrike">
                <a:solidFill>
                  <a:srgbClr val="000000"/>
                </a:solidFill>
                <a:latin typeface="Tw Cen MT"/>
                <a:ea typeface="DejaVu Sans"/>
              </a:rPr>
              <a:t>  </a:t>
            </a:r>
            <a:r>
              <a:rPr b="0" lang="en-US" sz="2400" spc="-1" strike="noStrike">
                <a:solidFill>
                  <a:srgbClr val="000000"/>
                </a:solidFill>
                <a:latin typeface="Tw Cen MT"/>
                <a:ea typeface="DejaVu Sans"/>
              </a:rPr>
              <a:t> </a:t>
            </a:r>
            <a:r>
              <a:rPr b="0" lang="en-US" sz="2400" spc="-1" strike="noStrike" u="sng">
                <a:solidFill>
                  <a:srgbClr val="000000"/>
                </a:solidFill>
                <a:uFillTx/>
                <a:latin typeface="Times New Roman"/>
                <a:ea typeface="DejaVu Sans"/>
              </a:rPr>
              <a:t> </a:t>
            </a:r>
            <a:r>
              <a:rPr b="0" lang="en-US" sz="2400" spc="-1" strike="noStrike">
                <a:solidFill>
                  <a:srgbClr val="000000"/>
                </a:solidFill>
                <a:latin typeface="Tw Cen MT"/>
                <a:ea typeface="DejaVu Sans"/>
              </a:rPr>
              <a:t>                         </a:t>
            </a:r>
            <a:r>
              <a:rPr b="0" lang="en-US" sz="1800" spc="-1" strike="noStrike">
                <a:solidFill>
                  <a:srgbClr val="000000"/>
                </a:solidFill>
                <a:latin typeface="Arial"/>
                <a:ea typeface="DejaVu Sans"/>
              </a:rPr>
              <a:t> </a:t>
            </a:r>
            <a:endParaRPr b="0" lang="en-IN" sz="1800" spc="-1" strike="noStrike">
              <a:latin typeface="Arial"/>
            </a:endParaRPr>
          </a:p>
        </p:txBody>
      </p:sp>
      <p:pic>
        <p:nvPicPr>
          <p:cNvPr id="84" name="Picture 8" descr=""/>
          <p:cNvPicPr/>
          <p:nvPr/>
        </p:nvPicPr>
        <p:blipFill>
          <a:blip r:embed="rId1"/>
          <a:stretch/>
        </p:blipFill>
        <p:spPr>
          <a:xfrm>
            <a:off x="2636280" y="4653000"/>
            <a:ext cx="2228040" cy="3898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39640" y="908640"/>
            <a:ext cx="8424360" cy="5112000"/>
          </a:xfrm>
          <a:prstGeom prst="rect">
            <a:avLst/>
          </a:prstGeom>
          <a:noFill/>
          <a:ln>
            <a:noFill/>
          </a:ln>
        </p:spPr>
        <p:style>
          <a:lnRef idx="0"/>
          <a:fillRef idx="0"/>
          <a:effectRef idx="0"/>
          <a:fontRef idx="minor"/>
        </p:style>
        <p:txBody>
          <a:bodyPr lIns="90000" rIns="90000" tIns="45000" bIns="45000">
            <a:noAutofit/>
          </a:bodyPr>
          <a:p>
            <a:pPr>
              <a:lnSpc>
                <a:spcPct val="120000"/>
              </a:lnSpc>
              <a:spcBef>
                <a:spcPts val="1001"/>
              </a:spcBef>
              <a:tabLst>
                <a:tab algn="l" pos="0"/>
              </a:tabLst>
            </a:pPr>
            <a:r>
              <a:rPr b="1" lang="en-US" sz="2400" spc="-1" strike="noStrike">
                <a:solidFill>
                  <a:srgbClr val="333333"/>
                </a:solidFill>
                <a:latin typeface="Times New Roman"/>
              </a:rPr>
              <a:t>Long short term memory (LSTM)</a:t>
            </a:r>
            <a:endParaRPr b="0" lang="en-IN" sz="2400" spc="-1" strike="noStrike">
              <a:latin typeface="Arial"/>
            </a:endParaRPr>
          </a:p>
          <a:p>
            <a:pPr marL="228600" indent="-227880" algn="just">
              <a:lnSpc>
                <a:spcPct val="120000"/>
              </a:lnSpc>
              <a:spcBef>
                <a:spcPts val="1001"/>
              </a:spcBef>
              <a:buClr>
                <a:srgbClr val="000000"/>
              </a:buClr>
              <a:buFont typeface="Arial"/>
              <a:buChar char="•"/>
              <a:tabLst>
                <a:tab algn="l" pos="0"/>
              </a:tabLst>
            </a:pPr>
            <a:r>
              <a:rPr b="0" lang="en-US" sz="2000" spc="-1" strike="noStrike">
                <a:solidFill>
                  <a:srgbClr val="000000"/>
                </a:solidFill>
                <a:latin typeface="Times New Roman"/>
              </a:rPr>
              <a:t>LSTM’s are widely used for sequence prediction problems and have proven to be extremely effective. The reason they work so well is because LSTM is able to store past information that is important, and forget the information that is not. LSTM has three categories:</a:t>
            </a:r>
            <a:endParaRPr b="0" lang="en-IN" sz="2000" spc="-1" strike="noStrike">
              <a:latin typeface="Arial"/>
            </a:endParaRPr>
          </a:p>
          <a:p>
            <a:pPr lvl="1" marL="685800" indent="-227880">
              <a:lnSpc>
                <a:spcPct val="120000"/>
              </a:lnSpc>
              <a:spcBef>
                <a:spcPts val="499"/>
              </a:spcBef>
              <a:buClr>
                <a:srgbClr val="000000"/>
              </a:buClr>
              <a:buFont typeface="Arial"/>
              <a:buChar char="•"/>
              <a:tabLst>
                <a:tab algn="l" pos="0"/>
              </a:tabLst>
            </a:pPr>
            <a:r>
              <a:rPr b="1" lang="en-US" sz="2000" spc="-1" strike="noStrike">
                <a:solidFill>
                  <a:srgbClr val="000000"/>
                </a:solidFill>
                <a:latin typeface="Times New Roman"/>
              </a:rPr>
              <a:t> </a:t>
            </a:r>
            <a:r>
              <a:rPr b="1" lang="en-US" sz="2000" spc="-1" strike="noStrike">
                <a:solidFill>
                  <a:srgbClr val="000000"/>
                </a:solidFill>
                <a:latin typeface="Times New Roman"/>
              </a:rPr>
              <a:t>The Input gate:</a:t>
            </a:r>
            <a:r>
              <a:rPr b="0" lang="en-US" sz="2000" spc="-1" strike="noStrike">
                <a:solidFill>
                  <a:srgbClr val="000000"/>
                </a:solidFill>
                <a:latin typeface="Times New Roman"/>
              </a:rPr>
              <a:t> The input gate adds information to the cell state.</a:t>
            </a:r>
            <a:endParaRPr b="0" lang="en-IN" sz="2000" spc="-1" strike="noStrike">
              <a:latin typeface="Arial"/>
            </a:endParaRPr>
          </a:p>
          <a:p>
            <a:pPr lvl="1" marL="685800" indent="-227880">
              <a:lnSpc>
                <a:spcPct val="120000"/>
              </a:lnSpc>
              <a:spcBef>
                <a:spcPts val="499"/>
              </a:spcBef>
              <a:buClr>
                <a:srgbClr val="000000"/>
              </a:buClr>
              <a:buFont typeface="Arial"/>
              <a:buChar char="•"/>
              <a:tabLst>
                <a:tab algn="l" pos="0"/>
              </a:tabLst>
            </a:pPr>
            <a:r>
              <a:rPr b="1" lang="en-US" sz="2000" spc="-1" strike="noStrike">
                <a:solidFill>
                  <a:srgbClr val="000000"/>
                </a:solidFill>
                <a:latin typeface="Times New Roman"/>
              </a:rPr>
              <a:t> </a:t>
            </a:r>
            <a:r>
              <a:rPr b="1" lang="en-US" sz="2000" spc="-1" strike="noStrike">
                <a:solidFill>
                  <a:srgbClr val="000000"/>
                </a:solidFill>
                <a:latin typeface="Times New Roman"/>
              </a:rPr>
              <a:t>The Forget gate:</a:t>
            </a:r>
            <a:r>
              <a:rPr b="0" lang="en-US" sz="2000" spc="-1" strike="noStrike">
                <a:solidFill>
                  <a:srgbClr val="000000"/>
                </a:solidFill>
                <a:latin typeface="Times New Roman"/>
              </a:rPr>
              <a:t> It removes the information that is no longer required          </a:t>
            </a:r>
            <a:endParaRPr b="0" lang="en-IN" sz="2000" spc="-1" strike="noStrike">
              <a:latin typeface="Arial"/>
            </a:endParaRPr>
          </a:p>
          <a:p>
            <a:pPr marL="457200">
              <a:lnSpc>
                <a:spcPct val="120000"/>
              </a:lnSpc>
              <a:spcBef>
                <a:spcPts val="499"/>
              </a:spcBef>
              <a:tabLst>
                <a:tab algn="l" pos="0"/>
              </a:tabLst>
            </a:pPr>
            <a:r>
              <a:rPr b="0" lang="en-US" sz="2000" spc="-1" strike="noStrike">
                <a:solidFill>
                  <a:srgbClr val="000000"/>
                </a:solidFill>
                <a:latin typeface="Times New Roman"/>
              </a:rPr>
              <a:t>     </a:t>
            </a:r>
            <a:r>
              <a:rPr b="0" lang="en-US" sz="2000" spc="-1" strike="noStrike">
                <a:solidFill>
                  <a:srgbClr val="000000"/>
                </a:solidFill>
                <a:latin typeface="Times New Roman"/>
              </a:rPr>
              <a:t>by the model.</a:t>
            </a:r>
            <a:endParaRPr b="0" lang="en-IN" sz="2000" spc="-1" strike="noStrike">
              <a:latin typeface="Arial"/>
            </a:endParaRPr>
          </a:p>
          <a:p>
            <a:pPr lvl="1" marL="685800" indent="-227880">
              <a:lnSpc>
                <a:spcPct val="120000"/>
              </a:lnSpc>
              <a:spcBef>
                <a:spcPts val="499"/>
              </a:spcBef>
              <a:buClr>
                <a:srgbClr val="000000"/>
              </a:buClr>
              <a:buFont typeface="Arial"/>
              <a:buChar char="•"/>
              <a:tabLst>
                <a:tab algn="l" pos="0"/>
              </a:tabLst>
            </a:pPr>
            <a:r>
              <a:rPr b="1" lang="en-US" sz="2000" spc="-1" strike="noStrike">
                <a:solidFill>
                  <a:srgbClr val="000000"/>
                </a:solidFill>
                <a:latin typeface="Times New Roman"/>
              </a:rPr>
              <a:t>  </a:t>
            </a:r>
            <a:r>
              <a:rPr b="1" lang="en-US" sz="2000" spc="-1" strike="noStrike">
                <a:solidFill>
                  <a:srgbClr val="000000"/>
                </a:solidFill>
                <a:latin typeface="Times New Roman"/>
              </a:rPr>
              <a:t>The Output gate: </a:t>
            </a:r>
            <a:r>
              <a:rPr b="0" lang="en-US" sz="2000" spc="-1" strike="noStrike">
                <a:solidFill>
                  <a:srgbClr val="000000"/>
                </a:solidFill>
                <a:latin typeface="Times New Roman"/>
              </a:rPr>
              <a:t>Output gate at LSTM selects the information to be    </a:t>
            </a:r>
            <a:endParaRPr b="0" lang="en-IN" sz="2000" spc="-1" strike="noStrike">
              <a:latin typeface="Arial"/>
            </a:endParaRPr>
          </a:p>
          <a:p>
            <a:pPr marL="457200">
              <a:lnSpc>
                <a:spcPct val="120000"/>
              </a:lnSpc>
              <a:spcBef>
                <a:spcPts val="499"/>
              </a:spcBef>
              <a:tabLst>
                <a:tab algn="l" pos="0"/>
              </a:tabLst>
            </a:pPr>
            <a:r>
              <a:rPr b="0" lang="en-US" sz="2000" spc="-1" strike="noStrike">
                <a:solidFill>
                  <a:srgbClr val="000000"/>
                </a:solidFill>
                <a:latin typeface="Times New Roman"/>
              </a:rPr>
              <a:t>      </a:t>
            </a:r>
            <a:r>
              <a:rPr b="0" lang="en-US" sz="2000" spc="-1" strike="noStrike">
                <a:solidFill>
                  <a:srgbClr val="000000"/>
                </a:solidFill>
                <a:latin typeface="Times New Roman"/>
              </a:rPr>
              <a:t>shown as output.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91760" y="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u="sng" cap="all">
                <a:solidFill>
                  <a:srgbClr val="000000"/>
                </a:solidFill>
                <a:uFillTx/>
                <a:latin typeface="Times New Roman"/>
              </a:rPr>
              <a:t>Contents</a:t>
            </a:r>
            <a:endParaRPr b="0" lang="en-IN" sz="3600" spc="-1" strike="noStrike">
              <a:latin typeface="Arial"/>
            </a:endParaRPr>
          </a:p>
        </p:txBody>
      </p:sp>
      <p:sp>
        <p:nvSpPr>
          <p:cNvPr id="45" name="CustomShape 2"/>
          <p:cNvSpPr/>
          <p:nvPr/>
        </p:nvSpPr>
        <p:spPr>
          <a:xfrm>
            <a:off x="468720" y="1518120"/>
            <a:ext cx="7616160" cy="4463640"/>
          </a:xfrm>
          <a:prstGeom prst="rect">
            <a:avLst/>
          </a:prstGeom>
          <a:noFill/>
          <a:ln>
            <a:noFill/>
          </a:ln>
        </p:spPr>
        <p:style>
          <a:lnRef idx="0"/>
          <a:fillRef idx="0"/>
          <a:effectRef idx="0"/>
          <a:fontRef idx="minor"/>
        </p:style>
        <p:txBody>
          <a:bodyPr lIns="90000" rIns="90000" tIns="45000" bIns="45000">
            <a:normAutofit fontScale="63000"/>
          </a:bodyPr>
          <a:p>
            <a:pPr marL="343080" indent="-342360">
              <a:lnSpc>
                <a:spcPct val="150000"/>
              </a:lnSpc>
              <a:buClr>
                <a:srgbClr val="000000"/>
              </a:buClr>
              <a:buFont typeface="Arial"/>
              <a:buChar char="•"/>
            </a:pPr>
            <a:r>
              <a:rPr b="0" lang="en-US" sz="2900" spc="-1" strike="noStrike">
                <a:solidFill>
                  <a:srgbClr val="000000"/>
                </a:solidFill>
                <a:latin typeface="Times New Roman"/>
                <a:ea typeface="Times New Roman"/>
              </a:rPr>
              <a:t>Introduction</a:t>
            </a:r>
            <a:endParaRPr b="0" lang="en-IN" sz="2900" spc="-1" strike="noStrike">
              <a:latin typeface="Arial"/>
            </a:endParaRPr>
          </a:p>
          <a:p>
            <a:pPr marL="343080" indent="-342360">
              <a:lnSpc>
                <a:spcPct val="150000"/>
              </a:lnSpc>
              <a:buClr>
                <a:srgbClr val="000000"/>
              </a:buClr>
              <a:buFont typeface="Arial"/>
              <a:buChar char="•"/>
            </a:pPr>
            <a:r>
              <a:rPr b="0" lang="en-US" sz="2900" spc="-1" strike="noStrike">
                <a:solidFill>
                  <a:srgbClr val="000000"/>
                </a:solidFill>
                <a:latin typeface="Times New Roman"/>
                <a:ea typeface="Times New Roman"/>
              </a:rPr>
              <a:t>Literature survey</a:t>
            </a:r>
            <a:endParaRPr b="0" lang="en-IN" sz="2900" spc="-1" strike="noStrike">
              <a:latin typeface="Arial"/>
            </a:endParaRPr>
          </a:p>
          <a:p>
            <a:pPr marL="343080" indent="-342360">
              <a:lnSpc>
                <a:spcPct val="150000"/>
              </a:lnSpc>
              <a:buClr>
                <a:srgbClr val="000000"/>
              </a:buClr>
              <a:buFont typeface="Arial"/>
              <a:buChar char="•"/>
            </a:pPr>
            <a:r>
              <a:rPr b="0" lang="en-US" sz="2900" spc="-1" strike="noStrike">
                <a:solidFill>
                  <a:srgbClr val="000000"/>
                </a:solidFill>
                <a:latin typeface="Times New Roman"/>
                <a:ea typeface="Times New Roman"/>
              </a:rPr>
              <a:t>Limitation</a:t>
            </a:r>
            <a:endParaRPr b="0" lang="en-IN" sz="2900" spc="-1" strike="noStrike">
              <a:latin typeface="Arial"/>
            </a:endParaRPr>
          </a:p>
          <a:p>
            <a:pPr marL="343080" indent="-342360">
              <a:lnSpc>
                <a:spcPct val="150000"/>
              </a:lnSpc>
              <a:buClr>
                <a:srgbClr val="000000"/>
              </a:buClr>
              <a:buFont typeface="Arial"/>
              <a:buChar char="•"/>
            </a:pPr>
            <a:r>
              <a:rPr b="0" lang="en-US" sz="2900" spc="-1" strike="noStrike">
                <a:solidFill>
                  <a:srgbClr val="000000"/>
                </a:solidFill>
                <a:latin typeface="Times New Roman"/>
                <a:ea typeface="Times New Roman"/>
              </a:rPr>
              <a:t>Problem statement</a:t>
            </a:r>
            <a:endParaRPr b="0" lang="en-IN" sz="2900" spc="-1" strike="noStrike">
              <a:latin typeface="Arial"/>
            </a:endParaRPr>
          </a:p>
          <a:p>
            <a:pPr marL="343080" indent="-342360">
              <a:lnSpc>
                <a:spcPct val="150000"/>
              </a:lnSpc>
              <a:spcBef>
                <a:spcPts val="561"/>
              </a:spcBef>
              <a:buClr>
                <a:srgbClr val="000000"/>
              </a:buClr>
              <a:buFont typeface="Arial"/>
              <a:buChar char="•"/>
            </a:pPr>
            <a:r>
              <a:rPr b="0" lang="en-US" sz="2900" spc="-1" strike="noStrike">
                <a:solidFill>
                  <a:srgbClr val="000000"/>
                </a:solidFill>
                <a:latin typeface="Times New Roman"/>
                <a:ea typeface="Times New Roman"/>
              </a:rPr>
              <a:t>Objective</a:t>
            </a:r>
            <a:endParaRPr b="0" lang="en-IN" sz="2900" spc="-1" strike="noStrike">
              <a:latin typeface="Arial"/>
            </a:endParaRPr>
          </a:p>
          <a:p>
            <a:pPr marL="343080" indent="-342360">
              <a:lnSpc>
                <a:spcPct val="150000"/>
              </a:lnSpc>
              <a:spcBef>
                <a:spcPts val="561"/>
              </a:spcBef>
              <a:buClr>
                <a:srgbClr val="000000"/>
              </a:buClr>
              <a:buFont typeface="Arial"/>
              <a:buChar char="•"/>
            </a:pPr>
            <a:r>
              <a:rPr b="0" lang="en-US" sz="2900" spc="-1" strike="noStrike">
                <a:solidFill>
                  <a:srgbClr val="000000"/>
                </a:solidFill>
                <a:latin typeface="Times New Roman"/>
                <a:ea typeface="Times New Roman"/>
              </a:rPr>
              <a:t>Methodology</a:t>
            </a:r>
            <a:endParaRPr b="0" lang="en-IN" sz="2900" spc="-1" strike="noStrike">
              <a:latin typeface="Arial"/>
            </a:endParaRPr>
          </a:p>
          <a:p>
            <a:pPr marL="343080" indent="-342360">
              <a:lnSpc>
                <a:spcPct val="150000"/>
              </a:lnSpc>
              <a:spcBef>
                <a:spcPts val="561"/>
              </a:spcBef>
              <a:buClr>
                <a:srgbClr val="000000"/>
              </a:buClr>
              <a:buFont typeface="Arial"/>
              <a:buChar char="•"/>
            </a:pPr>
            <a:r>
              <a:rPr b="0" lang="en-US" sz="2900" spc="-1" strike="noStrike">
                <a:solidFill>
                  <a:srgbClr val="000000"/>
                </a:solidFill>
                <a:latin typeface="Times New Roman"/>
                <a:ea typeface="Times New Roman"/>
              </a:rPr>
              <a:t>Algorithms</a:t>
            </a:r>
            <a:endParaRPr b="0" lang="en-IN" sz="2900" spc="-1" strike="noStrike">
              <a:latin typeface="Arial"/>
            </a:endParaRPr>
          </a:p>
          <a:p>
            <a:pPr marL="343080" indent="-342360">
              <a:lnSpc>
                <a:spcPct val="150000"/>
              </a:lnSpc>
              <a:spcBef>
                <a:spcPts val="561"/>
              </a:spcBef>
              <a:buClr>
                <a:srgbClr val="000000"/>
              </a:buClr>
              <a:buFont typeface="Arial"/>
              <a:buChar char="•"/>
            </a:pPr>
            <a:r>
              <a:rPr b="0" lang="en-US" sz="2900" spc="-1" strike="noStrike">
                <a:solidFill>
                  <a:srgbClr val="000000"/>
                </a:solidFill>
                <a:latin typeface="Times New Roman"/>
                <a:ea typeface="Times New Roman"/>
              </a:rPr>
              <a:t>Conclusion</a:t>
            </a:r>
            <a:endParaRPr b="0" lang="en-IN" sz="2900" spc="-1" strike="noStrike">
              <a:latin typeface="Arial"/>
            </a:endParaRPr>
          </a:p>
          <a:p>
            <a:pPr marL="343080" indent="-342360">
              <a:lnSpc>
                <a:spcPct val="150000"/>
              </a:lnSpc>
              <a:spcBef>
                <a:spcPts val="561"/>
              </a:spcBef>
              <a:buClr>
                <a:srgbClr val="000000"/>
              </a:buClr>
              <a:buFont typeface="Times New Roman"/>
              <a:buChar char="•"/>
            </a:pPr>
            <a:r>
              <a:rPr b="0" lang="en-US" sz="2900" spc="-1" strike="noStrike">
                <a:solidFill>
                  <a:srgbClr val="000000"/>
                </a:solidFill>
                <a:latin typeface="Times New Roman"/>
                <a:ea typeface="Times New Roman"/>
              </a:rPr>
              <a:t>References</a:t>
            </a:r>
            <a:endParaRPr b="0" lang="en-IN" sz="2900" spc="-1" strike="noStrike">
              <a:latin typeface="Arial"/>
            </a:endParaRPr>
          </a:p>
          <a:p>
            <a:pPr>
              <a:lnSpc>
                <a:spcPct val="150000"/>
              </a:lnSpc>
              <a:spcBef>
                <a:spcPts val="561"/>
              </a:spcBef>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5440" y="26856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3600" spc="-1" strike="noStrike" u="sng" cap="all">
                <a:solidFill>
                  <a:srgbClr val="000000"/>
                </a:solidFill>
                <a:uFillTx/>
                <a:latin typeface="Times New Roman"/>
              </a:rPr>
              <a:t>conclusion</a:t>
            </a:r>
            <a:endParaRPr b="0" lang="en-IN" sz="3600" spc="-1" strike="noStrike">
              <a:latin typeface="Arial"/>
            </a:endParaRPr>
          </a:p>
        </p:txBody>
      </p:sp>
      <p:sp>
        <p:nvSpPr>
          <p:cNvPr id="87" name="CustomShape 2"/>
          <p:cNvSpPr/>
          <p:nvPr/>
        </p:nvSpPr>
        <p:spPr>
          <a:xfrm>
            <a:off x="685440" y="1716840"/>
            <a:ext cx="8062560" cy="4159440"/>
          </a:xfrm>
          <a:prstGeom prst="rect">
            <a:avLst/>
          </a:prstGeom>
          <a:noFill/>
          <a:ln>
            <a:noFill/>
          </a:ln>
        </p:spPr>
        <p:style>
          <a:lnRef idx="0"/>
          <a:fillRef idx="0"/>
          <a:effectRef idx="0"/>
          <a:fontRef idx="minor"/>
        </p:style>
        <p:txBody>
          <a:bodyPr lIns="90000" rIns="90000" tIns="45000" bIns="45000">
            <a:noAutofit/>
          </a:bodyPr>
          <a:p>
            <a:pPr marL="228600" indent="-227880" algn="just">
              <a:lnSpc>
                <a:spcPct val="120000"/>
              </a:lnSpc>
              <a:spcBef>
                <a:spcPts val="1001"/>
              </a:spcBef>
              <a:buClr>
                <a:srgbClr val="000000"/>
              </a:buClr>
              <a:buFont typeface="Arial"/>
              <a:buChar char="•"/>
            </a:pPr>
            <a:r>
              <a:rPr b="0" lang="en-US" sz="2400" spc="-1" strike="noStrike">
                <a:solidFill>
                  <a:srgbClr val="000000"/>
                </a:solidFill>
                <a:latin typeface="Times New Roman"/>
              </a:rPr>
              <a:t>We have studied different methodologies for stock market prediction which will help the investor for making the correct decision for buy or sell the stocks. Each method has some limitations. </a:t>
            </a:r>
            <a:endParaRPr b="0" lang="en-IN" sz="2400" spc="-1" strike="noStrike">
              <a:latin typeface="Arial"/>
            </a:endParaRPr>
          </a:p>
          <a:p>
            <a:pPr marL="228600" indent="-227880" algn="just">
              <a:lnSpc>
                <a:spcPct val="120000"/>
              </a:lnSpc>
              <a:spcBef>
                <a:spcPts val="1001"/>
              </a:spcBef>
              <a:buClr>
                <a:srgbClr val="000000"/>
              </a:buClr>
              <a:buFont typeface="Arial"/>
              <a:buChar char="•"/>
            </a:pPr>
            <a:r>
              <a:rPr b="0" lang="en-US" sz="2400" spc="-1" strike="noStrike">
                <a:solidFill>
                  <a:srgbClr val="000000"/>
                </a:solidFill>
                <a:latin typeface="Times New Roman"/>
              </a:rPr>
              <a:t>We made an attempt to evaluate different methods of forecasting the stock market trends by which any investor can find the best method by which they can predict the stock market much more accurately then previously done methods.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85440" y="-31536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u="sng" cap="all">
                <a:solidFill>
                  <a:srgbClr val="000000"/>
                </a:solidFill>
                <a:uFillTx/>
                <a:latin typeface="Times New Roman"/>
              </a:rPr>
              <a:t>References</a:t>
            </a:r>
            <a:endParaRPr b="0" lang="en-IN" sz="3600" spc="-1" strike="noStrike">
              <a:latin typeface="Arial"/>
            </a:endParaRPr>
          </a:p>
        </p:txBody>
      </p:sp>
      <p:sp>
        <p:nvSpPr>
          <p:cNvPr id="89" name="CustomShape 2"/>
          <p:cNvSpPr/>
          <p:nvPr/>
        </p:nvSpPr>
        <p:spPr>
          <a:xfrm>
            <a:off x="107640" y="908640"/>
            <a:ext cx="8712360" cy="5544000"/>
          </a:xfrm>
          <a:prstGeom prst="rect">
            <a:avLst/>
          </a:prstGeom>
          <a:noFill/>
          <a:ln>
            <a:noFill/>
          </a:ln>
        </p:spPr>
        <p:style>
          <a:lnRef idx="0"/>
          <a:fillRef idx="0"/>
          <a:effectRef idx="0"/>
          <a:fontRef idx="minor"/>
        </p:style>
        <p:txBody>
          <a:bodyPr lIns="90000" rIns="90000" tIns="45000" bIns="45000">
            <a:noAutofit/>
          </a:bodyPr>
          <a:p>
            <a:pPr marL="343080" indent="-342360" algn="just">
              <a:lnSpc>
                <a:spcPct val="120000"/>
              </a:lnSpc>
              <a:spcBef>
                <a:spcPts val="1001"/>
              </a:spcBef>
              <a:buClr>
                <a:srgbClr val="000000"/>
              </a:buClr>
              <a:buFont typeface="Tw Cen MT"/>
              <a:buAutoNum type="arabicParenR"/>
            </a:pPr>
            <a:r>
              <a:rPr b="0" lang="en-IN" sz="1800" spc="-1" strike="noStrike">
                <a:solidFill>
                  <a:srgbClr val="000000"/>
                </a:solidFill>
                <a:latin typeface="Times New Roman"/>
              </a:rPr>
              <a:t>Ishita Parmar, Navanshu Agarwal, Himanshu Dhiman, Shikhin Gupta “</a:t>
            </a:r>
            <a:r>
              <a:rPr b="0" lang="en-US" sz="1800" spc="-1" strike="noStrike">
                <a:solidFill>
                  <a:srgbClr val="000000"/>
                </a:solidFill>
                <a:latin typeface="Times New Roman"/>
              </a:rPr>
              <a:t>Stock market prediction using machine learning” , IEEE 2018.</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a:pPr>
            <a:r>
              <a:rPr b="0" lang="en-IN" sz="1800" spc="-1" strike="noStrike">
                <a:solidFill>
                  <a:srgbClr val="000000"/>
                </a:solidFill>
                <a:latin typeface="Times New Roman"/>
              </a:rPr>
              <a:t>Jae Won Lee  “</a:t>
            </a:r>
            <a:r>
              <a:rPr b="0" lang="en-US" sz="1800" spc="-1" strike="noStrike">
                <a:solidFill>
                  <a:srgbClr val="000000"/>
                </a:solidFill>
                <a:latin typeface="Times New Roman"/>
              </a:rPr>
              <a:t>Stock price prediction using reinforcement learning “, IEEE 2010</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a:pPr>
            <a:r>
              <a:rPr b="0" lang="en-IN" sz="1800" spc="-1" strike="noStrike">
                <a:solidFill>
                  <a:srgbClr val="000000"/>
                </a:solidFill>
                <a:latin typeface="Times New Roman"/>
              </a:rPr>
              <a:t>Paul D. Yoo, Maria H. Kim, Tony Jan  “</a:t>
            </a:r>
            <a:r>
              <a:rPr b="0" lang="en-US" sz="1800" spc="-1" strike="noStrike">
                <a:solidFill>
                  <a:srgbClr val="000000"/>
                </a:solidFill>
                <a:latin typeface="Times New Roman"/>
              </a:rPr>
              <a:t>Machine learning techniques and use of event information for stock market prediction”,  IEEE 2005</a:t>
            </a:r>
            <a:endParaRPr b="0" lang="en-IN" sz="1800" spc="-1" strike="noStrike">
              <a:latin typeface="Arial"/>
            </a:endParaRPr>
          </a:p>
          <a:p>
            <a:pPr marL="343080" indent="-342360" algn="just">
              <a:lnSpc>
                <a:spcPct val="100000"/>
              </a:lnSpc>
              <a:buClr>
                <a:srgbClr val="000000"/>
              </a:buClr>
              <a:buFont typeface="Tw Cen MT"/>
              <a:buAutoNum type="arabicParenR"/>
            </a:pPr>
            <a:r>
              <a:rPr b="0" lang="en-US" sz="1800" spc="-1" strike="noStrike">
                <a:solidFill>
                  <a:srgbClr val="000000"/>
                </a:solidFill>
                <a:latin typeface="Times New Roman"/>
              </a:rPr>
              <a:t>Osman Hegazy, Omar S. Soliman, Mustafa Abdul Salam </a:t>
            </a:r>
            <a:r>
              <a:rPr b="0" lang="en-IN" sz="1800" spc="-1" strike="noStrike">
                <a:solidFill>
                  <a:srgbClr val="000000"/>
                </a:solidFill>
                <a:latin typeface="Times New Roman"/>
              </a:rPr>
              <a:t> “</a:t>
            </a:r>
            <a:r>
              <a:rPr b="0" lang="en-US" sz="1800" spc="-1" strike="noStrike">
                <a:solidFill>
                  <a:srgbClr val="000000"/>
                </a:solidFill>
                <a:latin typeface="Times New Roman"/>
              </a:rPr>
              <a:t>A machine learning model for stock market prediction”, IEEE 2013</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a:pPr>
            <a:r>
              <a:rPr b="0" lang="en-IN" sz="1800" spc="-1" strike="noStrike">
                <a:solidFill>
                  <a:srgbClr val="000000"/>
                </a:solidFill>
                <a:latin typeface="Times New Roman"/>
              </a:rPr>
              <a:t>Rachna Sable, Dr. Shivani Goel, Dr. Pradeep Chatterjee “</a:t>
            </a:r>
            <a:r>
              <a:rPr b="0" lang="en-US" sz="1800" spc="-1" strike="noStrike">
                <a:solidFill>
                  <a:srgbClr val="000000"/>
                </a:solidFill>
                <a:latin typeface="Times New Roman"/>
              </a:rPr>
              <a:t>Empirical study on stock market prediction using machine learning”, IEEE 2018</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a:pPr>
            <a:r>
              <a:rPr b="0" lang="en-IN" sz="1800" spc="-1" strike="noStrike">
                <a:solidFill>
                  <a:srgbClr val="000000"/>
                </a:solidFill>
                <a:latin typeface="Times New Roman"/>
              </a:rPr>
              <a:t>Zhaoxia Wang, Seng-Beng HO</a:t>
            </a:r>
            <a:r>
              <a:rPr b="0" lang="en-IN" sz="1800" spc="-1" strike="noStrike" cap="all">
                <a:solidFill>
                  <a:srgbClr val="000000"/>
                </a:solidFill>
                <a:latin typeface="Times New Roman"/>
              </a:rPr>
              <a:t>, </a:t>
            </a:r>
            <a:r>
              <a:rPr b="0" lang="en-IN" sz="1800" spc="-1" strike="noStrike">
                <a:solidFill>
                  <a:srgbClr val="000000"/>
                </a:solidFill>
                <a:latin typeface="Times New Roman"/>
              </a:rPr>
              <a:t>Zhiping Lin “</a:t>
            </a:r>
            <a:r>
              <a:rPr b="0" lang="en-US" sz="1800" spc="-1" strike="noStrike">
                <a:solidFill>
                  <a:srgbClr val="000000"/>
                </a:solidFill>
                <a:latin typeface="Times New Roman"/>
              </a:rPr>
              <a:t>Stock market prediction analysis by incorporating social and news opinion and sentiment”, IEEE 2018</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a:pPr>
            <a:r>
              <a:rPr b="0" lang="en-IN" sz="1800" spc="-1" strike="noStrike">
                <a:solidFill>
                  <a:srgbClr val="000000"/>
                </a:solidFill>
                <a:latin typeface="Times New Roman"/>
              </a:rPr>
              <a:t>Pawee Werawithayaset, Suratose Tritilanunt “</a:t>
            </a:r>
            <a:r>
              <a:rPr b="0" lang="en-US" sz="1800" spc="-1" strike="noStrike">
                <a:solidFill>
                  <a:srgbClr val="000000"/>
                </a:solidFill>
                <a:latin typeface="Times New Roman"/>
              </a:rPr>
              <a:t>Stock closing price prediction using machine learning”, IEEE 2019</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a:pPr>
            <a:r>
              <a:rPr b="0" lang="en-IN" sz="1800" spc="-1" strike="noStrike">
                <a:solidFill>
                  <a:srgbClr val="000000"/>
                </a:solidFill>
                <a:latin typeface="Times New Roman"/>
              </a:rPr>
              <a:t>Tarun Kumar Madan, Jitendra Kumar, Ashutosh Kumar Singh “</a:t>
            </a:r>
            <a:r>
              <a:rPr b="0" lang="en-US" sz="1800" spc="-1" strike="noStrike">
                <a:solidFill>
                  <a:srgbClr val="000000"/>
                </a:solidFill>
                <a:latin typeface="Times New Roman"/>
              </a:rPr>
              <a:t>Stock market forecasting today and tomorrow “, IEEE 2019</a:t>
            </a: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85440" y="-24336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u="sng" cap="all">
                <a:solidFill>
                  <a:srgbClr val="000000"/>
                </a:solidFill>
                <a:uFillTx/>
                <a:latin typeface="Times New Roman"/>
              </a:rPr>
              <a:t>References</a:t>
            </a:r>
            <a:endParaRPr b="0" lang="en-IN" sz="3600" spc="-1" strike="noStrike">
              <a:latin typeface="Arial"/>
            </a:endParaRPr>
          </a:p>
        </p:txBody>
      </p:sp>
      <p:sp>
        <p:nvSpPr>
          <p:cNvPr id="91" name="CustomShape 2"/>
          <p:cNvSpPr/>
          <p:nvPr/>
        </p:nvSpPr>
        <p:spPr>
          <a:xfrm>
            <a:off x="179640" y="908640"/>
            <a:ext cx="8856360" cy="6408000"/>
          </a:xfrm>
          <a:prstGeom prst="rect">
            <a:avLst/>
          </a:prstGeom>
          <a:noFill/>
          <a:ln>
            <a:noFill/>
          </a:ln>
        </p:spPr>
        <p:style>
          <a:lnRef idx="0"/>
          <a:fillRef idx="0"/>
          <a:effectRef idx="0"/>
          <a:fontRef idx="minor"/>
        </p:style>
        <p:txBody>
          <a:bodyPr lIns="90000" rIns="90000" tIns="45000" bIns="45000">
            <a:noAutofit/>
          </a:bodyPr>
          <a:p>
            <a:pPr marL="343080" indent="-342360" algn="just">
              <a:lnSpc>
                <a:spcPct val="120000"/>
              </a:lnSpc>
              <a:spcBef>
                <a:spcPts val="1001"/>
              </a:spcBef>
              <a:buClr>
                <a:srgbClr val="000000"/>
              </a:buClr>
              <a:buFont typeface="Tw Cen MT"/>
              <a:buAutoNum type="arabicParenR" startAt="9"/>
            </a:pPr>
            <a:r>
              <a:rPr b="0" lang="en-US" sz="1800" spc="-1" strike="noStrike">
                <a:solidFill>
                  <a:srgbClr val="000000"/>
                </a:solidFill>
                <a:latin typeface="Times New Roman"/>
              </a:rPr>
              <a:t>Subhadra Kompella, Kalyana Chakravarthy Chilukuri “Stock market prediction using machine learning methods”, IEEE 2019</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startAt="9"/>
            </a:pPr>
            <a:r>
              <a:rPr b="0" lang="en-US" sz="1800" spc="-1" strike="noStrike">
                <a:solidFill>
                  <a:srgbClr val="000000"/>
                </a:solidFill>
                <a:latin typeface="Times New Roman"/>
              </a:rPr>
              <a:t>Radu Iacomin “Stock market prediction”, IEEE 2015</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startAt="9"/>
            </a:pPr>
            <a:r>
              <a:rPr b="0" lang="en-US" sz="1800" spc="-1" strike="noStrike">
                <a:solidFill>
                  <a:srgbClr val="000000"/>
                </a:solidFill>
                <a:latin typeface="Times New Roman"/>
              </a:rPr>
              <a:t>Ashwini Pathak “Study of machine learning algorithms for stock market prediction”, IEEE 2000</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startAt="9"/>
            </a:pPr>
            <a:r>
              <a:rPr b="0" lang="en-US" sz="1800" spc="-1" strike="noStrike">
                <a:solidFill>
                  <a:srgbClr val="000000"/>
                </a:solidFill>
                <a:latin typeface="Times New Roman"/>
              </a:rPr>
              <a:t>Jingyi Shen and  M. Omair Shafiq ”Short‐term stock market price trend prediction using a comprehensive deep learning system”, IEEE 2020</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startAt="9"/>
            </a:pPr>
            <a:r>
              <a:rPr b="0" lang="en-IN" sz="1800" spc="-1" strike="noStrike">
                <a:solidFill>
                  <a:srgbClr val="000000"/>
                </a:solidFill>
                <a:latin typeface="Times New Roman"/>
              </a:rPr>
              <a:t>Ashish Sharma, Dinesh Bhuriya, Upendra Singh  “S</a:t>
            </a:r>
            <a:r>
              <a:rPr b="0" lang="en-US" sz="1800" spc="-1" strike="noStrike">
                <a:solidFill>
                  <a:srgbClr val="000000"/>
                </a:solidFill>
                <a:latin typeface="Times New Roman"/>
              </a:rPr>
              <a:t>urvey of stock market prediction using machine learning approach “, IEEE 2017</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startAt="9"/>
            </a:pPr>
            <a:r>
              <a:rPr b="0" lang="en-US" sz="1800" spc="-1" strike="noStrike">
                <a:solidFill>
                  <a:srgbClr val="000000"/>
                </a:solidFill>
                <a:latin typeface="Times New Roman"/>
              </a:rPr>
              <a:t>Shunrong Shen, Haomiao Jiang, Tongda Zhang  “Stock market forecasting using machine learning algorithms”, IEEE 2012</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startAt="9"/>
            </a:pPr>
            <a:r>
              <a:rPr b="0" lang="en-US" sz="1800" spc="-1" strike="noStrike">
                <a:solidFill>
                  <a:srgbClr val="000000"/>
                </a:solidFill>
                <a:latin typeface="Times New Roman"/>
              </a:rPr>
              <a:t>Troy J. Strader, John J. Rozycki, Thomas H. Root, Yu-Hsiang (John) Huang ”Machine learning stock market prediction studies”, IEEE 2019</a:t>
            </a:r>
            <a:endParaRPr b="0" lang="en-IN" sz="1800" spc="-1" strike="noStrike">
              <a:latin typeface="Arial"/>
            </a:endParaRPr>
          </a:p>
          <a:p>
            <a:pPr marL="343080" indent="-342360" algn="just">
              <a:lnSpc>
                <a:spcPct val="120000"/>
              </a:lnSpc>
              <a:spcBef>
                <a:spcPts val="1001"/>
              </a:spcBef>
              <a:buClr>
                <a:srgbClr val="000000"/>
              </a:buClr>
              <a:buFont typeface="Tw Cen MT"/>
              <a:buAutoNum type="arabicParenR" startAt="9"/>
            </a:pPr>
            <a:r>
              <a:rPr b="0" lang="it-IT" sz="1800" spc="-1" strike="noStrike">
                <a:solidFill>
                  <a:srgbClr val="000000"/>
                </a:solidFill>
                <a:latin typeface="Times New Roman"/>
              </a:rPr>
              <a:t>Sahaj Singh Maini, Govinda.K </a:t>
            </a:r>
            <a:r>
              <a:rPr b="0" lang="en-US" sz="1800" spc="-1" strike="noStrike">
                <a:solidFill>
                  <a:srgbClr val="000000"/>
                </a:solidFill>
                <a:latin typeface="Times New Roman"/>
              </a:rPr>
              <a:t>“Stock market prediction using data mining techniques”, IEEE 2017</a:t>
            </a:r>
            <a:endParaRPr b="0" lang="en-IN" sz="1800" spc="-1" strike="noStrike">
              <a:latin typeface="Arial"/>
            </a:endParaRPr>
          </a:p>
          <a:p>
            <a:pPr algn="just">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a:p>
            <a:pPr marL="114480" algn="just">
              <a:lnSpc>
                <a:spcPct val="120000"/>
              </a:lnSpc>
              <a:spcBef>
                <a:spcPts val="10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411640" y="2565000"/>
            <a:ext cx="6024600" cy="3331080"/>
          </a:xfrm>
          <a:prstGeom prst="rect">
            <a:avLst/>
          </a:prstGeom>
          <a:noFill/>
          <a:ln>
            <a:noFill/>
          </a:ln>
        </p:spPr>
        <p:style>
          <a:lnRef idx="0"/>
          <a:fillRef idx="0"/>
          <a:effectRef idx="0"/>
          <a:fontRef idx="minor"/>
        </p:style>
        <p:txBody>
          <a:bodyPr lIns="90000" rIns="90000" tIns="45000" bIns="45000">
            <a:normAutofit/>
          </a:bodyPr>
          <a:p>
            <a:pPr marL="114480">
              <a:lnSpc>
                <a:spcPct val="120000"/>
              </a:lnSpc>
              <a:spcBef>
                <a:spcPts val="1001"/>
              </a:spcBef>
              <a:tabLst>
                <a:tab algn="l" pos="0"/>
              </a:tabLst>
            </a:pPr>
            <a:r>
              <a:rPr b="0" lang="en-IN" sz="5400" spc="-1" strike="noStrike" cap="all">
                <a:solidFill>
                  <a:srgbClr val="000000"/>
                </a:solidFill>
                <a:latin typeface="Times New Roman"/>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07960" y="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u="sng" cap="all">
                <a:solidFill>
                  <a:srgbClr val="000000"/>
                </a:solidFill>
                <a:uFillTx/>
                <a:latin typeface="Times New Roman"/>
              </a:rPr>
              <a:t>Introduction</a:t>
            </a:r>
            <a:endParaRPr b="0" lang="en-IN" sz="3600" spc="-1" strike="noStrike">
              <a:latin typeface="Arial"/>
            </a:endParaRPr>
          </a:p>
        </p:txBody>
      </p:sp>
      <p:sp>
        <p:nvSpPr>
          <p:cNvPr id="47" name="CustomShape 2"/>
          <p:cNvSpPr/>
          <p:nvPr/>
        </p:nvSpPr>
        <p:spPr>
          <a:xfrm>
            <a:off x="290160" y="1479960"/>
            <a:ext cx="8208360" cy="5377320"/>
          </a:xfrm>
          <a:prstGeom prst="rect">
            <a:avLst/>
          </a:prstGeom>
          <a:noFill/>
          <a:ln>
            <a:noFill/>
          </a:ln>
        </p:spPr>
        <p:style>
          <a:lnRef idx="0"/>
          <a:fillRef idx="0"/>
          <a:effectRef idx="0"/>
          <a:fontRef idx="minor"/>
        </p:style>
        <p:txBody>
          <a:bodyPr lIns="90000" rIns="90000" tIns="45000" bIns="45000">
            <a:noAutofit/>
          </a:bodyPr>
          <a:p>
            <a:pPr marL="399960" indent="-285120" algn="just">
              <a:lnSpc>
                <a:spcPct val="120000"/>
              </a:lnSpc>
              <a:spcBef>
                <a:spcPts val="1001"/>
              </a:spcBef>
              <a:buClr>
                <a:srgbClr val="000000"/>
              </a:buClr>
              <a:buFont typeface="Arial"/>
              <a:buChar char="•"/>
            </a:pPr>
            <a:r>
              <a:rPr b="0" lang="en-US" sz="2000" spc="-1" strike="noStrike">
                <a:solidFill>
                  <a:srgbClr val="000000"/>
                </a:solidFill>
                <a:latin typeface="Times New Roman"/>
              </a:rPr>
              <a:t>In stock market prediction, the aim is to predict the future value of the financial stocks of a company. </a:t>
            </a:r>
            <a:endParaRPr b="0" lang="en-IN" sz="2000" spc="-1" strike="noStrike">
              <a:latin typeface="Arial"/>
            </a:endParaRPr>
          </a:p>
          <a:p>
            <a:pPr marL="399960" indent="-285120" algn="just">
              <a:lnSpc>
                <a:spcPct val="120000"/>
              </a:lnSpc>
              <a:spcBef>
                <a:spcPts val="1001"/>
              </a:spcBef>
              <a:buClr>
                <a:srgbClr val="000000"/>
              </a:buClr>
              <a:buFont typeface="Arial"/>
              <a:buChar char="•"/>
            </a:pPr>
            <a:r>
              <a:rPr b="0" lang="en-US" sz="2000" spc="-1" strike="noStrike">
                <a:solidFill>
                  <a:srgbClr val="000000"/>
                </a:solidFill>
                <a:latin typeface="Times New Roman"/>
              </a:rPr>
              <a:t>The use of machine learning in Stock Market Prediction is the predictions based on the values of current stock market indices by training on their previous values. </a:t>
            </a:r>
            <a:endParaRPr b="0" lang="en-IN" sz="2000" spc="-1" strike="noStrike">
              <a:latin typeface="Arial"/>
            </a:endParaRPr>
          </a:p>
          <a:p>
            <a:pPr marL="399960" indent="-285120" algn="just">
              <a:lnSpc>
                <a:spcPct val="120000"/>
              </a:lnSpc>
              <a:spcBef>
                <a:spcPts val="1001"/>
              </a:spcBef>
              <a:buClr>
                <a:srgbClr val="000000"/>
              </a:buClr>
              <a:buFont typeface="Arial"/>
              <a:buChar char="•"/>
            </a:pPr>
            <a:r>
              <a:rPr b="0" lang="en-US" sz="2000" spc="-1" strike="noStrike">
                <a:solidFill>
                  <a:srgbClr val="000000"/>
                </a:solidFill>
                <a:latin typeface="Times New Roman"/>
              </a:rPr>
              <a:t>A correct prediction of stocks can lead to huge profits for the seller and the broker. </a:t>
            </a:r>
            <a:endParaRPr b="0" lang="en-IN" sz="2000" spc="-1" strike="noStrike">
              <a:latin typeface="Arial"/>
            </a:endParaRPr>
          </a:p>
          <a:p>
            <a:pPr marL="399960" indent="-285120" algn="just">
              <a:lnSpc>
                <a:spcPct val="120000"/>
              </a:lnSpc>
              <a:spcBef>
                <a:spcPts val="1001"/>
              </a:spcBef>
              <a:buClr>
                <a:srgbClr val="000000"/>
              </a:buClr>
              <a:buFont typeface="Arial"/>
              <a:buChar char="•"/>
            </a:pPr>
            <a:r>
              <a:rPr b="0" lang="en-US" sz="2000" spc="-1" strike="noStrike">
                <a:solidFill>
                  <a:srgbClr val="000000"/>
                </a:solidFill>
                <a:latin typeface="Times New Roman"/>
              </a:rPr>
              <a:t>Machine learning is an efficient way to represent such processes. It predicts a market value close to the tangible value, thereby increasing the accuracy. </a:t>
            </a:r>
            <a:endParaRPr b="0" lang="en-IN" sz="2000" spc="-1" strike="noStrike">
              <a:latin typeface="Arial"/>
            </a:endParaRPr>
          </a:p>
          <a:p>
            <a:pPr marL="399960" indent="-285120" algn="just">
              <a:lnSpc>
                <a:spcPct val="120000"/>
              </a:lnSpc>
              <a:spcBef>
                <a:spcPts val="1001"/>
              </a:spcBef>
              <a:buClr>
                <a:srgbClr val="000000"/>
              </a:buClr>
              <a:buFont typeface="Arial"/>
              <a:buChar char="•"/>
            </a:pPr>
            <a:r>
              <a:rPr b="0" lang="en-US" sz="2000" spc="-1" strike="noStrike">
                <a:solidFill>
                  <a:srgbClr val="000000"/>
                </a:solidFill>
                <a:latin typeface="Times New Roman"/>
              </a:rPr>
              <a:t>Stock market is a widely used investment scheme promising high returns but it has some risks.</a:t>
            </a:r>
            <a:endParaRPr b="0" lang="en-IN" sz="2000" spc="-1" strike="noStrike">
              <a:latin typeface="Arial"/>
            </a:endParaRPr>
          </a:p>
          <a:p>
            <a:pPr algn="just">
              <a:lnSpc>
                <a:spcPct val="12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685440" y="-315360"/>
            <a:ext cx="7772760" cy="159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3600" spc="-1" strike="noStrike" u="sng" cap="all">
                <a:solidFill>
                  <a:srgbClr val="000000"/>
                </a:solidFill>
                <a:uFillTx/>
                <a:latin typeface="Times New Roman"/>
              </a:rPr>
              <a:t>Literature Survey </a:t>
            </a:r>
            <a:endParaRPr b="0" lang="en-IN" sz="3600" spc="-1" strike="noStrike">
              <a:latin typeface="Arial"/>
            </a:endParaRPr>
          </a:p>
        </p:txBody>
      </p:sp>
      <p:graphicFrame>
        <p:nvGraphicFramePr>
          <p:cNvPr id="49" name="Table 2"/>
          <p:cNvGraphicFramePr/>
          <p:nvPr/>
        </p:nvGraphicFramePr>
        <p:xfrm>
          <a:off x="0" y="836640"/>
          <a:ext cx="9143280" cy="6020640"/>
        </p:xfrm>
        <a:graphic>
          <a:graphicData uri="http://schemas.openxmlformats.org/drawingml/2006/table">
            <a:tbl>
              <a:tblPr/>
              <a:tblGrid>
                <a:gridCol w="539280"/>
                <a:gridCol w="1800000"/>
                <a:gridCol w="1454760"/>
                <a:gridCol w="1148760"/>
                <a:gridCol w="1212480"/>
                <a:gridCol w="1587960"/>
                <a:gridCol w="1400400"/>
              </a:tblGrid>
              <a:tr h="59760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3152880">
                <a:tc>
                  <a:txBody>
                    <a:bodyPr>
                      <a:noAutofit/>
                    </a:bodyPr>
                    <a:p>
                      <a:pPr>
                        <a:lnSpc>
                          <a:spcPct val="100000"/>
                        </a:lnSpc>
                      </a:pPr>
                      <a:r>
                        <a:rPr b="0" lang="en-IN" sz="1800" spc="-1" strike="noStrike">
                          <a:solidFill>
                            <a:srgbClr val="000000"/>
                          </a:solidFill>
                          <a:latin typeface="Times New Roman"/>
                        </a:rPr>
                        <a:t>1.</a:t>
                      </a:r>
                      <a:r>
                        <a:rPr b="1" lang="en-US" sz="1800" spc="-1" strike="noStrike">
                          <a:solidFill>
                            <a:srgbClr val="000000"/>
                          </a:solidFill>
                          <a:latin typeface="Times New Roman"/>
                        </a:rPr>
                        <a:t>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Stock market prediction using machine learning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pPr>
                      <a:r>
                        <a:rPr b="0" lang="en-IN" sz="1800" spc="-1" strike="noStrike">
                          <a:solidFill>
                            <a:srgbClr val="000000"/>
                          </a:solidFill>
                          <a:latin typeface="Times New Roman"/>
                        </a:rPr>
                        <a:t>Ishita Parmar, Navanshu Agarwal, Himanshu Dhiman, Shikhin Gupta</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Research paper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Regression based model to </a:t>
                      </a:r>
                      <a:r>
                        <a:rPr b="0" lang="en-US" sz="1800" spc="-1" strike="noStrike">
                          <a:solidFill>
                            <a:srgbClr val="000000"/>
                          </a:solidFill>
                          <a:latin typeface="Times New Roman"/>
                        </a:rPr>
                        <a:t>predicting continuous values through some given</a:t>
                      </a:r>
                      <a:endParaRPr b="0" lang="en-IN" sz="1800" spc="-1" strike="noStrike">
                        <a:latin typeface="Arial"/>
                      </a:endParaRPr>
                    </a:p>
                    <a:p>
                      <a:pPr>
                        <a:lnSpc>
                          <a:spcPct val="100000"/>
                        </a:lnSpc>
                      </a:pPr>
                      <a:r>
                        <a:rPr b="0" lang="en-US" sz="1800" spc="-1" strike="noStrike">
                          <a:solidFill>
                            <a:srgbClr val="000000"/>
                          </a:solidFill>
                          <a:latin typeface="Times New Roman"/>
                        </a:rPr>
                        <a:t>Independent values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It assumes that the data is independent</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2270520">
                <a:tc>
                  <a:txBody>
                    <a:bodyPr>
                      <a:noAutofit/>
                    </a:bodyPr>
                    <a:p>
                      <a:pPr>
                        <a:lnSpc>
                          <a:spcPct val="100000"/>
                        </a:lnSpc>
                      </a:pPr>
                      <a:r>
                        <a:rPr b="0" lang="en-IN" sz="1800" spc="-1" strike="noStrike">
                          <a:solidFill>
                            <a:srgbClr val="000000"/>
                          </a:solidFill>
                          <a:latin typeface="Times New Roman"/>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US" sz="1800" spc="-1" strike="noStrike">
                          <a:solidFill>
                            <a:srgbClr val="000000"/>
                          </a:solidFill>
                          <a:latin typeface="Times New Roman"/>
                        </a:rPr>
                        <a:t>Stock price prediction using reinforcement learning </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en-IN" sz="1800" spc="-1" strike="noStrike">
                          <a:solidFill>
                            <a:srgbClr val="000000"/>
                          </a:solidFill>
                          <a:latin typeface="Times New Roman"/>
                        </a:rPr>
                        <a:t>Jae Won Lee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2010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Research paper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Reinforcement learning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Reinforcement learning needs a ton of data or epochs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0" name="Table 1"/>
          <p:cNvGraphicFramePr/>
          <p:nvPr/>
        </p:nvGraphicFramePr>
        <p:xfrm>
          <a:off x="-25200" y="-32040"/>
          <a:ext cx="9168480" cy="6889320"/>
        </p:xfrm>
        <a:graphic>
          <a:graphicData uri="http://schemas.openxmlformats.org/drawingml/2006/table">
            <a:tbl>
              <a:tblPr/>
              <a:tblGrid>
                <a:gridCol w="636480"/>
                <a:gridCol w="1982880"/>
                <a:gridCol w="1309680"/>
                <a:gridCol w="1099440"/>
                <a:gridCol w="1224000"/>
                <a:gridCol w="1605600"/>
                <a:gridCol w="1310760"/>
              </a:tblGrid>
              <a:tr h="86364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2746080">
                <a:tc>
                  <a:txBody>
                    <a:bodyPr>
                      <a:noAutofit/>
                    </a:bodyPr>
                    <a:p>
                      <a:pPr>
                        <a:lnSpc>
                          <a:spcPct val="100000"/>
                        </a:lnSpc>
                      </a:pPr>
                      <a:r>
                        <a:rPr b="0" lang="en-IN" sz="1800" spc="-1" strike="noStrike">
                          <a:solidFill>
                            <a:srgbClr val="000000"/>
                          </a:solidFill>
                          <a:latin typeface="Times New Roman"/>
                        </a:rPr>
                        <a:t>3.</a:t>
                      </a:r>
                      <a:r>
                        <a:rPr b="1" lang="en-US" sz="1800" spc="-1" strike="noStrike">
                          <a:solidFill>
                            <a:srgbClr val="000000"/>
                          </a:solidFill>
                          <a:latin typeface="Times New Roman"/>
                        </a:rPr>
                        <a:t>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Machine learning techniques and use of event information for stock market</a:t>
                      </a:r>
                      <a:endParaRPr b="0" lang="en-IN" sz="1800" spc="-1" strike="noStrike">
                        <a:latin typeface="Arial"/>
                      </a:endParaRPr>
                    </a:p>
                    <a:p>
                      <a:pPr>
                        <a:lnSpc>
                          <a:spcPct val="100000"/>
                        </a:lnSpc>
                      </a:pPr>
                      <a:r>
                        <a:rPr b="0" lang="en-US" sz="1800" spc="-1" strike="noStrike">
                          <a:solidFill>
                            <a:srgbClr val="000000"/>
                          </a:solidFill>
                          <a:latin typeface="Times New Roman"/>
                        </a:rPr>
                        <a:t>prediction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pPr>
                      <a:r>
                        <a:rPr b="0" lang="en-IN" sz="1800" spc="-1" strike="noStrike">
                          <a:solidFill>
                            <a:srgbClr val="000000"/>
                          </a:solidFill>
                          <a:latin typeface="Times New Roman"/>
                        </a:rPr>
                        <a:t>Paul D. Yoo, Maria H. Kim, Tony Jan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2005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Research paper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Neural networks has </a:t>
                      </a:r>
                      <a:r>
                        <a:rPr b="0" lang="en-US" sz="1800" spc="-1" strike="noStrike">
                          <a:solidFill>
                            <a:srgbClr val="000000"/>
                          </a:solidFill>
                          <a:latin typeface="Times New Roman"/>
                        </a:rPr>
                        <a:t>the ability to learn</a:t>
                      </a:r>
                      <a:endParaRPr b="0" lang="en-IN" sz="1800" spc="-1" strike="noStrike">
                        <a:latin typeface="Arial"/>
                      </a:endParaRPr>
                    </a:p>
                    <a:p>
                      <a:pPr>
                        <a:lnSpc>
                          <a:spcPct val="100000"/>
                        </a:lnSpc>
                      </a:pPr>
                      <a:r>
                        <a:rPr b="0" lang="en-US" sz="1800" spc="-1" strike="noStrike">
                          <a:solidFill>
                            <a:srgbClr val="000000"/>
                          </a:solidFill>
                          <a:latin typeface="Times New Roman"/>
                        </a:rPr>
                        <a:t>Relationship through the data itself</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Neural networks usually require much more data than traditional machine learning algorithms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3279960">
                <a:tc>
                  <a:txBody>
                    <a:bodyPr>
                      <a:noAutofit/>
                    </a:bodyPr>
                    <a:p>
                      <a:pPr>
                        <a:lnSpc>
                          <a:spcPct val="100000"/>
                        </a:lnSpc>
                      </a:pPr>
                      <a:r>
                        <a:rPr b="0" lang="en-IN" sz="1800" spc="-1" strike="noStrike">
                          <a:solidFill>
                            <a:srgbClr val="000000"/>
                          </a:solidFill>
                          <a:latin typeface="Times New Roman"/>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US" sz="1800" spc="-1" strike="noStrike">
                          <a:solidFill>
                            <a:srgbClr val="000000"/>
                          </a:solidFill>
                          <a:latin typeface="Times New Roman"/>
                        </a:rPr>
                        <a:t>A machine learning model for stock market</a:t>
                      </a:r>
                      <a:endParaRPr b="0" lang="en-IN" sz="1800" spc="-1" strike="noStrike">
                        <a:latin typeface="Arial"/>
                      </a:endParaRPr>
                    </a:p>
                    <a:p>
                      <a:pPr>
                        <a:lnSpc>
                          <a:spcPct val="100000"/>
                        </a:lnSpc>
                        <a:tabLst>
                          <a:tab algn="l" pos="0"/>
                        </a:tabLst>
                      </a:pPr>
                      <a:r>
                        <a:rPr b="0" lang="en-US" sz="1800" spc="-1" strike="noStrike">
                          <a:solidFill>
                            <a:srgbClr val="000000"/>
                          </a:solidFill>
                          <a:latin typeface="Times New Roman"/>
                        </a:rPr>
                        <a:t>prediction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en-US" sz="1800" spc="-1" strike="noStrike">
                          <a:solidFill>
                            <a:srgbClr val="000000"/>
                          </a:solidFill>
                          <a:latin typeface="Times New Roman"/>
                        </a:rPr>
                        <a:t>Osman Hegazy, Omar S. Soliman, Mustafa Abdul Salam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2013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Research paper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Regression based model to </a:t>
                      </a:r>
                      <a:r>
                        <a:rPr b="0" lang="en-US" sz="1800" spc="-1" strike="noStrike">
                          <a:solidFill>
                            <a:srgbClr val="000000"/>
                          </a:solidFill>
                          <a:latin typeface="Times New Roman"/>
                        </a:rPr>
                        <a:t>predicting continuous values through some given</a:t>
                      </a:r>
                      <a:endParaRPr b="0" lang="en-IN" sz="1800" spc="-1" strike="noStrike">
                        <a:latin typeface="Arial"/>
                      </a:endParaRPr>
                    </a:p>
                    <a:p>
                      <a:pPr>
                        <a:lnSpc>
                          <a:spcPct val="100000"/>
                        </a:lnSpc>
                      </a:pPr>
                      <a:r>
                        <a:rPr b="0" lang="en-US" sz="1800" spc="-1" strike="noStrike">
                          <a:solidFill>
                            <a:srgbClr val="000000"/>
                          </a:solidFill>
                          <a:latin typeface="Times New Roman"/>
                        </a:rPr>
                        <a:t>Independent values</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US" sz="1800" spc="-1" strike="noStrike">
                          <a:solidFill>
                            <a:srgbClr val="000000"/>
                          </a:solidFill>
                          <a:latin typeface="Times New Roman"/>
                        </a:rPr>
                        <a:t>It assumes that the data is independent</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1" name="Table 1"/>
          <p:cNvGraphicFramePr/>
          <p:nvPr/>
        </p:nvGraphicFramePr>
        <p:xfrm>
          <a:off x="-25200" y="-32040"/>
          <a:ext cx="9421200" cy="6889320"/>
        </p:xfrm>
        <a:graphic>
          <a:graphicData uri="http://schemas.openxmlformats.org/drawingml/2006/table">
            <a:tbl>
              <a:tblPr/>
              <a:tblGrid>
                <a:gridCol w="636480"/>
                <a:gridCol w="2054880"/>
                <a:gridCol w="1345680"/>
                <a:gridCol w="1063080"/>
                <a:gridCol w="1368000"/>
                <a:gridCol w="1606320"/>
                <a:gridCol w="1347120"/>
              </a:tblGrid>
              <a:tr h="86364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2746080">
                <a:tc>
                  <a:txBody>
                    <a:bodyPr>
                      <a:noAutofit/>
                    </a:bodyPr>
                    <a:p>
                      <a:pPr>
                        <a:lnSpc>
                          <a:spcPct val="100000"/>
                        </a:lnSpc>
                      </a:pPr>
                      <a:r>
                        <a:rPr b="0" lang="en-IN" sz="1800" spc="-1" strike="noStrike">
                          <a:solidFill>
                            <a:srgbClr val="000000"/>
                          </a:solidFill>
                          <a:latin typeface="Times New Roman"/>
                        </a:rPr>
                        <a:t>5.</a:t>
                      </a:r>
                      <a:r>
                        <a:rPr b="1" lang="en-US" sz="1800" spc="-1" strike="noStrike">
                          <a:solidFill>
                            <a:srgbClr val="000000"/>
                          </a:solidFill>
                          <a:latin typeface="Times New Roman"/>
                        </a:rPr>
                        <a:t>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Empirical study on stock market prediction using</a:t>
                      </a:r>
                      <a:endParaRPr b="0" lang="en-IN" sz="1800" spc="-1" strike="noStrike">
                        <a:latin typeface="Arial"/>
                      </a:endParaRPr>
                    </a:p>
                    <a:p>
                      <a:pPr>
                        <a:lnSpc>
                          <a:spcPct val="100000"/>
                        </a:lnSpc>
                      </a:pPr>
                      <a:r>
                        <a:rPr b="0" lang="en-US" sz="1800" spc="-1" strike="noStrike">
                          <a:solidFill>
                            <a:srgbClr val="000000"/>
                          </a:solidFill>
                          <a:latin typeface="Times New Roman"/>
                        </a:rPr>
                        <a:t>machine learning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pPr>
                      <a:r>
                        <a:rPr b="0" lang="en-IN" sz="1800" spc="-1" strike="noStrike">
                          <a:solidFill>
                            <a:srgbClr val="000000"/>
                          </a:solidFill>
                          <a:latin typeface="Times New Roman"/>
                        </a:rPr>
                        <a:t>Rachna Sable, Dr. Shivani Goel, Dr. Pradeep Chatterjee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IN" sz="1800" spc="-1" strike="noStrike">
                          <a:solidFill>
                            <a:srgbClr val="000000"/>
                          </a:solidFill>
                          <a:latin typeface="Times New Roman"/>
                        </a:rPr>
                        <a:t>Research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Fuzzy dual-factor time-series for stock index forecasting</a:t>
                      </a:r>
                      <a:endParaRPr b="0" lang="en-IN" sz="1800" spc="-1" strike="noStrike">
                        <a:latin typeface="Arial"/>
                      </a:endParaRPr>
                    </a:p>
                    <a:p>
                      <a:pPr>
                        <a:lnSpc>
                          <a:spcPct val="100000"/>
                        </a:lnSpc>
                      </a:pPr>
                      <a:b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It takes volume to make price move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3279960">
                <a:tc>
                  <a:txBody>
                    <a:bodyPr>
                      <a:noAutofit/>
                    </a:bodyPr>
                    <a:p>
                      <a:pPr>
                        <a:lnSpc>
                          <a:spcPct val="100000"/>
                        </a:lnSpc>
                      </a:pPr>
                      <a:r>
                        <a:rPr b="0" lang="en-IN" sz="1800" spc="-1" strike="noStrike">
                          <a:solidFill>
                            <a:srgbClr val="000000"/>
                          </a:solidFill>
                          <a:latin typeface="Times New Roman"/>
                        </a:rPr>
                        <a:t>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Stock market prediction analysis by incorporating</a:t>
                      </a:r>
                      <a:endParaRPr b="0" lang="en-IN" sz="1800" spc="-1" strike="noStrike">
                        <a:latin typeface="Arial"/>
                      </a:endParaRPr>
                    </a:p>
                    <a:p>
                      <a:pPr>
                        <a:lnSpc>
                          <a:spcPct val="100000"/>
                        </a:lnSpc>
                      </a:pPr>
                      <a:r>
                        <a:rPr b="0" lang="en-US" sz="1800" spc="-1" strike="noStrike">
                          <a:solidFill>
                            <a:srgbClr val="000000"/>
                          </a:solidFill>
                          <a:latin typeface="Times New Roman"/>
                        </a:rPr>
                        <a:t>social and news opinion and sentiment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en-IN" sz="1800" spc="-1" strike="noStrike">
                          <a:solidFill>
                            <a:srgbClr val="000000"/>
                          </a:solidFill>
                          <a:latin typeface="Times New Roman"/>
                        </a:rPr>
                        <a:t>Zhaoxia Wang, Seng-Beng HO Zhiping Lin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Research Paper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Artificial Neural Network  methods are mostly implemented and play a vital role in decision making for stock market predictions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ANN, It will give less accurate results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2" name="Table 1"/>
          <p:cNvGraphicFramePr/>
          <p:nvPr/>
        </p:nvGraphicFramePr>
        <p:xfrm>
          <a:off x="0" y="0"/>
          <a:ext cx="9175320" cy="6857280"/>
        </p:xfrm>
        <a:graphic>
          <a:graphicData uri="http://schemas.openxmlformats.org/drawingml/2006/table">
            <a:tbl>
              <a:tblPr/>
              <a:tblGrid>
                <a:gridCol w="539280"/>
                <a:gridCol w="1800000"/>
                <a:gridCol w="1800000"/>
                <a:gridCol w="959760"/>
                <a:gridCol w="1454400"/>
                <a:gridCol w="1310760"/>
                <a:gridCol w="1311480"/>
              </a:tblGrid>
              <a:tr h="87444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2780280">
                <a:tc>
                  <a:txBody>
                    <a:bodyPr>
                      <a:noAutofit/>
                    </a:bodyPr>
                    <a:p>
                      <a:pPr>
                        <a:lnSpc>
                          <a:spcPct val="100000"/>
                        </a:lnSpc>
                      </a:pPr>
                      <a:r>
                        <a:rPr b="0" lang="en-IN" sz="1800" spc="-1" strike="noStrike">
                          <a:solidFill>
                            <a:srgbClr val="000000"/>
                          </a:solidFill>
                          <a:latin typeface="Times New Roman"/>
                        </a:rPr>
                        <a:t>7.</a:t>
                      </a:r>
                      <a:r>
                        <a:rPr b="1" lang="en-US" sz="1800" spc="-1" strike="noStrike">
                          <a:solidFill>
                            <a:srgbClr val="000000"/>
                          </a:solidFill>
                          <a:latin typeface="Times New Roman"/>
                        </a:rPr>
                        <a:t>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Stock closing price prediction using machine</a:t>
                      </a:r>
                      <a:endParaRPr b="0" lang="en-IN" sz="1800" spc="-1" strike="noStrike">
                        <a:latin typeface="Arial"/>
                      </a:endParaRPr>
                    </a:p>
                    <a:p>
                      <a:pPr>
                        <a:lnSpc>
                          <a:spcPct val="100000"/>
                        </a:lnSpc>
                      </a:pPr>
                      <a:r>
                        <a:rPr b="0" lang="en-US" sz="1800" spc="-1" strike="noStrike">
                          <a:solidFill>
                            <a:srgbClr val="000000"/>
                          </a:solidFill>
                          <a:latin typeface="Times New Roman"/>
                        </a:rPr>
                        <a:t>learning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pPr>
                      <a:r>
                        <a:rPr b="0" lang="en-IN" sz="1800" spc="-1" strike="noStrike">
                          <a:solidFill>
                            <a:srgbClr val="000000"/>
                          </a:solidFill>
                          <a:latin typeface="Times New Roman"/>
                        </a:rPr>
                        <a:t>Pawee Werawithayaset, Suratose Tritilanunt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2019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IN" sz="1800" spc="-1" strike="noStrike">
                          <a:solidFill>
                            <a:srgbClr val="000000"/>
                          </a:solidFill>
                          <a:latin typeface="Times New Roman"/>
                        </a:rPr>
                        <a:t>Research Paper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K-Means clustering and Fuzzy time series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Static length of intervals is that the historical data are roughly put into intervals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3202920">
                <a:tc>
                  <a:txBody>
                    <a:bodyPr>
                      <a:noAutofit/>
                    </a:bodyPr>
                    <a:p>
                      <a:pPr>
                        <a:lnSpc>
                          <a:spcPct val="100000"/>
                        </a:lnSpc>
                      </a:pPr>
                      <a:r>
                        <a:rPr b="0" lang="en-IN" sz="1800" spc="-1" strike="noStrike">
                          <a:solidFill>
                            <a:srgbClr val="000000"/>
                          </a:solidFill>
                          <a:latin typeface="Times New Roman"/>
                        </a:rPr>
                        <a:t>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Stock market forecasting today and tomorrow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en-IN" sz="1800" spc="-1" strike="noStrike">
                          <a:solidFill>
                            <a:srgbClr val="000000"/>
                          </a:solidFill>
                          <a:latin typeface="Times New Roman"/>
                        </a:rPr>
                        <a:t>Tarun Kumar Madan, Jitendra Kumar, Aashutosh Kumar Singh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2019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tabLst>
                          <a:tab algn="l" pos="0"/>
                        </a:tabLst>
                      </a:pPr>
                      <a:r>
                        <a:rPr b="0" lang="en-IN" sz="1800" spc="-1" strike="noStrike">
                          <a:solidFill>
                            <a:srgbClr val="000000"/>
                          </a:solidFill>
                          <a:latin typeface="Times New Roman"/>
                        </a:rPr>
                        <a:t>Research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Stock market prediction using the ARIMA model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Identifying the correct model from the class of possible models are difficult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3" name="Table 1"/>
          <p:cNvGraphicFramePr/>
          <p:nvPr/>
        </p:nvGraphicFramePr>
        <p:xfrm>
          <a:off x="-25200" y="-135000"/>
          <a:ext cx="9168480" cy="6992280"/>
        </p:xfrm>
        <a:graphic>
          <a:graphicData uri="http://schemas.openxmlformats.org/drawingml/2006/table">
            <a:tbl>
              <a:tblPr/>
              <a:tblGrid>
                <a:gridCol w="564480"/>
                <a:gridCol w="1944000"/>
                <a:gridCol w="1512000"/>
                <a:gridCol w="1080000"/>
                <a:gridCol w="1296000"/>
                <a:gridCol w="1440000"/>
                <a:gridCol w="1332360"/>
              </a:tblGrid>
              <a:tr h="77436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3381840">
                <a:tc>
                  <a:txBody>
                    <a:bodyPr>
                      <a:noAutofit/>
                    </a:bodyPr>
                    <a:p>
                      <a:pPr>
                        <a:lnSpc>
                          <a:spcPct val="100000"/>
                        </a:lnSpc>
                      </a:pPr>
                      <a:r>
                        <a:rPr b="0" lang="en-IN" sz="1800" spc="-1" strike="noStrike">
                          <a:solidFill>
                            <a:srgbClr val="000000"/>
                          </a:solidFill>
                          <a:latin typeface="Times New Roman"/>
                        </a:rPr>
                        <a:t>9.</a:t>
                      </a:r>
                      <a:r>
                        <a:rPr b="1" lang="en-US" sz="1800" spc="-1" strike="noStrike">
                          <a:solidFill>
                            <a:srgbClr val="000000"/>
                          </a:solidFill>
                          <a:latin typeface="Times New Roman"/>
                        </a:rPr>
                        <a:t>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Stock market prediction using</a:t>
                      </a:r>
                      <a:endParaRPr b="0" lang="en-IN" sz="1800" spc="-1" strike="noStrike">
                        <a:latin typeface="Arial"/>
                      </a:endParaRPr>
                    </a:p>
                    <a:p>
                      <a:pPr>
                        <a:lnSpc>
                          <a:spcPct val="100000"/>
                        </a:lnSpc>
                      </a:pPr>
                      <a:r>
                        <a:rPr b="0" lang="en-US" sz="1800" spc="-1" strike="noStrike">
                          <a:solidFill>
                            <a:srgbClr val="000000"/>
                          </a:solidFill>
                          <a:latin typeface="Times New Roman"/>
                        </a:rPr>
                        <a:t>machine learning methods</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tabLst>
                          <a:tab algn="l" pos="0"/>
                        </a:tabLst>
                      </a:pPr>
                      <a:r>
                        <a:rPr b="0" lang="en-US" sz="1800" spc="-1" strike="noStrike">
                          <a:solidFill>
                            <a:srgbClr val="000000"/>
                          </a:solidFill>
                          <a:latin typeface="Times New Roman"/>
                        </a:rPr>
                        <a:t>Subhadra Kompella, Kalyana Chakravarthy Chilukuri</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2019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IN" sz="1800" spc="-1" strike="noStrike">
                          <a:solidFill>
                            <a:srgbClr val="000000"/>
                          </a:solidFill>
                          <a:latin typeface="Times New Roman"/>
                        </a:rPr>
                        <a:t>Research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Gustafson-Kessel Fuzzy clustering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Fuzzy set theory and causes the loss of information thus, negatively affects on the forecasting performance</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2836440">
                <a:tc>
                  <a:txBody>
                    <a:bodyPr>
                      <a:noAutofit/>
                    </a:bodyPr>
                    <a:p>
                      <a:pPr>
                        <a:lnSpc>
                          <a:spcPct val="100000"/>
                        </a:lnSpc>
                      </a:pPr>
                      <a:r>
                        <a:rPr b="0" lang="en-IN" sz="1800" spc="-1" strike="noStrike">
                          <a:solidFill>
                            <a:srgbClr val="000000"/>
                          </a:solidFill>
                          <a:latin typeface="Times New Roman"/>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Stock market prediction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en-US" sz="1800" spc="-1" strike="noStrike">
                          <a:solidFill>
                            <a:srgbClr val="000000"/>
                          </a:solidFill>
                          <a:latin typeface="Times New Roman"/>
                        </a:rPr>
                        <a:t>Radu Iacomin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2015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Research paper</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A predictive stock market technical analysis using fuzzy logic</a:t>
                      </a:r>
                      <a:endParaRPr b="0" lang="en-IN" sz="1800" spc="-1" strike="noStrike">
                        <a:latin typeface="Arial"/>
                      </a:endParaRPr>
                    </a:p>
                    <a:p>
                      <a:pPr>
                        <a:lnSpc>
                          <a:spcPct val="100000"/>
                        </a:lnSpc>
                      </a:pPr>
                      <a:b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Fuzzy set theory and causes the loss of information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4" name="Table 1"/>
          <p:cNvGraphicFramePr/>
          <p:nvPr/>
        </p:nvGraphicFramePr>
        <p:xfrm>
          <a:off x="-25200" y="-135000"/>
          <a:ext cx="9168480" cy="6992280"/>
        </p:xfrm>
        <a:graphic>
          <a:graphicData uri="http://schemas.openxmlformats.org/drawingml/2006/table">
            <a:tbl>
              <a:tblPr/>
              <a:tblGrid>
                <a:gridCol w="636480"/>
                <a:gridCol w="1872000"/>
                <a:gridCol w="1420560"/>
                <a:gridCol w="1171440"/>
                <a:gridCol w="1296000"/>
                <a:gridCol w="1440000"/>
                <a:gridCol w="1332360"/>
              </a:tblGrid>
              <a:tr h="879840">
                <a:tc>
                  <a:txBody>
                    <a:bodyPr>
                      <a:noAutofit/>
                    </a:bodyPr>
                    <a:p>
                      <a:pPr>
                        <a:lnSpc>
                          <a:spcPct val="100000"/>
                        </a:lnSpc>
                      </a:pPr>
                      <a:r>
                        <a:rPr b="1" lang="en-IN" sz="1200" spc="-1" strike="noStrike">
                          <a:solidFill>
                            <a:srgbClr val="ffffff"/>
                          </a:solidFill>
                          <a:latin typeface="Times New Roman"/>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Tile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gn="ctr">
                        <a:lnSpc>
                          <a:spcPct val="100000"/>
                        </a:lnSpc>
                      </a:pPr>
                      <a:r>
                        <a:rPr b="1" lang="en-IN" sz="1200" spc="-1" strike="noStrike">
                          <a:solidFill>
                            <a:srgbClr val="ffffff"/>
                          </a:solidFill>
                          <a:latin typeface="Times New Roman"/>
                        </a:rPr>
                        <a:t>Authors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Year of publication</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Type of data</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Methodologies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c>
                  <a:txBody>
                    <a:bodyPr>
                      <a:noAutofit/>
                    </a:bodyPr>
                    <a:p>
                      <a:pPr>
                        <a:lnSpc>
                          <a:spcPct val="100000"/>
                        </a:lnSpc>
                      </a:pPr>
                      <a:r>
                        <a:rPr b="1" lang="en-IN" sz="1200" spc="-1" strike="noStrike">
                          <a:solidFill>
                            <a:srgbClr val="ffffff"/>
                          </a:solidFill>
                          <a:latin typeface="Times New Roman"/>
                        </a:rPr>
                        <a:t>Limitations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e85e1"/>
                    </a:solidFill>
                  </a:tcPr>
                </a:tc>
              </a:tr>
              <a:tr h="2888640">
                <a:tc>
                  <a:txBody>
                    <a:bodyPr>
                      <a:noAutofit/>
                    </a:bodyPr>
                    <a:p>
                      <a:pPr>
                        <a:lnSpc>
                          <a:spcPct val="100000"/>
                        </a:lnSpc>
                      </a:pPr>
                      <a:r>
                        <a:rPr b="0" lang="en-IN" sz="1800" spc="-1" strike="noStrike">
                          <a:solidFill>
                            <a:srgbClr val="000000"/>
                          </a:solidFill>
                          <a:latin typeface="Times New Roman"/>
                        </a:rPr>
                        <a:t>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Study of machine learning algorithms for stock market prediction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gn="ctr">
                        <a:lnSpc>
                          <a:spcPct val="100000"/>
                        </a:lnSpc>
                      </a:pPr>
                      <a:r>
                        <a:rPr b="0" lang="en-US" sz="1800" spc="-1" strike="noStrike">
                          <a:solidFill>
                            <a:srgbClr val="000000"/>
                          </a:solidFill>
                          <a:latin typeface="Times New Roman"/>
                        </a:rPr>
                        <a:t>Ashwini Pathak</a:t>
                      </a:r>
                      <a:endParaRPr b="0" lang="en-IN" sz="1800" spc="-1" strike="noStrike">
                        <a:latin typeface="Arial"/>
                      </a:endParaRPr>
                    </a:p>
                    <a:p>
                      <a:pPr algn="ctr">
                        <a:lnSpc>
                          <a:spcPct val="100000"/>
                        </a:lnSpc>
                      </a:pPr>
                      <a:b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2020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IN" sz="1800" spc="-1" strike="noStrike">
                          <a:solidFill>
                            <a:srgbClr val="000000"/>
                          </a:solidFill>
                          <a:latin typeface="Times New Roman"/>
                        </a:rPr>
                        <a:t>Research paper</a:t>
                      </a:r>
                      <a:endParaRPr b="0" lang="en-IN" sz="1800" spc="-1" strike="noStrike">
                        <a:latin typeface="Arial"/>
                      </a:endParaRPr>
                    </a:p>
                    <a:p>
                      <a:pPr>
                        <a:lnSpc>
                          <a:spcPct val="100000"/>
                        </a:lnSpc>
                        <a:tabLst>
                          <a:tab algn="l" pos="0"/>
                        </a:tabLst>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pPr>
                      <a:r>
                        <a:rPr b="0" lang="en-US" sz="1800" spc="-1" strike="noStrike">
                          <a:solidFill>
                            <a:srgbClr val="000000"/>
                          </a:solidFill>
                          <a:latin typeface="Times New Roman"/>
                        </a:rPr>
                        <a:t>Support vector machine is a supervised learning algorithm which classifies cases by a separator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c>
                  <a:txBody>
                    <a:bodyPr>
                      <a:noAutofit/>
                    </a:bodyPr>
                    <a:p>
                      <a:pPr>
                        <a:lnSpc>
                          <a:spcPct val="100000"/>
                        </a:lnSpc>
                        <a:tabLst>
                          <a:tab algn="l" pos="0"/>
                        </a:tabLst>
                      </a:pPr>
                      <a:r>
                        <a:rPr b="0" lang="en-US" sz="1800" spc="-1" strike="noStrike">
                          <a:solidFill>
                            <a:srgbClr val="000000"/>
                          </a:solidFill>
                          <a:latin typeface="Times New Roman"/>
                        </a:rPr>
                        <a:t>Not suitable for large data sets.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d8f3"/>
                    </a:solidFill>
                  </a:tcPr>
                </a:tc>
              </a:tr>
              <a:tr h="3224160">
                <a:tc>
                  <a:txBody>
                    <a:bodyPr>
                      <a:noAutofit/>
                    </a:bodyPr>
                    <a:p>
                      <a:pPr>
                        <a:lnSpc>
                          <a:spcPct val="100000"/>
                        </a:lnSpc>
                      </a:pPr>
                      <a:r>
                        <a:rPr b="0" lang="en-IN" sz="1800" spc="-1" strike="noStrike">
                          <a:solidFill>
                            <a:srgbClr val="000000"/>
                          </a:solidFill>
                          <a:latin typeface="Times New Roman"/>
                        </a:rPr>
                        <a:t>12.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Short‐term stock market price trend</a:t>
                      </a:r>
                      <a:endParaRPr b="0" lang="en-IN" sz="1800" spc="-1" strike="noStrike">
                        <a:latin typeface="Arial"/>
                      </a:endParaRPr>
                    </a:p>
                    <a:p>
                      <a:pPr>
                        <a:lnSpc>
                          <a:spcPct val="100000"/>
                        </a:lnSpc>
                      </a:pPr>
                      <a:r>
                        <a:rPr b="0" lang="en-US" sz="1800" spc="-1" strike="noStrike">
                          <a:solidFill>
                            <a:srgbClr val="000000"/>
                          </a:solidFill>
                          <a:latin typeface="Times New Roman"/>
                        </a:rPr>
                        <a:t>Prediction using a comprehensive deep</a:t>
                      </a:r>
                      <a:endParaRPr b="0" lang="en-IN" sz="1800" spc="-1" strike="noStrike">
                        <a:latin typeface="Arial"/>
                      </a:endParaRPr>
                    </a:p>
                    <a:p>
                      <a:pPr>
                        <a:lnSpc>
                          <a:spcPct val="100000"/>
                        </a:lnSpc>
                      </a:pPr>
                      <a:r>
                        <a:rPr b="0" lang="en-US" sz="1800" spc="-1" strike="noStrike">
                          <a:solidFill>
                            <a:srgbClr val="000000"/>
                          </a:solidFill>
                          <a:latin typeface="Times New Roman"/>
                        </a:rPr>
                        <a:t>learning system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gn="ctr">
                        <a:lnSpc>
                          <a:spcPct val="100000"/>
                        </a:lnSpc>
                      </a:pPr>
                      <a:r>
                        <a:rPr b="0" lang="en-US" sz="1800" spc="-1" strike="noStrike">
                          <a:solidFill>
                            <a:srgbClr val="000000"/>
                          </a:solidFill>
                          <a:latin typeface="Times New Roman"/>
                        </a:rPr>
                        <a:t>Jingyi Shen and</a:t>
                      </a:r>
                      <a:endParaRPr b="0" lang="en-IN" sz="1800" spc="-1" strike="noStrike">
                        <a:latin typeface="Arial"/>
                      </a:endParaRPr>
                    </a:p>
                    <a:p>
                      <a:pPr algn="ct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M. Omair Shafiq</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2020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IN" sz="1800" spc="-1" strike="noStrike">
                          <a:solidFill>
                            <a:srgbClr val="000000"/>
                          </a:solidFill>
                          <a:latin typeface="Times New Roman"/>
                        </a:rPr>
                        <a:t>Research paper</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K-means clustering and fuzzy time series</a:t>
                      </a:r>
                      <a:endParaRPr b="0" lang="en-IN" sz="1800" spc="-1" strike="noStrike">
                        <a:latin typeface="Arial"/>
                      </a:endParaRPr>
                    </a:p>
                    <a:p>
                      <a:pPr>
                        <a:lnSpc>
                          <a:spcPct val="100000"/>
                        </a:lnSpc>
                      </a:pPr>
                      <a:b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c>
                  <a:txBody>
                    <a:bodyPr>
                      <a:noAutofit/>
                    </a:bodyPr>
                    <a:p>
                      <a:pPr>
                        <a:lnSpc>
                          <a:spcPct val="100000"/>
                        </a:lnSpc>
                      </a:pPr>
                      <a:r>
                        <a:rPr b="0" lang="en-US" sz="1800" spc="-1" strike="noStrike">
                          <a:solidFill>
                            <a:srgbClr val="000000"/>
                          </a:solidFill>
                          <a:latin typeface="Times New Roman"/>
                        </a:rPr>
                        <a:t>Static length of intervals is that the historical data are roughly put into intervals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8ecf9"/>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TM04033925[[fn=Droplet]]</Template>
  <TotalTime>4404</TotalTime>
  <Application>LibreOffice/6.4.6.2$Linux_X86_64 LibreOffice_project/40$Build-2</Application>
  <Words>1525</Words>
  <Paragraphs>300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2020-09-02T09:55:27Z</dcterms:created>
  <dc:creator>Ankit Kumar</dc:creator>
  <dc:description/>
  <dc:language>en-IN</dc:language>
  <cp:lastModifiedBy/>
  <dcterms:modified xsi:type="dcterms:W3CDTF">2020-11-17T20:54:14Z</dcterms:modified>
  <cp:revision>198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