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_rels/presentation.xml.rels" ContentType="application/vnd.openxmlformats-package.relationships+xml"/>
  <Override PartName="/ppt/media/image1.png" ContentType="image/png"/>
  <Override PartName="/ppt/media/image2.png" ContentType="image/png"/>
  <Override PartName="/ppt/media/image3.png" ContentType="image/png"/>
  <Override PartName="/ppt/media/image4.png" ContentType="image/png"/>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slides/slide1.xml" ContentType="application/vnd.openxmlformats-officedocument.presentationml.slide+xml"/>
  <Override PartName="/ppt/slides/_rels/slide9.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Lst>
  <p:sldSz cx="12192000" cy="68580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26" name="PlaceHolder 2"/>
          <p:cNvSpPr>
            <a:spLocks noGrp="1"/>
          </p:cNvSpPr>
          <p:nvPr>
            <p:ph type="body"/>
          </p:nvPr>
        </p:nvSpPr>
        <p:spPr>
          <a:xfrm>
            <a:off x="609480" y="1604520"/>
            <a:ext cx="10972440" cy="1896840"/>
          </a:xfrm>
          <a:prstGeom prst="rect">
            <a:avLst/>
          </a:prstGeom>
        </p:spPr>
        <p:txBody>
          <a:bodyPr lIns="0" rIns="0" tIns="0" bIns="0">
            <a:normAutofit/>
          </a:bodyPr>
          <a:p>
            <a:endParaRPr b="0" lang="en-IN" sz="3200" spc="-1" strike="noStrike">
              <a:latin typeface="Arial"/>
            </a:endParaRPr>
          </a:p>
        </p:txBody>
      </p:sp>
      <p:sp>
        <p:nvSpPr>
          <p:cNvPr id="27" name="PlaceHolder 3"/>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29"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30"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31"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
        <p:nvSpPr>
          <p:cNvPr id="32" name="PlaceHolder 5"/>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34" name="PlaceHolder 2"/>
          <p:cNvSpPr>
            <a:spLocks noGrp="1"/>
          </p:cNvSpPr>
          <p:nvPr>
            <p:ph type="body"/>
          </p:nvPr>
        </p:nvSpPr>
        <p:spPr>
          <a:xfrm>
            <a:off x="609480" y="1604520"/>
            <a:ext cx="3533040" cy="1896840"/>
          </a:xfrm>
          <a:prstGeom prst="rect">
            <a:avLst/>
          </a:prstGeom>
        </p:spPr>
        <p:txBody>
          <a:bodyPr lIns="0" rIns="0" tIns="0" bIns="0">
            <a:normAutofit/>
          </a:bodyPr>
          <a:p>
            <a:endParaRPr b="0" lang="en-IN" sz="3200" spc="-1" strike="noStrike">
              <a:latin typeface="Arial"/>
            </a:endParaRPr>
          </a:p>
        </p:txBody>
      </p:sp>
      <p:sp>
        <p:nvSpPr>
          <p:cNvPr id="35" name="PlaceHolder 3"/>
          <p:cNvSpPr>
            <a:spLocks noGrp="1"/>
          </p:cNvSpPr>
          <p:nvPr>
            <p:ph type="body"/>
          </p:nvPr>
        </p:nvSpPr>
        <p:spPr>
          <a:xfrm>
            <a:off x="4319640" y="1604520"/>
            <a:ext cx="3533040" cy="1896840"/>
          </a:xfrm>
          <a:prstGeom prst="rect">
            <a:avLst/>
          </a:prstGeom>
        </p:spPr>
        <p:txBody>
          <a:bodyPr lIns="0" rIns="0" tIns="0" bIns="0">
            <a:normAutofit/>
          </a:bodyPr>
          <a:p>
            <a:endParaRPr b="0" lang="en-IN" sz="3200" spc="-1" strike="noStrike">
              <a:latin typeface="Arial"/>
            </a:endParaRPr>
          </a:p>
        </p:txBody>
      </p:sp>
      <p:sp>
        <p:nvSpPr>
          <p:cNvPr id="36" name="PlaceHolder 4"/>
          <p:cNvSpPr>
            <a:spLocks noGrp="1"/>
          </p:cNvSpPr>
          <p:nvPr>
            <p:ph type="body"/>
          </p:nvPr>
        </p:nvSpPr>
        <p:spPr>
          <a:xfrm>
            <a:off x="8029800" y="1604520"/>
            <a:ext cx="3533040" cy="1896840"/>
          </a:xfrm>
          <a:prstGeom prst="rect">
            <a:avLst/>
          </a:prstGeom>
        </p:spPr>
        <p:txBody>
          <a:bodyPr lIns="0" rIns="0" tIns="0" bIns="0">
            <a:normAutofit/>
          </a:bodyPr>
          <a:p>
            <a:endParaRPr b="0" lang="en-IN" sz="3200" spc="-1" strike="noStrike">
              <a:latin typeface="Arial"/>
            </a:endParaRPr>
          </a:p>
        </p:txBody>
      </p:sp>
      <p:sp>
        <p:nvSpPr>
          <p:cNvPr id="37" name="PlaceHolder 5"/>
          <p:cNvSpPr>
            <a:spLocks noGrp="1"/>
          </p:cNvSpPr>
          <p:nvPr>
            <p:ph type="body"/>
          </p:nvPr>
        </p:nvSpPr>
        <p:spPr>
          <a:xfrm>
            <a:off x="609480" y="3682080"/>
            <a:ext cx="3533040" cy="1896840"/>
          </a:xfrm>
          <a:prstGeom prst="rect">
            <a:avLst/>
          </a:prstGeom>
        </p:spPr>
        <p:txBody>
          <a:bodyPr lIns="0" rIns="0" tIns="0" bIns="0">
            <a:normAutofit/>
          </a:bodyPr>
          <a:p>
            <a:endParaRPr b="0" lang="en-IN" sz="3200" spc="-1" strike="noStrike">
              <a:latin typeface="Arial"/>
            </a:endParaRPr>
          </a:p>
        </p:txBody>
      </p:sp>
      <p:sp>
        <p:nvSpPr>
          <p:cNvPr id="38" name="PlaceHolder 6"/>
          <p:cNvSpPr>
            <a:spLocks noGrp="1"/>
          </p:cNvSpPr>
          <p:nvPr>
            <p:ph type="body"/>
          </p:nvPr>
        </p:nvSpPr>
        <p:spPr>
          <a:xfrm>
            <a:off x="4319640" y="3682080"/>
            <a:ext cx="3533040" cy="1896840"/>
          </a:xfrm>
          <a:prstGeom prst="rect">
            <a:avLst/>
          </a:prstGeom>
        </p:spPr>
        <p:txBody>
          <a:bodyPr lIns="0" rIns="0" tIns="0" bIns="0">
            <a:normAutofit/>
          </a:bodyPr>
          <a:p>
            <a:endParaRPr b="0" lang="en-IN" sz="3200" spc="-1" strike="noStrike">
              <a:latin typeface="Arial"/>
            </a:endParaRPr>
          </a:p>
        </p:txBody>
      </p:sp>
      <p:sp>
        <p:nvSpPr>
          <p:cNvPr id="39" name="PlaceHolder 7"/>
          <p:cNvSpPr>
            <a:spLocks noGrp="1"/>
          </p:cNvSpPr>
          <p:nvPr>
            <p:ph type="body"/>
          </p:nvPr>
        </p:nvSpPr>
        <p:spPr>
          <a:xfrm>
            <a:off x="8029800" y="3682080"/>
            <a:ext cx="35330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44"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46" name="PlaceHolder 2"/>
          <p:cNvSpPr>
            <a:spLocks noGrp="1"/>
          </p:cNvSpPr>
          <p:nvPr>
            <p:ph type="body"/>
          </p:nvPr>
        </p:nvSpPr>
        <p:spPr>
          <a:xfrm>
            <a:off x="609480" y="1604520"/>
            <a:ext cx="109724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48"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49"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1"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53"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54"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
        <p:nvSpPr>
          <p:cNvPr id="55"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5"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57"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5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59" name="PlaceHolder 4"/>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61"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62"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63" name="PlaceHolder 4"/>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65" name="PlaceHolder 2"/>
          <p:cNvSpPr>
            <a:spLocks noGrp="1"/>
          </p:cNvSpPr>
          <p:nvPr>
            <p:ph type="body"/>
          </p:nvPr>
        </p:nvSpPr>
        <p:spPr>
          <a:xfrm>
            <a:off x="609480" y="1604520"/>
            <a:ext cx="10972440" cy="1896840"/>
          </a:xfrm>
          <a:prstGeom prst="rect">
            <a:avLst/>
          </a:prstGeom>
        </p:spPr>
        <p:txBody>
          <a:bodyPr lIns="0" rIns="0" tIns="0" bIns="0">
            <a:normAutofit/>
          </a:bodyPr>
          <a:p>
            <a:endParaRPr b="0" lang="en-IN" sz="3200" spc="-1" strike="noStrike">
              <a:latin typeface="Arial"/>
            </a:endParaRPr>
          </a:p>
        </p:txBody>
      </p:sp>
      <p:sp>
        <p:nvSpPr>
          <p:cNvPr id="66" name="PlaceHolder 3"/>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68"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6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70"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
        <p:nvSpPr>
          <p:cNvPr id="71" name="PlaceHolder 5"/>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73" name="PlaceHolder 2"/>
          <p:cNvSpPr>
            <a:spLocks noGrp="1"/>
          </p:cNvSpPr>
          <p:nvPr>
            <p:ph type="body"/>
          </p:nvPr>
        </p:nvSpPr>
        <p:spPr>
          <a:xfrm>
            <a:off x="609480" y="1604520"/>
            <a:ext cx="3533040" cy="1896840"/>
          </a:xfrm>
          <a:prstGeom prst="rect">
            <a:avLst/>
          </a:prstGeom>
        </p:spPr>
        <p:txBody>
          <a:bodyPr lIns="0" rIns="0" tIns="0" bIns="0">
            <a:normAutofit/>
          </a:bodyPr>
          <a:p>
            <a:endParaRPr b="0" lang="en-IN" sz="3200" spc="-1" strike="noStrike">
              <a:latin typeface="Arial"/>
            </a:endParaRPr>
          </a:p>
        </p:txBody>
      </p:sp>
      <p:sp>
        <p:nvSpPr>
          <p:cNvPr id="74" name="PlaceHolder 3"/>
          <p:cNvSpPr>
            <a:spLocks noGrp="1"/>
          </p:cNvSpPr>
          <p:nvPr>
            <p:ph type="body"/>
          </p:nvPr>
        </p:nvSpPr>
        <p:spPr>
          <a:xfrm>
            <a:off x="4319640" y="1604520"/>
            <a:ext cx="3533040" cy="1896840"/>
          </a:xfrm>
          <a:prstGeom prst="rect">
            <a:avLst/>
          </a:prstGeom>
        </p:spPr>
        <p:txBody>
          <a:bodyPr lIns="0" rIns="0" tIns="0" bIns="0">
            <a:normAutofit/>
          </a:bodyPr>
          <a:p>
            <a:endParaRPr b="0" lang="en-IN" sz="3200" spc="-1" strike="noStrike">
              <a:latin typeface="Arial"/>
            </a:endParaRPr>
          </a:p>
        </p:txBody>
      </p:sp>
      <p:sp>
        <p:nvSpPr>
          <p:cNvPr id="75" name="PlaceHolder 4"/>
          <p:cNvSpPr>
            <a:spLocks noGrp="1"/>
          </p:cNvSpPr>
          <p:nvPr>
            <p:ph type="body"/>
          </p:nvPr>
        </p:nvSpPr>
        <p:spPr>
          <a:xfrm>
            <a:off x="8029800" y="1604520"/>
            <a:ext cx="3533040" cy="1896840"/>
          </a:xfrm>
          <a:prstGeom prst="rect">
            <a:avLst/>
          </a:prstGeom>
        </p:spPr>
        <p:txBody>
          <a:bodyPr lIns="0" rIns="0" tIns="0" bIns="0">
            <a:normAutofit/>
          </a:bodyPr>
          <a:p>
            <a:endParaRPr b="0" lang="en-IN" sz="3200" spc="-1" strike="noStrike">
              <a:latin typeface="Arial"/>
            </a:endParaRPr>
          </a:p>
        </p:txBody>
      </p:sp>
      <p:sp>
        <p:nvSpPr>
          <p:cNvPr id="76" name="PlaceHolder 5"/>
          <p:cNvSpPr>
            <a:spLocks noGrp="1"/>
          </p:cNvSpPr>
          <p:nvPr>
            <p:ph type="body"/>
          </p:nvPr>
        </p:nvSpPr>
        <p:spPr>
          <a:xfrm>
            <a:off x="609480" y="3682080"/>
            <a:ext cx="3533040" cy="1896840"/>
          </a:xfrm>
          <a:prstGeom prst="rect">
            <a:avLst/>
          </a:prstGeom>
        </p:spPr>
        <p:txBody>
          <a:bodyPr lIns="0" rIns="0" tIns="0" bIns="0">
            <a:normAutofit/>
          </a:bodyPr>
          <a:p>
            <a:endParaRPr b="0" lang="en-IN" sz="3200" spc="-1" strike="noStrike">
              <a:latin typeface="Arial"/>
            </a:endParaRPr>
          </a:p>
        </p:txBody>
      </p:sp>
      <p:sp>
        <p:nvSpPr>
          <p:cNvPr id="77" name="PlaceHolder 6"/>
          <p:cNvSpPr>
            <a:spLocks noGrp="1"/>
          </p:cNvSpPr>
          <p:nvPr>
            <p:ph type="body"/>
          </p:nvPr>
        </p:nvSpPr>
        <p:spPr>
          <a:xfrm>
            <a:off x="4319640" y="3682080"/>
            <a:ext cx="3533040" cy="1896840"/>
          </a:xfrm>
          <a:prstGeom prst="rect">
            <a:avLst/>
          </a:prstGeom>
        </p:spPr>
        <p:txBody>
          <a:bodyPr lIns="0" rIns="0" tIns="0" bIns="0">
            <a:normAutofit/>
          </a:bodyPr>
          <a:p>
            <a:endParaRPr b="0" lang="en-IN" sz="3200" spc="-1" strike="noStrike">
              <a:latin typeface="Arial"/>
            </a:endParaRPr>
          </a:p>
        </p:txBody>
      </p:sp>
      <p:sp>
        <p:nvSpPr>
          <p:cNvPr id="78" name="PlaceHolder 7"/>
          <p:cNvSpPr>
            <a:spLocks noGrp="1"/>
          </p:cNvSpPr>
          <p:nvPr>
            <p:ph type="body"/>
          </p:nvPr>
        </p:nvSpPr>
        <p:spPr>
          <a:xfrm>
            <a:off x="8029800" y="3682080"/>
            <a:ext cx="35330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7" name="PlaceHolder 2"/>
          <p:cNvSpPr>
            <a:spLocks noGrp="1"/>
          </p:cNvSpPr>
          <p:nvPr>
            <p:ph type="body"/>
          </p:nvPr>
        </p:nvSpPr>
        <p:spPr>
          <a:xfrm>
            <a:off x="609480" y="1604520"/>
            <a:ext cx="109724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9"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10"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14"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15"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
        <p:nvSpPr>
          <p:cNvPr id="16"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18"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1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20" name="PlaceHolder 4"/>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22"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23"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24" name="PlaceHolder 4"/>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3.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ffffff"/>
            </a:gs>
            <a:gs pos="100000">
              <a:srgbClr val="b9b9b9"/>
            </a:gs>
          </a:gsLst>
          <a:lin ang="5400000"/>
        </a:gradFill>
      </p:bgPr>
    </p:bg>
    <p:spTree>
      <p:nvGrpSpPr>
        <p:cNvPr id="1" name=""/>
        <p:cNvGrpSpPr/>
        <p:nvPr/>
      </p:nvGrpSpPr>
      <p:grpSpPr>
        <a:xfrm>
          <a:off x="0" y="0"/>
          <a:ext cx="0" cy="0"/>
          <a:chOff x="0" y="0"/>
          <a:chExt cx="0" cy="0"/>
        </a:xfrm>
      </p:grpSpPr>
      <p:pic>
        <p:nvPicPr>
          <p:cNvPr id="0" name="Picture 2" descr="\\DROBO-FS\QuickDrops\JB\PPTX NG\Droplets\LightingOverlay.png"/>
          <p:cNvPicPr/>
          <p:nvPr/>
        </p:nvPicPr>
        <p:blipFill>
          <a:blip r:embed="rId2"/>
          <a:stretch/>
        </p:blipFill>
        <p:spPr>
          <a:xfrm>
            <a:off x="0" y="0"/>
            <a:ext cx="12191040" cy="6856920"/>
          </a:xfrm>
          <a:prstGeom prst="rect">
            <a:avLst/>
          </a:prstGeom>
          <a:ln>
            <a:noFill/>
          </a:ln>
        </p:spPr>
      </p:pic>
      <p:pic>
        <p:nvPicPr>
          <p:cNvPr id="1" name="Picture 6" descr="Droplets-HD-Title-R1d.png"/>
          <p:cNvPicPr/>
          <p:nvPr/>
        </p:nvPicPr>
        <p:blipFill>
          <a:blip r:embed="rId3"/>
          <a:stretch/>
        </p:blipFill>
        <p:spPr>
          <a:xfrm>
            <a:off x="0" y="0"/>
            <a:ext cx="12191040" cy="6856920"/>
          </a:xfrm>
          <a:prstGeom prst="rect">
            <a:avLst/>
          </a:prstGeom>
          <a:ln>
            <a:noFill/>
          </a:ln>
        </p:spPr>
      </p:pic>
      <p:sp>
        <p:nvSpPr>
          <p:cNvPr id="2" name="PlaceHolder 1"/>
          <p:cNvSpPr>
            <a:spLocks noGrp="1"/>
          </p:cNvSpPr>
          <p:nvPr>
            <p:ph type="title"/>
          </p:nvPr>
        </p:nvSpPr>
        <p:spPr>
          <a:xfrm>
            <a:off x="609480" y="273600"/>
            <a:ext cx="10972080" cy="1144440"/>
          </a:xfrm>
          <a:prstGeom prst="rect">
            <a:avLst/>
          </a:prstGeom>
        </p:spPr>
        <p:txBody>
          <a:bodyPr lIns="0" rIns="0" tIns="0" bIns="0" anchor="ctr">
            <a:noAutofit/>
          </a:bodyPr>
          <a:p>
            <a:pPr algn="ctr"/>
            <a:r>
              <a:rPr b="0" lang="en-IN" sz="1800" spc="-1" strike="noStrike">
                <a:latin typeface="Arial"/>
              </a:rPr>
              <a:t>Click to edit the title text format</a:t>
            </a:r>
            <a:endParaRPr b="0" lang="en-IN" sz="1800" spc="-1" strike="noStrike">
              <a:latin typeface="Arial"/>
            </a:endParaRPr>
          </a:p>
        </p:txBody>
      </p:sp>
      <p:sp>
        <p:nvSpPr>
          <p:cNvPr id="3" name="PlaceHolder 2"/>
          <p:cNvSpPr>
            <a:spLocks noGrp="1"/>
          </p:cNvSpPr>
          <p:nvPr>
            <p:ph type="body"/>
          </p:nvPr>
        </p:nvSpPr>
        <p:spPr>
          <a:xfrm>
            <a:off x="609480" y="1604520"/>
            <a:ext cx="10972080" cy="3976920"/>
          </a:xfrm>
          <a:prstGeom prst="rect">
            <a:avLst/>
          </a:prstGeom>
        </p:spPr>
        <p:txBody>
          <a:bodyPr lIns="0" rIns="0" tIns="0" bIns="0">
            <a:normAutofit/>
          </a:bodyPr>
          <a:p>
            <a:pPr marL="432000" indent="-324000" algn="ctr">
              <a:spcBef>
                <a:spcPts val="1417"/>
              </a:spcBef>
              <a:buClr>
                <a:srgbClr val="000000"/>
              </a:buClr>
              <a:buSzPct val="45000"/>
              <a:buFont typeface="Wingdings" charset="2"/>
              <a:buChar char=""/>
            </a:pPr>
            <a:r>
              <a:rPr b="0" lang="en-IN" sz="1800" spc="-1" strike="noStrike">
                <a:latin typeface="Arial"/>
              </a:rPr>
              <a:t>Click to edit the outline text format</a:t>
            </a:r>
            <a:endParaRPr b="0" lang="en-IN" sz="1800" spc="-1" strike="noStrike">
              <a:latin typeface="Arial"/>
            </a:endParaRPr>
          </a:p>
          <a:p>
            <a:pPr lvl="1" marL="864000" indent="-324000" algn="ctr">
              <a:spcBef>
                <a:spcPts val="1134"/>
              </a:spcBef>
              <a:buClr>
                <a:srgbClr val="000000"/>
              </a:buClr>
              <a:buSzPct val="75000"/>
              <a:buFont typeface="Symbol" charset="2"/>
              <a:buChar char=""/>
            </a:pPr>
            <a:r>
              <a:rPr b="0" lang="en-IN" sz="1800" spc="-1" strike="noStrike">
                <a:latin typeface="Arial"/>
              </a:rPr>
              <a:t>Second Outline Level</a:t>
            </a:r>
            <a:endParaRPr b="0" lang="en-IN" sz="1800" spc="-1" strike="noStrike">
              <a:latin typeface="Arial"/>
            </a:endParaRPr>
          </a:p>
          <a:p>
            <a:pPr lvl="2" marL="1296000" indent="-288000" algn="ctr">
              <a:spcBef>
                <a:spcPts val="850"/>
              </a:spcBef>
              <a:buClr>
                <a:srgbClr val="000000"/>
              </a:buClr>
              <a:buSzPct val="45000"/>
              <a:buFont typeface="Wingdings" charset="2"/>
              <a:buChar char=""/>
            </a:pPr>
            <a:r>
              <a:rPr b="0" lang="en-IN" sz="1800" spc="-1" strike="noStrike">
                <a:latin typeface="Arial"/>
              </a:rPr>
              <a:t>Third Outline Level</a:t>
            </a:r>
            <a:endParaRPr b="0" lang="en-IN" sz="1800" spc="-1" strike="noStrike">
              <a:latin typeface="Arial"/>
            </a:endParaRPr>
          </a:p>
          <a:p>
            <a:pPr lvl="3" marL="1728000" indent="-216000" algn="ctr">
              <a:spcBef>
                <a:spcPts val="567"/>
              </a:spcBef>
              <a:buClr>
                <a:srgbClr val="000000"/>
              </a:buClr>
              <a:buSzPct val="75000"/>
              <a:buFont typeface="Symbol" charset="2"/>
              <a:buChar char=""/>
            </a:pPr>
            <a:r>
              <a:rPr b="0" lang="en-IN" sz="1800" spc="-1" strike="noStrike">
                <a:latin typeface="Arial"/>
              </a:rPr>
              <a:t>Fourth Outline Level</a:t>
            </a:r>
            <a:endParaRPr b="0" lang="en-IN" sz="1800" spc="-1" strike="noStrike">
              <a:latin typeface="Arial"/>
            </a:endParaRPr>
          </a:p>
          <a:p>
            <a:pPr lvl="4" marL="2160000" indent="-216000" algn="ctr">
              <a:spcBef>
                <a:spcPts val="283"/>
              </a:spcBef>
              <a:buClr>
                <a:srgbClr val="000000"/>
              </a:buClr>
              <a:buSzPct val="45000"/>
              <a:buFont typeface="Wingdings" charset="2"/>
              <a:buChar char=""/>
            </a:pPr>
            <a:r>
              <a:rPr b="0" lang="en-IN" sz="1800" spc="-1" strike="noStrike">
                <a:latin typeface="Arial"/>
              </a:rPr>
              <a:t>Fifth Outline Level</a:t>
            </a:r>
            <a:endParaRPr b="0" lang="en-IN" sz="1800" spc="-1" strike="noStrike">
              <a:latin typeface="Arial"/>
            </a:endParaRPr>
          </a:p>
          <a:p>
            <a:pPr lvl="5" marL="2592000" indent="-216000" algn="ctr">
              <a:spcBef>
                <a:spcPts val="283"/>
              </a:spcBef>
              <a:buClr>
                <a:srgbClr val="000000"/>
              </a:buClr>
              <a:buSzPct val="45000"/>
              <a:buFont typeface="Wingdings" charset="2"/>
              <a:buChar char=""/>
            </a:pPr>
            <a:r>
              <a:rPr b="0" lang="en-IN" sz="1800" spc="-1" strike="noStrike">
                <a:latin typeface="Arial"/>
              </a:rPr>
              <a:t>Sixth Outline Level</a:t>
            </a:r>
            <a:endParaRPr b="0" lang="en-IN" sz="1800" spc="-1" strike="noStrike">
              <a:latin typeface="Arial"/>
            </a:endParaRPr>
          </a:p>
          <a:p>
            <a:pPr lvl="6" marL="3024000" indent="-216000" algn="ctr">
              <a:spcBef>
                <a:spcPts val="283"/>
              </a:spcBef>
              <a:buClr>
                <a:srgbClr val="000000"/>
              </a:buClr>
              <a:buSzPct val="45000"/>
              <a:buFont typeface="Wingdings" charset="2"/>
              <a:buChar char=""/>
            </a:pPr>
            <a:r>
              <a:rPr b="0" lang="en-IN" sz="1800" spc="-1" strike="noStrike">
                <a:latin typeface="Arial"/>
              </a:rPr>
              <a:t>Seventh Outline Level</a:t>
            </a:r>
            <a:endParaRPr b="0" lang="en-IN"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ffffff"/>
            </a:gs>
            <a:gs pos="100000">
              <a:srgbClr val="b9b9b9"/>
            </a:gs>
          </a:gsLst>
          <a:lin ang="5400000"/>
        </a:gradFill>
      </p:bgPr>
    </p:bg>
    <p:spTree>
      <p:nvGrpSpPr>
        <p:cNvPr id="1" name=""/>
        <p:cNvGrpSpPr/>
        <p:nvPr/>
      </p:nvGrpSpPr>
      <p:grpSpPr>
        <a:xfrm>
          <a:off x="0" y="0"/>
          <a:ext cx="0" cy="0"/>
          <a:chOff x="0" y="0"/>
          <a:chExt cx="0" cy="0"/>
        </a:xfrm>
      </p:grpSpPr>
      <p:pic>
        <p:nvPicPr>
          <p:cNvPr id="40" name="Picture 2" descr="\\DROBO-FS\QuickDrops\JB\PPTX NG\Droplets\LightingOverlay.png"/>
          <p:cNvPicPr/>
          <p:nvPr/>
        </p:nvPicPr>
        <p:blipFill>
          <a:blip r:embed="rId2"/>
          <a:stretch/>
        </p:blipFill>
        <p:spPr>
          <a:xfrm>
            <a:off x="0" y="0"/>
            <a:ext cx="12191040" cy="6856920"/>
          </a:xfrm>
          <a:prstGeom prst="rect">
            <a:avLst/>
          </a:prstGeom>
          <a:ln>
            <a:noFill/>
          </a:ln>
        </p:spPr>
      </p:pic>
      <p:sp>
        <p:nvSpPr>
          <p:cNvPr id="4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42"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s/_rels/slide1.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hyperlink" Target="https://www.cs.princeton.edu/sites/default/files/uploads/Saahil_magde.pdf" TargetMode="External"/><Relationship Id="rId2"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9" name="CustomShape 1"/>
          <p:cNvSpPr/>
          <p:nvPr/>
        </p:nvSpPr>
        <p:spPr>
          <a:xfrm>
            <a:off x="2495880" y="2646720"/>
            <a:ext cx="6141960" cy="1042200"/>
          </a:xfrm>
          <a:prstGeom prst="rect">
            <a:avLst/>
          </a:prstGeom>
          <a:noFill/>
          <a:ln>
            <a:noFill/>
          </a:ln>
        </p:spPr>
        <p:style>
          <a:lnRef idx="0"/>
          <a:fillRef idx="0"/>
          <a:effectRef idx="0"/>
          <a:fontRef idx="minor"/>
        </p:style>
        <p:txBody>
          <a:bodyPr lIns="90000" rIns="90000" tIns="45000" bIns="45000" anchor="b">
            <a:normAutofit fontScale="22000"/>
          </a:bodyPr>
          <a:p>
            <a:pPr algn="ctr">
              <a:lnSpc>
                <a:spcPct val="90000"/>
              </a:lnSpc>
            </a:pPr>
            <a:br/>
            <a:br/>
            <a:br/>
            <a:br/>
            <a:br/>
            <a:br/>
            <a:br/>
            <a:br/>
            <a:br/>
            <a:br/>
            <a:endParaRPr b="0" lang="en-IN" sz="1800" spc="-1" strike="noStrike">
              <a:latin typeface="Arial"/>
            </a:endParaRPr>
          </a:p>
        </p:txBody>
      </p:sp>
      <p:sp>
        <p:nvSpPr>
          <p:cNvPr id="80" name="CustomShape 2"/>
          <p:cNvSpPr/>
          <p:nvPr/>
        </p:nvSpPr>
        <p:spPr>
          <a:xfrm>
            <a:off x="1154880" y="3606120"/>
            <a:ext cx="10093680" cy="3076920"/>
          </a:xfrm>
          <a:prstGeom prst="rect">
            <a:avLst/>
          </a:prstGeom>
          <a:noFill/>
          <a:ln>
            <a:noFill/>
          </a:ln>
        </p:spPr>
        <p:style>
          <a:lnRef idx="0"/>
          <a:fillRef idx="0"/>
          <a:effectRef idx="0"/>
          <a:fontRef idx="minor"/>
        </p:style>
        <p:txBody>
          <a:bodyPr lIns="90000" rIns="90000" tIns="45000" bIns="45000">
            <a:normAutofit fontScale="61000"/>
          </a:bodyPr>
          <a:p>
            <a:pPr algn="ctr">
              <a:lnSpc>
                <a:spcPct val="120000"/>
              </a:lnSpc>
              <a:spcBef>
                <a:spcPts val="1001"/>
              </a:spcBef>
              <a:tabLst>
                <a:tab algn="l" pos="0"/>
              </a:tabLst>
            </a:pPr>
            <a:endParaRPr b="0" lang="en-IN" sz="1800" spc="-1" strike="noStrike">
              <a:latin typeface="Arial"/>
            </a:endParaRPr>
          </a:p>
          <a:p>
            <a:pPr algn="ctr">
              <a:lnSpc>
                <a:spcPct val="120000"/>
              </a:lnSpc>
              <a:spcBef>
                <a:spcPts val="1001"/>
              </a:spcBef>
              <a:tabLst>
                <a:tab algn="l" pos="0"/>
              </a:tabLst>
            </a:pPr>
            <a:r>
              <a:rPr b="1" lang="en-IN" sz="2200" spc="-1" strike="noStrike" cap="all">
                <a:solidFill>
                  <a:srgbClr val="000000"/>
                </a:solidFill>
                <a:latin typeface="Tw Cen MT"/>
                <a:ea typeface="DejaVu Sans"/>
              </a:rPr>
              <a:t>Guided by:                                                                      Presented by:</a:t>
            </a:r>
            <a:endParaRPr b="0" lang="en-IN" sz="2200" spc="-1" strike="noStrike">
              <a:latin typeface="Arial"/>
            </a:endParaRPr>
          </a:p>
          <a:p>
            <a:pPr algn="ctr">
              <a:lnSpc>
                <a:spcPct val="120000"/>
              </a:lnSpc>
              <a:spcBef>
                <a:spcPts val="1001"/>
              </a:spcBef>
              <a:tabLst>
                <a:tab algn="l" pos="0"/>
              </a:tabLst>
            </a:pPr>
            <a:r>
              <a:rPr b="1" lang="en-IN" sz="2200" spc="-1" strike="noStrike">
                <a:solidFill>
                  <a:srgbClr val="000000"/>
                </a:solidFill>
                <a:latin typeface="Tw Cen MT"/>
                <a:ea typeface="DejaVu Sans"/>
              </a:rPr>
              <a:t>Prof. Mathiyalagan R</a:t>
            </a:r>
            <a:r>
              <a:rPr b="1" lang="en-IN" sz="2200" spc="-1" strike="noStrike" cap="all">
                <a:solidFill>
                  <a:srgbClr val="000000"/>
                </a:solidFill>
                <a:latin typeface="Tw Cen MT"/>
                <a:ea typeface="DejaVu Sans"/>
              </a:rPr>
              <a:t>	</a:t>
            </a:r>
            <a:r>
              <a:rPr b="1" lang="en-IN" sz="2200" spc="-1" strike="noStrike" cap="all">
                <a:solidFill>
                  <a:srgbClr val="000000"/>
                </a:solidFill>
                <a:latin typeface="Tw Cen MT"/>
                <a:ea typeface="DejaVu Sans"/>
              </a:rPr>
              <a:t>	</a:t>
            </a:r>
            <a:r>
              <a:rPr b="1" lang="en-IN" sz="2200" spc="-1" strike="noStrike" cap="all">
                <a:solidFill>
                  <a:srgbClr val="000000"/>
                </a:solidFill>
                <a:latin typeface="Tw Cen MT"/>
                <a:ea typeface="DejaVu Sans"/>
              </a:rPr>
              <a:t>	</a:t>
            </a:r>
            <a:r>
              <a:rPr b="1" lang="en-IN" sz="2200" spc="-1" strike="noStrike" cap="all">
                <a:solidFill>
                  <a:srgbClr val="000000"/>
                </a:solidFill>
                <a:latin typeface="Tw Cen MT"/>
                <a:ea typeface="DejaVu Sans"/>
              </a:rPr>
              <a:t>Aditya Surana-17btris036</a:t>
            </a:r>
            <a:endParaRPr b="0" lang="en-IN" sz="2200" spc="-1" strike="noStrike">
              <a:latin typeface="Arial"/>
            </a:endParaRPr>
          </a:p>
          <a:p>
            <a:pPr algn="ctr">
              <a:lnSpc>
                <a:spcPct val="120000"/>
              </a:lnSpc>
              <a:spcBef>
                <a:spcPts val="1001"/>
              </a:spcBef>
              <a:tabLst>
                <a:tab algn="l" pos="0"/>
              </a:tabLst>
            </a:pPr>
            <a:r>
              <a:rPr b="1" lang="en-IN" sz="2200" spc="-1" strike="noStrike" cap="all">
                <a:solidFill>
                  <a:srgbClr val="ffffff"/>
                </a:solidFill>
                <a:latin typeface="Tw Cen MT"/>
                <a:ea typeface="DejaVu Sans"/>
              </a:rPr>
              <a:t>      </a:t>
            </a:r>
            <a:r>
              <a:rPr b="1" lang="en-IN" sz="2200" spc="-1" strike="noStrike" cap="all">
                <a:solidFill>
                  <a:srgbClr val="ffffff"/>
                </a:solidFill>
                <a:latin typeface="Tw Cen MT"/>
                <a:ea typeface="DejaVu Sans"/>
              </a:rPr>
              <a:t>	</a:t>
            </a:r>
            <a:r>
              <a:rPr b="1" lang="en-IN" sz="2200" spc="-1" strike="noStrike" cap="all">
                <a:solidFill>
                  <a:srgbClr val="ffffff"/>
                </a:solidFill>
                <a:latin typeface="Tw Cen MT"/>
                <a:ea typeface="DejaVu Sans"/>
              </a:rPr>
              <a:t>	</a:t>
            </a:r>
            <a:r>
              <a:rPr b="1" lang="en-IN" sz="2200" spc="-1" strike="noStrike" cap="all">
                <a:solidFill>
                  <a:srgbClr val="ffffff"/>
                </a:solidFill>
                <a:latin typeface="Tw Cen MT"/>
                <a:ea typeface="DejaVu Sans"/>
              </a:rPr>
              <a:t>	</a:t>
            </a:r>
            <a:r>
              <a:rPr b="1" lang="en-IN" sz="2200" spc="-1" strike="noStrike" cap="all">
                <a:solidFill>
                  <a:srgbClr val="ffffff"/>
                </a:solidFill>
                <a:latin typeface="Tw Cen MT"/>
                <a:ea typeface="DejaVu Sans"/>
              </a:rPr>
              <a:t>                        </a:t>
            </a:r>
            <a:r>
              <a:rPr b="1" lang="en-IN" sz="2200" spc="-1" strike="noStrike" cap="all">
                <a:solidFill>
                  <a:srgbClr val="000000"/>
                </a:solidFill>
                <a:latin typeface="Tw Cen MT"/>
                <a:ea typeface="DejaVu Sans"/>
              </a:rPr>
              <a:t>mohit kumar-17btris022</a:t>
            </a:r>
            <a:endParaRPr b="0" lang="en-IN" sz="2200" spc="-1" strike="noStrike">
              <a:latin typeface="Arial"/>
            </a:endParaRPr>
          </a:p>
          <a:p>
            <a:pPr algn="ctr">
              <a:lnSpc>
                <a:spcPct val="120000"/>
              </a:lnSpc>
              <a:spcBef>
                <a:spcPts val="1001"/>
              </a:spcBef>
              <a:tabLst>
                <a:tab algn="l" pos="0"/>
              </a:tabLst>
            </a:pPr>
            <a:r>
              <a:rPr b="1" lang="en-IN" sz="2200" spc="-1" strike="noStrike" cap="all">
                <a:solidFill>
                  <a:srgbClr val="000000"/>
                </a:solidFill>
                <a:latin typeface="Tw Cen MT"/>
                <a:ea typeface="DejaVu Sans"/>
              </a:rPr>
              <a:t>	</a:t>
            </a:r>
            <a:r>
              <a:rPr b="1" lang="en-IN" sz="2200" spc="-1" strike="noStrike" cap="all">
                <a:solidFill>
                  <a:srgbClr val="000000"/>
                </a:solidFill>
                <a:latin typeface="Tw Cen MT"/>
                <a:ea typeface="DejaVu Sans"/>
              </a:rPr>
              <a:t>	</a:t>
            </a:r>
            <a:r>
              <a:rPr b="1" lang="en-IN" sz="2200" spc="-1" strike="noStrike" cap="all">
                <a:solidFill>
                  <a:srgbClr val="000000"/>
                </a:solidFill>
                <a:latin typeface="Tw Cen MT"/>
                <a:ea typeface="DejaVu Sans"/>
              </a:rPr>
              <a:t>	</a:t>
            </a:r>
            <a:r>
              <a:rPr b="1" lang="en-IN" sz="2200" spc="-1" strike="noStrike" cap="all">
                <a:solidFill>
                  <a:srgbClr val="000000"/>
                </a:solidFill>
                <a:latin typeface="Tw Cen MT"/>
                <a:ea typeface="DejaVu Sans"/>
              </a:rPr>
              <a:t>                      </a:t>
            </a:r>
            <a:r>
              <a:rPr b="1" lang="en-IN" sz="2200" spc="-1" strike="noStrike" cap="all">
                <a:solidFill>
                  <a:srgbClr val="000000"/>
                </a:solidFill>
                <a:latin typeface="Tw Cen MT"/>
                <a:ea typeface="DejaVu Sans"/>
              </a:rPr>
              <a:t>	</a:t>
            </a:r>
            <a:r>
              <a:rPr b="1" lang="en-IN" sz="2200" spc="-1" strike="noStrike" cap="all">
                <a:solidFill>
                  <a:srgbClr val="000000"/>
                </a:solidFill>
                <a:latin typeface="Tw Cen MT"/>
                <a:ea typeface="DejaVu Sans"/>
              </a:rPr>
              <a:t>	</a:t>
            </a:r>
            <a:r>
              <a:rPr b="1" lang="en-IN" sz="2200" spc="-1" strike="noStrike" cap="all">
                <a:solidFill>
                  <a:srgbClr val="000000"/>
                </a:solidFill>
                <a:latin typeface="Tw Cen MT"/>
                <a:ea typeface="DejaVu Sans"/>
              </a:rPr>
              <a:t>	</a:t>
            </a:r>
            <a:r>
              <a:rPr b="1" lang="en-IN" sz="2200" spc="-1" strike="noStrike" cap="all">
                <a:solidFill>
                  <a:srgbClr val="000000"/>
                </a:solidFill>
                <a:latin typeface="Tw Cen MT"/>
                <a:ea typeface="DejaVu Sans"/>
              </a:rPr>
              <a:t>                   </a:t>
            </a:r>
            <a:r>
              <a:rPr b="1" lang="en-IN" sz="2200" spc="-1" strike="noStrike" cap="all">
                <a:solidFill>
                  <a:srgbClr val="000000"/>
                </a:solidFill>
                <a:latin typeface="Tw Cen MT"/>
                <a:ea typeface="DejaVu Sans"/>
              </a:rPr>
              <a:t>Prabin bishwakarma-17btris025</a:t>
            </a:r>
            <a:endParaRPr b="0" lang="en-IN" sz="2200" spc="-1" strike="noStrike">
              <a:latin typeface="Arial"/>
            </a:endParaRPr>
          </a:p>
          <a:p>
            <a:pPr algn="ctr">
              <a:lnSpc>
                <a:spcPct val="120000"/>
              </a:lnSpc>
              <a:spcBef>
                <a:spcPts val="1001"/>
              </a:spcBef>
              <a:tabLst>
                <a:tab algn="l" pos="0"/>
              </a:tabLst>
            </a:pPr>
            <a:r>
              <a:rPr b="1" lang="en-IN" sz="2200" spc="-1" strike="noStrike" cap="all">
                <a:solidFill>
                  <a:srgbClr val="000000"/>
                </a:solidFill>
                <a:latin typeface="Tw Cen MT"/>
                <a:ea typeface="DejaVu Sans"/>
              </a:rPr>
              <a:t>	</a:t>
            </a:r>
            <a:r>
              <a:rPr b="1" lang="en-IN" sz="2200" spc="-1" strike="noStrike" cap="all">
                <a:solidFill>
                  <a:srgbClr val="000000"/>
                </a:solidFill>
                <a:latin typeface="Tw Cen MT"/>
                <a:ea typeface="DejaVu Sans"/>
              </a:rPr>
              <a:t>	</a:t>
            </a:r>
            <a:r>
              <a:rPr b="1" lang="en-IN" sz="2200" spc="-1" strike="noStrike" cap="all">
                <a:solidFill>
                  <a:srgbClr val="000000"/>
                </a:solidFill>
                <a:latin typeface="Tw Cen MT"/>
                <a:ea typeface="DejaVu Sans"/>
              </a:rPr>
              <a:t>             </a:t>
            </a:r>
            <a:r>
              <a:rPr b="1" lang="en-IN" sz="2200" spc="-1" strike="noStrike" cap="all">
                <a:solidFill>
                  <a:srgbClr val="000000"/>
                </a:solidFill>
                <a:latin typeface="Tw Cen MT"/>
                <a:ea typeface="DejaVu Sans"/>
              </a:rPr>
              <a:t>	</a:t>
            </a:r>
            <a:r>
              <a:rPr b="1" lang="en-IN" sz="2200" spc="-1" strike="noStrike" cap="all">
                <a:solidFill>
                  <a:srgbClr val="000000"/>
                </a:solidFill>
                <a:latin typeface="Tw Cen MT"/>
                <a:ea typeface="DejaVu Sans"/>
              </a:rPr>
              <a:t>	</a:t>
            </a:r>
            <a:r>
              <a:rPr b="1" lang="en-IN" sz="2200" spc="-1" strike="noStrike" cap="all">
                <a:solidFill>
                  <a:srgbClr val="000000"/>
                </a:solidFill>
                <a:latin typeface="Tw Cen MT"/>
                <a:ea typeface="DejaVu Sans"/>
              </a:rPr>
              <a:t>	</a:t>
            </a:r>
            <a:r>
              <a:rPr b="1" lang="en-IN" sz="2200" spc="-1" strike="noStrike" cap="all">
                <a:solidFill>
                  <a:srgbClr val="000000"/>
                </a:solidFill>
                <a:latin typeface="Tw Cen MT"/>
                <a:ea typeface="DejaVu Sans"/>
              </a:rPr>
              <a:t>	</a:t>
            </a:r>
            <a:r>
              <a:rPr b="1" lang="en-IN" sz="2200" spc="-1" strike="noStrike" cap="all">
                <a:solidFill>
                  <a:srgbClr val="000000"/>
                </a:solidFill>
                <a:latin typeface="Tw Cen MT"/>
                <a:ea typeface="DejaVu Sans"/>
              </a:rPr>
              <a:t>	</a:t>
            </a:r>
            <a:r>
              <a:rPr b="1" lang="en-IN" sz="2200" spc="-1" strike="noStrike" cap="all">
                <a:solidFill>
                  <a:srgbClr val="000000"/>
                </a:solidFill>
                <a:latin typeface="Tw Cen MT"/>
                <a:ea typeface="DejaVu Sans"/>
              </a:rPr>
              <a:t>	</a:t>
            </a:r>
            <a:r>
              <a:rPr b="1" lang="en-IN" sz="2200" spc="-1" strike="noStrike" cap="all">
                <a:solidFill>
                  <a:srgbClr val="000000"/>
                </a:solidFill>
                <a:latin typeface="Tw Cen MT"/>
                <a:ea typeface="DejaVu Sans"/>
              </a:rPr>
              <a:t>                   </a:t>
            </a:r>
            <a:r>
              <a:rPr b="1" lang="en-IN" sz="2200" spc="-1" strike="noStrike" cap="all">
                <a:solidFill>
                  <a:srgbClr val="000000"/>
                </a:solidFill>
                <a:latin typeface="Tw Cen MT"/>
                <a:ea typeface="DejaVu Sans"/>
              </a:rPr>
              <a:t>Anish Shrestha-17btris031</a:t>
            </a:r>
            <a:endParaRPr b="0" lang="en-IN" sz="2200" spc="-1" strike="noStrike">
              <a:latin typeface="Arial"/>
            </a:endParaRPr>
          </a:p>
          <a:p>
            <a:pPr algn="ctr">
              <a:lnSpc>
                <a:spcPct val="120000"/>
              </a:lnSpc>
              <a:spcBef>
                <a:spcPts val="1001"/>
              </a:spcBef>
              <a:tabLst>
                <a:tab algn="l" pos="0"/>
              </a:tabLst>
            </a:pPr>
            <a:r>
              <a:rPr b="0" lang="en-IN" sz="2200" spc="-1" strike="noStrike" cap="all">
                <a:solidFill>
                  <a:srgbClr val="000000"/>
                </a:solidFill>
                <a:latin typeface="Tw Cen MT"/>
                <a:ea typeface="DejaVu Sans"/>
              </a:rPr>
              <a:t>.</a:t>
            </a:r>
            <a:endParaRPr b="0" lang="en-IN" sz="2200" spc="-1" strike="noStrike">
              <a:latin typeface="Arial"/>
            </a:endParaRPr>
          </a:p>
        </p:txBody>
      </p:sp>
      <p:sp>
        <p:nvSpPr>
          <p:cNvPr id="81" name="CustomShape 3"/>
          <p:cNvSpPr/>
          <p:nvPr/>
        </p:nvSpPr>
        <p:spPr>
          <a:xfrm>
            <a:off x="2588400" y="1530000"/>
            <a:ext cx="6059880" cy="8211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1" lang="en-US" sz="2400" spc="-1" strike="noStrike">
                <a:solidFill>
                  <a:srgbClr val="000000"/>
                </a:solidFill>
                <a:latin typeface="Tw Cen MT"/>
                <a:ea typeface="DejaVu Sans"/>
              </a:rPr>
              <a:t>DEPARTMENT OF INFORMATION SCIENCE AND ENGINEERING</a:t>
            </a:r>
            <a:endParaRPr b="0" lang="en-IN" sz="2400" spc="-1" strike="noStrike">
              <a:latin typeface="Arial"/>
            </a:endParaRPr>
          </a:p>
        </p:txBody>
      </p:sp>
      <p:pic>
        <p:nvPicPr>
          <p:cNvPr id="82" name="Picture 4" descr="C:\Users\ARUN\Downloads\SET-JU-Logo-for-NBA-and-ISO-Process (1).png"/>
          <p:cNvPicPr/>
          <p:nvPr/>
        </p:nvPicPr>
        <p:blipFill>
          <a:blip r:embed="rId1"/>
          <a:stretch/>
        </p:blipFill>
        <p:spPr>
          <a:xfrm>
            <a:off x="2192040" y="316440"/>
            <a:ext cx="6851880" cy="926640"/>
          </a:xfrm>
          <a:prstGeom prst="rect">
            <a:avLst/>
          </a:prstGeom>
          <a:ln>
            <a:noFill/>
          </a:ln>
        </p:spPr>
      </p:pic>
      <p:sp>
        <p:nvSpPr>
          <p:cNvPr id="83" name="CustomShape 4"/>
          <p:cNvSpPr/>
          <p:nvPr/>
        </p:nvSpPr>
        <p:spPr>
          <a:xfrm>
            <a:off x="1444320" y="2595600"/>
            <a:ext cx="9028080" cy="529560"/>
          </a:xfrm>
          <a:prstGeom prst="rect">
            <a:avLst/>
          </a:prstGeom>
          <a:noFill/>
          <a:ln>
            <a:noFill/>
          </a:ln>
        </p:spPr>
        <p:style>
          <a:lnRef idx="0"/>
          <a:fillRef idx="0"/>
          <a:effectRef idx="0"/>
          <a:fontRef idx="minor"/>
        </p:style>
        <p:txBody>
          <a:bodyPr lIns="90000" rIns="90000" tIns="91440" bIns="91440">
            <a:noAutofit/>
          </a:bodyPr>
          <a:p>
            <a:pPr marL="228600">
              <a:lnSpc>
                <a:spcPct val="200000"/>
              </a:lnSpc>
              <a:tabLst>
                <a:tab algn="l" pos="0"/>
              </a:tabLst>
            </a:pPr>
            <a:r>
              <a:rPr b="1" lang="en-US" sz="1800" spc="-1" strike="noStrike">
                <a:solidFill>
                  <a:srgbClr val="000000"/>
                </a:solidFill>
                <a:latin typeface="Verdana"/>
                <a:ea typeface="Verdana"/>
              </a:rPr>
              <a:t>Forecasting and predicting stock value using machine learning</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CustomShape 1"/>
          <p:cNvSpPr/>
          <p:nvPr/>
        </p:nvSpPr>
        <p:spPr>
          <a:xfrm>
            <a:off x="913680" y="618480"/>
            <a:ext cx="10363320" cy="779760"/>
          </a:xfrm>
          <a:prstGeom prst="rect">
            <a:avLst/>
          </a:prstGeom>
          <a:noFill/>
          <a:ln>
            <a:noFill/>
          </a:ln>
        </p:spPr>
        <p:style>
          <a:lnRef idx="0"/>
          <a:fillRef idx="0"/>
          <a:effectRef idx="0"/>
          <a:fontRef idx="minor"/>
        </p:style>
        <p:txBody>
          <a:bodyPr lIns="90000" rIns="90000" tIns="45000" bIns="45000" anchor="ctr">
            <a:noAutofit/>
          </a:bodyPr>
          <a:p>
            <a:pPr algn="ctr">
              <a:lnSpc>
                <a:spcPct val="90000"/>
              </a:lnSpc>
            </a:pPr>
            <a:r>
              <a:rPr b="0" lang="en-IN" sz="3600" spc="-1" strike="noStrike" cap="all">
                <a:solidFill>
                  <a:srgbClr val="000000"/>
                </a:solidFill>
                <a:latin typeface="Tw Cen MT"/>
                <a:ea typeface="DejaVu Sans"/>
              </a:rPr>
              <a:t>INTRODUCTION</a:t>
            </a:r>
            <a:endParaRPr b="0" lang="en-IN" sz="3600" spc="-1" strike="noStrike">
              <a:latin typeface="Arial"/>
            </a:endParaRPr>
          </a:p>
        </p:txBody>
      </p:sp>
      <p:sp>
        <p:nvSpPr>
          <p:cNvPr id="85" name="CustomShape 2"/>
          <p:cNvSpPr/>
          <p:nvPr/>
        </p:nvSpPr>
        <p:spPr>
          <a:xfrm>
            <a:off x="511560" y="1678320"/>
            <a:ext cx="11167560" cy="3862440"/>
          </a:xfrm>
          <a:prstGeom prst="rect">
            <a:avLst/>
          </a:prstGeom>
          <a:noFill/>
          <a:ln>
            <a:noFill/>
          </a:ln>
        </p:spPr>
        <p:style>
          <a:lnRef idx="0"/>
          <a:fillRef idx="0"/>
          <a:effectRef idx="0"/>
          <a:fontRef idx="minor"/>
        </p:style>
        <p:txBody>
          <a:bodyPr lIns="90000" rIns="90000" tIns="45000" bIns="45000">
            <a:normAutofit fontScale="82000"/>
          </a:bodyPr>
          <a:p>
            <a:pPr marL="228600" indent="-227520">
              <a:lnSpc>
                <a:spcPct val="120000"/>
              </a:lnSpc>
              <a:spcBef>
                <a:spcPts val="1001"/>
              </a:spcBef>
              <a:buClr>
                <a:srgbClr val="000000"/>
              </a:buClr>
              <a:buFont typeface="Arial"/>
              <a:buChar char="•"/>
            </a:pPr>
            <a:r>
              <a:rPr b="0" lang="en-US" sz="1800" spc="-1" strike="noStrike">
                <a:solidFill>
                  <a:srgbClr val="000000"/>
                </a:solidFill>
                <a:latin typeface="Arial Body"/>
                <a:ea typeface="DejaVu Sans"/>
              </a:rPr>
              <a:t>In stock market prediction, the aim is to predict the future value of the financial stocks of a company. The recent trend in stock market prediction technologies is the use of machine learning which makes predictions based on the values of current stock market indices by training on their previous values. Machine learning itself employs different models to make prediction easier and authentic. The paper focuses on the use of regression and LSTM based machine learning to predict stock values.</a:t>
            </a:r>
            <a:endParaRPr b="0" lang="en-IN" sz="1800" spc="-1" strike="noStrike">
              <a:latin typeface="Arial"/>
            </a:endParaRPr>
          </a:p>
          <a:p>
            <a:pPr marL="228600" indent="-227520">
              <a:lnSpc>
                <a:spcPct val="120000"/>
              </a:lnSpc>
              <a:spcBef>
                <a:spcPts val="1001"/>
              </a:spcBef>
              <a:buClr>
                <a:srgbClr val="000000"/>
              </a:buClr>
              <a:buFont typeface="Arial"/>
              <a:buChar char="•"/>
            </a:pPr>
            <a:r>
              <a:rPr b="0" lang="en-US" sz="1800" spc="-1" strike="noStrike">
                <a:solidFill>
                  <a:srgbClr val="000000"/>
                </a:solidFill>
                <a:latin typeface="Arial Body"/>
                <a:ea typeface="DejaVu Sans"/>
              </a:rPr>
              <a:t>A  correct  prediction  of  stocks  can  lead  to  huge profits  for  the  seller and  the  broker.  Frequently,  it is brought  out  that  prediction  is  chaotic  rather  than random,  which  means it can  be predicted  by carefully analyzing  the  history  of  respective  stock  market. Machine learning  is an efficient way  to represent such processes.  It  predicts  a  market  value  close  to  the tangible  value,  thereby  increasing  the  accuracy. Introduction  of  machine learning  to  the  area of  stock prediction has  appealed to many researches  because of its efficient and accurate measurements</a:t>
            </a:r>
            <a:endParaRPr b="0" lang="en-IN" sz="1800" spc="-1" strike="noStrike">
              <a:latin typeface="Arial"/>
            </a:endParaRPr>
          </a:p>
          <a:p>
            <a:pPr>
              <a:lnSpc>
                <a:spcPct val="120000"/>
              </a:lnSpc>
              <a:spcBef>
                <a:spcPts val="1001"/>
              </a:spcBef>
            </a:pP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CustomShape 1"/>
          <p:cNvSpPr/>
          <p:nvPr/>
        </p:nvSpPr>
        <p:spPr>
          <a:xfrm>
            <a:off x="913680" y="618480"/>
            <a:ext cx="10363320" cy="779760"/>
          </a:xfrm>
          <a:prstGeom prst="rect">
            <a:avLst/>
          </a:prstGeom>
          <a:noFill/>
          <a:ln>
            <a:noFill/>
          </a:ln>
        </p:spPr>
        <p:style>
          <a:lnRef idx="0"/>
          <a:fillRef idx="0"/>
          <a:effectRef idx="0"/>
          <a:fontRef idx="minor"/>
        </p:style>
        <p:txBody>
          <a:bodyPr lIns="90000" rIns="90000" tIns="45000" bIns="45000" anchor="ctr">
            <a:noAutofit/>
          </a:bodyPr>
          <a:p>
            <a:pPr algn="ctr">
              <a:lnSpc>
                <a:spcPct val="90000"/>
              </a:lnSpc>
            </a:pPr>
            <a:r>
              <a:rPr b="0" lang="en-IN" sz="3600" spc="-1" strike="noStrike" cap="all">
                <a:solidFill>
                  <a:srgbClr val="000000"/>
                </a:solidFill>
                <a:latin typeface="Tw Cen MT"/>
                <a:ea typeface="DejaVu Sans"/>
              </a:rPr>
              <a:t>LITERATURE SURVEY</a:t>
            </a:r>
            <a:endParaRPr b="0" lang="en-IN" sz="3600" spc="-1" strike="noStrike">
              <a:latin typeface="Arial"/>
            </a:endParaRPr>
          </a:p>
        </p:txBody>
      </p:sp>
      <p:sp>
        <p:nvSpPr>
          <p:cNvPr id="87" name="CustomShape 2"/>
          <p:cNvSpPr/>
          <p:nvPr/>
        </p:nvSpPr>
        <p:spPr>
          <a:xfrm>
            <a:off x="790200" y="1413000"/>
            <a:ext cx="10817640" cy="5443920"/>
          </a:xfrm>
          <a:prstGeom prst="rect">
            <a:avLst/>
          </a:prstGeom>
          <a:noFill/>
          <a:ln>
            <a:noFill/>
          </a:ln>
        </p:spPr>
        <p:style>
          <a:lnRef idx="0"/>
          <a:fillRef idx="0"/>
          <a:effectRef idx="0"/>
          <a:fontRef idx="minor"/>
        </p:style>
        <p:txBody>
          <a:bodyPr lIns="90000" rIns="90000" tIns="45000" bIns="45000">
            <a:normAutofit/>
          </a:bodyPr>
          <a:p>
            <a:pPr>
              <a:lnSpc>
                <a:spcPct val="120000"/>
              </a:lnSpc>
              <a:spcBef>
                <a:spcPts val="1001"/>
              </a:spcBef>
              <a:tabLst>
                <a:tab algn="l" pos="0"/>
              </a:tabLst>
            </a:pPr>
            <a:r>
              <a:rPr b="1" lang="en-IN" sz="2000" spc="-1" strike="noStrike" cap="all">
                <a:solidFill>
                  <a:srgbClr val="000000"/>
                </a:solidFill>
                <a:latin typeface="Tw Cen MT"/>
                <a:ea typeface="DejaVu Sans"/>
              </a:rPr>
              <a:t>Title of paper :- </a:t>
            </a:r>
            <a:r>
              <a:rPr b="0" lang="en-US" sz="1600" spc="-1" strike="noStrike" cap="all">
                <a:solidFill>
                  <a:srgbClr val="000000"/>
                </a:solidFill>
                <a:latin typeface="Arial Body"/>
                <a:ea typeface="DejaVu Sans"/>
              </a:rPr>
              <a:t>Stock Market Prediction Using Machine Learning</a:t>
            </a:r>
            <a:endParaRPr b="0" lang="en-IN" sz="1600" spc="-1" strike="noStrike">
              <a:latin typeface="Arial"/>
            </a:endParaRPr>
          </a:p>
          <a:p>
            <a:pPr>
              <a:lnSpc>
                <a:spcPct val="120000"/>
              </a:lnSpc>
              <a:spcBef>
                <a:spcPts val="1001"/>
              </a:spcBef>
              <a:tabLst>
                <a:tab algn="l" pos="0"/>
              </a:tabLst>
            </a:pPr>
            <a:r>
              <a:rPr b="1" lang="en-IN" sz="2000" spc="-1" strike="noStrike" cap="all">
                <a:solidFill>
                  <a:srgbClr val="000000"/>
                </a:solidFill>
                <a:latin typeface="Tw Cen MT"/>
                <a:ea typeface="DejaVu Sans"/>
              </a:rPr>
              <a:t>Authors :- </a:t>
            </a:r>
            <a:r>
              <a:rPr b="0" lang="en-IN" sz="1600" spc="-1" strike="noStrike" cap="all">
                <a:solidFill>
                  <a:srgbClr val="000000"/>
                </a:solidFill>
                <a:latin typeface="Arial Body"/>
                <a:ea typeface="DejaVu Sans"/>
              </a:rPr>
              <a:t>Ishita Parmar, Navanshu Agarwal, Himanshu Dhiman, Ridam Arora</a:t>
            </a:r>
            <a:endParaRPr b="0" lang="en-IN" sz="1600" spc="-1" strike="noStrike">
              <a:latin typeface="Arial"/>
            </a:endParaRPr>
          </a:p>
          <a:p>
            <a:pPr>
              <a:lnSpc>
                <a:spcPct val="120000"/>
              </a:lnSpc>
              <a:spcBef>
                <a:spcPts val="1001"/>
              </a:spcBef>
              <a:tabLst>
                <a:tab algn="l" pos="0"/>
              </a:tabLst>
            </a:pPr>
            <a:r>
              <a:rPr b="1" lang="en-IN" sz="2000" spc="-1" strike="noStrike" cap="all">
                <a:solidFill>
                  <a:srgbClr val="000000"/>
                </a:solidFill>
                <a:latin typeface="Tw Cen MT"/>
                <a:ea typeface="DejaVu Sans"/>
              </a:rPr>
              <a:t>Methods used :- </a:t>
            </a:r>
            <a:r>
              <a:rPr b="0" lang="en-IN" sz="1600" spc="-1" strike="noStrike" cap="all">
                <a:solidFill>
                  <a:srgbClr val="000000"/>
                </a:solidFill>
                <a:latin typeface="Arial Body"/>
                <a:ea typeface="DejaVu Sans"/>
              </a:rPr>
              <a:t>REGRESSION BASED MODEL, LONG SHORT TERM MEMORY NETWORK BASED MODEL</a:t>
            </a:r>
            <a:endParaRPr b="0" lang="en-IN" sz="1600" spc="-1" strike="noStrike">
              <a:latin typeface="Arial"/>
            </a:endParaRPr>
          </a:p>
          <a:p>
            <a:pPr>
              <a:lnSpc>
                <a:spcPct val="120000"/>
              </a:lnSpc>
              <a:spcBef>
                <a:spcPts val="1001"/>
              </a:spcBef>
              <a:tabLst>
                <a:tab algn="l" pos="0"/>
              </a:tabLst>
            </a:pPr>
            <a:r>
              <a:rPr b="1" lang="en-IN" sz="2000" spc="-1" strike="noStrike" cap="all">
                <a:solidFill>
                  <a:srgbClr val="000000"/>
                </a:solidFill>
                <a:latin typeface="Tw Cen MT"/>
                <a:ea typeface="DejaVu Sans"/>
              </a:rPr>
              <a:t>Advantages :- </a:t>
            </a:r>
            <a:endParaRPr b="0" lang="en-IN" sz="2000" spc="-1" strike="noStrike">
              <a:latin typeface="Arial"/>
            </a:endParaRPr>
          </a:p>
          <a:p>
            <a:pPr marL="228600" indent="-227520">
              <a:lnSpc>
                <a:spcPct val="120000"/>
              </a:lnSpc>
              <a:spcBef>
                <a:spcPts val="1001"/>
              </a:spcBef>
              <a:buClr>
                <a:srgbClr val="000000"/>
              </a:buClr>
              <a:buFont typeface="Arial"/>
              <a:buChar char="•"/>
              <a:tabLst>
                <a:tab algn="l" pos="0"/>
              </a:tabLst>
            </a:pPr>
            <a:r>
              <a:rPr b="0" lang="en-US" sz="1800" spc="-1" strike="noStrike">
                <a:solidFill>
                  <a:srgbClr val="000000"/>
                </a:solidFill>
                <a:latin typeface="Arial Body"/>
                <a:ea typeface="DejaVu Sans"/>
              </a:rPr>
              <a:t>Regression is simple to implement and easier to interpret the output coefficients.</a:t>
            </a:r>
            <a:endParaRPr b="0" lang="en-IN" sz="1800" spc="-1" strike="noStrike">
              <a:latin typeface="Arial"/>
            </a:endParaRPr>
          </a:p>
          <a:p>
            <a:pPr marL="228600" indent="-227520">
              <a:lnSpc>
                <a:spcPct val="120000"/>
              </a:lnSpc>
              <a:spcBef>
                <a:spcPts val="1001"/>
              </a:spcBef>
              <a:buClr>
                <a:srgbClr val="000000"/>
              </a:buClr>
              <a:buFont typeface="Arial"/>
              <a:buChar char="•"/>
              <a:tabLst>
                <a:tab algn="l" pos="0"/>
              </a:tabLst>
            </a:pPr>
            <a:r>
              <a:rPr b="0" lang="en-US" sz="1600" spc="-1" strike="noStrike">
                <a:solidFill>
                  <a:srgbClr val="282829"/>
                </a:solidFill>
                <a:latin typeface="Arial Body"/>
                <a:ea typeface="DejaVu Sans"/>
              </a:rPr>
              <a:t>Whenever your data is in form of time series or sequential form, LSTM works great because LSTM cells has memory that can store previous timestep information and this is how it learns.</a:t>
            </a:r>
            <a:endParaRPr b="0" lang="en-IN" sz="1600" spc="-1" strike="noStrike">
              <a:latin typeface="Arial"/>
            </a:endParaRPr>
          </a:p>
          <a:p>
            <a:pPr>
              <a:lnSpc>
                <a:spcPct val="120000"/>
              </a:lnSpc>
              <a:spcBef>
                <a:spcPts val="1001"/>
              </a:spcBef>
              <a:tabLst>
                <a:tab algn="l" pos="0"/>
              </a:tabLst>
            </a:pPr>
            <a:r>
              <a:rPr b="1" lang="en-IN" sz="2000" spc="-1" strike="noStrike" cap="all">
                <a:solidFill>
                  <a:srgbClr val="000000"/>
                </a:solidFill>
                <a:latin typeface="Tw Cen MT"/>
                <a:ea typeface="DejaVu Sans"/>
              </a:rPr>
              <a:t>Disadvantages :- </a:t>
            </a:r>
            <a:endParaRPr b="0" lang="en-IN" sz="2000" spc="-1" strike="noStrike">
              <a:latin typeface="Arial"/>
            </a:endParaRPr>
          </a:p>
          <a:p>
            <a:pPr marL="228600" indent="-227520">
              <a:lnSpc>
                <a:spcPct val="120000"/>
              </a:lnSpc>
              <a:spcBef>
                <a:spcPts val="1001"/>
              </a:spcBef>
              <a:buClr>
                <a:srgbClr val="000000"/>
              </a:buClr>
              <a:buFont typeface="Arial"/>
              <a:buChar char="•"/>
              <a:tabLst>
                <a:tab algn="l" pos="0"/>
              </a:tabLst>
            </a:pPr>
            <a:r>
              <a:rPr b="0" lang="en-US" sz="1800" spc="-1" strike="noStrike">
                <a:solidFill>
                  <a:srgbClr val="000000"/>
                </a:solidFill>
                <a:latin typeface="Arial Body"/>
                <a:ea typeface="DejaVu Sans"/>
              </a:rPr>
              <a:t>Regression technique outliers can have huge effects on the regression and boundaries are linear in this technique</a:t>
            </a:r>
            <a:r>
              <a:rPr b="0" lang="en-US" sz="1800" spc="-1" strike="noStrike" cap="all">
                <a:solidFill>
                  <a:srgbClr val="000000"/>
                </a:solidFill>
                <a:latin typeface="Arial Body"/>
                <a:ea typeface="DejaVu Sans"/>
              </a:rPr>
              <a:t>.</a:t>
            </a:r>
            <a:endParaRPr b="0" lang="en-IN" sz="1800" spc="-1" strike="noStrike">
              <a:latin typeface="Arial"/>
            </a:endParaRPr>
          </a:p>
          <a:p>
            <a:pPr marL="228600" indent="-227520">
              <a:lnSpc>
                <a:spcPct val="120000"/>
              </a:lnSpc>
              <a:spcBef>
                <a:spcPts val="1001"/>
              </a:spcBef>
              <a:buClr>
                <a:srgbClr val="000000"/>
              </a:buClr>
              <a:buFont typeface="Arial"/>
              <a:buChar char="•"/>
              <a:tabLst>
                <a:tab algn="l" pos="0"/>
              </a:tabLst>
            </a:pPr>
            <a:r>
              <a:rPr b="0" lang="en-US" sz="1600" spc="-1" strike="noStrike">
                <a:solidFill>
                  <a:srgbClr val="282829"/>
                </a:solidFill>
                <a:latin typeface="Arial Body"/>
                <a:ea typeface="DejaVu Sans"/>
              </a:rPr>
              <a:t>LSTM require more memory to train.</a:t>
            </a:r>
            <a:endParaRPr b="0" lang="en-IN" sz="1600" spc="-1" strike="noStrike">
              <a:latin typeface="Arial"/>
            </a:endParaRPr>
          </a:p>
          <a:p>
            <a:pPr>
              <a:lnSpc>
                <a:spcPct val="120000"/>
              </a:lnSpc>
              <a:spcBef>
                <a:spcPts val="1001"/>
              </a:spcBef>
              <a:tabLst>
                <a:tab algn="l" pos="0"/>
              </a:tabLst>
            </a:pPr>
            <a:endParaRPr b="0" lang="en-IN" sz="1600" spc="-1" strike="noStrike">
              <a:latin typeface="Arial"/>
            </a:endParaRPr>
          </a:p>
          <a:p>
            <a:pPr>
              <a:lnSpc>
                <a:spcPct val="120000"/>
              </a:lnSpc>
              <a:spcBef>
                <a:spcPts val="1001"/>
              </a:spcBef>
              <a:tabLst>
                <a:tab algn="l" pos="0"/>
              </a:tabLst>
            </a:pPr>
            <a:endParaRPr b="0" lang="en-IN" sz="1600" spc="-1" strike="noStrike">
              <a:latin typeface="Arial"/>
            </a:endParaRPr>
          </a:p>
          <a:p>
            <a:pPr>
              <a:lnSpc>
                <a:spcPct val="120000"/>
              </a:lnSpc>
              <a:spcBef>
                <a:spcPts val="1001"/>
              </a:spcBef>
              <a:tabLst>
                <a:tab algn="l" pos="0"/>
              </a:tabLst>
            </a:pPr>
            <a:endParaRPr b="0" lang="en-IN" sz="16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CustomShape 1"/>
          <p:cNvSpPr/>
          <p:nvPr/>
        </p:nvSpPr>
        <p:spPr>
          <a:xfrm>
            <a:off x="913680" y="618480"/>
            <a:ext cx="10363320" cy="779760"/>
          </a:xfrm>
          <a:prstGeom prst="rect">
            <a:avLst/>
          </a:prstGeom>
          <a:noFill/>
          <a:ln>
            <a:noFill/>
          </a:ln>
        </p:spPr>
        <p:style>
          <a:lnRef idx="0"/>
          <a:fillRef idx="0"/>
          <a:effectRef idx="0"/>
          <a:fontRef idx="minor"/>
        </p:style>
        <p:txBody>
          <a:bodyPr lIns="90000" rIns="90000" tIns="45000" bIns="45000" anchor="ctr">
            <a:noAutofit/>
          </a:bodyPr>
          <a:p>
            <a:pPr algn="ctr">
              <a:lnSpc>
                <a:spcPct val="90000"/>
              </a:lnSpc>
            </a:pPr>
            <a:r>
              <a:rPr b="0" lang="en-IN" sz="3600" spc="-1" strike="noStrike" cap="all">
                <a:solidFill>
                  <a:srgbClr val="000000"/>
                </a:solidFill>
                <a:latin typeface="Tw Cen MT"/>
                <a:ea typeface="DejaVu Sans"/>
              </a:rPr>
              <a:t>LITERATURE SURVEY</a:t>
            </a:r>
            <a:endParaRPr b="0" lang="en-IN" sz="3600" spc="-1" strike="noStrike">
              <a:latin typeface="Arial"/>
            </a:endParaRPr>
          </a:p>
        </p:txBody>
      </p:sp>
      <p:sp>
        <p:nvSpPr>
          <p:cNvPr id="89" name="CustomShape 2"/>
          <p:cNvSpPr/>
          <p:nvPr/>
        </p:nvSpPr>
        <p:spPr>
          <a:xfrm>
            <a:off x="790200" y="1413000"/>
            <a:ext cx="11188440" cy="5443920"/>
          </a:xfrm>
          <a:prstGeom prst="rect">
            <a:avLst/>
          </a:prstGeom>
          <a:noFill/>
          <a:ln>
            <a:noFill/>
          </a:ln>
        </p:spPr>
        <p:style>
          <a:lnRef idx="0"/>
          <a:fillRef idx="0"/>
          <a:effectRef idx="0"/>
          <a:fontRef idx="minor"/>
        </p:style>
        <p:txBody>
          <a:bodyPr lIns="90000" rIns="90000" tIns="45000" bIns="45000">
            <a:normAutofit/>
          </a:bodyPr>
          <a:p>
            <a:pPr>
              <a:lnSpc>
                <a:spcPct val="120000"/>
              </a:lnSpc>
              <a:spcBef>
                <a:spcPts val="1001"/>
              </a:spcBef>
              <a:tabLst>
                <a:tab algn="l" pos="0"/>
              </a:tabLst>
            </a:pPr>
            <a:r>
              <a:rPr b="1" lang="en-IN" sz="2000" spc="-1" strike="noStrike" cap="all">
                <a:solidFill>
                  <a:srgbClr val="000000"/>
                </a:solidFill>
                <a:latin typeface="Tw Cen MT"/>
                <a:ea typeface="DejaVu Sans"/>
              </a:rPr>
              <a:t>Title of paper :- </a:t>
            </a:r>
            <a:r>
              <a:rPr b="0" lang="en-US" sz="1600" spc="-1" strike="noStrike" cap="all">
                <a:solidFill>
                  <a:srgbClr val="000000"/>
                </a:solidFill>
                <a:latin typeface="Arial Body"/>
                <a:ea typeface="DejaVu Sans"/>
              </a:rPr>
              <a:t>Stock Market Forecasting using Machine Learning: Today and Tomorrow</a:t>
            </a:r>
            <a:endParaRPr b="0" lang="en-IN" sz="1600" spc="-1" strike="noStrike">
              <a:latin typeface="Arial"/>
            </a:endParaRPr>
          </a:p>
          <a:p>
            <a:pPr>
              <a:lnSpc>
                <a:spcPct val="120000"/>
              </a:lnSpc>
              <a:spcBef>
                <a:spcPts val="1001"/>
              </a:spcBef>
              <a:tabLst>
                <a:tab algn="l" pos="0"/>
              </a:tabLst>
            </a:pPr>
            <a:r>
              <a:rPr b="1" lang="en-IN" sz="2000" spc="-1" strike="noStrike" cap="all">
                <a:solidFill>
                  <a:srgbClr val="000000"/>
                </a:solidFill>
                <a:latin typeface="Tw Cen MT"/>
                <a:ea typeface="DejaVu Sans"/>
              </a:rPr>
              <a:t>Authors :- </a:t>
            </a:r>
            <a:r>
              <a:rPr b="0" lang="en-IN" sz="1600" spc="-1" strike="noStrike" cap="all">
                <a:solidFill>
                  <a:srgbClr val="000000"/>
                </a:solidFill>
                <a:latin typeface="Arial Body"/>
                <a:ea typeface="DejaVu Sans"/>
              </a:rPr>
              <a:t>Sukhman Singh, Tarun Kumar Madan, Jitendra Kumar</a:t>
            </a:r>
            <a:endParaRPr b="0" lang="en-IN" sz="1600" spc="-1" strike="noStrike">
              <a:latin typeface="Arial"/>
            </a:endParaRPr>
          </a:p>
          <a:p>
            <a:pPr>
              <a:lnSpc>
                <a:spcPct val="120000"/>
              </a:lnSpc>
              <a:spcBef>
                <a:spcPts val="1001"/>
              </a:spcBef>
              <a:tabLst>
                <a:tab algn="l" pos="0"/>
              </a:tabLst>
            </a:pPr>
            <a:r>
              <a:rPr b="1" lang="en-IN" sz="2000" spc="-1" strike="noStrike" cap="all">
                <a:solidFill>
                  <a:srgbClr val="000000"/>
                </a:solidFill>
                <a:latin typeface="Tw Cen MT"/>
                <a:ea typeface="DejaVu Sans"/>
              </a:rPr>
              <a:t>Methods used :- </a:t>
            </a:r>
            <a:r>
              <a:rPr b="0" lang="en-IN" sz="1600" spc="-1" strike="noStrike" cap="all">
                <a:solidFill>
                  <a:srgbClr val="000000"/>
                </a:solidFill>
                <a:latin typeface="Arial Body"/>
                <a:ea typeface="DejaVu Sans"/>
              </a:rPr>
              <a:t>SVM</a:t>
            </a:r>
            <a:r>
              <a:rPr b="1" lang="en-IN" sz="1600" spc="-1" strike="noStrike" cap="all">
                <a:solidFill>
                  <a:srgbClr val="000000"/>
                </a:solidFill>
                <a:latin typeface="Arial Body"/>
                <a:ea typeface="DejaVu Sans"/>
              </a:rPr>
              <a:t>, </a:t>
            </a:r>
            <a:r>
              <a:rPr b="0" lang="en-IN" sz="1600" spc="-1" strike="noStrike" cap="all">
                <a:solidFill>
                  <a:srgbClr val="000000"/>
                </a:solidFill>
                <a:latin typeface="Arial Body"/>
                <a:ea typeface="DejaVu Sans"/>
              </a:rPr>
              <a:t>Decision Tree </a:t>
            </a:r>
            <a:endParaRPr b="0" lang="en-IN" sz="1600" spc="-1" strike="noStrike">
              <a:latin typeface="Arial"/>
            </a:endParaRPr>
          </a:p>
          <a:p>
            <a:pPr>
              <a:lnSpc>
                <a:spcPct val="120000"/>
              </a:lnSpc>
              <a:spcBef>
                <a:spcPts val="1001"/>
              </a:spcBef>
              <a:tabLst>
                <a:tab algn="l" pos="0"/>
              </a:tabLst>
            </a:pPr>
            <a:r>
              <a:rPr b="1" lang="en-IN" sz="2000" spc="-1" strike="noStrike" cap="all">
                <a:solidFill>
                  <a:srgbClr val="000000"/>
                </a:solidFill>
                <a:latin typeface="Tw Cen MT"/>
                <a:ea typeface="DejaVu Sans"/>
              </a:rPr>
              <a:t>Advantages :- </a:t>
            </a:r>
            <a:endParaRPr b="0" lang="en-IN" sz="2000" spc="-1" strike="noStrike">
              <a:latin typeface="Arial"/>
            </a:endParaRPr>
          </a:p>
          <a:p>
            <a:pPr marL="228600" indent="-227520">
              <a:lnSpc>
                <a:spcPct val="120000"/>
              </a:lnSpc>
              <a:spcBef>
                <a:spcPts val="1001"/>
              </a:spcBef>
              <a:buClr>
                <a:srgbClr val="000000"/>
              </a:buClr>
              <a:buFont typeface="Arial"/>
              <a:buChar char="•"/>
              <a:tabLst>
                <a:tab algn="l" pos="0"/>
              </a:tabLst>
            </a:pPr>
            <a:r>
              <a:rPr b="0" lang="en-US" sz="1600" spc="-1" strike="noStrike">
                <a:solidFill>
                  <a:srgbClr val="000000"/>
                </a:solidFill>
                <a:latin typeface="Arial Body"/>
                <a:ea typeface="DejaVu Sans"/>
              </a:rPr>
              <a:t>SVM works relatively well when there is clear margin of separation between classes.</a:t>
            </a:r>
            <a:endParaRPr b="0" lang="en-IN" sz="1600" spc="-1" strike="noStrike">
              <a:latin typeface="Arial"/>
            </a:endParaRPr>
          </a:p>
          <a:p>
            <a:pPr marL="228600" indent="-227520">
              <a:lnSpc>
                <a:spcPct val="120000"/>
              </a:lnSpc>
              <a:spcBef>
                <a:spcPts val="1001"/>
              </a:spcBef>
              <a:buClr>
                <a:srgbClr val="000000"/>
              </a:buClr>
              <a:buFont typeface="Arial"/>
              <a:buChar char="•"/>
              <a:tabLst>
                <a:tab algn="l" pos="0"/>
              </a:tabLst>
            </a:pPr>
            <a:r>
              <a:rPr b="0" lang="en-US" sz="1600" spc="-1" strike="noStrike">
                <a:solidFill>
                  <a:srgbClr val="000000"/>
                </a:solidFill>
                <a:latin typeface="Arial Body"/>
                <a:ea typeface="DejaVu Sans"/>
              </a:rPr>
              <a:t>Compared to other algorithms decision trees requires less effort for data preparation during pre-processing</a:t>
            </a:r>
            <a:r>
              <a:rPr b="0" lang="en-US" sz="1400" spc="-1" strike="noStrike" cap="all">
                <a:solidFill>
                  <a:srgbClr val="292929"/>
                </a:solidFill>
                <a:latin typeface="medium-content-serif-font"/>
                <a:ea typeface="DejaVu Sans"/>
              </a:rPr>
              <a:t>.</a:t>
            </a:r>
            <a:endParaRPr b="0" lang="en-IN" sz="1400" spc="-1" strike="noStrike">
              <a:latin typeface="Arial"/>
            </a:endParaRPr>
          </a:p>
          <a:p>
            <a:pPr>
              <a:lnSpc>
                <a:spcPct val="120000"/>
              </a:lnSpc>
              <a:spcBef>
                <a:spcPts val="1001"/>
              </a:spcBef>
              <a:tabLst>
                <a:tab algn="l" pos="0"/>
              </a:tabLst>
            </a:pPr>
            <a:r>
              <a:rPr b="1" lang="en-IN" sz="2000" spc="-1" strike="noStrike" cap="all">
                <a:solidFill>
                  <a:srgbClr val="000000"/>
                </a:solidFill>
                <a:latin typeface="Tw Cen MT"/>
                <a:ea typeface="DejaVu Sans"/>
              </a:rPr>
              <a:t>Disadvantages :- </a:t>
            </a:r>
            <a:endParaRPr b="0" lang="en-IN" sz="2000" spc="-1" strike="noStrike">
              <a:latin typeface="Arial"/>
            </a:endParaRPr>
          </a:p>
          <a:p>
            <a:pPr marL="228600" indent="-227520">
              <a:lnSpc>
                <a:spcPct val="120000"/>
              </a:lnSpc>
              <a:spcBef>
                <a:spcPts val="1001"/>
              </a:spcBef>
              <a:buClr>
                <a:srgbClr val="000000"/>
              </a:buClr>
              <a:buFont typeface="Arial"/>
              <a:buChar char="•"/>
              <a:tabLst>
                <a:tab algn="l" pos="0"/>
              </a:tabLst>
            </a:pPr>
            <a:r>
              <a:rPr b="0" lang="en-US" sz="1600" spc="-1" strike="noStrike">
                <a:solidFill>
                  <a:srgbClr val="000000"/>
                </a:solidFill>
                <a:latin typeface="Arial Body"/>
                <a:ea typeface="DejaVu Sans"/>
              </a:rPr>
              <a:t>SVM does not perform very well, when the data set has more noise, it means target classes are overlapping.</a:t>
            </a:r>
            <a:endParaRPr b="0" lang="en-IN" sz="1600" spc="-1" strike="noStrike">
              <a:latin typeface="Arial"/>
            </a:endParaRPr>
          </a:p>
          <a:p>
            <a:pPr marL="228600" indent="-227520">
              <a:lnSpc>
                <a:spcPct val="120000"/>
              </a:lnSpc>
              <a:spcBef>
                <a:spcPts val="1001"/>
              </a:spcBef>
              <a:buClr>
                <a:srgbClr val="000000"/>
              </a:buClr>
              <a:buFont typeface="Arial"/>
              <a:buChar char="•"/>
              <a:tabLst>
                <a:tab algn="l" pos="0"/>
              </a:tabLst>
            </a:pPr>
            <a:r>
              <a:rPr b="0" lang="en-US" sz="1600" spc="-1" strike="noStrike">
                <a:solidFill>
                  <a:srgbClr val="292929"/>
                </a:solidFill>
                <a:latin typeface="Arial Body"/>
                <a:ea typeface="DejaVu Sans"/>
              </a:rPr>
              <a:t>A small change in the data can cause a large change in the structure of the decision tree causing instability.</a:t>
            </a:r>
            <a:endParaRPr b="0" lang="en-IN" sz="1600" spc="-1" strike="noStrike">
              <a:latin typeface="Arial"/>
            </a:endParaRPr>
          </a:p>
          <a:p>
            <a:pPr>
              <a:lnSpc>
                <a:spcPct val="120000"/>
              </a:lnSpc>
              <a:spcBef>
                <a:spcPts val="1001"/>
              </a:spcBef>
              <a:tabLst>
                <a:tab algn="l" pos="0"/>
              </a:tabLst>
            </a:pPr>
            <a:endParaRPr b="0" lang="en-IN" sz="1600" spc="-1" strike="noStrike">
              <a:latin typeface="Arial"/>
            </a:endParaRPr>
          </a:p>
          <a:p>
            <a:pPr>
              <a:lnSpc>
                <a:spcPct val="120000"/>
              </a:lnSpc>
              <a:spcBef>
                <a:spcPts val="1001"/>
              </a:spcBef>
              <a:tabLst>
                <a:tab algn="l" pos="0"/>
              </a:tabLst>
            </a:pPr>
            <a:endParaRPr b="0" lang="en-IN" sz="1600" spc="-1" strike="noStrike">
              <a:latin typeface="Arial"/>
            </a:endParaRPr>
          </a:p>
          <a:p>
            <a:pPr>
              <a:lnSpc>
                <a:spcPct val="120000"/>
              </a:lnSpc>
              <a:spcBef>
                <a:spcPts val="1001"/>
              </a:spcBef>
              <a:tabLst>
                <a:tab algn="l" pos="0"/>
              </a:tabLst>
            </a:pPr>
            <a:endParaRPr b="0" lang="en-IN" sz="1600" spc="-1" strike="noStrike">
              <a:latin typeface="Arial"/>
            </a:endParaRPr>
          </a:p>
          <a:p>
            <a:pPr>
              <a:lnSpc>
                <a:spcPct val="120000"/>
              </a:lnSpc>
              <a:spcBef>
                <a:spcPts val="1001"/>
              </a:spcBef>
              <a:tabLst>
                <a:tab algn="l" pos="0"/>
              </a:tabLst>
            </a:pPr>
            <a:endParaRPr b="0" lang="en-IN" sz="16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CustomShape 1"/>
          <p:cNvSpPr/>
          <p:nvPr/>
        </p:nvSpPr>
        <p:spPr>
          <a:xfrm>
            <a:off x="913680" y="618480"/>
            <a:ext cx="10363320" cy="779760"/>
          </a:xfrm>
          <a:prstGeom prst="rect">
            <a:avLst/>
          </a:prstGeom>
          <a:noFill/>
          <a:ln>
            <a:noFill/>
          </a:ln>
        </p:spPr>
        <p:style>
          <a:lnRef idx="0"/>
          <a:fillRef idx="0"/>
          <a:effectRef idx="0"/>
          <a:fontRef idx="minor"/>
        </p:style>
        <p:txBody>
          <a:bodyPr lIns="90000" rIns="90000" tIns="45000" bIns="45000" anchor="ctr">
            <a:noAutofit/>
          </a:bodyPr>
          <a:p>
            <a:pPr algn="ctr">
              <a:lnSpc>
                <a:spcPct val="90000"/>
              </a:lnSpc>
            </a:pPr>
            <a:r>
              <a:rPr b="0" lang="en-IN" sz="3600" spc="-1" strike="noStrike" cap="all">
                <a:solidFill>
                  <a:srgbClr val="000000"/>
                </a:solidFill>
                <a:latin typeface="Tw Cen MT"/>
                <a:ea typeface="DejaVu Sans"/>
              </a:rPr>
              <a:t>LITERATURE SURVEY</a:t>
            </a:r>
            <a:endParaRPr b="0" lang="en-IN" sz="3600" spc="-1" strike="noStrike">
              <a:latin typeface="Arial"/>
            </a:endParaRPr>
          </a:p>
        </p:txBody>
      </p:sp>
      <p:sp>
        <p:nvSpPr>
          <p:cNvPr id="91" name="CustomShape 2"/>
          <p:cNvSpPr/>
          <p:nvPr/>
        </p:nvSpPr>
        <p:spPr>
          <a:xfrm>
            <a:off x="790200" y="1413000"/>
            <a:ext cx="11055960" cy="5443920"/>
          </a:xfrm>
          <a:prstGeom prst="rect">
            <a:avLst/>
          </a:prstGeom>
          <a:noFill/>
          <a:ln>
            <a:noFill/>
          </a:ln>
        </p:spPr>
        <p:style>
          <a:lnRef idx="0"/>
          <a:fillRef idx="0"/>
          <a:effectRef idx="0"/>
          <a:fontRef idx="minor"/>
        </p:style>
        <p:txBody>
          <a:bodyPr lIns="90000" rIns="90000" tIns="45000" bIns="45000">
            <a:normAutofit/>
          </a:bodyPr>
          <a:p>
            <a:pPr>
              <a:lnSpc>
                <a:spcPct val="120000"/>
              </a:lnSpc>
              <a:spcBef>
                <a:spcPts val="1001"/>
              </a:spcBef>
              <a:tabLst>
                <a:tab algn="l" pos="0"/>
              </a:tabLst>
            </a:pPr>
            <a:r>
              <a:rPr b="1" lang="en-IN" sz="2000" spc="-1" strike="noStrike" cap="all">
                <a:solidFill>
                  <a:srgbClr val="000000"/>
                </a:solidFill>
                <a:latin typeface="Tw Cen MT"/>
                <a:ea typeface="DejaVu Sans"/>
              </a:rPr>
              <a:t>Title of paper :- </a:t>
            </a:r>
            <a:r>
              <a:rPr b="0" lang="en-US" sz="1600" spc="-1" strike="noStrike" cap="all">
                <a:solidFill>
                  <a:srgbClr val="000000"/>
                </a:solidFill>
                <a:latin typeface="Arial Body"/>
                <a:ea typeface="DejaVu Sans"/>
              </a:rPr>
              <a:t>Stock Closing Price Prediction using Machine Learning TechniqUES</a:t>
            </a:r>
            <a:endParaRPr b="0" lang="en-IN" sz="1600" spc="-1" strike="noStrike">
              <a:latin typeface="Arial"/>
            </a:endParaRPr>
          </a:p>
          <a:p>
            <a:pPr>
              <a:lnSpc>
                <a:spcPct val="120000"/>
              </a:lnSpc>
              <a:spcBef>
                <a:spcPts val="1001"/>
              </a:spcBef>
              <a:tabLst>
                <a:tab algn="l" pos="0"/>
              </a:tabLst>
            </a:pPr>
            <a:r>
              <a:rPr b="1" lang="en-IN" sz="2000" spc="-1" strike="noStrike" cap="all">
                <a:solidFill>
                  <a:srgbClr val="000000"/>
                </a:solidFill>
                <a:latin typeface="Tw Cen MT"/>
                <a:ea typeface="DejaVu Sans"/>
              </a:rPr>
              <a:t>Authors :- </a:t>
            </a:r>
            <a:r>
              <a:rPr b="0" lang="en-IN" sz="1600" spc="-1" strike="noStrike" cap="all">
                <a:solidFill>
                  <a:srgbClr val="000000"/>
                </a:solidFill>
                <a:latin typeface="Arial Body"/>
                <a:ea typeface="DejaVu Sans"/>
              </a:rPr>
              <a:t>Mehar Vijh, Deeksha Chandola, Vinay Anand Tikkiwal, Arun Kumar</a:t>
            </a:r>
            <a:endParaRPr b="0" lang="en-IN" sz="1600" spc="-1" strike="noStrike">
              <a:latin typeface="Arial"/>
            </a:endParaRPr>
          </a:p>
          <a:p>
            <a:pPr>
              <a:lnSpc>
                <a:spcPct val="120000"/>
              </a:lnSpc>
              <a:spcBef>
                <a:spcPts val="1001"/>
              </a:spcBef>
              <a:tabLst>
                <a:tab algn="l" pos="0"/>
              </a:tabLst>
            </a:pPr>
            <a:r>
              <a:rPr b="1" lang="en-IN" sz="2000" spc="-1" strike="noStrike" cap="all">
                <a:solidFill>
                  <a:srgbClr val="000000"/>
                </a:solidFill>
                <a:latin typeface="Tw Cen MT"/>
                <a:ea typeface="DejaVu Sans"/>
              </a:rPr>
              <a:t>Methods used :- </a:t>
            </a:r>
            <a:r>
              <a:rPr b="0" lang="en-IN" sz="1600" spc="-1" strike="noStrike" cap="all">
                <a:solidFill>
                  <a:srgbClr val="000000"/>
                </a:solidFill>
                <a:latin typeface="Arial Body"/>
                <a:ea typeface="DejaVu Sans"/>
              </a:rPr>
              <a:t>Artificial Neural Network, Random Forest</a:t>
            </a:r>
            <a:endParaRPr b="0" lang="en-IN" sz="1600" spc="-1" strike="noStrike">
              <a:latin typeface="Arial"/>
            </a:endParaRPr>
          </a:p>
          <a:p>
            <a:pPr>
              <a:lnSpc>
                <a:spcPct val="120000"/>
              </a:lnSpc>
              <a:spcBef>
                <a:spcPts val="1001"/>
              </a:spcBef>
              <a:tabLst>
                <a:tab algn="l" pos="0"/>
              </a:tabLst>
            </a:pPr>
            <a:r>
              <a:rPr b="1" lang="en-IN" sz="2000" spc="-1" strike="noStrike" cap="all">
                <a:solidFill>
                  <a:srgbClr val="000000"/>
                </a:solidFill>
                <a:latin typeface="Tw Cen MT"/>
                <a:ea typeface="DejaVu Sans"/>
              </a:rPr>
              <a:t>Advantages :- </a:t>
            </a:r>
            <a:endParaRPr b="0" lang="en-IN" sz="2000" spc="-1" strike="noStrike">
              <a:latin typeface="Arial"/>
            </a:endParaRPr>
          </a:p>
          <a:p>
            <a:pPr marL="228600" indent="-227520">
              <a:lnSpc>
                <a:spcPct val="120000"/>
              </a:lnSpc>
              <a:spcBef>
                <a:spcPts val="1001"/>
              </a:spcBef>
              <a:buClr>
                <a:srgbClr val="000000"/>
              </a:buClr>
              <a:buFont typeface="Arial"/>
              <a:buChar char="•"/>
              <a:tabLst>
                <a:tab algn="l" pos="0"/>
              </a:tabLst>
            </a:pPr>
            <a:r>
              <a:rPr b="0" lang="en-US" sz="1600" spc="-1" strike="noStrike">
                <a:solidFill>
                  <a:srgbClr val="000000"/>
                </a:solidFill>
                <a:latin typeface="Arial Body"/>
                <a:ea typeface="DejaVu Sans"/>
              </a:rPr>
              <a:t>Ability to work with incomplete knowledge.</a:t>
            </a:r>
            <a:endParaRPr b="0" lang="en-IN" sz="1600" spc="-1" strike="noStrike">
              <a:latin typeface="Arial"/>
            </a:endParaRPr>
          </a:p>
          <a:p>
            <a:pPr marL="228600" indent="-227520">
              <a:lnSpc>
                <a:spcPct val="120000"/>
              </a:lnSpc>
              <a:spcBef>
                <a:spcPts val="1001"/>
              </a:spcBef>
              <a:buClr>
                <a:srgbClr val="000000"/>
              </a:buClr>
              <a:buFont typeface="Arial"/>
              <a:buChar char="•"/>
              <a:tabLst>
                <a:tab algn="l" pos="0"/>
              </a:tabLst>
            </a:pPr>
            <a:r>
              <a:rPr b="0" lang="en-US" sz="1600" spc="-1" strike="noStrike">
                <a:solidFill>
                  <a:srgbClr val="000000"/>
                </a:solidFill>
                <a:latin typeface="Arial Body"/>
                <a:ea typeface="DejaVu Sans"/>
              </a:rPr>
              <a:t>Random forest works well with both categorical and continuous variables.</a:t>
            </a:r>
            <a:endParaRPr b="0" lang="en-IN" sz="1600" spc="-1" strike="noStrike">
              <a:latin typeface="Arial"/>
            </a:endParaRPr>
          </a:p>
          <a:p>
            <a:pPr>
              <a:lnSpc>
                <a:spcPct val="120000"/>
              </a:lnSpc>
              <a:spcBef>
                <a:spcPts val="1001"/>
              </a:spcBef>
              <a:tabLst>
                <a:tab algn="l" pos="0"/>
              </a:tabLst>
            </a:pPr>
            <a:r>
              <a:rPr b="1" lang="en-IN" sz="2000" spc="-1" strike="noStrike" cap="all">
                <a:solidFill>
                  <a:srgbClr val="000000"/>
                </a:solidFill>
                <a:latin typeface="Tw Cen MT"/>
                <a:ea typeface="DejaVu Sans"/>
              </a:rPr>
              <a:t>Disadvantages :- </a:t>
            </a:r>
            <a:endParaRPr b="0" lang="en-IN" sz="2000" spc="-1" strike="noStrike">
              <a:latin typeface="Arial"/>
            </a:endParaRPr>
          </a:p>
          <a:p>
            <a:pPr marL="228600" indent="-227520">
              <a:lnSpc>
                <a:spcPct val="120000"/>
              </a:lnSpc>
              <a:spcBef>
                <a:spcPts val="1001"/>
              </a:spcBef>
              <a:buClr>
                <a:srgbClr val="000000"/>
              </a:buClr>
              <a:buFont typeface="Arial"/>
              <a:buChar char="•"/>
              <a:tabLst>
                <a:tab algn="l" pos="0"/>
              </a:tabLst>
            </a:pPr>
            <a:r>
              <a:rPr b="0" lang="en-US" sz="1600" spc="-1" strike="noStrike">
                <a:solidFill>
                  <a:srgbClr val="000000"/>
                </a:solidFill>
                <a:latin typeface="Arial Body"/>
                <a:ea typeface="DejaVu Sans"/>
              </a:rPr>
              <a:t>Random forest creates a lot of trees and combines their outputs so, it is very complex.</a:t>
            </a:r>
            <a:endParaRPr b="0" lang="en-IN" sz="1600" spc="-1" strike="noStrike">
              <a:latin typeface="Arial"/>
            </a:endParaRPr>
          </a:p>
          <a:p>
            <a:pPr marL="228600" indent="-227520">
              <a:lnSpc>
                <a:spcPct val="120000"/>
              </a:lnSpc>
              <a:spcBef>
                <a:spcPts val="1001"/>
              </a:spcBef>
              <a:buClr>
                <a:srgbClr val="000000"/>
              </a:buClr>
              <a:buFont typeface="Arial"/>
              <a:buChar char="•"/>
              <a:tabLst>
                <a:tab algn="l" pos="0"/>
              </a:tabLst>
            </a:pPr>
            <a:r>
              <a:rPr b="0" lang="en-US" sz="1600" spc="-1" strike="noStrike">
                <a:solidFill>
                  <a:srgbClr val="000000"/>
                </a:solidFill>
                <a:latin typeface="Arial Body"/>
                <a:ea typeface="DejaVu Sans"/>
              </a:rPr>
              <a:t>Determination of proper network structure.</a:t>
            </a:r>
            <a:endParaRPr b="0" lang="en-IN" sz="1600" spc="-1" strike="noStrike">
              <a:latin typeface="Arial"/>
            </a:endParaRPr>
          </a:p>
          <a:p>
            <a:pPr>
              <a:lnSpc>
                <a:spcPct val="120000"/>
              </a:lnSpc>
              <a:spcBef>
                <a:spcPts val="1001"/>
              </a:spcBef>
              <a:tabLst>
                <a:tab algn="l" pos="0"/>
              </a:tabLst>
            </a:pPr>
            <a:endParaRPr b="0" lang="en-IN" sz="1600" spc="-1" strike="noStrike">
              <a:latin typeface="Arial"/>
            </a:endParaRPr>
          </a:p>
          <a:p>
            <a:pPr>
              <a:lnSpc>
                <a:spcPct val="120000"/>
              </a:lnSpc>
              <a:spcBef>
                <a:spcPts val="1001"/>
              </a:spcBef>
              <a:tabLst>
                <a:tab algn="l" pos="0"/>
              </a:tabLst>
            </a:pPr>
            <a:endParaRPr b="0" lang="en-IN" sz="1600" spc="-1" strike="noStrike">
              <a:latin typeface="Arial"/>
            </a:endParaRPr>
          </a:p>
          <a:p>
            <a:pPr>
              <a:lnSpc>
                <a:spcPct val="120000"/>
              </a:lnSpc>
              <a:spcBef>
                <a:spcPts val="1001"/>
              </a:spcBef>
              <a:tabLst>
                <a:tab algn="l" pos="0"/>
              </a:tabLst>
            </a:pPr>
            <a:endParaRPr b="0" lang="en-IN" sz="16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CustomShape 1"/>
          <p:cNvSpPr/>
          <p:nvPr/>
        </p:nvSpPr>
        <p:spPr>
          <a:xfrm>
            <a:off x="913680" y="618480"/>
            <a:ext cx="10363320" cy="1595160"/>
          </a:xfrm>
          <a:prstGeom prst="rect">
            <a:avLst/>
          </a:prstGeom>
          <a:noFill/>
          <a:ln>
            <a:noFill/>
          </a:ln>
        </p:spPr>
        <p:style>
          <a:lnRef idx="0"/>
          <a:fillRef idx="0"/>
          <a:effectRef idx="0"/>
          <a:fontRef idx="minor"/>
        </p:style>
        <p:txBody>
          <a:bodyPr lIns="90000" rIns="90000" tIns="45000" bIns="45000" anchor="ctr">
            <a:noAutofit/>
          </a:bodyPr>
          <a:p>
            <a:pPr algn="ctr">
              <a:lnSpc>
                <a:spcPct val="90000"/>
              </a:lnSpc>
            </a:pPr>
            <a:r>
              <a:rPr b="0" lang="en-IN" sz="3600" spc="-1" strike="noStrike" cap="all">
                <a:solidFill>
                  <a:srgbClr val="000000"/>
                </a:solidFill>
                <a:latin typeface="Tw Cen MT"/>
                <a:ea typeface="DejaVu Sans"/>
              </a:rPr>
              <a:t>OBJECTIVES</a:t>
            </a:r>
            <a:endParaRPr b="0" lang="en-IN" sz="3600" spc="-1" strike="noStrike">
              <a:latin typeface="Arial"/>
            </a:endParaRPr>
          </a:p>
        </p:txBody>
      </p:sp>
      <p:sp>
        <p:nvSpPr>
          <p:cNvPr id="93" name="CustomShape 2"/>
          <p:cNvSpPr/>
          <p:nvPr/>
        </p:nvSpPr>
        <p:spPr>
          <a:xfrm>
            <a:off x="913680" y="1979280"/>
            <a:ext cx="10363320" cy="3422880"/>
          </a:xfrm>
          <a:prstGeom prst="rect">
            <a:avLst/>
          </a:prstGeom>
          <a:noFill/>
          <a:ln>
            <a:noFill/>
          </a:ln>
        </p:spPr>
        <p:style>
          <a:lnRef idx="0"/>
          <a:fillRef idx="0"/>
          <a:effectRef idx="0"/>
          <a:fontRef idx="minor"/>
        </p:style>
        <p:txBody>
          <a:bodyPr lIns="90000" rIns="90000" tIns="45000" bIns="45000">
            <a:noAutofit/>
          </a:bodyPr>
          <a:p>
            <a:pPr>
              <a:lnSpc>
                <a:spcPct val="120000"/>
              </a:lnSpc>
              <a:spcBef>
                <a:spcPts val="1001"/>
              </a:spcBef>
              <a:tabLst>
                <a:tab algn="l" pos="0"/>
              </a:tabLst>
            </a:pPr>
            <a:r>
              <a:rPr b="0" lang="en-US" sz="2000" spc="-1" strike="noStrike">
                <a:solidFill>
                  <a:srgbClr val="282829"/>
                </a:solidFill>
                <a:latin typeface="Arial Body"/>
                <a:ea typeface="DejaVu Sans"/>
              </a:rPr>
              <a:t>The following are the main objectives of the stock market:- </a:t>
            </a:r>
            <a:endParaRPr b="0" lang="en-IN" sz="2000" spc="-1" strike="noStrike">
              <a:latin typeface="Arial"/>
            </a:endParaRPr>
          </a:p>
          <a:p>
            <a:pPr marL="228600" indent="-227520">
              <a:lnSpc>
                <a:spcPct val="120000"/>
              </a:lnSpc>
              <a:spcBef>
                <a:spcPts val="1001"/>
              </a:spcBef>
              <a:buClr>
                <a:srgbClr val="000000"/>
              </a:buClr>
              <a:buFont typeface="Arial"/>
              <a:buChar char="•"/>
              <a:tabLst>
                <a:tab algn="l" pos="0"/>
              </a:tabLst>
            </a:pPr>
            <a:r>
              <a:rPr b="0" lang="en-IN" sz="2000" spc="-1" strike="noStrike" cap="all">
                <a:solidFill>
                  <a:srgbClr val="282829"/>
                </a:solidFill>
                <a:latin typeface="Arial Body"/>
                <a:ea typeface="DejaVu Sans"/>
              </a:rPr>
              <a:t>Capital Formation</a:t>
            </a:r>
            <a:endParaRPr b="0" lang="en-IN" sz="2000" spc="-1" strike="noStrike">
              <a:latin typeface="Arial"/>
            </a:endParaRPr>
          </a:p>
          <a:p>
            <a:pPr marL="228600" indent="-227520">
              <a:lnSpc>
                <a:spcPct val="120000"/>
              </a:lnSpc>
              <a:spcBef>
                <a:spcPts val="1001"/>
              </a:spcBef>
              <a:buClr>
                <a:srgbClr val="000000"/>
              </a:buClr>
              <a:buFont typeface="Arial"/>
              <a:buChar char="•"/>
              <a:tabLst>
                <a:tab algn="l" pos="0"/>
              </a:tabLst>
            </a:pPr>
            <a:r>
              <a:rPr b="0" lang="en-IN" sz="2000" spc="-1" strike="noStrike" cap="all">
                <a:solidFill>
                  <a:srgbClr val="282829"/>
                </a:solidFill>
                <a:latin typeface="Arial Body"/>
                <a:ea typeface="DejaVu Sans"/>
              </a:rPr>
              <a:t>Facilitate Trading</a:t>
            </a:r>
            <a:endParaRPr b="0" lang="en-IN" sz="2000" spc="-1" strike="noStrike">
              <a:latin typeface="Arial"/>
            </a:endParaRPr>
          </a:p>
          <a:p>
            <a:pPr marL="228600" indent="-227520">
              <a:lnSpc>
                <a:spcPct val="120000"/>
              </a:lnSpc>
              <a:spcBef>
                <a:spcPts val="1001"/>
              </a:spcBef>
              <a:buClr>
                <a:srgbClr val="000000"/>
              </a:buClr>
              <a:buFont typeface="Arial"/>
              <a:buChar char="•"/>
              <a:tabLst>
                <a:tab algn="l" pos="0"/>
              </a:tabLst>
            </a:pPr>
            <a:r>
              <a:rPr b="0" lang="en-IN" sz="2000" spc="-1" strike="noStrike" cap="all">
                <a:solidFill>
                  <a:srgbClr val="282829"/>
                </a:solidFill>
                <a:latin typeface="Arial Body"/>
                <a:ea typeface="DejaVu Sans"/>
              </a:rPr>
              <a:t>Security and Transparency</a:t>
            </a:r>
            <a:endParaRPr b="0" lang="en-IN" sz="2000" spc="-1" strike="noStrike">
              <a:latin typeface="Arial"/>
            </a:endParaRPr>
          </a:p>
          <a:p>
            <a:pPr marL="228600" indent="-227520">
              <a:lnSpc>
                <a:spcPct val="120000"/>
              </a:lnSpc>
              <a:spcBef>
                <a:spcPts val="1001"/>
              </a:spcBef>
              <a:buClr>
                <a:srgbClr val="000000"/>
              </a:buClr>
              <a:buFont typeface="Arial"/>
              <a:buChar char="•"/>
              <a:tabLst>
                <a:tab algn="l" pos="0"/>
              </a:tabLst>
            </a:pPr>
            <a:r>
              <a:rPr b="0" lang="en-IN" sz="2000" spc="-1" strike="noStrike" cap="all">
                <a:solidFill>
                  <a:srgbClr val="282829"/>
                </a:solidFill>
                <a:latin typeface="Arial Body"/>
                <a:ea typeface="DejaVu Sans"/>
              </a:rPr>
              <a:t>Market Regulation</a:t>
            </a:r>
            <a:endParaRPr b="0" lang="en-IN" sz="2000" spc="-1" strike="noStrike">
              <a:latin typeface="Arial"/>
            </a:endParaRPr>
          </a:p>
          <a:p>
            <a:pPr>
              <a:lnSpc>
                <a:spcPct val="120000"/>
              </a:lnSpc>
              <a:spcBef>
                <a:spcPts val="1001"/>
              </a:spcBef>
              <a:tabLst>
                <a:tab algn="l" pos="0"/>
              </a:tabLst>
            </a:pP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CustomShape 1"/>
          <p:cNvSpPr/>
          <p:nvPr/>
        </p:nvSpPr>
        <p:spPr>
          <a:xfrm>
            <a:off x="913680" y="618480"/>
            <a:ext cx="10363320" cy="1595160"/>
          </a:xfrm>
          <a:prstGeom prst="rect">
            <a:avLst/>
          </a:prstGeom>
          <a:noFill/>
          <a:ln>
            <a:noFill/>
          </a:ln>
        </p:spPr>
        <p:style>
          <a:lnRef idx="0"/>
          <a:fillRef idx="0"/>
          <a:effectRef idx="0"/>
          <a:fontRef idx="minor"/>
        </p:style>
        <p:txBody>
          <a:bodyPr lIns="90000" rIns="90000" tIns="45000" bIns="45000" anchor="ctr">
            <a:noAutofit/>
          </a:bodyPr>
          <a:p>
            <a:pPr algn="ctr">
              <a:lnSpc>
                <a:spcPct val="90000"/>
              </a:lnSpc>
            </a:pPr>
            <a:r>
              <a:rPr b="0" lang="en-IN" sz="3600" spc="-1" strike="noStrike" cap="all">
                <a:solidFill>
                  <a:srgbClr val="000000"/>
                </a:solidFill>
                <a:latin typeface="Tw Cen MT"/>
                <a:ea typeface="DejaVu Sans"/>
              </a:rPr>
              <a:t>Problem Statement</a:t>
            </a:r>
            <a:endParaRPr b="0" lang="en-IN" sz="3600" spc="-1" strike="noStrike">
              <a:latin typeface="Arial"/>
            </a:endParaRPr>
          </a:p>
        </p:txBody>
      </p:sp>
      <p:sp>
        <p:nvSpPr>
          <p:cNvPr id="95" name="CustomShape 2"/>
          <p:cNvSpPr/>
          <p:nvPr/>
        </p:nvSpPr>
        <p:spPr>
          <a:xfrm>
            <a:off x="803520" y="2367000"/>
            <a:ext cx="10473480" cy="2275200"/>
          </a:xfrm>
          <a:prstGeom prst="rect">
            <a:avLst/>
          </a:prstGeom>
          <a:noFill/>
          <a:ln>
            <a:noFill/>
          </a:ln>
        </p:spPr>
        <p:style>
          <a:lnRef idx="0"/>
          <a:fillRef idx="0"/>
          <a:effectRef idx="0"/>
          <a:fontRef idx="minor"/>
        </p:style>
        <p:txBody>
          <a:bodyPr lIns="90000" rIns="90000" tIns="45000" bIns="45000">
            <a:normAutofit/>
          </a:bodyPr>
          <a:p>
            <a:pPr>
              <a:lnSpc>
                <a:spcPct val="120000"/>
              </a:lnSpc>
              <a:spcBef>
                <a:spcPts val="1001"/>
              </a:spcBef>
              <a:tabLst>
                <a:tab algn="l" pos="0"/>
              </a:tabLst>
            </a:pPr>
            <a:r>
              <a:rPr b="1" lang="en-US" sz="1800" spc="-1" strike="noStrike">
                <a:solidFill>
                  <a:srgbClr val="000000"/>
                </a:solidFill>
                <a:latin typeface="Arial Body"/>
                <a:ea typeface="DejaVu Sans"/>
              </a:rPr>
              <a:t>To predict the future stock returns based on past returns and numerical news indicators to construct a portfolio of multiple stocks.</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CustomShape 1"/>
          <p:cNvSpPr/>
          <p:nvPr/>
        </p:nvSpPr>
        <p:spPr>
          <a:xfrm>
            <a:off x="913680" y="352440"/>
            <a:ext cx="10363320" cy="862920"/>
          </a:xfrm>
          <a:prstGeom prst="rect">
            <a:avLst/>
          </a:prstGeom>
          <a:noFill/>
          <a:ln>
            <a:noFill/>
          </a:ln>
        </p:spPr>
        <p:style>
          <a:lnRef idx="0"/>
          <a:fillRef idx="0"/>
          <a:effectRef idx="0"/>
          <a:fontRef idx="minor"/>
        </p:style>
        <p:txBody>
          <a:bodyPr lIns="90000" rIns="90000" tIns="45000" bIns="45000" anchor="ctr">
            <a:noAutofit/>
          </a:bodyPr>
          <a:p>
            <a:pPr algn="ctr">
              <a:lnSpc>
                <a:spcPct val="90000"/>
              </a:lnSpc>
            </a:pPr>
            <a:r>
              <a:rPr b="0" lang="en-IN" sz="3600" spc="-1" strike="noStrike" cap="all">
                <a:solidFill>
                  <a:srgbClr val="000000"/>
                </a:solidFill>
                <a:latin typeface="Tw Cen MT"/>
                <a:ea typeface="DejaVu Sans"/>
              </a:rPr>
              <a:t>REFERENCES</a:t>
            </a:r>
            <a:endParaRPr b="0" lang="en-IN" sz="3600" spc="-1" strike="noStrike">
              <a:latin typeface="Arial"/>
            </a:endParaRPr>
          </a:p>
        </p:txBody>
      </p:sp>
      <p:sp>
        <p:nvSpPr>
          <p:cNvPr id="97" name="CustomShape 2"/>
          <p:cNvSpPr/>
          <p:nvPr/>
        </p:nvSpPr>
        <p:spPr>
          <a:xfrm>
            <a:off x="1103400" y="1842480"/>
            <a:ext cx="8945640" cy="5014440"/>
          </a:xfrm>
          <a:prstGeom prst="rect">
            <a:avLst/>
          </a:prstGeom>
          <a:noFill/>
          <a:ln>
            <a:noFill/>
          </a:ln>
        </p:spPr>
        <p:style>
          <a:lnRef idx="0"/>
          <a:fillRef idx="0"/>
          <a:effectRef idx="0"/>
          <a:fontRef idx="minor"/>
        </p:style>
        <p:txBody>
          <a:bodyPr lIns="90000" rIns="90000" tIns="45000" bIns="45000">
            <a:normAutofit/>
          </a:bodyPr>
          <a:p>
            <a:pPr>
              <a:lnSpc>
                <a:spcPct val="120000"/>
              </a:lnSpc>
              <a:spcBef>
                <a:spcPts val="1001"/>
              </a:spcBef>
            </a:pPr>
            <a:endParaRPr b="0" lang="en-IN" sz="1800" spc="-1" strike="noStrike">
              <a:latin typeface="Arial"/>
            </a:endParaRPr>
          </a:p>
          <a:p>
            <a:pPr>
              <a:lnSpc>
                <a:spcPct val="120000"/>
              </a:lnSpc>
              <a:spcBef>
                <a:spcPts val="1001"/>
              </a:spcBef>
            </a:pPr>
            <a:endParaRPr b="0" lang="en-IN" sz="1800" spc="-1" strike="noStrike">
              <a:latin typeface="Arial"/>
            </a:endParaRPr>
          </a:p>
        </p:txBody>
      </p:sp>
      <p:sp>
        <p:nvSpPr>
          <p:cNvPr id="98" name="CustomShape 3"/>
          <p:cNvSpPr/>
          <p:nvPr/>
        </p:nvSpPr>
        <p:spPr>
          <a:xfrm>
            <a:off x="741240" y="1316160"/>
            <a:ext cx="11214000" cy="588312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IN" sz="2000" spc="-1" strike="noStrike">
                <a:solidFill>
                  <a:srgbClr val="000000"/>
                </a:solidFill>
                <a:latin typeface="Tw Cen MT"/>
                <a:ea typeface="DejaVu Sans"/>
              </a:rPr>
              <a:t>1. Pei-Yuan Zhou  ,Keith  C.C.  Chan, Member,  IEEE, and  Carol XiaojuanOu, “Corporate Communication Network and Stock Price Movements: Insights From Data Mining”, IEEE 2018.</a:t>
            </a:r>
            <a:endParaRPr b="0" lang="en-IN" sz="2000" spc="-1" strike="noStrike">
              <a:latin typeface="Arial"/>
            </a:endParaRPr>
          </a:p>
          <a:p>
            <a:pPr>
              <a:lnSpc>
                <a:spcPct val="100000"/>
              </a:lnSpc>
            </a:pPr>
            <a:r>
              <a:rPr b="1" lang="en-IN" sz="2000" spc="-1" strike="noStrike">
                <a:solidFill>
                  <a:srgbClr val="000000"/>
                </a:solidFill>
                <a:latin typeface="Tw Cen MT"/>
                <a:ea typeface="DejaVu Sans"/>
              </a:rPr>
              <a:t>2. Xi  Zhang1,  Siyu  Qu1,  Jieyun  Huang1,  Binxing  Fang1,  Philip  Yu2,“Stock  Market  Prediction  via  Multi-Source   Multiple   Instance Learning.” IEEE 2018</a:t>
            </a:r>
            <a:endParaRPr b="0" lang="en-IN" sz="2000" spc="-1" strike="noStrike">
              <a:latin typeface="Arial"/>
            </a:endParaRPr>
          </a:p>
          <a:p>
            <a:pPr>
              <a:lnSpc>
                <a:spcPct val="100000"/>
              </a:lnSpc>
            </a:pPr>
            <a:r>
              <a:rPr b="1" lang="en-IN" sz="2000" spc="-1" strike="noStrike">
                <a:solidFill>
                  <a:srgbClr val="000000"/>
                </a:solidFill>
                <a:latin typeface="Tw Cen MT"/>
                <a:ea typeface="DejaVu Sans"/>
              </a:rPr>
              <a:t>3. Ashish  Sharma, Dinesh  Bhuriya,  Upendra  Singh. "Survey  of  Stock Market  Prediction  Using  Machine  Learning  Approach",  ICECA 2017.</a:t>
            </a:r>
            <a:endParaRPr b="0" lang="en-IN" sz="2000" spc="-1" strike="noStrike">
              <a:latin typeface="Arial"/>
            </a:endParaRPr>
          </a:p>
          <a:p>
            <a:pPr>
              <a:lnSpc>
                <a:spcPct val="100000"/>
              </a:lnSpc>
            </a:pPr>
            <a:r>
              <a:rPr b="1" lang="en-IN" sz="2000" spc="-1" strike="noStrike">
                <a:solidFill>
                  <a:srgbClr val="000000"/>
                </a:solidFill>
                <a:latin typeface="Tw Cen MT"/>
                <a:ea typeface="DejaVu Sans"/>
              </a:rPr>
              <a:t>4. Loke.K.S. “Impact Of Financial Ratios And Technical Analysis On Stock Price Prediction Using Random Forests”, IEEE, 2017.</a:t>
            </a:r>
            <a:endParaRPr b="0" lang="en-IN" sz="2000" spc="-1" strike="noStrike">
              <a:latin typeface="Arial"/>
            </a:endParaRPr>
          </a:p>
          <a:p>
            <a:pPr>
              <a:lnSpc>
                <a:spcPct val="100000"/>
              </a:lnSpc>
            </a:pPr>
            <a:r>
              <a:rPr b="1" lang="en-IN" sz="2000" spc="-1" strike="noStrike">
                <a:solidFill>
                  <a:srgbClr val="000000"/>
                </a:solidFill>
                <a:latin typeface="Tw Cen MT"/>
                <a:ea typeface="DejaVu Sans"/>
              </a:rPr>
              <a:t>5. ivekKanade,   BhausahebDevikar,   SayaliPhadatare,   PranaliMunde, ShubhangiSonone.  “Stock  Market  Prediction: Using  Historical  Data Analysis”, IJARCSSE 2017.5.SachinSampatPatil,Prof. Kailash Patidar, Asst. Prof. Megha Jain, “A Survey on Stock Market Prediction Using SVM”, IJCTET 2016.</a:t>
            </a:r>
            <a:endParaRPr b="0" lang="en-IN" sz="2000" spc="-1" strike="noStrike">
              <a:latin typeface="Arial"/>
            </a:endParaRPr>
          </a:p>
          <a:p>
            <a:pPr>
              <a:lnSpc>
                <a:spcPct val="100000"/>
              </a:lnSpc>
            </a:pPr>
            <a:r>
              <a:rPr b="1" lang="en-IN" sz="2000" spc="-1" strike="noStrike">
                <a:solidFill>
                  <a:srgbClr val="000000"/>
                </a:solidFill>
                <a:latin typeface="Tw Cen MT"/>
                <a:ea typeface="DejaVu Sans"/>
              </a:rPr>
              <a:t>6.</a:t>
            </a:r>
            <a:r>
              <a:rPr b="1" lang="en-IN" sz="2000" spc="-1" strike="noStrike" u="sng">
                <a:solidFill>
                  <a:srgbClr val="56bcfe"/>
                </a:solidFill>
                <a:uFillTx/>
                <a:latin typeface="Tw Cen MT"/>
                <a:ea typeface="DejaVu Sans"/>
                <a:hlinkClick r:id="rId1"/>
              </a:rPr>
              <a:t>https://www.cs.princeton.edu/sites/default/files/uploads/Saahil_magde.pdf</a:t>
            </a:r>
            <a:endParaRPr b="0" lang="en-IN" sz="2000" spc="-1" strike="noStrike">
              <a:latin typeface="Arial"/>
            </a:endParaRPr>
          </a:p>
          <a:p>
            <a:pPr>
              <a:lnSpc>
                <a:spcPct val="100000"/>
              </a:lnSpc>
            </a:pPr>
            <a:r>
              <a:rPr b="1" lang="en-IN" sz="2000" spc="-1" strike="noStrike">
                <a:solidFill>
                  <a:srgbClr val="000000"/>
                </a:solidFill>
                <a:latin typeface="Tw Cen MT"/>
                <a:ea typeface="DejaVu Sans"/>
              </a:rPr>
              <a:t>7. Hakob GRIGORYAN, “A Stock Market Prediction Method Based on  Support  Vector  Machines  (SVM)  and  Independent  Component Analysis (ICA)”,  DSJ 2016.</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 name="CustomShape 1"/>
          <p:cNvSpPr/>
          <p:nvPr/>
        </p:nvSpPr>
        <p:spPr>
          <a:xfrm>
            <a:off x="4536000" y="2664000"/>
            <a:ext cx="8279640" cy="2210760"/>
          </a:xfrm>
          <a:prstGeom prst="rect">
            <a:avLst/>
          </a:prstGeom>
          <a:noFill/>
          <a:ln>
            <a:noFill/>
          </a:ln>
        </p:spPr>
        <p:style>
          <a:lnRef idx="0"/>
          <a:fillRef idx="0"/>
          <a:effectRef idx="0"/>
          <a:fontRef idx="minor"/>
        </p:style>
        <p:txBody>
          <a:bodyPr lIns="90000" rIns="90000" tIns="45000" bIns="45000">
            <a:noAutofit/>
          </a:bodyPr>
          <a:p>
            <a:pPr>
              <a:lnSpc>
                <a:spcPct val="100000"/>
              </a:lnSpc>
            </a:pPr>
            <a:r>
              <a:rPr b="1" i="1" lang="en-US" sz="1800" spc="-1" strike="noStrike">
                <a:solidFill>
                  <a:srgbClr val="000000"/>
                </a:solidFill>
                <a:latin typeface="Arial Body"/>
              </a:rPr>
              <a:t>Thank You</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Droplet</Template>
  <TotalTime>625</TotalTime>
  <Application>LibreOffice/6.4.5.2$Linux_X86_64 LibreOffice_project/40$Build-2</Application>
  <Words>726</Words>
  <Paragraphs>69</Paragraphs>
  <Company>Hewlett-Packard</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2017-11-11T05:32:08Z</dcterms:created>
  <dc:creator>yash jain</dc:creator>
  <dc:description/>
  <dc:language>en-IN</dc:language>
  <cp:lastModifiedBy/>
  <dcterms:modified xsi:type="dcterms:W3CDTF">2020-09-19T11:04:47Z</dcterms:modified>
  <cp:revision>79</cp:revision>
  <dc:subject/>
  <dc:title>Quality estimation of unstudded diamonds.</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mpany">
    <vt:lpwstr>Hewlett-Packard</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MMClips">
    <vt:i4>0</vt:i4>
  </property>
  <property fmtid="{D5CDD505-2E9C-101B-9397-08002B2CF9AE}" pid="8" name="Notes">
    <vt:i4>0</vt:i4>
  </property>
  <property fmtid="{D5CDD505-2E9C-101B-9397-08002B2CF9AE}" pid="9" name="PresentationFormat">
    <vt:lpwstr>Widescreen</vt:lpwstr>
  </property>
  <property fmtid="{D5CDD505-2E9C-101B-9397-08002B2CF9AE}" pid="10" name="ScaleCrop">
    <vt:bool>0</vt:bool>
  </property>
  <property fmtid="{D5CDD505-2E9C-101B-9397-08002B2CF9AE}" pid="11" name="ShareDoc">
    <vt:bool>0</vt:bool>
  </property>
  <property fmtid="{D5CDD505-2E9C-101B-9397-08002B2CF9AE}" pid="12" name="Slides">
    <vt:i4>8</vt:i4>
  </property>
</Properties>
</file>