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9"/>
  </p:notesMasterIdLst>
  <p:sldIdLst>
    <p:sldId id="256" r:id="rId2"/>
    <p:sldId id="261" r:id="rId3"/>
    <p:sldId id="262" r:id="rId4"/>
    <p:sldId id="257" r:id="rId5"/>
    <p:sldId id="263" r:id="rId6"/>
    <p:sldId id="264" r:id="rId7"/>
    <p:sldId id="265" r:id="rId8"/>
    <p:sldId id="266" r:id="rId9"/>
    <p:sldId id="267" r:id="rId10"/>
    <p:sldId id="268" r:id="rId11"/>
    <p:sldId id="269" r:id="rId12"/>
    <p:sldId id="271" r:id="rId13"/>
    <p:sldId id="272" r:id="rId14"/>
    <p:sldId id="270"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60" r:id="rId2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7A00"/>
    <a:srgbClr val="DBF200"/>
    <a:srgbClr val="0000CC"/>
    <a:srgbClr val="9EFF29"/>
    <a:srgbClr val="FF2549"/>
    <a:srgbClr val="007033"/>
    <a:srgbClr val="C33A1F"/>
    <a:srgbClr val="003635"/>
    <a:srgbClr val="D6370C"/>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8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4/29/2021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27</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246237" y="1504334"/>
            <a:ext cx="7388941" cy="1246241"/>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1275735" y="2875934"/>
            <a:ext cx="7382308" cy="803786"/>
          </a:xfrm>
        </p:spPr>
        <p:txBody>
          <a:bodyPr>
            <a:normAutofit/>
          </a:bodyPr>
          <a:lstStyle>
            <a:lvl1pPr marL="0" indent="0" algn="r">
              <a:buNone/>
              <a:defRPr sz="2800" b="0" i="0">
                <a:solidFill>
                  <a:srgbClr val="DBF2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4/29/2021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696" y="224334"/>
            <a:ext cx="8259098" cy="763526"/>
          </a:xfrm>
        </p:spPr>
        <p:txBody>
          <a:bodyPr>
            <a:normAutofit/>
          </a:bodyPr>
          <a:lstStyle>
            <a:lvl1pPr algn="r">
              <a:defRPr sz="3600" baseline="0">
                <a:solidFill>
                  <a:srgbClr val="DBF2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216742"/>
            <a:ext cx="8246070" cy="3561734"/>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25511" y="318046"/>
            <a:ext cx="6224988" cy="725349"/>
          </a:xfrm>
        </p:spPr>
        <p:txBody>
          <a:bodyPr>
            <a:normAutofit/>
          </a:bodyPr>
          <a:lstStyle>
            <a:lvl1pPr algn="l">
              <a:defRPr sz="3600">
                <a:solidFill>
                  <a:srgbClr val="6E7A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418734" y="1069258"/>
            <a:ext cx="6245943" cy="3619239"/>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4/29/2021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7944" y="227401"/>
            <a:ext cx="8093365" cy="763525"/>
          </a:xfrm>
        </p:spPr>
        <p:txBody>
          <a:bodyPr>
            <a:normAutofit/>
          </a:bodyPr>
          <a:lstStyle>
            <a:lvl1pPr algn="r">
              <a:defRPr sz="3600" baseline="0">
                <a:solidFill>
                  <a:srgbClr val="DBF2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559652"/>
            <a:ext cx="4040188" cy="479822"/>
          </a:xfrm>
        </p:spPr>
        <p:txBody>
          <a:bodyPr anchor="b"/>
          <a:lstStyle>
            <a:lvl1pPr marL="0" indent="0" algn="ctr">
              <a:buNone/>
              <a:defRPr sz="2400" b="1">
                <a:solidFill>
                  <a:srgbClr val="6E7A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032049"/>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559652"/>
            <a:ext cx="4041775" cy="479822"/>
          </a:xfrm>
        </p:spPr>
        <p:txBody>
          <a:bodyPr anchor="b"/>
          <a:lstStyle>
            <a:lvl1pPr marL="0" indent="0" algn="ctr">
              <a:buNone/>
              <a:defRPr sz="2400" b="1">
                <a:solidFill>
                  <a:srgbClr val="6E7A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032049"/>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4/29/2021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4/29/2021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4/29/2021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4/29/2021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makeuseof.com/what-is-homomorphic-encryption/" TargetMode="External"/><Relationship Id="rId2" Type="http://schemas.openxmlformats.org/officeDocument/2006/relationships/hyperlink" Target="https://www.microsoft.com/en-us/research/project/homomorphic-encryption/" TargetMode="External"/><Relationship Id="rId1" Type="http://schemas.openxmlformats.org/officeDocument/2006/relationships/slideLayout" Target="../slideLayouts/slideLayout2.xml"/><Relationship Id="rId4" Type="http://schemas.openxmlformats.org/officeDocument/2006/relationships/hyperlink" Target="https://ieeexplore.ieee.org/document/8726827/"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43423" y="1434876"/>
            <a:ext cx="5500577" cy="1334728"/>
          </a:xfrm>
        </p:spPr>
        <p:txBody>
          <a:bodyPr>
            <a:noAutofit/>
          </a:bodyPr>
          <a:lstStyle/>
          <a:p>
            <a:r>
              <a:rPr lang="en-US" sz="3200" dirty="0"/>
              <a:t>A Homomorphic Searching Scheme For Sensitive Data In NoSQL Database</a:t>
            </a:r>
          </a:p>
        </p:txBody>
      </p:sp>
      <p:sp>
        <p:nvSpPr>
          <p:cNvPr id="3" name="Subtitle 2"/>
          <p:cNvSpPr>
            <a:spLocks noGrp="1"/>
          </p:cNvSpPr>
          <p:nvPr>
            <p:ph type="subTitle" idx="1"/>
          </p:nvPr>
        </p:nvSpPr>
        <p:spPr>
          <a:xfrm>
            <a:off x="2193693" y="2939725"/>
            <a:ext cx="6950307" cy="730043"/>
          </a:xfrm>
        </p:spPr>
        <p:txBody>
          <a:bodyPr>
            <a:normAutofit/>
          </a:bodyPr>
          <a:lstStyle/>
          <a:p>
            <a:r>
              <a:rPr lang="en-IN" sz="1600" dirty="0" err="1"/>
              <a:t>Baohua</a:t>
            </a:r>
            <a:r>
              <a:rPr lang="en-IN" sz="1600" dirty="0"/>
              <a:t> Huang, Sheng Liang, </a:t>
            </a:r>
            <a:r>
              <a:rPr lang="en-IN" sz="1600" dirty="0" err="1"/>
              <a:t>Dongdong</a:t>
            </a:r>
            <a:r>
              <a:rPr lang="en-IN" sz="1600" dirty="0"/>
              <a:t> Xu, </a:t>
            </a:r>
            <a:r>
              <a:rPr lang="en-IN" sz="1600" dirty="0" err="1"/>
              <a:t>Zhuohao</a:t>
            </a:r>
            <a:r>
              <a:rPr lang="en-IN" sz="1600" dirty="0"/>
              <a:t> Wan</a:t>
            </a:r>
            <a:endParaRPr lang="en-US" sz="2600" dirty="0"/>
          </a:p>
        </p:txBody>
      </p:sp>
      <p:sp>
        <p:nvSpPr>
          <p:cNvPr id="4" name="Subtitle 2">
            <a:extLst>
              <a:ext uri="{FF2B5EF4-FFF2-40B4-BE49-F238E27FC236}">
                <a16:creationId xmlns:a16="http://schemas.microsoft.com/office/drawing/2014/main" id="{7B4BAD43-566B-40D3-81A2-F0EFB0C817B3}"/>
              </a:ext>
            </a:extLst>
          </p:cNvPr>
          <p:cNvSpPr txBox="1">
            <a:spLocks/>
          </p:cNvSpPr>
          <p:nvPr/>
        </p:nvSpPr>
        <p:spPr>
          <a:xfrm>
            <a:off x="2090912" y="4212088"/>
            <a:ext cx="6950307" cy="730043"/>
          </a:xfrm>
          <a:prstGeom prst="rect">
            <a:avLst/>
          </a:prstGeom>
        </p:spPr>
        <p:txBody>
          <a:bodyPr vert="horz" lIns="91440" tIns="45720" rIns="91440" bIns="45720" rtlCol="0">
            <a:normAutofit/>
          </a:bodyPr>
          <a:lstStyle>
            <a:lvl1pPr marL="0" indent="0" algn="r" defTabSz="914400" rtl="0" eaLnBrk="1" latinLnBrk="0" hangingPunct="1">
              <a:spcBef>
                <a:spcPct val="20000"/>
              </a:spcBef>
              <a:buFont typeface="Arial" pitchFamily="34" charset="0"/>
              <a:buNone/>
              <a:defRPr sz="2800" b="0" i="0" kern="1200">
                <a:solidFill>
                  <a:srgbClr val="DBF2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IN" sz="2000" dirty="0">
                <a:solidFill>
                  <a:schemeClr val="tx1"/>
                </a:solidFill>
              </a:rPr>
              <a:t>Aditya Tawade 1911126 B4</a:t>
            </a:r>
            <a:endParaRPr lang="en-US" sz="3200" dirty="0">
              <a:solidFill>
                <a:schemeClr val="tx1"/>
              </a:solidFill>
            </a:endParaRP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47E90-91AD-4D58-9C41-732F09B6E787}"/>
              </a:ext>
            </a:extLst>
          </p:cNvPr>
          <p:cNvSpPr>
            <a:spLocks noGrp="1"/>
          </p:cNvSpPr>
          <p:nvPr>
            <p:ph type="title"/>
          </p:nvPr>
        </p:nvSpPr>
        <p:spPr/>
        <p:txBody>
          <a:bodyPr>
            <a:normAutofit fontScale="90000"/>
          </a:bodyPr>
          <a:lstStyle/>
          <a:p>
            <a:r>
              <a:rPr lang="en-US" dirty="0"/>
              <a:t>The Problem of Searching with Homomorphic Encryption</a:t>
            </a:r>
            <a:endParaRPr lang="en-IN" dirty="0"/>
          </a:p>
        </p:txBody>
      </p:sp>
      <p:sp>
        <p:nvSpPr>
          <p:cNvPr id="3" name="Content Placeholder 2">
            <a:extLst>
              <a:ext uri="{FF2B5EF4-FFF2-40B4-BE49-F238E27FC236}">
                <a16:creationId xmlns:a16="http://schemas.microsoft.com/office/drawing/2014/main" id="{9B5C1E9A-2884-43D6-B2F5-5DC75E61A0BC}"/>
              </a:ext>
            </a:extLst>
          </p:cNvPr>
          <p:cNvSpPr>
            <a:spLocks noGrp="1"/>
          </p:cNvSpPr>
          <p:nvPr>
            <p:ph idx="1"/>
          </p:nvPr>
        </p:nvSpPr>
        <p:spPr>
          <a:xfrm>
            <a:off x="448965" y="1581766"/>
            <a:ext cx="8246070" cy="3561734"/>
          </a:xfrm>
        </p:spPr>
        <p:txBody>
          <a:bodyPr>
            <a:normAutofit/>
          </a:bodyPr>
          <a:lstStyle/>
          <a:p>
            <a:r>
              <a:rPr lang="en-US" sz="2000" dirty="0"/>
              <a:t>In the procedure of searching described in previous section, if </a:t>
            </a:r>
            <a:r>
              <a:rPr lang="en-US" sz="2000" dirty="0" err="1"/>
              <a:t>r</a:t>
            </a:r>
            <a:r>
              <a:rPr lang="en-US" sz="1400" dirty="0" err="1"/>
              <a:t>c</a:t>
            </a:r>
            <a:r>
              <a:rPr lang="en-US" sz="2000" dirty="0"/>
              <a:t> can be decrypted, then d</a:t>
            </a:r>
            <a:r>
              <a:rPr lang="en-US" sz="1400" dirty="0"/>
              <a:t>c</a:t>
            </a:r>
            <a:r>
              <a:rPr lang="en-US" sz="2000" dirty="0"/>
              <a:t> and q</a:t>
            </a:r>
            <a:r>
              <a:rPr lang="en-US" sz="1400" dirty="0"/>
              <a:t>c</a:t>
            </a:r>
            <a:r>
              <a:rPr lang="en-US" sz="2000" dirty="0"/>
              <a:t> can be decrypted also for </a:t>
            </a:r>
            <a:r>
              <a:rPr lang="en-US" sz="2000" dirty="0" err="1"/>
              <a:t>r</a:t>
            </a:r>
            <a:r>
              <a:rPr lang="en-US" sz="1400" dirty="0" err="1"/>
              <a:t>c</a:t>
            </a:r>
            <a:r>
              <a:rPr lang="en-US" sz="2000" dirty="0"/>
              <a:t> is calculated from d</a:t>
            </a:r>
            <a:r>
              <a:rPr lang="en-US" sz="1400" dirty="0"/>
              <a:t>c</a:t>
            </a:r>
            <a:r>
              <a:rPr lang="en-US" sz="2000" dirty="0"/>
              <a:t> and q</a:t>
            </a:r>
            <a:r>
              <a:rPr lang="en-US" sz="1400" dirty="0"/>
              <a:t>c</a:t>
            </a:r>
            <a:r>
              <a:rPr lang="en-US" sz="2000" dirty="0"/>
              <a:t>, and these data are encrypted with the same key. </a:t>
            </a:r>
          </a:p>
          <a:p>
            <a:r>
              <a:rPr lang="en-US" sz="2000" dirty="0"/>
              <a:t>To tackle this problem, we need to separate the calculating and decryption of the searching procedure to executing on two host in different domain, so as to separate the key from the ciphertext from NoSQL database and ciphertext from the user’s query.</a:t>
            </a:r>
            <a:endParaRPr lang="en-IN" sz="2000" dirty="0"/>
          </a:p>
        </p:txBody>
      </p:sp>
    </p:spTree>
    <p:extLst>
      <p:ext uri="{BB962C8B-B14F-4D97-AF65-F5344CB8AC3E}">
        <p14:creationId xmlns:p14="http://schemas.microsoft.com/office/powerpoint/2010/main" val="1584455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CF504-AE46-4342-9F21-929F9330CEC0}"/>
              </a:ext>
            </a:extLst>
          </p:cNvPr>
          <p:cNvSpPr>
            <a:spLocks noGrp="1"/>
          </p:cNvSpPr>
          <p:nvPr>
            <p:ph type="title"/>
          </p:nvPr>
        </p:nvSpPr>
        <p:spPr>
          <a:xfrm>
            <a:off x="2034363" y="318046"/>
            <a:ext cx="6616136" cy="725349"/>
          </a:xfrm>
        </p:spPr>
        <p:txBody>
          <a:bodyPr>
            <a:normAutofit fontScale="90000"/>
          </a:bodyPr>
          <a:lstStyle/>
          <a:p>
            <a:r>
              <a:rPr lang="en-IN" dirty="0"/>
              <a:t>HOMOMORPHIC SEARCHING SCHEME</a:t>
            </a:r>
          </a:p>
        </p:txBody>
      </p:sp>
      <p:sp>
        <p:nvSpPr>
          <p:cNvPr id="3" name="Content Placeholder 2">
            <a:extLst>
              <a:ext uri="{FF2B5EF4-FFF2-40B4-BE49-F238E27FC236}">
                <a16:creationId xmlns:a16="http://schemas.microsoft.com/office/drawing/2014/main" id="{E7B176FE-FA12-496E-B5F0-68796F4445E3}"/>
              </a:ext>
            </a:extLst>
          </p:cNvPr>
          <p:cNvSpPr>
            <a:spLocks noGrp="1"/>
          </p:cNvSpPr>
          <p:nvPr>
            <p:ph idx="1"/>
          </p:nvPr>
        </p:nvSpPr>
        <p:spPr>
          <a:xfrm>
            <a:off x="1871330" y="1772093"/>
            <a:ext cx="6793347" cy="2916404"/>
          </a:xfrm>
        </p:spPr>
        <p:txBody>
          <a:bodyPr>
            <a:normAutofit/>
          </a:bodyPr>
          <a:lstStyle/>
          <a:p>
            <a:pPr marL="0" indent="0" algn="ctr">
              <a:buNone/>
            </a:pPr>
            <a:r>
              <a:rPr lang="en-US" sz="2400" dirty="0"/>
              <a:t>The homomorphic searching scheme tries to apply homomorphic encryption to encrypt plain data into calculatable ciphertext, and to deploy calculating on Search Engine, and to place decryption on </a:t>
            </a:r>
            <a:r>
              <a:rPr lang="en-US" sz="2400" dirty="0" err="1"/>
              <a:t>Decrypter</a:t>
            </a:r>
            <a:r>
              <a:rPr lang="en-US" sz="2400" dirty="0"/>
              <a:t>.</a:t>
            </a:r>
            <a:endParaRPr lang="en-IN" sz="2400" dirty="0"/>
          </a:p>
        </p:txBody>
      </p:sp>
    </p:spTree>
    <p:extLst>
      <p:ext uri="{BB962C8B-B14F-4D97-AF65-F5344CB8AC3E}">
        <p14:creationId xmlns:p14="http://schemas.microsoft.com/office/powerpoint/2010/main" val="140506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F50E0-01CF-4173-B6E2-F42267A8A18D}"/>
              </a:ext>
            </a:extLst>
          </p:cNvPr>
          <p:cNvSpPr>
            <a:spLocks noGrp="1"/>
          </p:cNvSpPr>
          <p:nvPr>
            <p:ph type="title"/>
          </p:nvPr>
        </p:nvSpPr>
        <p:spPr/>
        <p:txBody>
          <a:bodyPr/>
          <a:lstStyle/>
          <a:p>
            <a:r>
              <a:rPr lang="en-IN" dirty="0"/>
              <a:t>Structure of the Scheme </a:t>
            </a:r>
          </a:p>
        </p:txBody>
      </p:sp>
      <p:sp>
        <p:nvSpPr>
          <p:cNvPr id="3" name="Content Placeholder 2">
            <a:extLst>
              <a:ext uri="{FF2B5EF4-FFF2-40B4-BE49-F238E27FC236}">
                <a16:creationId xmlns:a16="http://schemas.microsoft.com/office/drawing/2014/main" id="{B8E935C2-3C57-4884-A9F3-B907222FAD1E}"/>
              </a:ext>
            </a:extLst>
          </p:cNvPr>
          <p:cNvSpPr>
            <a:spLocks noGrp="1"/>
          </p:cNvSpPr>
          <p:nvPr>
            <p:ph idx="1"/>
          </p:nvPr>
        </p:nvSpPr>
        <p:spPr/>
        <p:txBody>
          <a:bodyPr>
            <a:normAutofit/>
          </a:bodyPr>
          <a:lstStyle/>
          <a:p>
            <a:r>
              <a:rPr lang="en-US" sz="1600" dirty="0"/>
              <a:t>In order to separate calculating and decryption of searching procedure, we can design the structure of the scheme as shown:</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400" dirty="0"/>
              <a:t>Sensitive data were encrypted with homomorphic encryption and stored in NoSQL database. The Search Engine and </a:t>
            </a:r>
            <a:r>
              <a:rPr lang="en-US" sz="1400" dirty="0" err="1"/>
              <a:t>Decrypter</a:t>
            </a:r>
            <a:r>
              <a:rPr lang="en-US" sz="1400" dirty="0"/>
              <a:t> are two services running separately on two hosts in different security domain. Thus, the ciphertext data and its decryption key are separated. None of Search Engine and </a:t>
            </a:r>
            <a:r>
              <a:rPr lang="en-US" sz="1400" dirty="0" err="1"/>
              <a:t>Decrypter</a:t>
            </a:r>
            <a:r>
              <a:rPr lang="en-US" sz="1400" dirty="0"/>
              <a:t> has both ciphertext data and key, so the data privacy is preserved.</a:t>
            </a:r>
            <a:endParaRPr lang="en-IN" sz="2000" dirty="0"/>
          </a:p>
        </p:txBody>
      </p:sp>
      <p:pic>
        <p:nvPicPr>
          <p:cNvPr id="5" name="Picture 4">
            <a:extLst>
              <a:ext uri="{FF2B5EF4-FFF2-40B4-BE49-F238E27FC236}">
                <a16:creationId xmlns:a16="http://schemas.microsoft.com/office/drawing/2014/main" id="{0EFE0F84-A058-40DE-AF34-0D3123589404}"/>
              </a:ext>
            </a:extLst>
          </p:cNvPr>
          <p:cNvPicPr>
            <a:picLocks noChangeAspect="1"/>
          </p:cNvPicPr>
          <p:nvPr/>
        </p:nvPicPr>
        <p:blipFill>
          <a:blip r:embed="rId2"/>
          <a:stretch>
            <a:fillRect/>
          </a:stretch>
        </p:blipFill>
        <p:spPr>
          <a:xfrm>
            <a:off x="3260651" y="1840088"/>
            <a:ext cx="1807535" cy="1789160"/>
          </a:xfrm>
          <a:prstGeom prst="rect">
            <a:avLst/>
          </a:prstGeom>
        </p:spPr>
      </p:pic>
    </p:spTree>
    <p:extLst>
      <p:ext uri="{BB962C8B-B14F-4D97-AF65-F5344CB8AC3E}">
        <p14:creationId xmlns:p14="http://schemas.microsoft.com/office/powerpoint/2010/main" val="2592980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917C0-4E9A-4572-A12E-4B5D0889AD4C}"/>
              </a:ext>
            </a:extLst>
          </p:cNvPr>
          <p:cNvSpPr>
            <a:spLocks noGrp="1"/>
          </p:cNvSpPr>
          <p:nvPr>
            <p:ph type="title"/>
          </p:nvPr>
        </p:nvSpPr>
        <p:spPr/>
        <p:txBody>
          <a:bodyPr/>
          <a:lstStyle/>
          <a:p>
            <a:r>
              <a:rPr lang="en-IN" dirty="0"/>
              <a:t>Searching procedure </a:t>
            </a:r>
          </a:p>
        </p:txBody>
      </p:sp>
      <p:sp>
        <p:nvSpPr>
          <p:cNvPr id="3" name="Content Placeholder 2">
            <a:extLst>
              <a:ext uri="{FF2B5EF4-FFF2-40B4-BE49-F238E27FC236}">
                <a16:creationId xmlns:a16="http://schemas.microsoft.com/office/drawing/2014/main" id="{96ACB274-EB67-4B9A-8609-3C2D376DDFF3}"/>
              </a:ext>
            </a:extLst>
          </p:cNvPr>
          <p:cNvSpPr>
            <a:spLocks noGrp="1"/>
          </p:cNvSpPr>
          <p:nvPr>
            <p:ph idx="1"/>
          </p:nvPr>
        </p:nvSpPr>
        <p:spPr/>
        <p:txBody>
          <a:bodyPr>
            <a:normAutofit/>
          </a:bodyPr>
          <a:lstStyle/>
          <a:p>
            <a:pPr algn="just"/>
            <a:r>
              <a:rPr lang="en-US" sz="1400" dirty="0"/>
              <a:t>The searching procedure consists of two main phases: calculating and decryption. The calculating phase gets the ciphertext of difference between database data and user’s query; the decryption phase gets the plaintext difference.</a:t>
            </a:r>
            <a:endParaRPr lang="en-IN" sz="1400" dirty="0"/>
          </a:p>
        </p:txBody>
      </p:sp>
      <p:pic>
        <p:nvPicPr>
          <p:cNvPr id="5" name="Picture 4">
            <a:extLst>
              <a:ext uri="{FF2B5EF4-FFF2-40B4-BE49-F238E27FC236}">
                <a16:creationId xmlns:a16="http://schemas.microsoft.com/office/drawing/2014/main" id="{3900AF85-C353-4AE3-82B1-2EA92A9E792B}"/>
              </a:ext>
            </a:extLst>
          </p:cNvPr>
          <p:cNvPicPr>
            <a:picLocks noChangeAspect="1"/>
          </p:cNvPicPr>
          <p:nvPr/>
        </p:nvPicPr>
        <p:blipFill>
          <a:blip r:embed="rId2"/>
          <a:stretch>
            <a:fillRect/>
          </a:stretch>
        </p:blipFill>
        <p:spPr>
          <a:xfrm>
            <a:off x="1351478" y="2210785"/>
            <a:ext cx="2886581" cy="2072292"/>
          </a:xfrm>
          <a:prstGeom prst="rect">
            <a:avLst/>
          </a:prstGeom>
        </p:spPr>
      </p:pic>
      <p:pic>
        <p:nvPicPr>
          <p:cNvPr id="7" name="Picture 6">
            <a:extLst>
              <a:ext uri="{FF2B5EF4-FFF2-40B4-BE49-F238E27FC236}">
                <a16:creationId xmlns:a16="http://schemas.microsoft.com/office/drawing/2014/main" id="{42DE575B-91D4-4142-9D81-AE8233F4A04D}"/>
              </a:ext>
            </a:extLst>
          </p:cNvPr>
          <p:cNvPicPr>
            <a:picLocks noChangeAspect="1"/>
          </p:cNvPicPr>
          <p:nvPr/>
        </p:nvPicPr>
        <p:blipFill>
          <a:blip r:embed="rId3"/>
          <a:stretch>
            <a:fillRect/>
          </a:stretch>
        </p:blipFill>
        <p:spPr>
          <a:xfrm>
            <a:off x="4616245" y="1856076"/>
            <a:ext cx="2803318" cy="3063090"/>
          </a:xfrm>
          <a:prstGeom prst="rect">
            <a:avLst/>
          </a:prstGeom>
        </p:spPr>
      </p:pic>
    </p:spTree>
    <p:extLst>
      <p:ext uri="{BB962C8B-B14F-4D97-AF65-F5344CB8AC3E}">
        <p14:creationId xmlns:p14="http://schemas.microsoft.com/office/powerpoint/2010/main" val="2085775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CD216-4584-4CA7-A73D-D7CBF5C09131}"/>
              </a:ext>
            </a:extLst>
          </p:cNvPr>
          <p:cNvSpPr>
            <a:spLocks noGrp="1"/>
          </p:cNvSpPr>
          <p:nvPr>
            <p:ph type="title"/>
          </p:nvPr>
        </p:nvSpPr>
        <p:spPr>
          <a:xfrm>
            <a:off x="1835887" y="2054697"/>
            <a:ext cx="7676707" cy="725349"/>
          </a:xfrm>
        </p:spPr>
        <p:txBody>
          <a:bodyPr>
            <a:normAutofit/>
          </a:bodyPr>
          <a:lstStyle/>
          <a:p>
            <a:r>
              <a:rPr lang="en-IN" sz="3000" dirty="0"/>
              <a:t>SAMPLE IMPLEMENTATION WITH MONGODB</a:t>
            </a:r>
          </a:p>
        </p:txBody>
      </p:sp>
    </p:spTree>
    <p:extLst>
      <p:ext uri="{BB962C8B-B14F-4D97-AF65-F5344CB8AC3E}">
        <p14:creationId xmlns:p14="http://schemas.microsoft.com/office/powerpoint/2010/main" val="1559621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2AFA3-AA85-4F40-9E5E-FB605DEA79C8}"/>
              </a:ext>
            </a:extLst>
          </p:cNvPr>
          <p:cNvSpPr>
            <a:spLocks noGrp="1"/>
          </p:cNvSpPr>
          <p:nvPr>
            <p:ph type="title"/>
          </p:nvPr>
        </p:nvSpPr>
        <p:spPr/>
        <p:txBody>
          <a:bodyPr/>
          <a:lstStyle/>
          <a:p>
            <a:r>
              <a:rPr lang="en-US" dirty="0"/>
              <a:t>MongoDB Access and System Architecture</a:t>
            </a:r>
            <a:endParaRPr lang="en-IN" dirty="0"/>
          </a:p>
        </p:txBody>
      </p:sp>
      <p:sp>
        <p:nvSpPr>
          <p:cNvPr id="3" name="Content Placeholder 2">
            <a:extLst>
              <a:ext uri="{FF2B5EF4-FFF2-40B4-BE49-F238E27FC236}">
                <a16:creationId xmlns:a16="http://schemas.microsoft.com/office/drawing/2014/main" id="{EFB451D5-986C-4F57-A4E7-2350F441660E}"/>
              </a:ext>
            </a:extLst>
          </p:cNvPr>
          <p:cNvSpPr>
            <a:spLocks noGrp="1"/>
          </p:cNvSpPr>
          <p:nvPr>
            <p:ph idx="1"/>
          </p:nvPr>
        </p:nvSpPr>
        <p:spPr/>
        <p:txBody>
          <a:bodyPr>
            <a:normAutofit/>
          </a:bodyPr>
          <a:lstStyle/>
          <a:p>
            <a:r>
              <a:rPr lang="en-US" sz="1800" dirty="0"/>
              <a:t>Classes in the middleware are</a:t>
            </a:r>
          </a:p>
          <a:p>
            <a:endParaRPr lang="en-US" sz="1800" dirty="0"/>
          </a:p>
          <a:p>
            <a:endParaRPr lang="en-US" sz="1800" dirty="0"/>
          </a:p>
          <a:p>
            <a:endParaRPr lang="en-US" sz="1800" dirty="0"/>
          </a:p>
          <a:p>
            <a:r>
              <a:rPr lang="en-US" sz="1400" dirty="0"/>
              <a:t>These newly-defined classes are modified to encrypt data with homomorphic encryption algorithm and to support searching over encrypted data. </a:t>
            </a:r>
            <a:endParaRPr lang="en-IN" sz="2000" dirty="0"/>
          </a:p>
        </p:txBody>
      </p:sp>
      <p:pic>
        <p:nvPicPr>
          <p:cNvPr id="5" name="Picture 4">
            <a:extLst>
              <a:ext uri="{FF2B5EF4-FFF2-40B4-BE49-F238E27FC236}">
                <a16:creationId xmlns:a16="http://schemas.microsoft.com/office/drawing/2014/main" id="{9B149583-34E2-4DCC-93F6-4461BF7DB102}"/>
              </a:ext>
            </a:extLst>
          </p:cNvPr>
          <p:cNvPicPr>
            <a:picLocks noChangeAspect="1"/>
          </p:cNvPicPr>
          <p:nvPr/>
        </p:nvPicPr>
        <p:blipFill>
          <a:blip r:embed="rId2"/>
          <a:stretch>
            <a:fillRect/>
          </a:stretch>
        </p:blipFill>
        <p:spPr>
          <a:xfrm>
            <a:off x="3009764" y="1481471"/>
            <a:ext cx="2758679" cy="1141228"/>
          </a:xfrm>
          <a:prstGeom prst="rect">
            <a:avLst/>
          </a:prstGeom>
        </p:spPr>
      </p:pic>
      <p:pic>
        <p:nvPicPr>
          <p:cNvPr id="6" name="Picture 5">
            <a:extLst>
              <a:ext uri="{FF2B5EF4-FFF2-40B4-BE49-F238E27FC236}">
                <a16:creationId xmlns:a16="http://schemas.microsoft.com/office/drawing/2014/main" id="{BB8B00DE-FCE5-410F-B604-E4AAAFDFA9FD}"/>
              </a:ext>
            </a:extLst>
          </p:cNvPr>
          <p:cNvPicPr>
            <a:picLocks noChangeAspect="1"/>
          </p:cNvPicPr>
          <p:nvPr/>
        </p:nvPicPr>
        <p:blipFill>
          <a:blip r:embed="rId3"/>
          <a:stretch>
            <a:fillRect/>
          </a:stretch>
        </p:blipFill>
        <p:spPr>
          <a:xfrm>
            <a:off x="3418086" y="2997608"/>
            <a:ext cx="2758679" cy="1921557"/>
          </a:xfrm>
          <a:prstGeom prst="rect">
            <a:avLst/>
          </a:prstGeom>
        </p:spPr>
      </p:pic>
    </p:spTree>
    <p:extLst>
      <p:ext uri="{BB962C8B-B14F-4D97-AF65-F5344CB8AC3E}">
        <p14:creationId xmlns:p14="http://schemas.microsoft.com/office/powerpoint/2010/main" val="3183746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3F0CF-5B30-4286-B39E-63C9863E0DB1}"/>
              </a:ext>
            </a:extLst>
          </p:cNvPr>
          <p:cNvSpPr>
            <a:spLocks noGrp="1"/>
          </p:cNvSpPr>
          <p:nvPr>
            <p:ph type="title"/>
          </p:nvPr>
        </p:nvSpPr>
        <p:spPr/>
        <p:txBody>
          <a:bodyPr/>
          <a:lstStyle/>
          <a:p>
            <a:r>
              <a:rPr lang="en-IN" dirty="0"/>
              <a:t>Homomorphic Encryption Algorithm </a:t>
            </a:r>
          </a:p>
        </p:txBody>
      </p:sp>
      <p:sp>
        <p:nvSpPr>
          <p:cNvPr id="3" name="Content Placeholder 2">
            <a:extLst>
              <a:ext uri="{FF2B5EF4-FFF2-40B4-BE49-F238E27FC236}">
                <a16:creationId xmlns:a16="http://schemas.microsoft.com/office/drawing/2014/main" id="{D5BBB28E-ECA5-4ADF-8733-6EF2EF4FA66B}"/>
              </a:ext>
            </a:extLst>
          </p:cNvPr>
          <p:cNvSpPr>
            <a:spLocks noGrp="1"/>
          </p:cNvSpPr>
          <p:nvPr>
            <p:ph idx="1"/>
          </p:nvPr>
        </p:nvSpPr>
        <p:spPr/>
        <p:txBody>
          <a:bodyPr>
            <a:normAutofit/>
          </a:bodyPr>
          <a:lstStyle/>
          <a:p>
            <a:pPr marL="0" indent="0">
              <a:buNone/>
            </a:pPr>
            <a:r>
              <a:rPr lang="en-US" sz="1800" dirty="0"/>
              <a:t>The key is an odd integer p &gt; 2N. An encryption of a bit b is simply a random multiple of p, plus a random integer with the same parity as b. Formally, The ciphertext of b is</a:t>
            </a:r>
          </a:p>
          <a:p>
            <a:pPr marL="0" indent="0">
              <a:buNone/>
            </a:pPr>
            <a:r>
              <a:rPr lang="en-US" sz="1200" dirty="0"/>
              <a:t>       </a:t>
            </a:r>
          </a:p>
          <a:p>
            <a:pPr marL="0" indent="0">
              <a:buNone/>
            </a:pPr>
            <a:r>
              <a:rPr lang="en-US" sz="1200" dirty="0"/>
              <a:t> </a:t>
            </a:r>
          </a:p>
          <a:p>
            <a:pPr marL="0" indent="0">
              <a:buNone/>
            </a:pPr>
            <a:r>
              <a:rPr lang="en-US" sz="1400" dirty="0"/>
              <a:t>where x is a random integer in (-n/2, n/2), and k is an integer chosen from some range. In decryption, </a:t>
            </a:r>
          </a:p>
          <a:p>
            <a:pPr marL="0" indent="0">
              <a:buNone/>
            </a:pPr>
            <a:r>
              <a:rPr lang="en-US" sz="1400" dirty="0"/>
              <a:t>			</a:t>
            </a:r>
            <a:r>
              <a:rPr lang="da-DK" sz="1400" dirty="0"/>
              <a:t>b = (c mod p) mod 2 </a:t>
            </a:r>
          </a:p>
          <a:p>
            <a:pPr marL="0" indent="0">
              <a:buNone/>
            </a:pPr>
            <a:endParaRPr lang="en-US" sz="1800" dirty="0"/>
          </a:p>
          <a:p>
            <a:pPr marL="0" indent="0">
              <a:buNone/>
            </a:pPr>
            <a:r>
              <a:rPr lang="en-US" sz="1800" dirty="0"/>
              <a:t>where (c mod p) is the number in (-p/2, p/2) that equals c modulo p. Actually, (c mod p), which is the noise parameter in this scheme, will be in [-n, n], since b + 2x is in that range. The decryption would have worked correctly as long as</a:t>
            </a:r>
            <a:endParaRPr lang="en-US" dirty="0"/>
          </a:p>
        </p:txBody>
      </p:sp>
      <p:pic>
        <p:nvPicPr>
          <p:cNvPr id="7" name="Picture 6">
            <a:extLst>
              <a:ext uri="{FF2B5EF4-FFF2-40B4-BE49-F238E27FC236}">
                <a16:creationId xmlns:a16="http://schemas.microsoft.com/office/drawing/2014/main" id="{20938173-1CEE-4494-B09B-E27D4D38E28D}"/>
              </a:ext>
            </a:extLst>
          </p:cNvPr>
          <p:cNvPicPr>
            <a:picLocks noChangeAspect="1"/>
          </p:cNvPicPr>
          <p:nvPr/>
        </p:nvPicPr>
        <p:blipFill>
          <a:blip r:embed="rId2"/>
          <a:stretch>
            <a:fillRect/>
          </a:stretch>
        </p:blipFill>
        <p:spPr>
          <a:xfrm>
            <a:off x="3381745" y="1887625"/>
            <a:ext cx="1466701" cy="274329"/>
          </a:xfrm>
          <a:prstGeom prst="rect">
            <a:avLst/>
          </a:prstGeom>
        </p:spPr>
      </p:pic>
      <p:pic>
        <p:nvPicPr>
          <p:cNvPr id="9" name="Picture 8">
            <a:extLst>
              <a:ext uri="{FF2B5EF4-FFF2-40B4-BE49-F238E27FC236}">
                <a16:creationId xmlns:a16="http://schemas.microsoft.com/office/drawing/2014/main" id="{B02E2FE0-46B1-4E77-A91F-6027EC9BA9F7}"/>
              </a:ext>
            </a:extLst>
          </p:cNvPr>
          <p:cNvPicPr>
            <a:picLocks noChangeAspect="1"/>
          </p:cNvPicPr>
          <p:nvPr/>
        </p:nvPicPr>
        <p:blipFill>
          <a:blip r:embed="rId3"/>
          <a:stretch>
            <a:fillRect/>
          </a:stretch>
        </p:blipFill>
        <p:spPr>
          <a:xfrm>
            <a:off x="3063444" y="4049130"/>
            <a:ext cx="2103302" cy="320068"/>
          </a:xfrm>
          <a:prstGeom prst="rect">
            <a:avLst/>
          </a:prstGeom>
        </p:spPr>
      </p:pic>
    </p:spTree>
    <p:extLst>
      <p:ext uri="{BB962C8B-B14F-4D97-AF65-F5344CB8AC3E}">
        <p14:creationId xmlns:p14="http://schemas.microsoft.com/office/powerpoint/2010/main" val="277843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24AB-4D08-4A7F-880E-CE119540DC87}"/>
              </a:ext>
            </a:extLst>
          </p:cNvPr>
          <p:cNvSpPr>
            <a:spLocks noGrp="1"/>
          </p:cNvSpPr>
          <p:nvPr>
            <p:ph type="title"/>
          </p:nvPr>
        </p:nvSpPr>
        <p:spPr/>
        <p:txBody>
          <a:bodyPr/>
          <a:lstStyle/>
          <a:p>
            <a:r>
              <a:rPr lang="en-IN" dirty="0"/>
              <a:t>Experimental Result</a:t>
            </a:r>
          </a:p>
        </p:txBody>
      </p:sp>
      <p:sp>
        <p:nvSpPr>
          <p:cNvPr id="3" name="Content Placeholder 2">
            <a:extLst>
              <a:ext uri="{FF2B5EF4-FFF2-40B4-BE49-F238E27FC236}">
                <a16:creationId xmlns:a16="http://schemas.microsoft.com/office/drawing/2014/main" id="{B70D0518-CADC-499C-A0A4-B37EA6BE4FBD}"/>
              </a:ext>
            </a:extLst>
          </p:cNvPr>
          <p:cNvSpPr>
            <a:spLocks noGrp="1"/>
          </p:cNvSpPr>
          <p:nvPr>
            <p:ph idx="1"/>
          </p:nvPr>
        </p:nvSpPr>
        <p:spPr/>
        <p:txBody>
          <a:bodyPr>
            <a:normAutofit/>
          </a:bodyPr>
          <a:lstStyle/>
          <a:p>
            <a:r>
              <a:rPr lang="en-US" sz="1400" dirty="0"/>
              <a:t>The test is running on a PC with 16GB Ram, one Intel i7 CPU with 8 cores. The operating system is Fedora 24.</a:t>
            </a:r>
          </a:p>
          <a:p>
            <a:r>
              <a:rPr lang="en-US" sz="1400" dirty="0"/>
              <a:t>Time needed in searching under various conditions is tested. According to the searching scheme, the searching time must relate to number of encrypted data in database and the size of batch. </a:t>
            </a:r>
          </a:p>
          <a:p>
            <a:endParaRPr lang="en-US" sz="1600" dirty="0"/>
          </a:p>
          <a:p>
            <a:endParaRPr lang="en-US" sz="1600" dirty="0"/>
          </a:p>
          <a:p>
            <a:endParaRPr lang="en-US" sz="1600" dirty="0"/>
          </a:p>
          <a:p>
            <a:endParaRPr lang="en-US" sz="1600" dirty="0"/>
          </a:p>
          <a:p>
            <a:endParaRPr lang="en-US" sz="1600" dirty="0"/>
          </a:p>
          <a:p>
            <a:r>
              <a:rPr lang="en-US" sz="1400" dirty="0"/>
              <a:t>The searching time and number of encrypted data have a linear correlation. The searching time linearly increase with the number of encrypted data.</a:t>
            </a:r>
          </a:p>
          <a:p>
            <a:r>
              <a:rPr lang="en-US" sz="1400" dirty="0"/>
              <a:t>The batch size affect the rate of increase. The small the batch size is, the high the rate of increase will be.</a:t>
            </a:r>
          </a:p>
          <a:p>
            <a:r>
              <a:rPr lang="en-US" sz="1400" dirty="0"/>
              <a:t>There is a upper limitation of batch size, to outnumber it will not get lower increase rate of time. </a:t>
            </a:r>
            <a:endParaRPr lang="en-IN" sz="2000" dirty="0"/>
          </a:p>
        </p:txBody>
      </p:sp>
      <p:pic>
        <p:nvPicPr>
          <p:cNvPr id="5" name="Picture 4">
            <a:extLst>
              <a:ext uri="{FF2B5EF4-FFF2-40B4-BE49-F238E27FC236}">
                <a16:creationId xmlns:a16="http://schemas.microsoft.com/office/drawing/2014/main" id="{22AC049E-D6B5-4D48-8C5A-2CEE27F914AE}"/>
              </a:ext>
            </a:extLst>
          </p:cNvPr>
          <p:cNvPicPr>
            <a:picLocks noChangeAspect="1"/>
          </p:cNvPicPr>
          <p:nvPr/>
        </p:nvPicPr>
        <p:blipFill>
          <a:blip r:embed="rId2"/>
          <a:stretch>
            <a:fillRect/>
          </a:stretch>
        </p:blipFill>
        <p:spPr>
          <a:xfrm>
            <a:off x="2962940" y="2158123"/>
            <a:ext cx="3118601" cy="1381259"/>
          </a:xfrm>
          <a:prstGeom prst="rect">
            <a:avLst/>
          </a:prstGeom>
        </p:spPr>
      </p:pic>
    </p:spTree>
    <p:extLst>
      <p:ext uri="{BB962C8B-B14F-4D97-AF65-F5344CB8AC3E}">
        <p14:creationId xmlns:p14="http://schemas.microsoft.com/office/powerpoint/2010/main" val="413250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96FB0-46BA-41C3-B759-6929897ACEED}"/>
              </a:ext>
            </a:extLst>
          </p:cNvPr>
          <p:cNvSpPr>
            <a:spLocks noGrp="1"/>
          </p:cNvSpPr>
          <p:nvPr>
            <p:ph type="title"/>
          </p:nvPr>
        </p:nvSpPr>
        <p:spPr/>
        <p:txBody>
          <a:bodyPr/>
          <a:lstStyle/>
          <a:p>
            <a:r>
              <a:rPr lang="en-IN" dirty="0"/>
              <a:t>Experimental Result</a:t>
            </a:r>
          </a:p>
        </p:txBody>
      </p:sp>
      <p:sp>
        <p:nvSpPr>
          <p:cNvPr id="3" name="Content Placeholder 2">
            <a:extLst>
              <a:ext uri="{FF2B5EF4-FFF2-40B4-BE49-F238E27FC236}">
                <a16:creationId xmlns:a16="http://schemas.microsoft.com/office/drawing/2014/main" id="{29461EEE-7C51-4AD7-8C5B-2BB2043A371D}"/>
              </a:ext>
            </a:extLst>
          </p:cNvPr>
          <p:cNvSpPr>
            <a:spLocks noGrp="1"/>
          </p:cNvSpPr>
          <p:nvPr>
            <p:ph idx="1"/>
          </p:nvPr>
        </p:nvSpPr>
        <p:spPr/>
        <p:txBody>
          <a:bodyPr>
            <a:normAutofit/>
          </a:bodyPr>
          <a:lstStyle/>
          <a:p>
            <a:r>
              <a:rPr lang="en-US" sz="1800" dirty="0"/>
              <a:t>The searching time may be related to the number of query result item count.</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400" dirty="0"/>
              <a:t>Searching time is not very closely related to the result item count</a:t>
            </a:r>
            <a:endParaRPr lang="en-IN" sz="2000" dirty="0"/>
          </a:p>
        </p:txBody>
      </p:sp>
      <p:pic>
        <p:nvPicPr>
          <p:cNvPr id="5" name="Picture 4">
            <a:extLst>
              <a:ext uri="{FF2B5EF4-FFF2-40B4-BE49-F238E27FC236}">
                <a16:creationId xmlns:a16="http://schemas.microsoft.com/office/drawing/2014/main" id="{BB885D83-359C-4C63-B97F-EBAAD13E00FB}"/>
              </a:ext>
            </a:extLst>
          </p:cNvPr>
          <p:cNvPicPr>
            <a:picLocks noChangeAspect="1"/>
          </p:cNvPicPr>
          <p:nvPr/>
        </p:nvPicPr>
        <p:blipFill>
          <a:blip r:embed="rId2"/>
          <a:stretch>
            <a:fillRect/>
          </a:stretch>
        </p:blipFill>
        <p:spPr>
          <a:xfrm>
            <a:off x="2983092" y="1785446"/>
            <a:ext cx="3177815" cy="1964303"/>
          </a:xfrm>
          <a:prstGeom prst="rect">
            <a:avLst/>
          </a:prstGeom>
        </p:spPr>
      </p:pic>
    </p:spTree>
    <p:extLst>
      <p:ext uri="{BB962C8B-B14F-4D97-AF65-F5344CB8AC3E}">
        <p14:creationId xmlns:p14="http://schemas.microsoft.com/office/powerpoint/2010/main" val="4292152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16C62-C3D5-4588-A1FB-90E1AC5492AB}"/>
              </a:ext>
            </a:extLst>
          </p:cNvPr>
          <p:cNvSpPr>
            <a:spLocks noGrp="1"/>
          </p:cNvSpPr>
          <p:nvPr>
            <p:ph type="title"/>
          </p:nvPr>
        </p:nvSpPr>
        <p:spPr/>
        <p:txBody>
          <a:bodyPr/>
          <a:lstStyle/>
          <a:p>
            <a:r>
              <a:rPr lang="en-IN" dirty="0"/>
              <a:t>RELATED WORKS</a:t>
            </a:r>
          </a:p>
        </p:txBody>
      </p:sp>
      <p:sp>
        <p:nvSpPr>
          <p:cNvPr id="3" name="Content Placeholder 2">
            <a:extLst>
              <a:ext uri="{FF2B5EF4-FFF2-40B4-BE49-F238E27FC236}">
                <a16:creationId xmlns:a16="http://schemas.microsoft.com/office/drawing/2014/main" id="{6265D02B-887F-40FB-9B4D-2D650C3DDE0D}"/>
              </a:ext>
            </a:extLst>
          </p:cNvPr>
          <p:cNvSpPr>
            <a:spLocks noGrp="1"/>
          </p:cNvSpPr>
          <p:nvPr>
            <p:ph idx="1"/>
          </p:nvPr>
        </p:nvSpPr>
        <p:spPr/>
        <p:txBody>
          <a:bodyPr>
            <a:normAutofit fontScale="62500" lnSpcReduction="20000"/>
          </a:bodyPr>
          <a:lstStyle/>
          <a:p>
            <a:r>
              <a:rPr lang="en-US" dirty="0"/>
              <a:t>There are works focus on power efficiency , Scalable and Cost-efficient of low level data storage, etc. There are also a lot of works focus on high level data management. NoSQL database is a kind of data management system running at the high level, which directly support application.</a:t>
            </a:r>
          </a:p>
          <a:p>
            <a:r>
              <a:rPr lang="en-US" dirty="0"/>
              <a:t> NoSQL database is widely used in Big Data and Cloud Computing environment. </a:t>
            </a:r>
          </a:p>
          <a:p>
            <a:r>
              <a:rPr lang="en-US" dirty="0"/>
              <a:t>For example, Sarkar et al use Hadoop to manage personal health record . </a:t>
            </a:r>
          </a:p>
          <a:p>
            <a:r>
              <a:rPr lang="en-US" dirty="0"/>
              <a:t>Zhang et al propose </a:t>
            </a:r>
            <a:r>
              <a:rPr lang="en-US" dirty="0" err="1"/>
              <a:t>HBaseSpatial</a:t>
            </a:r>
            <a:r>
              <a:rPr lang="en-US" dirty="0"/>
              <a:t>, a scalable spatial data storage based on HBase. </a:t>
            </a:r>
            <a:r>
              <a:rPr lang="en-US" dirty="0" err="1"/>
              <a:t>Jeong</a:t>
            </a:r>
            <a:r>
              <a:rPr lang="en-US" dirty="0"/>
              <a:t> et al propose a NoSQL-based method to collect and integrate security logs using MapReduce </a:t>
            </a:r>
          </a:p>
          <a:p>
            <a:r>
              <a:rPr lang="en-US" dirty="0"/>
              <a:t>Lehmann et al design a data structure for storing time-series data in a MongoDB document for optimal query performance of large datasets, and implement Office Analysis as a Service using MongoDB. Obviously , there are a lot of sensitive data managed by NoSQL database. </a:t>
            </a:r>
            <a:endParaRPr lang="en-IN" dirty="0"/>
          </a:p>
        </p:txBody>
      </p:sp>
    </p:spTree>
    <p:extLst>
      <p:ext uri="{BB962C8B-B14F-4D97-AF65-F5344CB8AC3E}">
        <p14:creationId xmlns:p14="http://schemas.microsoft.com/office/powerpoint/2010/main" val="1522203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6888F-159E-429D-A946-5ACE519B977D}"/>
              </a:ext>
            </a:extLst>
          </p:cNvPr>
          <p:cNvSpPr>
            <a:spLocks noGrp="1"/>
          </p:cNvSpPr>
          <p:nvPr>
            <p:ph type="title"/>
          </p:nvPr>
        </p:nvSpPr>
        <p:spPr>
          <a:xfrm>
            <a:off x="2425511" y="318046"/>
            <a:ext cx="5995475" cy="725349"/>
          </a:xfrm>
        </p:spPr>
        <p:txBody>
          <a:bodyPr/>
          <a:lstStyle/>
          <a:p>
            <a:pPr algn="r"/>
            <a:r>
              <a:rPr lang="en-IN" dirty="0"/>
              <a:t>Abstract</a:t>
            </a:r>
          </a:p>
        </p:txBody>
      </p:sp>
      <p:sp>
        <p:nvSpPr>
          <p:cNvPr id="3" name="Content Placeholder 2">
            <a:extLst>
              <a:ext uri="{FF2B5EF4-FFF2-40B4-BE49-F238E27FC236}">
                <a16:creationId xmlns:a16="http://schemas.microsoft.com/office/drawing/2014/main" id="{115094C1-A750-4ECF-8F9C-00AEAC80E2B8}"/>
              </a:ext>
            </a:extLst>
          </p:cNvPr>
          <p:cNvSpPr>
            <a:spLocks noGrp="1"/>
          </p:cNvSpPr>
          <p:nvPr>
            <p:ph idx="1"/>
          </p:nvPr>
        </p:nvSpPr>
        <p:spPr/>
        <p:txBody>
          <a:bodyPr>
            <a:normAutofit fontScale="70000" lnSpcReduction="20000"/>
          </a:bodyPr>
          <a:lstStyle/>
          <a:p>
            <a:r>
              <a:rPr lang="en-US" dirty="0"/>
              <a:t>NoSQL database system is widely used in Big Data environment for its high performance and scalability. Due to the width of usage of NoSQL database, it is inevitable to store sensitive data in it. </a:t>
            </a:r>
          </a:p>
          <a:p>
            <a:r>
              <a:rPr lang="en-US" dirty="0"/>
              <a:t>Utilizing homomorphic encryption, sensitive data can be encrypted and calculated in the form of ciphertext to preserve privacy. Although calculating on homomorphically encrypted data is possible, searching on these data is not simple for the calculating results are encrypted and the search engine doesn’t know what data should be sent back to the requester. </a:t>
            </a:r>
          </a:p>
        </p:txBody>
      </p:sp>
    </p:spTree>
    <p:extLst>
      <p:ext uri="{BB962C8B-B14F-4D97-AF65-F5344CB8AC3E}">
        <p14:creationId xmlns:p14="http://schemas.microsoft.com/office/powerpoint/2010/main" val="11927020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126C5-10B1-444B-A73A-94BDACCF51B1}"/>
              </a:ext>
            </a:extLst>
          </p:cNvPr>
          <p:cNvSpPr>
            <a:spLocks noGrp="1"/>
          </p:cNvSpPr>
          <p:nvPr>
            <p:ph type="title"/>
          </p:nvPr>
        </p:nvSpPr>
        <p:spPr/>
        <p:txBody>
          <a:bodyPr/>
          <a:lstStyle/>
          <a:p>
            <a:r>
              <a:rPr lang="en-IN" dirty="0"/>
              <a:t>RELATED WORKS</a:t>
            </a:r>
          </a:p>
        </p:txBody>
      </p:sp>
      <p:sp>
        <p:nvSpPr>
          <p:cNvPr id="3" name="Content Placeholder 2">
            <a:extLst>
              <a:ext uri="{FF2B5EF4-FFF2-40B4-BE49-F238E27FC236}">
                <a16:creationId xmlns:a16="http://schemas.microsoft.com/office/drawing/2014/main" id="{BBACCDD0-7EE5-4887-A49A-B82DC53512F9}"/>
              </a:ext>
            </a:extLst>
          </p:cNvPr>
          <p:cNvSpPr>
            <a:spLocks noGrp="1"/>
          </p:cNvSpPr>
          <p:nvPr>
            <p:ph idx="1"/>
          </p:nvPr>
        </p:nvSpPr>
        <p:spPr/>
        <p:txBody>
          <a:bodyPr/>
          <a:lstStyle/>
          <a:p>
            <a:pPr marL="0" indent="0" algn="ctr">
              <a:buNone/>
            </a:pPr>
            <a:r>
              <a:rPr lang="en-US" dirty="0"/>
              <a:t>Although NoSQL database is widely used in Big Data environment and stores a lot of sensitive data that must be manipulated under more attentions, there are not much mechanism to provide security guarantees. HBase and MongoDB are two typical example. </a:t>
            </a:r>
            <a:endParaRPr lang="en-IN" dirty="0"/>
          </a:p>
        </p:txBody>
      </p:sp>
    </p:spTree>
    <p:extLst>
      <p:ext uri="{BB962C8B-B14F-4D97-AF65-F5344CB8AC3E}">
        <p14:creationId xmlns:p14="http://schemas.microsoft.com/office/powerpoint/2010/main" val="1430746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E7CE2-3129-461C-9808-83BB86BD4ADC}"/>
              </a:ext>
            </a:extLst>
          </p:cNvPr>
          <p:cNvSpPr>
            <a:spLocks noGrp="1"/>
          </p:cNvSpPr>
          <p:nvPr>
            <p:ph type="title"/>
          </p:nvPr>
        </p:nvSpPr>
        <p:spPr/>
        <p:txBody>
          <a:bodyPr/>
          <a:lstStyle/>
          <a:p>
            <a:r>
              <a:rPr lang="en-IN" dirty="0"/>
              <a:t>HBase</a:t>
            </a:r>
          </a:p>
        </p:txBody>
      </p:sp>
      <p:sp>
        <p:nvSpPr>
          <p:cNvPr id="3" name="Content Placeholder 2">
            <a:extLst>
              <a:ext uri="{FF2B5EF4-FFF2-40B4-BE49-F238E27FC236}">
                <a16:creationId xmlns:a16="http://schemas.microsoft.com/office/drawing/2014/main" id="{FADC91E7-DEB1-4189-83D9-6CF21F5D23F7}"/>
              </a:ext>
            </a:extLst>
          </p:cNvPr>
          <p:cNvSpPr>
            <a:spLocks noGrp="1"/>
          </p:cNvSpPr>
          <p:nvPr>
            <p:ph idx="1"/>
          </p:nvPr>
        </p:nvSpPr>
        <p:spPr/>
        <p:txBody>
          <a:bodyPr>
            <a:normAutofit fontScale="92500"/>
          </a:bodyPr>
          <a:lstStyle/>
          <a:p>
            <a:r>
              <a:rPr lang="en-US" sz="2400" dirty="0"/>
              <a:t>HBase is an open source project of Apache, and is built on Hadoop and HDFS. </a:t>
            </a:r>
          </a:p>
          <a:p>
            <a:r>
              <a:rPr lang="en-US" sz="2400" dirty="0"/>
              <a:t>In HBase, the granularity of access is column. </a:t>
            </a:r>
          </a:p>
          <a:p>
            <a:r>
              <a:rPr lang="en-US" sz="2400" dirty="0"/>
              <a:t>Although Apache </a:t>
            </a:r>
            <a:r>
              <a:rPr lang="en-US" sz="2400" dirty="0" err="1"/>
              <a:t>Accumulo</a:t>
            </a:r>
            <a:r>
              <a:rPr lang="en-US" sz="2400" dirty="0"/>
              <a:t> project says it can ensure cell control and provide the key-value pair of security, the deployment and configuration for Apache </a:t>
            </a:r>
            <a:r>
              <a:rPr lang="en-US" sz="2400" dirty="0" err="1"/>
              <a:t>Accumulo</a:t>
            </a:r>
            <a:r>
              <a:rPr lang="en-US" sz="2400" dirty="0"/>
              <a:t> is not very convenient. Additionally, permissions of HBase is 578 coarse-grained. </a:t>
            </a:r>
          </a:p>
          <a:p>
            <a:r>
              <a:rPr lang="en-US" sz="2400" dirty="0"/>
              <a:t>It only has 5 different permissions, such as READ, WRITE, CREATE, EXEC and ADMIN</a:t>
            </a:r>
            <a:endParaRPr lang="en-IN" sz="2400" dirty="0"/>
          </a:p>
        </p:txBody>
      </p:sp>
    </p:spTree>
    <p:extLst>
      <p:ext uri="{BB962C8B-B14F-4D97-AF65-F5344CB8AC3E}">
        <p14:creationId xmlns:p14="http://schemas.microsoft.com/office/powerpoint/2010/main" val="1421646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5B8EC-BC73-4613-8126-EA4FEA4A382A}"/>
              </a:ext>
            </a:extLst>
          </p:cNvPr>
          <p:cNvSpPr>
            <a:spLocks noGrp="1"/>
          </p:cNvSpPr>
          <p:nvPr>
            <p:ph type="title"/>
          </p:nvPr>
        </p:nvSpPr>
        <p:spPr/>
        <p:txBody>
          <a:bodyPr/>
          <a:lstStyle/>
          <a:p>
            <a:r>
              <a:rPr lang="en-IN" dirty="0"/>
              <a:t>MongoDB</a:t>
            </a:r>
          </a:p>
        </p:txBody>
      </p:sp>
      <p:sp>
        <p:nvSpPr>
          <p:cNvPr id="3" name="Content Placeholder 2">
            <a:extLst>
              <a:ext uri="{FF2B5EF4-FFF2-40B4-BE49-F238E27FC236}">
                <a16:creationId xmlns:a16="http://schemas.microsoft.com/office/drawing/2014/main" id="{78C3431E-C686-48B2-90D3-B5857F809576}"/>
              </a:ext>
            </a:extLst>
          </p:cNvPr>
          <p:cNvSpPr>
            <a:spLocks noGrp="1"/>
          </p:cNvSpPr>
          <p:nvPr>
            <p:ph idx="1"/>
          </p:nvPr>
        </p:nvSpPr>
        <p:spPr/>
        <p:txBody>
          <a:bodyPr>
            <a:normAutofit fontScale="62500" lnSpcReduction="20000"/>
          </a:bodyPr>
          <a:lstStyle/>
          <a:p>
            <a:r>
              <a:rPr lang="en-US" dirty="0"/>
              <a:t>MongoDB is a document database managing collections of JSON-like documents. </a:t>
            </a:r>
          </a:p>
          <a:p>
            <a:r>
              <a:rPr lang="en-US" dirty="0"/>
              <a:t>In MongoDB, data-files are unencrypted.</a:t>
            </a:r>
          </a:p>
          <a:p>
            <a:r>
              <a:rPr lang="en-US" dirty="0"/>
              <a:t>It heavily utilizes JavaScript as an internal scripting language. Internal commands available to the developer are actually short JavaScript scripts. It is even possible to store JavaScript functions in the database in the db.system.js collection that are made available to the database users. This makes MongoDB potential for injection attacks. </a:t>
            </a:r>
          </a:p>
          <a:p>
            <a:r>
              <a:rPr lang="en-US" dirty="0"/>
              <a:t>Mongo databases supports only two types of users: read-only and read-write. Read-only users can query everything in the database, while read-write users have full access to all the data in the database on which they are defined. </a:t>
            </a:r>
          </a:p>
          <a:p>
            <a:r>
              <a:rPr lang="en-US" dirty="0"/>
              <a:t>As for auditing, MongoDB doesn’t provide any facilities for auditing actions performed in the database</a:t>
            </a:r>
            <a:endParaRPr lang="en-IN" dirty="0"/>
          </a:p>
        </p:txBody>
      </p:sp>
    </p:spTree>
    <p:extLst>
      <p:ext uri="{BB962C8B-B14F-4D97-AF65-F5344CB8AC3E}">
        <p14:creationId xmlns:p14="http://schemas.microsoft.com/office/powerpoint/2010/main" val="1880059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58DC1-1B21-4743-BA4A-AEDC80F179F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1CC18E9-F321-4509-9CD8-BFED83CA7A2D}"/>
              </a:ext>
            </a:extLst>
          </p:cNvPr>
          <p:cNvSpPr>
            <a:spLocks noGrp="1"/>
          </p:cNvSpPr>
          <p:nvPr>
            <p:ph idx="1"/>
          </p:nvPr>
        </p:nvSpPr>
        <p:spPr/>
        <p:txBody>
          <a:bodyPr>
            <a:normAutofit lnSpcReduction="10000"/>
          </a:bodyPr>
          <a:lstStyle/>
          <a:p>
            <a:r>
              <a:rPr lang="en-US" sz="2000" dirty="0"/>
              <a:t>Lai et al propose a fine grained access control framework which extends the access control permissions according to the atomic operations of HBase.</a:t>
            </a:r>
          </a:p>
          <a:p>
            <a:r>
              <a:rPr lang="en-US" sz="2000" dirty="0"/>
              <a:t> Hou et al analyze MongoDB security and design injection defense solution. </a:t>
            </a:r>
          </a:p>
          <a:p>
            <a:r>
              <a:rPr lang="en-US" sz="2000" dirty="0"/>
              <a:t>In their previous work, they developed a transparent middleware for encrypting data in MongoDB. </a:t>
            </a:r>
          </a:p>
          <a:p>
            <a:r>
              <a:rPr lang="en-US" sz="2000" dirty="0"/>
              <a:t>Xu et al propose </a:t>
            </a:r>
            <a:r>
              <a:rPr lang="en-US" sz="2000" dirty="0" err="1"/>
              <a:t>CryptMDB</a:t>
            </a:r>
            <a:r>
              <a:rPr lang="en-US" sz="2000" dirty="0"/>
              <a:t>, a practical encrypted MongoDB over Big Data. It utilizes an additive homomorphic asymmetric cryptosystem to encrypt user’s data and achieve strong privacy protection. These existing works don’t discuss searching over encrypted data in NoSQL database</a:t>
            </a:r>
            <a:endParaRPr lang="en-IN" sz="2000" dirty="0"/>
          </a:p>
        </p:txBody>
      </p:sp>
    </p:spTree>
    <p:extLst>
      <p:ext uri="{BB962C8B-B14F-4D97-AF65-F5344CB8AC3E}">
        <p14:creationId xmlns:p14="http://schemas.microsoft.com/office/powerpoint/2010/main" val="13928811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3ACEF-2EB3-4701-B8CA-47589C972546}"/>
              </a:ext>
            </a:extLst>
          </p:cNvPr>
          <p:cNvSpPr>
            <a:spLocks noGrp="1"/>
          </p:cNvSpPr>
          <p:nvPr>
            <p:ph type="title"/>
          </p:nvPr>
        </p:nvSpPr>
        <p:spPr/>
        <p:txBody>
          <a:bodyPr/>
          <a:lstStyle/>
          <a:p>
            <a:r>
              <a:rPr lang="en-IN" dirty="0" err="1"/>
              <a:t>Conculsion</a:t>
            </a:r>
            <a:endParaRPr lang="en-IN" dirty="0"/>
          </a:p>
        </p:txBody>
      </p:sp>
      <p:sp>
        <p:nvSpPr>
          <p:cNvPr id="3" name="Content Placeholder 2">
            <a:extLst>
              <a:ext uri="{FF2B5EF4-FFF2-40B4-BE49-F238E27FC236}">
                <a16:creationId xmlns:a16="http://schemas.microsoft.com/office/drawing/2014/main" id="{733BA6E1-CA96-4337-B91C-B7EE90058BD6}"/>
              </a:ext>
            </a:extLst>
          </p:cNvPr>
          <p:cNvSpPr>
            <a:spLocks noGrp="1"/>
          </p:cNvSpPr>
          <p:nvPr>
            <p:ph idx="1"/>
          </p:nvPr>
        </p:nvSpPr>
        <p:spPr/>
        <p:txBody>
          <a:bodyPr>
            <a:normAutofit fontScale="77500" lnSpcReduction="20000"/>
          </a:bodyPr>
          <a:lstStyle/>
          <a:p>
            <a:r>
              <a:rPr lang="en-US" dirty="0"/>
              <a:t>Homomorphic encryption makes it possible to calculate on ciphertext and get encrypted result. </a:t>
            </a:r>
          </a:p>
          <a:p>
            <a:r>
              <a:rPr lang="en-US" dirty="0"/>
              <a:t>Searching need to know the calculating result in plaintext to decide if the compared data should send to requester. </a:t>
            </a:r>
          </a:p>
          <a:p>
            <a:r>
              <a:rPr lang="en-US" dirty="0"/>
              <a:t>The proposed homomorphic searching scheme separates the calculation and decryption to achieve privacy preserving of sensitive data. </a:t>
            </a:r>
          </a:p>
          <a:p>
            <a:r>
              <a:rPr lang="en-US" dirty="0"/>
              <a:t>For NoSQL database and search engine, they only have encrypted data; for </a:t>
            </a:r>
            <a:r>
              <a:rPr lang="en-US" dirty="0" err="1"/>
              <a:t>Decrypter</a:t>
            </a:r>
            <a:r>
              <a:rPr lang="en-US" dirty="0"/>
              <a:t>, even if it has the key of encrypted data, it can only access the encrypted difference of database data and query data and decrypt this difference into plaintext.</a:t>
            </a:r>
            <a:endParaRPr lang="en-IN" dirty="0"/>
          </a:p>
        </p:txBody>
      </p:sp>
    </p:spTree>
    <p:extLst>
      <p:ext uri="{BB962C8B-B14F-4D97-AF65-F5344CB8AC3E}">
        <p14:creationId xmlns:p14="http://schemas.microsoft.com/office/powerpoint/2010/main" val="28714861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557AC-ABB5-4E95-A6C3-53401E36ECFE}"/>
              </a:ext>
            </a:extLst>
          </p:cNvPr>
          <p:cNvSpPr>
            <a:spLocks noGrp="1"/>
          </p:cNvSpPr>
          <p:nvPr>
            <p:ph type="title"/>
          </p:nvPr>
        </p:nvSpPr>
        <p:spPr/>
        <p:txBody>
          <a:bodyPr/>
          <a:lstStyle/>
          <a:p>
            <a:r>
              <a:rPr lang="en-IN" dirty="0"/>
              <a:t>Bibliography</a:t>
            </a:r>
          </a:p>
        </p:txBody>
      </p:sp>
      <p:sp>
        <p:nvSpPr>
          <p:cNvPr id="3" name="Content Placeholder 2">
            <a:extLst>
              <a:ext uri="{FF2B5EF4-FFF2-40B4-BE49-F238E27FC236}">
                <a16:creationId xmlns:a16="http://schemas.microsoft.com/office/drawing/2014/main" id="{A7DA31CC-6BCC-4966-B684-E7E402CCE2C5}"/>
              </a:ext>
            </a:extLst>
          </p:cNvPr>
          <p:cNvSpPr>
            <a:spLocks noGrp="1"/>
          </p:cNvSpPr>
          <p:nvPr>
            <p:ph idx="1"/>
          </p:nvPr>
        </p:nvSpPr>
        <p:spPr>
          <a:xfrm>
            <a:off x="555863" y="2053170"/>
            <a:ext cx="8246070" cy="3561734"/>
          </a:xfrm>
        </p:spPr>
        <p:txBody>
          <a:bodyPr/>
          <a:lstStyle/>
          <a:p>
            <a:r>
              <a:rPr lang="en-IN" sz="2000" dirty="0">
                <a:hlinkClick r:id="rId2"/>
              </a:rPr>
              <a:t>https://www.microsoft.com/en-us/research/project/homomorphic-encryption/</a:t>
            </a:r>
            <a:endParaRPr lang="en-IN" sz="2000" dirty="0"/>
          </a:p>
          <a:p>
            <a:r>
              <a:rPr lang="en-IN" sz="2000" dirty="0">
                <a:hlinkClick r:id="rId3"/>
              </a:rPr>
              <a:t>https://www.makeuseof.com/what-is-homomorphic-encryption/</a:t>
            </a:r>
            <a:endParaRPr lang="en-IN" sz="2000" dirty="0"/>
          </a:p>
          <a:p>
            <a:r>
              <a:rPr lang="en-IN" sz="2000" dirty="0">
                <a:hlinkClick r:id="rId4"/>
              </a:rPr>
              <a:t>https://ieeexplore.ieee.org/document/8726827/</a:t>
            </a:r>
            <a:endParaRPr lang="en-IN" sz="2000" dirty="0"/>
          </a:p>
          <a:p>
            <a:endParaRPr lang="en-IN" dirty="0"/>
          </a:p>
        </p:txBody>
      </p:sp>
    </p:spTree>
    <p:extLst>
      <p:ext uri="{BB962C8B-B14F-4D97-AF65-F5344CB8AC3E}">
        <p14:creationId xmlns:p14="http://schemas.microsoft.com/office/powerpoint/2010/main" val="40849249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1BCD6-C834-4115-8B0F-77A944705A6B}"/>
              </a:ext>
            </a:extLst>
          </p:cNvPr>
          <p:cNvSpPr>
            <a:spLocks noGrp="1"/>
          </p:cNvSpPr>
          <p:nvPr>
            <p:ph type="title"/>
          </p:nvPr>
        </p:nvSpPr>
        <p:spPr/>
        <p:txBody>
          <a:bodyPr/>
          <a:lstStyle/>
          <a:p>
            <a:r>
              <a:rPr lang="en-IN" dirty="0"/>
              <a:t>Implementation Details</a:t>
            </a:r>
          </a:p>
        </p:txBody>
      </p:sp>
      <p:sp>
        <p:nvSpPr>
          <p:cNvPr id="3" name="Content Placeholder 2">
            <a:extLst>
              <a:ext uri="{FF2B5EF4-FFF2-40B4-BE49-F238E27FC236}">
                <a16:creationId xmlns:a16="http://schemas.microsoft.com/office/drawing/2014/main" id="{3B3BD017-AA8D-44B8-80C4-456DB471E611}"/>
              </a:ext>
            </a:extLst>
          </p:cNvPr>
          <p:cNvSpPr>
            <a:spLocks noGrp="1"/>
          </p:cNvSpPr>
          <p:nvPr>
            <p:ph idx="1"/>
          </p:nvPr>
        </p:nvSpPr>
        <p:spPr/>
        <p:txBody>
          <a:bodyPr>
            <a:normAutofit fontScale="85000" lnSpcReduction="20000"/>
          </a:bodyPr>
          <a:lstStyle/>
          <a:p>
            <a:r>
              <a:rPr lang="en-IN" dirty="0"/>
              <a:t>Since, the sample implementation in this paper is performed on </a:t>
            </a:r>
            <a:r>
              <a:rPr lang="en-IN" dirty="0" err="1"/>
              <a:t>MongoDb</a:t>
            </a:r>
            <a:r>
              <a:rPr lang="en-IN" dirty="0"/>
              <a:t>, </a:t>
            </a:r>
            <a:r>
              <a:rPr lang="en-IN" dirty="0" err="1"/>
              <a:t>MongoDb</a:t>
            </a:r>
            <a:r>
              <a:rPr lang="en-IN" dirty="0"/>
              <a:t> will be the database which will be used in my implementation</a:t>
            </a:r>
          </a:p>
          <a:p>
            <a:r>
              <a:rPr lang="en-IN" dirty="0"/>
              <a:t>Python language will be used in the implementation of the research paper.</a:t>
            </a:r>
          </a:p>
          <a:p>
            <a:r>
              <a:rPr lang="en-IN" dirty="0"/>
              <a:t>Algorithms which will be studied for the purpose of implementation of this paper ideas :</a:t>
            </a:r>
          </a:p>
          <a:p>
            <a:pPr lvl="1"/>
            <a:r>
              <a:rPr lang="en-IN" dirty="0" err="1">
                <a:latin typeface="inherit"/>
              </a:rPr>
              <a:t>Paillier</a:t>
            </a:r>
            <a:r>
              <a:rPr lang="en-IN" dirty="0">
                <a:latin typeface="inherit"/>
              </a:rPr>
              <a:t> cryptosystem</a:t>
            </a:r>
            <a:endParaRPr lang="en-IN" dirty="0"/>
          </a:p>
          <a:p>
            <a:pPr lvl="1"/>
            <a:r>
              <a:rPr lang="en-IN" dirty="0"/>
              <a:t>BFV scheme</a:t>
            </a:r>
          </a:p>
          <a:p>
            <a:pPr lvl="1"/>
            <a:r>
              <a:rPr lang="en-IN" dirty="0"/>
              <a:t>CKKS scheme</a:t>
            </a:r>
          </a:p>
        </p:txBody>
      </p:sp>
    </p:spTree>
    <p:extLst>
      <p:ext uri="{BB962C8B-B14F-4D97-AF65-F5344CB8AC3E}">
        <p14:creationId xmlns:p14="http://schemas.microsoft.com/office/powerpoint/2010/main" val="13041708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0D76CC-15E9-4738-9DED-D5E2D4EF5FAA}"/>
              </a:ext>
            </a:extLst>
          </p:cNvPr>
          <p:cNvSpPr txBox="1"/>
          <p:nvPr/>
        </p:nvSpPr>
        <p:spPr>
          <a:xfrm>
            <a:off x="2817628" y="2571750"/>
            <a:ext cx="3508744" cy="707886"/>
          </a:xfrm>
          <a:prstGeom prst="rect">
            <a:avLst/>
          </a:prstGeom>
          <a:noFill/>
        </p:spPr>
        <p:txBody>
          <a:bodyPr wrap="square" rtlCol="0">
            <a:spAutoFit/>
          </a:bodyPr>
          <a:lstStyle/>
          <a:p>
            <a:pPr algn="ctr"/>
            <a:r>
              <a:rPr lang="en-IN" sz="2000" dirty="0"/>
              <a:t>Aditya Tawade </a:t>
            </a:r>
          </a:p>
          <a:p>
            <a:pPr algn="ctr"/>
            <a:r>
              <a:rPr lang="en-IN" sz="2000" dirty="0"/>
              <a:t>Roll No:1911126 Batch:B-4</a:t>
            </a:r>
          </a:p>
        </p:txBody>
      </p:sp>
    </p:spTree>
    <p:extLst>
      <p:ext uri="{BB962C8B-B14F-4D97-AF65-F5344CB8AC3E}">
        <p14:creationId xmlns:p14="http://schemas.microsoft.com/office/powerpoint/2010/main" val="109100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F4E5AA-A867-4277-8047-9409B48B5A18}"/>
              </a:ext>
            </a:extLst>
          </p:cNvPr>
          <p:cNvSpPr>
            <a:spLocks noGrp="1"/>
          </p:cNvSpPr>
          <p:nvPr>
            <p:ph idx="1"/>
          </p:nvPr>
        </p:nvSpPr>
        <p:spPr/>
        <p:txBody>
          <a:bodyPr>
            <a:normAutofit fontScale="70000" lnSpcReduction="20000"/>
          </a:bodyPr>
          <a:lstStyle/>
          <a:p>
            <a:r>
              <a:rPr lang="en-US" dirty="0"/>
              <a:t>A homomorphic searching scheme is proposed to handle this problem. In this scheme, the searching function is divided into two parts named homomorphic comparing and homomorphic decryption. </a:t>
            </a:r>
          </a:p>
          <a:p>
            <a:r>
              <a:rPr lang="en-US" dirty="0"/>
              <a:t>The homomorphic comparing is executed by the encrypted data holder, and the homomorphic decryption is executed by the key holder. With this scheme, encrypted data holder can only get encrypted data and calculate the encrypted differences of these data, and the key holder can only get the encrypted differences and decrypt them</a:t>
            </a:r>
            <a:endParaRPr lang="en-IN" dirty="0"/>
          </a:p>
          <a:p>
            <a:endParaRPr lang="en-IN" dirty="0"/>
          </a:p>
        </p:txBody>
      </p:sp>
    </p:spTree>
    <p:extLst>
      <p:ext uri="{BB962C8B-B14F-4D97-AF65-F5344CB8AC3E}">
        <p14:creationId xmlns:p14="http://schemas.microsoft.com/office/powerpoint/2010/main" val="3959184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a:t>
            </a:r>
          </a:p>
        </p:txBody>
      </p:sp>
      <p:sp>
        <p:nvSpPr>
          <p:cNvPr id="3" name="Content Placeholder 2"/>
          <p:cNvSpPr>
            <a:spLocks noGrp="1"/>
          </p:cNvSpPr>
          <p:nvPr>
            <p:ph idx="1"/>
          </p:nvPr>
        </p:nvSpPr>
        <p:spPr/>
        <p:txBody>
          <a:bodyPr>
            <a:normAutofit fontScale="85000" lnSpcReduction="10000"/>
          </a:bodyPr>
          <a:lstStyle/>
          <a:p>
            <a:r>
              <a:rPr lang="en-US"/>
              <a:t>When </a:t>
            </a:r>
            <a:r>
              <a:rPr lang="en-US" dirty="0"/>
              <a:t>it is running in shared mode, there is no authentication and authorization supported, so MongoDB in shared mode is incapable to store sensitive data.</a:t>
            </a:r>
          </a:p>
          <a:p>
            <a:r>
              <a:rPr lang="en-US" dirty="0"/>
              <a:t>When it is running in standalone or replica-set mode, authentication and authorization are enabled. </a:t>
            </a:r>
          </a:p>
          <a:p>
            <a:r>
              <a:rPr lang="en-US" dirty="0"/>
              <a:t>Even if authentication has been enabled, then the Mongo databases supports only two types of users: read-only and read-write. Read-only users can query everything in the database, while read-write users have full access to all the data in the database on which they are defined</a:t>
            </a:r>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53D3F-D417-4431-86D7-8FF9704C1B9C}"/>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29DE48DD-5CDE-4837-924F-38DBA31A5CA9}"/>
              </a:ext>
            </a:extLst>
          </p:cNvPr>
          <p:cNvSpPr>
            <a:spLocks noGrp="1"/>
          </p:cNvSpPr>
          <p:nvPr>
            <p:ph idx="1"/>
          </p:nvPr>
        </p:nvSpPr>
        <p:spPr/>
        <p:txBody>
          <a:bodyPr>
            <a:normAutofit fontScale="92500" lnSpcReduction="10000"/>
          </a:bodyPr>
          <a:lstStyle/>
          <a:p>
            <a:r>
              <a:rPr lang="en-US" dirty="0"/>
              <a:t>Because NoSQL database systems generally focus on improving performance and scalability to fulfill the requirements of Big Data environment, they pay less attention on the security.</a:t>
            </a:r>
          </a:p>
          <a:p>
            <a:r>
              <a:rPr lang="en-US" dirty="0"/>
              <a:t>The homomorphic encryption function is used to encrypt sensitive data into calculatable ciphertext. In order to preserve privacy of sensitive data, calculating of searching procedure and calculating results decryption are done by two different parts. </a:t>
            </a:r>
            <a:endParaRPr lang="en-IN" dirty="0"/>
          </a:p>
        </p:txBody>
      </p:sp>
    </p:spTree>
    <p:extLst>
      <p:ext uri="{BB962C8B-B14F-4D97-AF65-F5344CB8AC3E}">
        <p14:creationId xmlns:p14="http://schemas.microsoft.com/office/powerpoint/2010/main" val="653642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2A7BA-C6B5-4567-A431-7AD4A3843E40}"/>
              </a:ext>
            </a:extLst>
          </p:cNvPr>
          <p:cNvSpPr>
            <a:spLocks noGrp="1"/>
          </p:cNvSpPr>
          <p:nvPr>
            <p:ph type="title"/>
          </p:nvPr>
        </p:nvSpPr>
        <p:spPr/>
        <p:txBody>
          <a:bodyPr/>
          <a:lstStyle/>
          <a:p>
            <a:r>
              <a:rPr lang="en-IN" dirty="0"/>
              <a:t>Homomorphic Encryption</a:t>
            </a:r>
          </a:p>
        </p:txBody>
      </p:sp>
      <p:sp>
        <p:nvSpPr>
          <p:cNvPr id="3" name="Content Placeholder 2">
            <a:extLst>
              <a:ext uri="{FF2B5EF4-FFF2-40B4-BE49-F238E27FC236}">
                <a16:creationId xmlns:a16="http://schemas.microsoft.com/office/drawing/2014/main" id="{51F07AA5-7819-4731-9FDA-24D465AE0FCD}"/>
              </a:ext>
            </a:extLst>
          </p:cNvPr>
          <p:cNvSpPr>
            <a:spLocks noGrp="1"/>
          </p:cNvSpPr>
          <p:nvPr>
            <p:ph idx="1"/>
          </p:nvPr>
        </p:nvSpPr>
        <p:spPr/>
        <p:txBody>
          <a:bodyPr/>
          <a:lstStyle/>
          <a:p>
            <a:r>
              <a:rPr lang="en-US" dirty="0"/>
              <a:t>The main idea of homomorphic encryption is to encrypt plain data into ciphertext, calculate on ciphertext directly to get result in ciphertext, and decrypt the result ciphertext to get plain result finally. </a:t>
            </a:r>
          </a:p>
          <a:p>
            <a:endParaRPr lang="en-IN" dirty="0"/>
          </a:p>
        </p:txBody>
      </p:sp>
    </p:spTree>
    <p:extLst>
      <p:ext uri="{BB962C8B-B14F-4D97-AF65-F5344CB8AC3E}">
        <p14:creationId xmlns:p14="http://schemas.microsoft.com/office/powerpoint/2010/main" val="1811437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7583B-ABA1-445C-819E-89EB38074233}"/>
              </a:ext>
            </a:extLst>
          </p:cNvPr>
          <p:cNvSpPr>
            <a:spLocks noGrp="1"/>
          </p:cNvSpPr>
          <p:nvPr>
            <p:ph type="title"/>
          </p:nvPr>
        </p:nvSpPr>
        <p:spPr/>
        <p:txBody>
          <a:bodyPr/>
          <a:lstStyle/>
          <a:p>
            <a:r>
              <a:rPr lang="en-IN" dirty="0"/>
              <a:t>Homomorphic Encryption</a:t>
            </a:r>
          </a:p>
        </p:txBody>
      </p:sp>
      <p:sp>
        <p:nvSpPr>
          <p:cNvPr id="3" name="Content Placeholder 2">
            <a:extLst>
              <a:ext uri="{FF2B5EF4-FFF2-40B4-BE49-F238E27FC236}">
                <a16:creationId xmlns:a16="http://schemas.microsoft.com/office/drawing/2014/main" id="{DE59C356-DDBA-4376-8612-1D3102465775}"/>
              </a:ext>
            </a:extLst>
          </p:cNvPr>
          <p:cNvSpPr>
            <a:spLocks noGrp="1"/>
          </p:cNvSpPr>
          <p:nvPr>
            <p:ph idx="1"/>
          </p:nvPr>
        </p:nvSpPr>
        <p:spPr/>
        <p:txBody>
          <a:bodyPr>
            <a:normAutofit/>
          </a:bodyPr>
          <a:lstStyle/>
          <a:p>
            <a:r>
              <a:rPr lang="en-US" sz="1800" dirty="0"/>
              <a:t>Formally, if encryption algorithm </a:t>
            </a:r>
            <a:r>
              <a:rPr lang="en-US" sz="1800" i="1" dirty="0"/>
              <a:t>enc</a:t>
            </a:r>
            <a:r>
              <a:rPr lang="en-US" sz="1800" dirty="0"/>
              <a:t> and decryption algorithm </a:t>
            </a:r>
            <a:r>
              <a:rPr lang="en-US" sz="1800" i="1" dirty="0"/>
              <a:t>dec</a:t>
            </a:r>
            <a:r>
              <a:rPr lang="en-US" sz="1800" dirty="0"/>
              <a:t>,</a:t>
            </a:r>
          </a:p>
          <a:p>
            <a:pPr marL="0" indent="0">
              <a:buNone/>
            </a:pPr>
            <a:r>
              <a:rPr lang="en-IN" sz="1800" dirty="0"/>
              <a:t>                                                           </a:t>
            </a:r>
            <a:r>
              <a:rPr lang="en-IN" sz="1800" i="1" dirty="0"/>
              <a:t>enc</a:t>
            </a:r>
            <a:r>
              <a:rPr lang="en-IN" sz="1800" dirty="0"/>
              <a:t> : M</a:t>
            </a:r>
            <a:r>
              <a:rPr lang="en-IN" sz="1200" dirty="0"/>
              <a:t>→ </a:t>
            </a:r>
            <a:r>
              <a:rPr lang="en-IN" sz="1800" dirty="0"/>
              <a:t>C ,</a:t>
            </a:r>
          </a:p>
          <a:p>
            <a:pPr marL="0" indent="0">
              <a:buNone/>
            </a:pPr>
            <a:r>
              <a:rPr lang="en-IN" sz="1800" dirty="0"/>
              <a:t>			      </a:t>
            </a:r>
            <a:r>
              <a:rPr lang="en-IN" sz="1800" i="1" dirty="0"/>
              <a:t>dec</a:t>
            </a:r>
            <a:r>
              <a:rPr lang="en-IN" sz="1800" dirty="0"/>
              <a:t>: C</a:t>
            </a:r>
            <a:r>
              <a:rPr lang="en-IN" sz="1200" dirty="0"/>
              <a:t>→</a:t>
            </a:r>
            <a:r>
              <a:rPr lang="en-IN" sz="1800" dirty="0"/>
              <a:t>M</a:t>
            </a:r>
          </a:p>
          <a:p>
            <a:pPr marL="0" indent="0">
              <a:buNone/>
            </a:pPr>
            <a:r>
              <a:rPr lang="en-US" sz="1600" dirty="0"/>
              <a:t>         Where M is the set of plain data, C is the set of ciphertext data. </a:t>
            </a:r>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lgn="ctr">
              <a:buNone/>
            </a:pPr>
            <a:r>
              <a:rPr lang="en-US" sz="1400" dirty="0"/>
              <a:t>Then enc with dec can be called homomorphic encryption.</a:t>
            </a:r>
            <a:endParaRPr lang="en-IN" sz="2000" dirty="0"/>
          </a:p>
          <a:p>
            <a:pPr marL="0" indent="0" algn="ctr">
              <a:buNone/>
            </a:pPr>
            <a:endParaRPr lang="en-IN" sz="2000" dirty="0"/>
          </a:p>
          <a:p>
            <a:pPr marL="0" indent="0">
              <a:buNone/>
            </a:pPr>
            <a:endParaRPr lang="en-IN" sz="1800" dirty="0"/>
          </a:p>
        </p:txBody>
      </p:sp>
      <p:pic>
        <p:nvPicPr>
          <p:cNvPr id="7" name="Picture 6">
            <a:extLst>
              <a:ext uri="{FF2B5EF4-FFF2-40B4-BE49-F238E27FC236}">
                <a16:creationId xmlns:a16="http://schemas.microsoft.com/office/drawing/2014/main" id="{AA5A97BE-7769-423E-A74B-D22B2FD2E7EE}"/>
              </a:ext>
            </a:extLst>
          </p:cNvPr>
          <p:cNvPicPr>
            <a:picLocks noChangeAspect="1"/>
          </p:cNvPicPr>
          <p:nvPr/>
        </p:nvPicPr>
        <p:blipFill>
          <a:blip r:embed="rId2"/>
          <a:stretch>
            <a:fillRect/>
          </a:stretch>
        </p:blipFill>
        <p:spPr>
          <a:xfrm>
            <a:off x="2534205" y="2653906"/>
            <a:ext cx="3139923" cy="878958"/>
          </a:xfrm>
          <a:prstGeom prst="rect">
            <a:avLst/>
          </a:prstGeom>
        </p:spPr>
      </p:pic>
      <p:pic>
        <p:nvPicPr>
          <p:cNvPr id="9" name="Picture 8">
            <a:extLst>
              <a:ext uri="{FF2B5EF4-FFF2-40B4-BE49-F238E27FC236}">
                <a16:creationId xmlns:a16="http://schemas.microsoft.com/office/drawing/2014/main" id="{F0704FA9-CDE7-4D76-9AC3-1062B76F1E45}"/>
              </a:ext>
            </a:extLst>
          </p:cNvPr>
          <p:cNvPicPr>
            <a:picLocks noChangeAspect="1"/>
          </p:cNvPicPr>
          <p:nvPr/>
        </p:nvPicPr>
        <p:blipFill>
          <a:blip r:embed="rId3"/>
          <a:stretch>
            <a:fillRect/>
          </a:stretch>
        </p:blipFill>
        <p:spPr>
          <a:xfrm>
            <a:off x="990036" y="3532864"/>
            <a:ext cx="6686671" cy="878958"/>
          </a:xfrm>
          <a:prstGeom prst="rect">
            <a:avLst/>
          </a:prstGeom>
        </p:spPr>
      </p:pic>
      <p:pic>
        <p:nvPicPr>
          <p:cNvPr id="11" name="Picture 10">
            <a:extLst>
              <a:ext uri="{FF2B5EF4-FFF2-40B4-BE49-F238E27FC236}">
                <a16:creationId xmlns:a16="http://schemas.microsoft.com/office/drawing/2014/main" id="{9F37B84E-A3C7-496E-BDF9-71999DA088E3}"/>
              </a:ext>
            </a:extLst>
          </p:cNvPr>
          <p:cNvPicPr>
            <a:picLocks noChangeAspect="1"/>
          </p:cNvPicPr>
          <p:nvPr/>
        </p:nvPicPr>
        <p:blipFill>
          <a:blip r:embed="rId4"/>
          <a:stretch>
            <a:fillRect/>
          </a:stretch>
        </p:blipFill>
        <p:spPr>
          <a:xfrm>
            <a:off x="3227791" y="1572328"/>
            <a:ext cx="1752752" cy="694836"/>
          </a:xfrm>
          <a:prstGeom prst="rect">
            <a:avLst/>
          </a:prstGeom>
        </p:spPr>
      </p:pic>
    </p:spTree>
    <p:extLst>
      <p:ext uri="{BB962C8B-B14F-4D97-AF65-F5344CB8AC3E}">
        <p14:creationId xmlns:p14="http://schemas.microsoft.com/office/powerpoint/2010/main" val="2256944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171BD-58AA-4A53-A5B1-B6400F055A4C}"/>
              </a:ext>
            </a:extLst>
          </p:cNvPr>
          <p:cNvSpPr>
            <a:spLocks noGrp="1"/>
          </p:cNvSpPr>
          <p:nvPr>
            <p:ph type="title"/>
          </p:nvPr>
        </p:nvSpPr>
        <p:spPr/>
        <p:txBody>
          <a:bodyPr/>
          <a:lstStyle/>
          <a:p>
            <a:r>
              <a:rPr lang="en-IN" dirty="0"/>
              <a:t>Homomorphic Encryption</a:t>
            </a:r>
          </a:p>
        </p:txBody>
      </p:sp>
      <p:sp>
        <p:nvSpPr>
          <p:cNvPr id="3" name="Content Placeholder 2">
            <a:extLst>
              <a:ext uri="{FF2B5EF4-FFF2-40B4-BE49-F238E27FC236}">
                <a16:creationId xmlns:a16="http://schemas.microsoft.com/office/drawing/2014/main" id="{4DA62F8D-AE90-489B-A3BF-F5933DC1B437}"/>
              </a:ext>
            </a:extLst>
          </p:cNvPr>
          <p:cNvSpPr>
            <a:spLocks noGrp="1"/>
          </p:cNvSpPr>
          <p:nvPr>
            <p:ph idx="1"/>
          </p:nvPr>
        </p:nvSpPr>
        <p:spPr/>
        <p:txBody>
          <a:bodyPr>
            <a:normAutofit/>
          </a:bodyPr>
          <a:lstStyle/>
          <a:p>
            <a:r>
              <a:rPr lang="en-US" sz="1800" dirty="0"/>
              <a:t>There are various types of homomorphic encryption algorithm, </a:t>
            </a:r>
            <a:r>
              <a:rPr lang="en-US" sz="1800" dirty="0" err="1"/>
              <a:t>e.g</a:t>
            </a:r>
            <a:r>
              <a:rPr lang="en-US" sz="1800" dirty="0"/>
              <a:t> partial homomorphic encryption, somewhat homomorphic and full homomorphic encryption, etc.</a:t>
            </a:r>
          </a:p>
          <a:p>
            <a:r>
              <a:rPr lang="en-US" sz="1800" dirty="0"/>
              <a:t> The partial homomorphic encryption algorithm can only support limited operations on the ciphertext, </a:t>
            </a:r>
            <a:r>
              <a:rPr lang="en-US" sz="1800" dirty="0" err="1"/>
              <a:t>e.g</a:t>
            </a:r>
            <a:r>
              <a:rPr lang="en-US" sz="1800" dirty="0"/>
              <a:t> multiplication or addition. The somewhat homomorphic encryption algorithm can support all necessary operations but the operation steps are limited. </a:t>
            </a:r>
          </a:p>
          <a:p>
            <a:r>
              <a:rPr lang="en-US" sz="1800" dirty="0"/>
              <a:t>The full homomorphic encryption algorithm can support all operations and unlimited operation steps. </a:t>
            </a:r>
          </a:p>
          <a:p>
            <a:r>
              <a:rPr lang="en-US" sz="1800" dirty="0"/>
              <a:t>To support searching on ciphertext, the full homomorphic is not necessary for the operation and operation steps are both limited</a:t>
            </a:r>
            <a:endParaRPr lang="en-IN" sz="1800" dirty="0"/>
          </a:p>
        </p:txBody>
      </p:sp>
    </p:spTree>
    <p:extLst>
      <p:ext uri="{BB962C8B-B14F-4D97-AF65-F5344CB8AC3E}">
        <p14:creationId xmlns:p14="http://schemas.microsoft.com/office/powerpoint/2010/main" val="3633562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AD2C-33ED-41EF-82AB-92D964335BA8}"/>
              </a:ext>
            </a:extLst>
          </p:cNvPr>
          <p:cNvSpPr>
            <a:spLocks noGrp="1"/>
          </p:cNvSpPr>
          <p:nvPr>
            <p:ph type="title"/>
          </p:nvPr>
        </p:nvSpPr>
        <p:spPr/>
        <p:txBody>
          <a:bodyPr/>
          <a:lstStyle/>
          <a:p>
            <a:r>
              <a:rPr lang="en-IN" dirty="0"/>
              <a:t>Privacy Preserving Searching </a:t>
            </a:r>
          </a:p>
        </p:txBody>
      </p:sp>
      <p:sp>
        <p:nvSpPr>
          <p:cNvPr id="3" name="Content Placeholder 2">
            <a:extLst>
              <a:ext uri="{FF2B5EF4-FFF2-40B4-BE49-F238E27FC236}">
                <a16:creationId xmlns:a16="http://schemas.microsoft.com/office/drawing/2014/main" id="{90DF19D7-553F-45EF-AF0A-D5C80B970D8F}"/>
              </a:ext>
            </a:extLst>
          </p:cNvPr>
          <p:cNvSpPr>
            <a:spLocks noGrp="1"/>
          </p:cNvSpPr>
          <p:nvPr>
            <p:ph idx="1"/>
          </p:nvPr>
        </p:nvSpPr>
        <p:spPr/>
        <p:txBody>
          <a:bodyPr>
            <a:normAutofit/>
          </a:bodyPr>
          <a:lstStyle/>
          <a:p>
            <a:r>
              <a:rPr lang="en-US" sz="1800" dirty="0"/>
              <a:t>Privacy preserving searching can based on homomorphic encryption supporting subtraction.</a:t>
            </a:r>
          </a:p>
          <a:p>
            <a:r>
              <a:rPr lang="en-US" sz="1800" dirty="0"/>
              <a:t>Formally, d</a:t>
            </a:r>
            <a:r>
              <a:rPr lang="en-US" sz="1400" dirty="0"/>
              <a:t>c</a:t>
            </a:r>
            <a:r>
              <a:rPr lang="en-US" sz="1800" dirty="0"/>
              <a:t> is the ciphertext of data in database, q</a:t>
            </a:r>
            <a:r>
              <a:rPr lang="en-US" sz="1400" dirty="0"/>
              <a:t>c</a:t>
            </a:r>
            <a:r>
              <a:rPr lang="en-US" sz="1800" dirty="0"/>
              <a:t> is the ciphertext of query data, the ciphertext of difference between d</a:t>
            </a:r>
            <a:r>
              <a:rPr lang="en-US" sz="1400" dirty="0"/>
              <a:t>c</a:t>
            </a:r>
            <a:r>
              <a:rPr lang="en-US" sz="1800" dirty="0"/>
              <a:t> and q</a:t>
            </a:r>
            <a:r>
              <a:rPr lang="en-US" sz="1400" dirty="0"/>
              <a:t>c</a:t>
            </a:r>
            <a:r>
              <a:rPr lang="en-US" sz="1800" dirty="0"/>
              <a:t> is </a:t>
            </a:r>
          </a:p>
          <a:p>
            <a:endParaRPr lang="en-US" sz="1800" dirty="0"/>
          </a:p>
          <a:p>
            <a:endParaRPr lang="en-US" sz="1800" dirty="0"/>
          </a:p>
          <a:p>
            <a:r>
              <a:rPr lang="en-US" sz="1800" dirty="0"/>
              <a:t>Where -</a:t>
            </a:r>
            <a:r>
              <a:rPr lang="en-US" sz="1600" dirty="0"/>
              <a:t>c</a:t>
            </a:r>
            <a:r>
              <a:rPr lang="en-US" sz="1800" dirty="0"/>
              <a:t> is subtraction on ciphertext, </a:t>
            </a:r>
            <a:r>
              <a:rPr lang="en-US" sz="1800" dirty="0" err="1"/>
              <a:t>r</a:t>
            </a:r>
            <a:r>
              <a:rPr lang="en-US" sz="1400" dirty="0" err="1"/>
              <a:t>c</a:t>
            </a:r>
            <a:r>
              <a:rPr lang="en-US" sz="1800" dirty="0"/>
              <a:t> is the ciphertext of difference, and r is the plaintext of </a:t>
            </a:r>
            <a:r>
              <a:rPr lang="en-US" sz="1800" dirty="0" err="1"/>
              <a:t>r</a:t>
            </a:r>
            <a:r>
              <a:rPr lang="en-US" sz="1400" dirty="0" err="1"/>
              <a:t>c</a:t>
            </a:r>
            <a:r>
              <a:rPr lang="en-US" sz="1800" dirty="0"/>
              <a:t>. If r equals zero, then the query data is found in database and vice versa. </a:t>
            </a:r>
          </a:p>
          <a:p>
            <a:r>
              <a:rPr lang="en-US" sz="1600" dirty="0"/>
              <a:t>In the searching procedure, if d</a:t>
            </a:r>
            <a:r>
              <a:rPr lang="en-US" sz="1400" dirty="0"/>
              <a:t>c</a:t>
            </a:r>
            <a:r>
              <a:rPr lang="en-US" sz="1600" dirty="0"/>
              <a:t> and q</a:t>
            </a:r>
            <a:r>
              <a:rPr lang="en-US" sz="1200" dirty="0"/>
              <a:t>c</a:t>
            </a:r>
            <a:r>
              <a:rPr lang="en-US" sz="1600" dirty="0"/>
              <a:t> both are not decrypted, the data searching is privacy preserving even if </a:t>
            </a:r>
            <a:r>
              <a:rPr lang="en-US" sz="1600" dirty="0" err="1"/>
              <a:t>r</a:t>
            </a:r>
            <a:r>
              <a:rPr lang="en-US" sz="1200" dirty="0" err="1"/>
              <a:t>c</a:t>
            </a:r>
            <a:r>
              <a:rPr lang="en-US" sz="1600" dirty="0"/>
              <a:t>, the ciphertext of the difference between them needs to be decrypted. </a:t>
            </a:r>
            <a:endParaRPr lang="en-IN" sz="2400" dirty="0"/>
          </a:p>
        </p:txBody>
      </p:sp>
      <p:pic>
        <p:nvPicPr>
          <p:cNvPr id="5" name="Picture 4">
            <a:extLst>
              <a:ext uri="{FF2B5EF4-FFF2-40B4-BE49-F238E27FC236}">
                <a16:creationId xmlns:a16="http://schemas.microsoft.com/office/drawing/2014/main" id="{44E30DD9-8A13-4812-BB4D-1E62DF39126D}"/>
              </a:ext>
            </a:extLst>
          </p:cNvPr>
          <p:cNvPicPr>
            <a:picLocks noChangeAspect="1"/>
          </p:cNvPicPr>
          <p:nvPr/>
        </p:nvPicPr>
        <p:blipFill>
          <a:blip r:embed="rId2"/>
          <a:stretch>
            <a:fillRect/>
          </a:stretch>
        </p:blipFill>
        <p:spPr>
          <a:xfrm>
            <a:off x="3996640" y="2410818"/>
            <a:ext cx="1150720" cy="586791"/>
          </a:xfrm>
          <a:prstGeom prst="rect">
            <a:avLst/>
          </a:prstGeom>
        </p:spPr>
      </p:pic>
    </p:spTree>
    <p:extLst>
      <p:ext uri="{BB962C8B-B14F-4D97-AF65-F5344CB8AC3E}">
        <p14:creationId xmlns:p14="http://schemas.microsoft.com/office/powerpoint/2010/main" val="17944213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2018</Words>
  <Application>Microsoft Office PowerPoint</Application>
  <PresentationFormat>On-screen Show (16:9)</PresentationFormat>
  <Paragraphs>136</Paragraphs>
  <Slides>27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inherit</vt:lpstr>
      <vt:lpstr>Office Theme</vt:lpstr>
      <vt:lpstr>A Homomorphic Searching Scheme For Sensitive Data In NoSQL Database</vt:lpstr>
      <vt:lpstr>Abstract</vt:lpstr>
      <vt:lpstr>PowerPoint Presentation</vt:lpstr>
      <vt:lpstr>Introduction</vt:lpstr>
      <vt:lpstr>Introduction</vt:lpstr>
      <vt:lpstr>Homomorphic Encryption</vt:lpstr>
      <vt:lpstr>Homomorphic Encryption</vt:lpstr>
      <vt:lpstr>Homomorphic Encryption</vt:lpstr>
      <vt:lpstr>Privacy Preserving Searching </vt:lpstr>
      <vt:lpstr>The Problem of Searching with Homomorphic Encryption</vt:lpstr>
      <vt:lpstr>HOMOMORPHIC SEARCHING SCHEME</vt:lpstr>
      <vt:lpstr>Structure of the Scheme </vt:lpstr>
      <vt:lpstr>Searching procedure </vt:lpstr>
      <vt:lpstr>SAMPLE IMPLEMENTATION WITH MONGODB</vt:lpstr>
      <vt:lpstr>MongoDB Access and System Architecture</vt:lpstr>
      <vt:lpstr>Homomorphic Encryption Algorithm </vt:lpstr>
      <vt:lpstr>Experimental Result</vt:lpstr>
      <vt:lpstr>Experimental Result</vt:lpstr>
      <vt:lpstr>RELATED WORKS</vt:lpstr>
      <vt:lpstr>RELATED WORKS</vt:lpstr>
      <vt:lpstr>HBase</vt:lpstr>
      <vt:lpstr>MongoDB</vt:lpstr>
      <vt:lpstr>PowerPoint Presentation</vt:lpstr>
      <vt:lpstr>Conculsion</vt:lpstr>
      <vt:lpstr>Bibliography</vt:lpstr>
      <vt:lpstr>Implementation Details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2021-04-28T19:25:13Z</dcterms:modified>
</cp:coreProperties>
</file>