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81" r:id="rId2"/>
    <p:sldId id="280" r:id="rId3"/>
    <p:sldId id="282" r:id="rId4"/>
    <p:sldId id="283" r:id="rId5"/>
    <p:sldId id="284" r:id="rId6"/>
    <p:sldId id="285" r:id="rId7"/>
    <p:sldId id="273" r:id="rId8"/>
    <p:sldId id="261" r:id="rId9"/>
    <p:sldId id="26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612"/>
  </p:normalViewPr>
  <p:slideViewPr>
    <p:cSldViewPr snapToGrid="0" snapToObjects="1">
      <p:cViewPr varScale="1">
        <p:scale>
          <a:sx n="86" d="100"/>
          <a:sy n="86" d="100"/>
        </p:scale>
        <p:origin x="-10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gm resort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5" y="650549"/>
            <a:ext cx="996739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090787" y="5653548"/>
            <a:ext cx="1101213" cy="110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Image result for adobe analytics 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5" y="3100849"/>
            <a:ext cx="438307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319251" y="4133750"/>
            <a:ext cx="5437239" cy="2412984"/>
            <a:chOff x="6479457" y="4133750"/>
            <a:chExt cx="5437239" cy="2412984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6479457" y="5476886"/>
              <a:ext cx="5437239" cy="106984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Team </a:t>
              </a:r>
              <a:r>
                <a:rPr lang="en-US" dirty="0"/>
                <a:t>Name</a:t>
              </a:r>
              <a:r>
                <a:rPr lang="en-US"/>
                <a:t>: </a:t>
              </a:r>
              <a:endParaRPr lang="en-US" dirty="0"/>
            </a:p>
            <a:p>
              <a:r>
                <a:rPr lang="en-US" dirty="0" smtClean="0"/>
                <a:t>Team </a:t>
              </a:r>
              <a:r>
                <a:rPr lang="en-US" dirty="0"/>
                <a:t>Member: </a:t>
              </a:r>
              <a:r>
                <a:rPr lang="en-US" dirty="0" smtClean="0"/>
                <a:t>Aditya Thakur &amp; Yifan Yin  </a:t>
              </a:r>
              <a:endParaRPr lang="en-US" dirty="0"/>
            </a:p>
            <a:p>
              <a:r>
                <a:rPr lang="en-US" dirty="0"/>
                <a:t>Faculty Name: Josh Friedman</a:t>
              </a:r>
            </a:p>
          </p:txBody>
        </p:sp>
        <p:pic>
          <p:nvPicPr>
            <p:cNvPr id="13316" name="Picture 4" descr="Image result for 2 7 poker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48" b="22867"/>
            <a:stretch/>
          </p:blipFill>
          <p:spPr bwMode="auto">
            <a:xfrm>
              <a:off x="8277019" y="4133750"/>
              <a:ext cx="3364374" cy="1591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1150">
            <a:off x="10199993" y="3430954"/>
            <a:ext cx="1628746" cy="20359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942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60" y="286752"/>
            <a:ext cx="11329242" cy="1109347"/>
          </a:xfrm>
        </p:spPr>
        <p:txBody>
          <a:bodyPr>
            <a:normAutofit/>
          </a:bodyPr>
          <a:lstStyle/>
          <a:p>
            <a:r>
              <a:rPr lang="en-US" sz="3200" dirty="0"/>
              <a:t>“Siri, make an </a:t>
            </a:r>
            <a:r>
              <a:rPr lang="en-US" sz="3200" dirty="0" smtClean="0"/>
              <a:t>reservation </a:t>
            </a:r>
            <a:r>
              <a:rPr lang="en-US" sz="3200" dirty="0" smtClean="0">
                <a:solidFill>
                  <a:schemeClr val="accent3"/>
                </a:solidFill>
              </a:rPr>
              <a:t>tonight</a:t>
            </a:r>
            <a:r>
              <a:rPr lang="en-US" sz="3200" dirty="0" smtClean="0"/>
              <a:t> in Vegas”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55"/>
          <a:stretch/>
        </p:blipFill>
        <p:spPr>
          <a:xfrm>
            <a:off x="3609540" y="1572765"/>
            <a:ext cx="8167162" cy="2047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Image result for mobil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32" y="6172396"/>
            <a:ext cx="1030939" cy="5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7460" y="1572683"/>
            <a:ext cx="3170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Phone Users </a:t>
            </a:r>
          </a:p>
          <a:p>
            <a:r>
              <a:rPr lang="en-US" dirty="0" smtClean="0"/>
              <a:t>are making dining and entertainment reservations when they are visiting Las Vegas, and they are looking for restaurant and events for </a:t>
            </a:r>
            <a:r>
              <a:rPr lang="en-US" b="1" dirty="0" smtClean="0">
                <a:solidFill>
                  <a:schemeClr val="accent3"/>
                </a:solidFill>
              </a:rPr>
              <a:t>Today and Tomorrow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25" y="3830912"/>
            <a:ext cx="1563689" cy="27812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447460" y="4205890"/>
            <a:ext cx="4338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RECOMMENDATION:</a:t>
            </a:r>
            <a:endParaRPr lang="en-US" dirty="0" smtClean="0"/>
          </a:p>
          <a:p>
            <a:pPr lvl="1"/>
            <a:r>
              <a:rPr lang="en-US" dirty="0" smtClean="0"/>
              <a:t>Push </a:t>
            </a:r>
            <a:r>
              <a:rPr lang="en-US" dirty="0"/>
              <a:t>App notifications of dining and events recommendations according to customer check-in day and favorite items. Push dining recommendations during the afternoon and evening to increase the table occupation </a:t>
            </a:r>
            <a:r>
              <a:rPr lang="en-US" dirty="0" smtClean="0"/>
              <a:t>rates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45" y="4205121"/>
            <a:ext cx="3200400" cy="2373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5792903" y="4979579"/>
            <a:ext cx="1166230" cy="15912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36" y="288630"/>
            <a:ext cx="11252858" cy="2306147"/>
          </a:xfrm>
        </p:spPr>
        <p:txBody>
          <a:bodyPr>
            <a:normAutofit fontScale="90000"/>
          </a:bodyPr>
          <a:lstStyle/>
          <a:p>
            <a:r>
              <a:rPr lang="en-US" sz="7400" dirty="0" smtClean="0"/>
              <a:t>M life: Developing </a:t>
            </a:r>
            <a:r>
              <a:rPr lang="en-US" sz="7400" dirty="0"/>
              <a:t>customer </a:t>
            </a:r>
            <a:r>
              <a:rPr lang="en-US" sz="7400" dirty="0" smtClean="0"/>
              <a:t>value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Key </a:t>
            </a:r>
            <a:r>
              <a:rPr lang="en-US" sz="2000" dirty="0"/>
              <a:t>business Objective -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6" y="4546598"/>
            <a:ext cx="10058400" cy="17033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opportunities to increase future </a:t>
            </a:r>
            <a:r>
              <a:rPr lang="en-US" dirty="0" smtClean="0"/>
              <a:t>conversions/bookings</a:t>
            </a:r>
            <a:endParaRPr lang="en-US" dirty="0"/>
          </a:p>
          <a:p>
            <a:pPr lvl="1"/>
            <a:r>
              <a:rPr lang="en-US" dirty="0"/>
              <a:t>M Life members have higher customer values, compared to </a:t>
            </a:r>
            <a:r>
              <a:rPr lang="en-US" dirty="0" smtClean="0"/>
              <a:t>Non-Members </a:t>
            </a:r>
            <a:endParaRPr lang="en-US" dirty="0"/>
          </a:p>
          <a:p>
            <a:pPr lvl="1"/>
            <a:r>
              <a:rPr lang="en-US" dirty="0"/>
              <a:t>MGM should encourage </a:t>
            </a:r>
            <a:r>
              <a:rPr lang="en-US" dirty="0" smtClean="0"/>
              <a:t>Non-Members </a:t>
            </a:r>
            <a:r>
              <a:rPr lang="en-US" dirty="0"/>
              <a:t>to sign up </a:t>
            </a:r>
            <a:r>
              <a:rPr lang="en-US" dirty="0" smtClean="0"/>
              <a:t>for the </a:t>
            </a:r>
            <a:r>
              <a:rPr lang="en-US" dirty="0">
                <a:solidFill>
                  <a:schemeClr val="accent3"/>
                </a:solidFill>
              </a:rPr>
              <a:t>M Life membership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www.theborgata.com/~/media/Borgata/Casino/M%20life%20Rewards/landing-page-image/mlife-rewards-697x210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51" y="2457434"/>
            <a:ext cx="5941628" cy="1790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https://static.mgmresorts.com/content/dam/MGM/corporate/corporate-initiatives/m-life/mlife-member-sapphire-card.tif.image.292.190.hi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420" y="6223310"/>
            <a:ext cx="980580" cy="6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3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7496175" y="1246909"/>
            <a:ext cx="4562475" cy="548726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block in ‘</a:t>
            </a:r>
            <a:r>
              <a:rPr lang="en-US" sz="1800" dirty="0">
                <a:solidFill>
                  <a:schemeClr val="accent1"/>
                </a:solidFill>
              </a:rPr>
              <a:t>Red</a:t>
            </a:r>
            <a:r>
              <a:rPr lang="en-US" sz="1800" dirty="0"/>
              <a:t>’ shows the conversion for visitors without a M Life Membership whereas the ones in shades of </a:t>
            </a:r>
            <a:r>
              <a:rPr lang="en-US" sz="1800" dirty="0">
                <a:solidFill>
                  <a:srgbClr val="00B050"/>
                </a:solidFill>
              </a:rPr>
              <a:t>green </a:t>
            </a:r>
            <a:r>
              <a:rPr lang="en-US" sz="1800" dirty="0"/>
              <a:t>are the conversion rates for different tiers of M Life membership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M Life </a:t>
            </a:r>
            <a:r>
              <a:rPr lang="en-US" sz="1800" dirty="0" smtClean="0"/>
              <a:t>members </a:t>
            </a:r>
            <a:r>
              <a:rPr lang="en-US" sz="1800" dirty="0"/>
              <a:t>are generating more revenue </a:t>
            </a:r>
            <a:r>
              <a:rPr lang="en-US" sz="1800" dirty="0" smtClean="0"/>
              <a:t>as compared </a:t>
            </a:r>
            <a:r>
              <a:rPr lang="en-US" sz="1800" dirty="0"/>
              <a:t>to </a:t>
            </a:r>
            <a:r>
              <a:rPr lang="en-US" sz="1800" dirty="0" smtClean="0"/>
              <a:t>Non members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As we can observe, there is a difference of around 10% in conversions for members vs non members.</a:t>
            </a:r>
          </a:p>
          <a:p>
            <a:pPr marL="0" indent="0">
              <a:buNone/>
            </a:pPr>
            <a:r>
              <a:rPr lang="en-US" sz="1800" dirty="0"/>
              <a:t>Take Sapphire membership as an instance which is </a:t>
            </a:r>
            <a:r>
              <a:rPr lang="en-US" sz="1800" b="1" dirty="0"/>
              <a:t>free</a:t>
            </a:r>
            <a:r>
              <a:rPr lang="en-US" sz="1800" dirty="0"/>
              <a:t>. The members show a conversion of 11.18% which is very big compared to the default 1.64%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0" y="1511670"/>
            <a:ext cx="6265150" cy="48423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14683" y="4837472"/>
            <a:ext cx="2163097" cy="13076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9575" y="6354058"/>
            <a:ext cx="7554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*Conversion rate formula: (Reservations/Visitors)/100</a:t>
            </a:r>
          </a:p>
          <a:p>
            <a:r>
              <a:rPr lang="en-US" sz="1100" dirty="0"/>
              <a:t>**RPM: Revenue per 1000 visitors</a:t>
            </a:r>
          </a:p>
        </p:txBody>
      </p:sp>
      <p:pic>
        <p:nvPicPr>
          <p:cNvPr id="10" name="Picture 2" descr="https://static.mgmresorts.com/content/dam/MGM/corporate/corporate-initiatives/m-life/mlife-member-sapphire-card.tif.image.292.190.hi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420" y="6223310"/>
            <a:ext cx="980580" cy="6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1584" y="196147"/>
            <a:ext cx="5762625" cy="1251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Sign up M life!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545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25945"/>
            <a:ext cx="6711950" cy="4660530"/>
          </a:xfrm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7249103" y="915445"/>
            <a:ext cx="4562475" cy="657701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dirty="0"/>
              <a:t>If we observe the way visitors react to Email and Social Media campaigns based on their loyalty tier status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Have a look at the difference in percentages for response rate for the promotional campaigns </a:t>
            </a:r>
            <a:r>
              <a:rPr lang="en-US" sz="1600" dirty="0" smtClean="0"/>
              <a:t>of: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u="sng" dirty="0"/>
              <a:t>Non Members vs Sapphire members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Enrolled </a:t>
            </a:r>
            <a:r>
              <a:rPr lang="en-US" sz="1600" dirty="0" smtClean="0"/>
              <a:t>M Life </a:t>
            </a:r>
            <a:r>
              <a:rPr lang="en-US" sz="1600" dirty="0"/>
              <a:t>members are much more likely to respond to Emails and social media posts compared to non-members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Recommendation:</a:t>
            </a:r>
          </a:p>
          <a:p>
            <a:r>
              <a:rPr lang="en-US" sz="1600" dirty="0"/>
              <a:t>MGM should try and target the non members and convince them to become a member of the </a:t>
            </a:r>
            <a:r>
              <a:rPr lang="en-US" sz="1600" dirty="0" smtClean="0"/>
              <a:t>M Life </a:t>
            </a:r>
            <a:r>
              <a:rPr lang="en-US" sz="1600" dirty="0"/>
              <a:t>program </a:t>
            </a:r>
          </a:p>
          <a:p>
            <a:r>
              <a:rPr lang="en-US" sz="1600" dirty="0"/>
              <a:t>Incentives and various promotional   strategies can be used to encourage the user to sign up for the same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43896" y="3101687"/>
            <a:ext cx="2377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43896" y="4068041"/>
            <a:ext cx="237778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s://static.mgmresorts.com/content/dam/MGM/corporate/corporate-initiatives/m-life/mlife-member-sapphire-card.tif.image.292.190.hi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420" y="6223310"/>
            <a:ext cx="980580" cy="6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91584" y="196147"/>
            <a:ext cx="5762625" cy="1251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Sign up M life!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1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7" y="1636775"/>
            <a:ext cx="6116850" cy="45090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632826" y="1626767"/>
            <a:ext cx="4908686" cy="6010422"/>
          </a:xfrm>
        </p:spPr>
        <p:txBody>
          <a:bodyPr>
            <a:normAutofit/>
          </a:bodyPr>
          <a:lstStyle/>
          <a:p>
            <a:r>
              <a:rPr lang="en-US" sz="1600" b="1" dirty="0"/>
              <a:t>Once again take a look at the conversion rate for Sept 2016 vs Sept 2017</a:t>
            </a:r>
          </a:p>
          <a:p>
            <a:r>
              <a:rPr lang="en-US" sz="1600" dirty="0"/>
              <a:t>We see a conversion rate increase of about 2% compared to last year</a:t>
            </a:r>
          </a:p>
          <a:p>
            <a:r>
              <a:rPr lang="en-US" sz="1600" dirty="0"/>
              <a:t>How much impact has it had on the overall business though</a:t>
            </a:r>
          </a:p>
          <a:p>
            <a:r>
              <a:rPr lang="en-US" sz="1600" dirty="0"/>
              <a:t>Even though we have seen a slight drop in the visitors visiting MGM grand from the Desktop, look at the impact, the successful conversion of reservations has had on the overall revenue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</a:rPr>
              <a:t>Recommendation:</a:t>
            </a:r>
            <a:endParaRPr lang="en-US" sz="1600" dirty="0"/>
          </a:p>
          <a:p>
            <a:r>
              <a:rPr lang="en-US" sz="1600" dirty="0"/>
              <a:t>Opportunities to target certain segments such as Partner sites and Email should be explored as they generally show a higher conversion rate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7599" y="5838626"/>
            <a:ext cx="4764369" cy="3054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6154094" y="2404948"/>
            <a:ext cx="676606" cy="28085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4580" y="4370365"/>
            <a:ext cx="5873073" cy="63425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23284" y="2548275"/>
            <a:ext cx="4764369" cy="3054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static.mgmresorts.com/content/dam/MGM/corporate/corporate-initiatives/m-life/mlife-member-sapphire-card.tif.image.292.190.hi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420" y="6223310"/>
            <a:ext cx="980580" cy="6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391582" y="17423"/>
            <a:ext cx="11149929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encourage sign up via </a:t>
            </a:r>
            <a:r>
              <a:rPr lang="en-US" sz="3200" dirty="0" smtClean="0">
                <a:solidFill>
                  <a:schemeClr val="accent3"/>
                </a:solidFill>
              </a:rPr>
              <a:t>partner site </a:t>
            </a:r>
            <a:r>
              <a:rPr lang="en-US" sz="3200" dirty="0" smtClean="0"/>
              <a:t>&amp; </a:t>
            </a:r>
            <a:r>
              <a:rPr lang="en-US" sz="3200" dirty="0" smtClean="0">
                <a:solidFill>
                  <a:schemeClr val="accent3"/>
                </a:solidFill>
              </a:rPr>
              <a:t>email</a:t>
            </a:r>
            <a:r>
              <a:rPr lang="en-US" sz="3200" dirty="0" smtClean="0"/>
              <a:t>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1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static.mgmresorts.com/content/dam/MGM/corporate/corporate-initiatives/m-life/mlife-member-sapphire-card.tif.image.292.190.hig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420" y="6223310"/>
            <a:ext cx="980580" cy="6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7" y="1478513"/>
            <a:ext cx="5902452" cy="48343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0800" y="334108"/>
            <a:ext cx="5389685" cy="6456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Comparing the importance of customer to sign-up and login based on different MGM properties</a:t>
            </a:r>
          </a:p>
          <a:p>
            <a:r>
              <a:rPr lang="en-US" dirty="0"/>
              <a:t>Aria, One of the most popular property in this chain has a conversion rate of 3.02%</a:t>
            </a:r>
          </a:p>
          <a:p>
            <a:r>
              <a:rPr lang="en-US" dirty="0"/>
              <a:t>Now if we dive deeper and try to segregate the percentage based on the login status of the user- we find out another observation to support our hypothesis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Not logged in user – 1.95% CTR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Logged in user – 12.90% CTR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Recommendation:</a:t>
            </a:r>
            <a:endParaRPr lang="en-US" dirty="0"/>
          </a:p>
          <a:p>
            <a:r>
              <a:rPr lang="en-US" dirty="0"/>
              <a:t>So the trend as we speak is as try to build a customer relationship. Get them to sign up, get them to download the app and try to get their user preferences.</a:t>
            </a:r>
          </a:p>
          <a:p>
            <a:r>
              <a:rPr lang="en-US" dirty="0"/>
              <a:t>Registered users tend to have a higher conversion rate and account for a higher percentage of the revenue in the longer 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974" y="2792227"/>
            <a:ext cx="4719483" cy="2956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4435519" y="2169427"/>
            <a:ext cx="775884" cy="2808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690" y="3296499"/>
            <a:ext cx="4409767" cy="380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391584" y="19664"/>
            <a:ext cx="610467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Login </a:t>
            </a:r>
            <a:r>
              <a:rPr lang="en-US" sz="3600" dirty="0" err="1" smtClean="0"/>
              <a:t>vs</a:t>
            </a:r>
            <a:r>
              <a:rPr lang="en-US" sz="3600" dirty="0" smtClean="0"/>
              <a:t> Not logged 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93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36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Mobile user Behavior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Key </a:t>
            </a:r>
            <a:r>
              <a:rPr lang="en-US" sz="1800" dirty="0"/>
              <a:t>Business Objective - </a:t>
            </a:r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6" y="2093976"/>
            <a:ext cx="10058400" cy="21901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Mobile App Opportunities for Vegas Market </a:t>
            </a:r>
          </a:p>
          <a:p>
            <a:pPr lvl="1"/>
            <a:r>
              <a:rPr lang="en-US" dirty="0"/>
              <a:t>Mobile </a:t>
            </a:r>
            <a:r>
              <a:rPr lang="en-US" dirty="0" smtClean="0"/>
              <a:t>phone </a:t>
            </a:r>
            <a:r>
              <a:rPr lang="en-US" dirty="0"/>
              <a:t>visits and bookings are increasing </a:t>
            </a:r>
            <a:r>
              <a:rPr lang="en-US" dirty="0" smtClean="0"/>
              <a:t>considerably </a:t>
            </a:r>
          </a:p>
          <a:p>
            <a:pPr lvl="1"/>
            <a:r>
              <a:rPr lang="en-US" dirty="0" smtClean="0"/>
              <a:t>High time to optimize the user experience and promote the </a:t>
            </a:r>
            <a:r>
              <a:rPr lang="fr-FR" dirty="0" smtClean="0">
                <a:solidFill>
                  <a:schemeClr val="accent3"/>
                </a:solidFill>
              </a:rPr>
              <a:t>MGM </a:t>
            </a:r>
            <a:r>
              <a:rPr lang="fr-FR" dirty="0" err="1" smtClean="0">
                <a:solidFill>
                  <a:schemeClr val="accent3"/>
                </a:solidFill>
              </a:rPr>
              <a:t>Resorts</a:t>
            </a:r>
            <a:r>
              <a:rPr lang="fr-FR" dirty="0" smtClean="0">
                <a:solidFill>
                  <a:schemeClr val="accent3"/>
                </a:solidFill>
              </a:rPr>
              <a:t> App</a:t>
            </a:r>
            <a:endParaRPr lang="en-US" dirty="0"/>
          </a:p>
        </p:txBody>
      </p:sp>
      <p:pic>
        <p:nvPicPr>
          <p:cNvPr id="4" name="Picture 2" descr="Image result for mobil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32" y="6172396"/>
            <a:ext cx="1030939" cy="5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lated image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 b="18565"/>
          <a:stretch/>
        </p:blipFill>
        <p:spPr bwMode="auto">
          <a:xfrm>
            <a:off x="3673750" y="3936349"/>
            <a:ext cx="4850595" cy="2236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9664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84" y="388469"/>
            <a:ext cx="10207752" cy="86725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MGM Mobile market is </a:t>
            </a:r>
            <a:r>
              <a:rPr lang="en-US" sz="4000" dirty="0" smtClean="0">
                <a:solidFill>
                  <a:schemeClr val="accent3"/>
                </a:solidFill>
              </a:rPr>
              <a:t>Booming!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584" y="6499420"/>
            <a:ext cx="627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Mobile App: Our team focus on the </a:t>
            </a:r>
            <a:r>
              <a:rPr lang="en-US" sz="1200" b="1" dirty="0" smtClean="0">
                <a:solidFill>
                  <a:schemeClr val="accent3"/>
                </a:solidFill>
              </a:rPr>
              <a:t>MGM Resorts International </a:t>
            </a:r>
            <a:r>
              <a:rPr lang="en-US" sz="1200" dirty="0" smtClean="0"/>
              <a:t>mobile application</a:t>
            </a:r>
          </a:p>
        </p:txBody>
      </p:sp>
      <p:pic>
        <p:nvPicPr>
          <p:cNvPr id="1026" name="Picture 2" descr="Image result for mobil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32" y="6172396"/>
            <a:ext cx="1030939" cy="5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92"/>
          <a:stretch/>
        </p:blipFill>
        <p:spPr>
          <a:xfrm>
            <a:off x="3593076" y="1332050"/>
            <a:ext cx="8126643" cy="270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9" y="4181354"/>
            <a:ext cx="2894136" cy="2057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593076" y="4707393"/>
            <a:ext cx="8126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RECOMMENDATION:</a:t>
            </a:r>
            <a:endParaRPr lang="en-US" dirty="0"/>
          </a:p>
          <a:p>
            <a:pPr lvl="1"/>
            <a:r>
              <a:rPr lang="en-US" dirty="0" smtClean="0"/>
              <a:t>High </a:t>
            </a:r>
            <a:r>
              <a:rPr lang="en-US" dirty="0"/>
              <a:t>t</a:t>
            </a:r>
            <a:r>
              <a:rPr lang="en-US" dirty="0" smtClean="0"/>
              <a:t>ime to optimize the mobile app user experience, then promote the App via home page and other channel, such as social media and email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1584" y="1055616"/>
            <a:ext cx="3201492" cy="2190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800" dirty="0" smtClean="0"/>
          </a:p>
          <a:p>
            <a:pPr marL="285750" indent="-285750"/>
            <a:r>
              <a:rPr lang="en-US" sz="1800" dirty="0"/>
              <a:t>Compared to last year same quarter, 6.2% of visits shift from desktop to mobile </a:t>
            </a:r>
            <a:r>
              <a:rPr lang="en-US" sz="1800" dirty="0" smtClean="0"/>
              <a:t>phone</a:t>
            </a:r>
            <a:endParaRPr lang="en-US" sz="1800" dirty="0"/>
          </a:p>
          <a:p>
            <a:pPr marL="285750" indent="-285750"/>
            <a:r>
              <a:rPr lang="en-US" sz="1800" dirty="0"/>
              <a:t>Visits of mobile phone increase 24.7% and bring in 85.1% </a:t>
            </a:r>
            <a:r>
              <a:rPr lang="en-US" sz="1800" dirty="0" smtClean="0"/>
              <a:t>more revenue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13" y="388469"/>
            <a:ext cx="11391182" cy="93046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“I am booking the restaurant, right now”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42874" y="6495144"/>
            <a:ext cx="7881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Due to lack of Mobile App data from Adobe, our team applied the mobile device type for in-depth analysis 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42874" y="3769883"/>
            <a:ext cx="3759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the mobile </a:t>
            </a:r>
            <a:r>
              <a:rPr lang="en-US" dirty="0" smtClean="0"/>
              <a:t>phone </a:t>
            </a:r>
            <a:r>
              <a:rPr lang="en-US" dirty="0"/>
              <a:t>dining reservations surpass the Desktop reservations on </a:t>
            </a:r>
            <a:r>
              <a:rPr lang="en-US" b="1" dirty="0">
                <a:solidFill>
                  <a:schemeClr val="accent3"/>
                </a:solidFill>
              </a:rPr>
              <a:t>Friday and </a:t>
            </a:r>
            <a:r>
              <a:rPr lang="en-US" b="1" dirty="0" smtClean="0">
                <a:solidFill>
                  <a:schemeClr val="accent3"/>
                </a:solidFill>
              </a:rPr>
              <a:t>Weekend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/>
              <a:t>People are booking restaurant at Vegas using their phone!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2" descr="Image result for mobil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32" y="6172396"/>
            <a:ext cx="1030939" cy="58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78114" y="1318936"/>
            <a:ext cx="3200400" cy="2244436"/>
            <a:chOff x="8159427" y="1731818"/>
            <a:chExt cx="2992583" cy="22444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" t="4062" r="3969" b="3924"/>
            <a:stretch/>
          </p:blipFill>
          <p:spPr>
            <a:xfrm>
              <a:off x="8159427" y="1731818"/>
              <a:ext cx="2992583" cy="224443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Rectangle 3"/>
            <p:cNvSpPr/>
            <p:nvPr/>
          </p:nvSpPr>
          <p:spPr>
            <a:xfrm>
              <a:off x="8613057" y="2227315"/>
              <a:ext cx="353961" cy="172093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89457" y="2227315"/>
              <a:ext cx="663678" cy="172093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60753" y="3671455"/>
            <a:ext cx="3657600" cy="2385483"/>
            <a:chOff x="4959925" y="3990110"/>
            <a:chExt cx="3200400" cy="23854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" t="3667" r="3535" b="5141"/>
            <a:stretch/>
          </p:blipFill>
          <p:spPr>
            <a:xfrm>
              <a:off x="4959925" y="3990110"/>
              <a:ext cx="3200400" cy="23854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18" name="Group 17"/>
            <p:cNvGrpSpPr/>
            <p:nvPr/>
          </p:nvGrpSpPr>
          <p:grpSpPr>
            <a:xfrm>
              <a:off x="5477909" y="4619054"/>
              <a:ext cx="2465482" cy="1740603"/>
              <a:chOff x="5477909" y="4619054"/>
              <a:chExt cx="2465482" cy="174060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477909" y="4619054"/>
                <a:ext cx="353961" cy="172093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79713" y="4638718"/>
                <a:ext cx="663678" cy="172093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8007922" y="3648357"/>
            <a:ext cx="3934696" cy="2437042"/>
            <a:chOff x="8174181" y="3976254"/>
            <a:chExt cx="3048001" cy="22654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" t="2897" r="2199" b="4583"/>
            <a:stretch/>
          </p:blipFill>
          <p:spPr>
            <a:xfrm>
              <a:off x="8174181" y="3976254"/>
              <a:ext cx="3048001" cy="22582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6" name="Rectangle 15"/>
            <p:cNvSpPr/>
            <p:nvPr/>
          </p:nvSpPr>
          <p:spPr>
            <a:xfrm>
              <a:off x="8626294" y="4520732"/>
              <a:ext cx="353961" cy="172093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28785" y="4520732"/>
              <a:ext cx="663678" cy="172093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063646" y="2214615"/>
            <a:ext cx="787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Desktop reservations, the overall Mobile Phone* reservation surpass Desktop on </a:t>
            </a:r>
            <a:r>
              <a:rPr lang="en-US" b="1" dirty="0">
                <a:solidFill>
                  <a:schemeClr val="accent3"/>
                </a:solidFill>
              </a:rPr>
              <a:t>Fridays and </a:t>
            </a:r>
            <a:r>
              <a:rPr lang="en-US" b="1" dirty="0" smtClean="0">
                <a:solidFill>
                  <a:schemeClr val="accent3"/>
                </a:solidFill>
              </a:rPr>
              <a:t>Weekends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0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1271</TotalTime>
  <Words>792</Words>
  <Application>Microsoft Macintosh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PowerPoint Presentation</vt:lpstr>
      <vt:lpstr>M life: Developing customer value Key business Objective - 1</vt:lpstr>
      <vt:lpstr>PowerPoint Presentation</vt:lpstr>
      <vt:lpstr>PowerPoint Presentation</vt:lpstr>
      <vt:lpstr>PowerPoint Presentation</vt:lpstr>
      <vt:lpstr>PowerPoint Presentation</vt:lpstr>
      <vt:lpstr>Mobile user Behavior  Key Business Objective - 2</vt:lpstr>
      <vt:lpstr>MGM Mobile market is Booming!</vt:lpstr>
      <vt:lpstr>“I am booking the restaurant, right now”</vt:lpstr>
      <vt:lpstr>“Siri, make an reservation tonight in Vegas”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Yifan</dc:creator>
  <cp:lastModifiedBy>Yin Max</cp:lastModifiedBy>
  <cp:revision>163</cp:revision>
  <dcterms:created xsi:type="dcterms:W3CDTF">2017-10-13T21:21:09Z</dcterms:created>
  <dcterms:modified xsi:type="dcterms:W3CDTF">2017-10-20T00:05:06Z</dcterms:modified>
</cp:coreProperties>
</file>