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AD97-1CA0-4748-85F9-3D1589257822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548E-EADB-477B-8304-EAD5DE6E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AD97-1CA0-4748-85F9-3D1589257822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548E-EADB-477B-8304-EAD5DE6E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AD97-1CA0-4748-85F9-3D1589257822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548E-EADB-477B-8304-EAD5DE6EDF9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87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AD97-1CA0-4748-85F9-3D1589257822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548E-EADB-477B-8304-EAD5DE6E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74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AD97-1CA0-4748-85F9-3D1589257822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548E-EADB-477B-8304-EAD5DE6EDF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844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AD97-1CA0-4748-85F9-3D1589257822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548E-EADB-477B-8304-EAD5DE6E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42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AD97-1CA0-4748-85F9-3D1589257822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548E-EADB-477B-8304-EAD5DE6E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53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AD97-1CA0-4748-85F9-3D1589257822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548E-EADB-477B-8304-EAD5DE6E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AD97-1CA0-4748-85F9-3D1589257822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548E-EADB-477B-8304-EAD5DE6E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AD97-1CA0-4748-85F9-3D1589257822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548E-EADB-477B-8304-EAD5DE6E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AD97-1CA0-4748-85F9-3D1589257822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548E-EADB-477B-8304-EAD5DE6E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0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AD97-1CA0-4748-85F9-3D1589257822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548E-EADB-477B-8304-EAD5DE6E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AD97-1CA0-4748-85F9-3D1589257822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548E-EADB-477B-8304-EAD5DE6E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AD97-1CA0-4748-85F9-3D1589257822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548E-EADB-477B-8304-EAD5DE6E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7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AD97-1CA0-4748-85F9-3D1589257822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548E-EADB-477B-8304-EAD5DE6E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2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AD97-1CA0-4748-85F9-3D1589257822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7548E-EADB-477B-8304-EAD5DE6E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1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AD97-1CA0-4748-85F9-3D1589257822}" type="datetimeFigureOut">
              <a:rPr lang="en-US" smtClean="0"/>
              <a:t>28-Mar-18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E7548E-EADB-477B-8304-EAD5DE6E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3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603F-1F4F-4776-9F1D-6721C59DE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98" y="2697498"/>
            <a:ext cx="9632271" cy="1646302"/>
          </a:xfrm>
        </p:spPr>
        <p:txBody>
          <a:bodyPr/>
          <a:lstStyle/>
          <a:p>
            <a:r>
              <a:rPr lang="en-US" dirty="0"/>
              <a:t>Ecommerce Business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26124-5731-4747-9198-DC6E07494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498" y="1130079"/>
            <a:ext cx="7766936" cy="1096899"/>
          </a:xfrm>
        </p:spPr>
        <p:txBody>
          <a:bodyPr>
            <a:noAutofit/>
          </a:bodyPr>
          <a:lstStyle/>
          <a:p>
            <a:endParaRPr lang="en-US" sz="1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US" sz="1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Aditya Thakur</a:t>
            </a:r>
          </a:p>
          <a:p>
            <a:r>
              <a:rPr lang="en-US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(682)802-8888</a:t>
            </a:r>
          </a:p>
          <a:p>
            <a:r>
              <a:rPr lang="en-US" sz="1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Aditya.thakur@utdallas.edu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54C4D5-17BF-436D-83DA-C3A6D4F53D36}"/>
              </a:ext>
            </a:extLst>
          </p:cNvPr>
          <p:cNvSpPr txBox="1">
            <a:spLocks/>
          </p:cNvSpPr>
          <p:nvPr/>
        </p:nvSpPr>
        <p:spPr>
          <a:xfrm>
            <a:off x="328474" y="4430124"/>
            <a:ext cx="8843638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800" dirty="0">
                <a:solidFill>
                  <a:srgbClr val="92D050"/>
                </a:solidFill>
              </a:rPr>
              <a:t>Zuri Furniture assignment</a:t>
            </a:r>
          </a:p>
          <a:p>
            <a:pPr algn="l"/>
            <a:endParaRPr lang="en-US" sz="4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91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1E10-A5E4-4812-A265-679B753A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57" y="307759"/>
            <a:ext cx="8596668" cy="1320800"/>
          </a:xfrm>
        </p:spPr>
        <p:txBody>
          <a:bodyPr>
            <a:normAutofit/>
          </a:bodyPr>
          <a:lstStyle/>
          <a:p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First step involved me merging the two table and calculating the additional fields that will help me with the analysis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3F00-2EA2-4592-BDA3-0EC2BF31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296034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6CDBB-01BA-4B17-A9AF-0FDC79055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66" y="1500036"/>
            <a:ext cx="8649514" cy="39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9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C106-1FBE-46EB-9DDF-BAB85DED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Here we analyze our sales across different channels and identify which platform works for a particular category. We can use the Product/Shipping Method filters to modify our analysis as per the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A1CF-4A70-4D8B-903D-4780C7857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882E1-BE12-4E55-957F-345DC5FB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160589"/>
            <a:ext cx="7548563" cy="369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59DE26-6C9C-4821-BF89-E9BDF5F2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2046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 this case, we identify our profitability by sales channel in terms of individual products as well as overall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C7F10-F877-41A9-9D07-F9B5F693B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0045" y="2191325"/>
            <a:ext cx="4185623" cy="270970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1ADFF3C-1B0C-434F-B4A1-6EA3F325C3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9552222"/>
              </p:ext>
            </p:extLst>
          </p:nvPr>
        </p:nvGraphicFramePr>
        <p:xfrm>
          <a:off x="791020" y="2390780"/>
          <a:ext cx="4184648" cy="2510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7631">
                  <a:extLst>
                    <a:ext uri="{9D8B030D-6E8A-4147-A177-3AD203B41FA5}">
                      <a16:colId xmlns:a16="http://schemas.microsoft.com/office/drawing/2014/main" val="1850269946"/>
                    </a:ext>
                  </a:extLst>
                </a:gridCol>
                <a:gridCol w="667408">
                  <a:extLst>
                    <a:ext uri="{9D8B030D-6E8A-4147-A177-3AD203B41FA5}">
                      <a16:colId xmlns:a16="http://schemas.microsoft.com/office/drawing/2014/main" val="3597362136"/>
                    </a:ext>
                  </a:extLst>
                </a:gridCol>
                <a:gridCol w="667408">
                  <a:extLst>
                    <a:ext uri="{9D8B030D-6E8A-4147-A177-3AD203B41FA5}">
                      <a16:colId xmlns:a16="http://schemas.microsoft.com/office/drawing/2014/main" val="1869767157"/>
                    </a:ext>
                  </a:extLst>
                </a:gridCol>
                <a:gridCol w="530589">
                  <a:extLst>
                    <a:ext uri="{9D8B030D-6E8A-4147-A177-3AD203B41FA5}">
                      <a16:colId xmlns:a16="http://schemas.microsoft.com/office/drawing/2014/main" val="2488139746"/>
                    </a:ext>
                  </a:extLst>
                </a:gridCol>
                <a:gridCol w="530589">
                  <a:extLst>
                    <a:ext uri="{9D8B030D-6E8A-4147-A177-3AD203B41FA5}">
                      <a16:colId xmlns:a16="http://schemas.microsoft.com/office/drawing/2014/main" val="3749719573"/>
                    </a:ext>
                  </a:extLst>
                </a:gridCol>
                <a:gridCol w="530589">
                  <a:extLst>
                    <a:ext uri="{9D8B030D-6E8A-4147-A177-3AD203B41FA5}">
                      <a16:colId xmlns:a16="http://schemas.microsoft.com/office/drawing/2014/main" val="3179704652"/>
                    </a:ext>
                  </a:extLst>
                </a:gridCol>
                <a:gridCol w="390434">
                  <a:extLst>
                    <a:ext uri="{9D8B030D-6E8A-4147-A177-3AD203B41FA5}">
                      <a16:colId xmlns:a16="http://schemas.microsoft.com/office/drawing/2014/main" val="1692592652"/>
                    </a:ext>
                  </a:extLst>
                </a:gridCol>
              </a:tblGrid>
              <a:tr h="14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Category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(All)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 rowSpan="2" gridSpan="4"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Profitability by Channel (per unit value)</a:t>
                      </a:r>
                      <a:endParaRPr lang="en-US" sz="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809199"/>
                  </a:ext>
                </a:extLst>
              </a:tr>
              <a:tr h="14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Shipping Method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(All)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94721"/>
                  </a:ext>
                </a:extLst>
              </a:tr>
              <a:tr h="14681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extLst>
                  <a:ext uri="{0D108BD9-81ED-4DB2-BD59-A6C34878D82A}">
                    <a16:rowId xmlns:a16="http://schemas.microsoft.com/office/drawing/2014/main" val="3717960554"/>
                  </a:ext>
                </a:extLst>
              </a:tr>
              <a:tr h="14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Sum of Profit per unit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Sales Channel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extLst>
                  <a:ext uri="{0D108BD9-81ED-4DB2-BD59-A6C34878D82A}">
                    <a16:rowId xmlns:a16="http://schemas.microsoft.com/office/drawing/2014/main" val="3530627841"/>
                  </a:ext>
                </a:extLst>
              </a:tr>
              <a:tr h="26425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Product Name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CHANNEL A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CHANNEL E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CHANNEL F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CHANNEL W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CHANNEL Z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Grand Total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extLst>
                  <a:ext uri="{0D108BD9-81ED-4DB2-BD59-A6C34878D82A}">
                    <a16:rowId xmlns:a16="http://schemas.microsoft.com/office/drawing/2014/main" val="2659480657"/>
                  </a:ext>
                </a:extLst>
              </a:tr>
              <a:tr h="14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PRODUCTA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452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452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extLst>
                  <a:ext uri="{0D108BD9-81ED-4DB2-BD59-A6C34878D82A}">
                    <a16:rowId xmlns:a16="http://schemas.microsoft.com/office/drawing/2014/main" val="3301533565"/>
                  </a:ext>
                </a:extLst>
              </a:tr>
              <a:tr h="14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PRODUCTAA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100.52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100.52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extLst>
                  <a:ext uri="{0D108BD9-81ED-4DB2-BD59-A6C34878D82A}">
                    <a16:rowId xmlns:a16="http://schemas.microsoft.com/office/drawing/2014/main" val="4213419093"/>
                  </a:ext>
                </a:extLst>
              </a:tr>
              <a:tr h="14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PRODUCTAAC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278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 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234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512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extLst>
                  <a:ext uri="{0D108BD9-81ED-4DB2-BD59-A6C34878D82A}">
                    <a16:rowId xmlns:a16="http://schemas.microsoft.com/office/drawing/2014/main" val="20694938"/>
                  </a:ext>
                </a:extLst>
              </a:tr>
              <a:tr h="14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PRODUCTAAD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730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730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extLst>
                  <a:ext uri="{0D108BD9-81ED-4DB2-BD59-A6C34878D82A}">
                    <a16:rowId xmlns:a16="http://schemas.microsoft.com/office/drawing/2014/main" val="1992309457"/>
                  </a:ext>
                </a:extLst>
              </a:tr>
              <a:tr h="12606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PRODUCTAB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301.5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685.56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279.25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1266.31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extLst>
                  <a:ext uri="{0D108BD9-81ED-4DB2-BD59-A6C34878D82A}">
                    <a16:rowId xmlns:a16="http://schemas.microsoft.com/office/drawing/2014/main" val="4183844073"/>
                  </a:ext>
                </a:extLst>
              </a:tr>
              <a:tr h="14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PRODUCTABC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189.57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242.28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66.87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498.72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extLst>
                  <a:ext uri="{0D108BD9-81ED-4DB2-BD59-A6C34878D82A}">
                    <a16:rowId xmlns:a16="http://schemas.microsoft.com/office/drawing/2014/main" val="3720378331"/>
                  </a:ext>
                </a:extLst>
              </a:tr>
              <a:tr h="14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PRODUCTABD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687.28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2359.5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3046.78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extLst>
                  <a:ext uri="{0D108BD9-81ED-4DB2-BD59-A6C34878D82A}">
                    <a16:rowId xmlns:a16="http://schemas.microsoft.com/office/drawing/2014/main" val="3522198369"/>
                  </a:ext>
                </a:extLst>
              </a:tr>
              <a:tr h="14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PRODUCTAC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-77.05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119.02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41.97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extLst>
                  <a:ext uri="{0D108BD9-81ED-4DB2-BD59-A6C34878D82A}">
                    <a16:rowId xmlns:a16="http://schemas.microsoft.com/office/drawing/2014/main" val="3723442085"/>
                  </a:ext>
                </a:extLst>
              </a:tr>
              <a:tr h="14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PRODUCTACC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440.78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440.78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extLst>
                  <a:ext uri="{0D108BD9-81ED-4DB2-BD59-A6C34878D82A}">
                    <a16:rowId xmlns:a16="http://schemas.microsoft.com/office/drawing/2014/main" val="797796438"/>
                  </a:ext>
                </a:extLst>
              </a:tr>
              <a:tr h="14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PRODUCTACD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655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655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extLst>
                  <a:ext uri="{0D108BD9-81ED-4DB2-BD59-A6C34878D82A}">
                    <a16:rowId xmlns:a16="http://schemas.microsoft.com/office/drawing/2014/main" val="1102493894"/>
                  </a:ext>
                </a:extLst>
              </a:tr>
              <a:tr h="14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PRODUCTAD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-100.17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-388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-488.17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extLst>
                  <a:ext uri="{0D108BD9-81ED-4DB2-BD59-A6C34878D82A}">
                    <a16:rowId xmlns:a16="http://schemas.microsoft.com/office/drawing/2014/main" val="2135347051"/>
                  </a:ext>
                </a:extLst>
              </a:tr>
              <a:tr h="14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PRODUCTADC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510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1242.5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1752.5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68" marR="4468" marT="4468" marB="0" anchor="b"/>
                </a:tc>
                <a:extLst>
                  <a:ext uri="{0D108BD9-81ED-4DB2-BD59-A6C34878D82A}">
                    <a16:rowId xmlns:a16="http://schemas.microsoft.com/office/drawing/2014/main" val="1928369178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D0D629-75B3-4657-872E-C14B4DF8D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206478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68E59DE4-7351-4C4F-96BC-53AF9E6DE85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53083733"/>
              </p:ext>
            </p:extLst>
          </p:nvPr>
        </p:nvGraphicFramePr>
        <p:xfrm>
          <a:off x="5088379" y="2357269"/>
          <a:ext cx="4186238" cy="18685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675">
                  <a:extLst>
                    <a:ext uri="{9D8B030D-6E8A-4147-A177-3AD203B41FA5}">
                      <a16:colId xmlns:a16="http://schemas.microsoft.com/office/drawing/2014/main" val="92482735"/>
                    </a:ext>
                  </a:extLst>
                </a:gridCol>
                <a:gridCol w="1302284">
                  <a:extLst>
                    <a:ext uri="{9D8B030D-6E8A-4147-A177-3AD203B41FA5}">
                      <a16:colId xmlns:a16="http://schemas.microsoft.com/office/drawing/2014/main" val="3079194924"/>
                    </a:ext>
                  </a:extLst>
                </a:gridCol>
                <a:gridCol w="880076">
                  <a:extLst>
                    <a:ext uri="{9D8B030D-6E8A-4147-A177-3AD203B41FA5}">
                      <a16:colId xmlns:a16="http://schemas.microsoft.com/office/drawing/2014/main" val="1110469507"/>
                    </a:ext>
                  </a:extLst>
                </a:gridCol>
                <a:gridCol w="843738">
                  <a:extLst>
                    <a:ext uri="{9D8B030D-6E8A-4147-A177-3AD203B41FA5}">
                      <a16:colId xmlns:a16="http://schemas.microsoft.com/office/drawing/2014/main" val="1610908342"/>
                    </a:ext>
                  </a:extLst>
                </a:gridCol>
                <a:gridCol w="608465">
                  <a:extLst>
                    <a:ext uri="{9D8B030D-6E8A-4147-A177-3AD203B41FA5}">
                      <a16:colId xmlns:a16="http://schemas.microsoft.com/office/drawing/2014/main" val="2481082656"/>
                    </a:ext>
                  </a:extLst>
                </a:gridCol>
              </a:tblGrid>
              <a:tr h="44617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Row Labels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Sum of Extended Price (Total revenue)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Sum of Total Cost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Sum of Profit per unit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Profitability %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extLst>
                  <a:ext uri="{0D108BD9-81ED-4DB2-BD59-A6C34878D82A}">
                    <a16:rowId xmlns:a16="http://schemas.microsoft.com/office/drawing/2014/main" val="3710022221"/>
                  </a:ext>
                </a:extLst>
              </a:tr>
              <a:tr h="22806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CHANNEL 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352,440.26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118,549.66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200,370.25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56.85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extLst>
                  <a:ext uri="{0D108BD9-81ED-4DB2-BD59-A6C34878D82A}">
                    <a16:rowId xmlns:a16="http://schemas.microsoft.com/office/drawing/2014/main" val="3000559482"/>
                  </a:ext>
                </a:extLst>
              </a:tr>
              <a:tr h="2388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CHANNEL 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45,005.62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15,588.90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23,566.64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52.36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extLst>
                  <a:ext uri="{0D108BD9-81ED-4DB2-BD59-A6C34878D82A}">
                    <a16:rowId xmlns:a16="http://schemas.microsoft.com/office/drawing/2014/main" val="2146594012"/>
                  </a:ext>
                </a:extLst>
              </a:tr>
              <a:tr h="2388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CHANNEL 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199,161.77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67,366.00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122,567.61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61.54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extLst>
                  <a:ext uri="{0D108BD9-81ED-4DB2-BD59-A6C34878D82A}">
                    <a16:rowId xmlns:a16="http://schemas.microsoft.com/office/drawing/2014/main" val="455703286"/>
                  </a:ext>
                </a:extLst>
              </a:tr>
              <a:tr h="2388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CHANNEL 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228,971.83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60,551.43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127,232.67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55.57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extLst>
                  <a:ext uri="{0D108BD9-81ED-4DB2-BD59-A6C34878D82A}">
                    <a16:rowId xmlns:a16="http://schemas.microsoft.com/office/drawing/2014/main" val="2701144008"/>
                  </a:ext>
                </a:extLst>
              </a:tr>
              <a:tr h="2388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CHANNEL Z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17,469.53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4,882.74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10,892.29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62.35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extLst>
                  <a:ext uri="{0D108BD9-81ED-4DB2-BD59-A6C34878D82A}">
                    <a16:rowId xmlns:a16="http://schemas.microsoft.com/office/drawing/2014/main" val="2243246807"/>
                  </a:ext>
                </a:extLst>
              </a:tr>
              <a:tr h="2388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Grand Total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843,049.01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266,938.73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484,629.46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57.49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68" marR="4868" marT="4868" marB="0" anchor="b"/>
                </a:tc>
                <a:extLst>
                  <a:ext uri="{0D108BD9-81ED-4DB2-BD59-A6C34878D82A}">
                    <a16:rowId xmlns:a16="http://schemas.microsoft.com/office/drawing/2014/main" val="76746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3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59DE26-6C9C-4821-BF89-E9BDF5F2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3377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worksheets below help us identify our best sold products in terms of profit margin per product as well as products that have caused the most profit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C7F10-F877-41A9-9D07-F9B5F693B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D0D629-75B3-4657-872E-C14B4DF8D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C58DA37-A004-42F3-8DC0-B5288A220A6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9200934"/>
              </p:ext>
            </p:extLst>
          </p:nvPr>
        </p:nvGraphicFramePr>
        <p:xfrm>
          <a:off x="676275" y="3169328"/>
          <a:ext cx="4184650" cy="2201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689">
                  <a:extLst>
                    <a:ext uri="{9D8B030D-6E8A-4147-A177-3AD203B41FA5}">
                      <a16:colId xmlns:a16="http://schemas.microsoft.com/office/drawing/2014/main" val="610417700"/>
                    </a:ext>
                  </a:extLst>
                </a:gridCol>
                <a:gridCol w="743780">
                  <a:extLst>
                    <a:ext uri="{9D8B030D-6E8A-4147-A177-3AD203B41FA5}">
                      <a16:colId xmlns:a16="http://schemas.microsoft.com/office/drawing/2014/main" val="1452132657"/>
                    </a:ext>
                  </a:extLst>
                </a:gridCol>
                <a:gridCol w="575544">
                  <a:extLst>
                    <a:ext uri="{9D8B030D-6E8A-4147-A177-3AD203B41FA5}">
                      <a16:colId xmlns:a16="http://schemas.microsoft.com/office/drawing/2014/main" val="461354677"/>
                    </a:ext>
                  </a:extLst>
                </a:gridCol>
                <a:gridCol w="483457">
                  <a:extLst>
                    <a:ext uri="{9D8B030D-6E8A-4147-A177-3AD203B41FA5}">
                      <a16:colId xmlns:a16="http://schemas.microsoft.com/office/drawing/2014/main" val="3637845713"/>
                    </a:ext>
                  </a:extLst>
                </a:gridCol>
                <a:gridCol w="456894">
                  <a:extLst>
                    <a:ext uri="{9D8B030D-6E8A-4147-A177-3AD203B41FA5}">
                      <a16:colId xmlns:a16="http://schemas.microsoft.com/office/drawing/2014/main" val="1348967656"/>
                    </a:ext>
                  </a:extLst>
                </a:gridCol>
                <a:gridCol w="456894">
                  <a:extLst>
                    <a:ext uri="{9D8B030D-6E8A-4147-A177-3AD203B41FA5}">
                      <a16:colId xmlns:a16="http://schemas.microsoft.com/office/drawing/2014/main" val="321865282"/>
                    </a:ext>
                  </a:extLst>
                </a:gridCol>
                <a:gridCol w="414392">
                  <a:extLst>
                    <a:ext uri="{9D8B030D-6E8A-4147-A177-3AD203B41FA5}">
                      <a16:colId xmlns:a16="http://schemas.microsoft.com/office/drawing/2014/main" val="1639098347"/>
                    </a:ext>
                  </a:extLst>
                </a:gridCol>
              </a:tblGrid>
              <a:tr h="12844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 rowSpan="2" gridSpan="4"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Best item sold in terms of Proft Margin %</a:t>
                      </a:r>
                      <a:endParaRPr lang="en-US" sz="7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64468"/>
                  </a:ext>
                </a:extLst>
              </a:tr>
              <a:tr h="128448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14305"/>
                  </a:ext>
                </a:extLst>
              </a:tr>
              <a:tr h="13380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1498973948"/>
                  </a:ext>
                </a:extLst>
              </a:tr>
              <a:tr h="1338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Average of Profit Margin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Column Labels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3482500826"/>
                  </a:ext>
                </a:extLst>
              </a:tr>
              <a:tr h="24366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Row Labels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CHANNEL 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CHANNEL E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CHANNEL F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CHANNEL W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CHANNEL Z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Grand Total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3036621553"/>
                  </a:ext>
                </a:extLst>
              </a:tr>
              <a:tr h="1338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PRODUCTKC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100.00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2095451757"/>
                  </a:ext>
                </a:extLst>
              </a:tr>
              <a:tr h="12844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PRODUCTDA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100.00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2138745439"/>
                  </a:ext>
                </a:extLst>
              </a:tr>
              <a:tr h="1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PRODUCTCZ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100.00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288125494"/>
                  </a:ext>
                </a:extLst>
              </a:tr>
              <a:tr h="1338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PRODUCTAT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100.00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2311671774"/>
                  </a:ext>
                </a:extLst>
              </a:tr>
              <a:tr h="1338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PRODUCTTD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100.00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2159763198"/>
                  </a:ext>
                </a:extLst>
              </a:tr>
              <a:tr h="1338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PRODUCTAWC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100.00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2462066402"/>
                  </a:ext>
                </a:extLst>
              </a:tr>
              <a:tr h="1338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PRODUCTCE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100.00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2835147142"/>
                  </a:ext>
                </a:extLst>
              </a:tr>
              <a:tr h="1338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PRODUCTAAD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99.0922619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99.09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2580416615"/>
                  </a:ext>
                </a:extLst>
              </a:tr>
              <a:tr h="13380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PRODUCTAV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90.06557377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90.07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696987990"/>
                  </a:ext>
                </a:extLst>
              </a:tr>
              <a:tr h="24366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PRODUCTCI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86.51047213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86.51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2" marR="4792" marT="4792" marB="0" anchor="b"/>
                </a:tc>
                <a:extLst>
                  <a:ext uri="{0D108BD9-81ED-4DB2-BD59-A6C34878D82A}">
                    <a16:rowId xmlns:a16="http://schemas.microsoft.com/office/drawing/2014/main" val="187483103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641BE8D-B8ED-42BD-8F93-B724C3BACD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26985364"/>
              </p:ext>
            </p:extLst>
          </p:nvPr>
        </p:nvGraphicFramePr>
        <p:xfrm>
          <a:off x="5087938" y="3169329"/>
          <a:ext cx="4186236" cy="2254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0051">
                  <a:extLst>
                    <a:ext uri="{9D8B030D-6E8A-4147-A177-3AD203B41FA5}">
                      <a16:colId xmlns:a16="http://schemas.microsoft.com/office/drawing/2014/main" val="1948457102"/>
                    </a:ext>
                  </a:extLst>
                </a:gridCol>
                <a:gridCol w="840048">
                  <a:extLst>
                    <a:ext uri="{9D8B030D-6E8A-4147-A177-3AD203B41FA5}">
                      <a16:colId xmlns:a16="http://schemas.microsoft.com/office/drawing/2014/main" val="2325520695"/>
                    </a:ext>
                  </a:extLst>
                </a:gridCol>
                <a:gridCol w="570032">
                  <a:extLst>
                    <a:ext uri="{9D8B030D-6E8A-4147-A177-3AD203B41FA5}">
                      <a16:colId xmlns:a16="http://schemas.microsoft.com/office/drawing/2014/main" val="407116187"/>
                    </a:ext>
                  </a:extLst>
                </a:gridCol>
                <a:gridCol w="450025">
                  <a:extLst>
                    <a:ext uri="{9D8B030D-6E8A-4147-A177-3AD203B41FA5}">
                      <a16:colId xmlns:a16="http://schemas.microsoft.com/office/drawing/2014/main" val="1883385647"/>
                    </a:ext>
                  </a:extLst>
                </a:gridCol>
                <a:gridCol w="492028">
                  <a:extLst>
                    <a:ext uri="{9D8B030D-6E8A-4147-A177-3AD203B41FA5}">
                      <a16:colId xmlns:a16="http://schemas.microsoft.com/office/drawing/2014/main" val="3172262982"/>
                    </a:ext>
                  </a:extLst>
                </a:gridCol>
                <a:gridCol w="456026">
                  <a:extLst>
                    <a:ext uri="{9D8B030D-6E8A-4147-A177-3AD203B41FA5}">
                      <a16:colId xmlns:a16="http://schemas.microsoft.com/office/drawing/2014/main" val="3876948222"/>
                    </a:ext>
                  </a:extLst>
                </a:gridCol>
                <a:gridCol w="468026">
                  <a:extLst>
                    <a:ext uri="{9D8B030D-6E8A-4147-A177-3AD203B41FA5}">
                      <a16:colId xmlns:a16="http://schemas.microsoft.com/office/drawing/2014/main" val="4065150365"/>
                    </a:ext>
                  </a:extLst>
                </a:gridCol>
              </a:tblGrid>
              <a:tr h="14160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 rowSpan="2" gridSpan="4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Best item sold in terms of Total Profit</a:t>
                      </a:r>
                      <a:endParaRPr lang="en-US" sz="8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033900"/>
                  </a:ext>
                </a:extLst>
              </a:tr>
              <a:tr h="14160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311814"/>
                  </a:ext>
                </a:extLst>
              </a:tr>
              <a:tr h="14160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extLst>
                  <a:ext uri="{0D108BD9-81ED-4DB2-BD59-A6C34878D82A}">
                    <a16:rowId xmlns:a16="http://schemas.microsoft.com/office/drawing/2014/main" val="2353424251"/>
                  </a:ext>
                </a:extLst>
              </a:tr>
              <a:tr h="1416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 of Total Profit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Column Labels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extLst>
                  <a:ext uri="{0D108BD9-81ED-4DB2-BD59-A6C34878D82A}">
                    <a16:rowId xmlns:a16="http://schemas.microsoft.com/office/drawing/2014/main" val="594123628"/>
                  </a:ext>
                </a:extLst>
              </a:tr>
              <a:tr h="27167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Row Labels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CHANNEL 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CHANNEL 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CHANNEL 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CHANNEL W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CHANNEL Z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Grand Total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extLst>
                  <a:ext uri="{0D108BD9-81ED-4DB2-BD59-A6C34878D82A}">
                    <a16:rowId xmlns:a16="http://schemas.microsoft.com/office/drawing/2014/main" val="329934718"/>
                  </a:ext>
                </a:extLst>
              </a:tr>
              <a:tr h="1416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PRODUCTAHC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5352.41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346.8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12931.25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152.5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19088.96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extLst>
                  <a:ext uri="{0D108BD9-81ED-4DB2-BD59-A6C34878D82A}">
                    <a16:rowId xmlns:a16="http://schemas.microsoft.com/office/drawing/2014/main" val="1673370684"/>
                  </a:ext>
                </a:extLst>
              </a:tr>
              <a:tr h="1416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PRODUCTBN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4336.32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1006.5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774.44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9058.5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1006.5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16182.26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extLst>
                  <a:ext uri="{0D108BD9-81ED-4DB2-BD59-A6C34878D82A}">
                    <a16:rowId xmlns:a16="http://schemas.microsoft.com/office/drawing/2014/main" val="4232944059"/>
                  </a:ext>
                </a:extLst>
              </a:tr>
              <a:tr h="1416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2691.1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6250.7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3213.55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12155.35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extLst>
                  <a:ext uri="{0D108BD9-81ED-4DB2-BD59-A6C34878D82A}">
                    <a16:rowId xmlns:a16="http://schemas.microsoft.com/office/drawing/2014/main" val="886303763"/>
                  </a:ext>
                </a:extLst>
              </a:tr>
              <a:tr h="1416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PRODUCTBM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1822.12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9110.6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10932.72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extLst>
                  <a:ext uri="{0D108BD9-81ED-4DB2-BD59-A6C34878D82A}">
                    <a16:rowId xmlns:a16="http://schemas.microsoft.com/office/drawing/2014/main" val="4125768284"/>
                  </a:ext>
                </a:extLst>
              </a:tr>
              <a:tr h="1416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PRODUCTASC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3884.16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1954.98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10465.14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extLst>
                  <a:ext uri="{0D108BD9-81ED-4DB2-BD59-A6C34878D82A}">
                    <a16:rowId xmlns:a16="http://schemas.microsoft.com/office/drawing/2014/main" val="3006235427"/>
                  </a:ext>
                </a:extLst>
              </a:tr>
              <a:tr h="1416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PRODUCTBQC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1569.4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2065.5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6773.7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10408.6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extLst>
                  <a:ext uri="{0D108BD9-81ED-4DB2-BD59-A6C34878D82A}">
                    <a16:rowId xmlns:a16="http://schemas.microsoft.com/office/drawing/2014/main" val="58008174"/>
                  </a:ext>
                </a:extLst>
              </a:tr>
              <a:tr h="1416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PRODUCTAY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809.2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8921.5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9730.7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extLst>
                  <a:ext uri="{0D108BD9-81ED-4DB2-BD59-A6C34878D82A}">
                    <a16:rowId xmlns:a16="http://schemas.microsoft.com/office/drawing/2014/main" val="1883414304"/>
                  </a:ext>
                </a:extLst>
              </a:tr>
              <a:tr h="1416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PRODUCTFO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7753.1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7753.1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extLst>
                  <a:ext uri="{0D108BD9-81ED-4DB2-BD59-A6C34878D82A}">
                    <a16:rowId xmlns:a16="http://schemas.microsoft.com/office/drawing/2014/main" val="4132428410"/>
                  </a:ext>
                </a:extLst>
              </a:tr>
              <a:tr h="1416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PRODUCTFAC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2507.28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7521.28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extLst>
                  <a:ext uri="{0D108BD9-81ED-4DB2-BD59-A6C34878D82A}">
                    <a16:rowId xmlns:a16="http://schemas.microsoft.com/office/drawing/2014/main" val="2230903979"/>
                  </a:ext>
                </a:extLst>
              </a:tr>
              <a:tr h="1416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PRODUCTBHD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774.44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774.44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5032.5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7446.38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13" marR="5413" marT="5413" marB="0" anchor="b"/>
                </a:tc>
                <a:extLst>
                  <a:ext uri="{0D108BD9-81ED-4DB2-BD59-A6C34878D82A}">
                    <a16:rowId xmlns:a16="http://schemas.microsoft.com/office/drawing/2014/main" val="215496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23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B104-05DE-434C-9CDB-8692D0B3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following table gives us the quantities of product sold in a category via a certain shipping method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C7B0EC-89C9-4506-B2B7-F6BEE87D5F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712876"/>
          <a:ext cx="8596311" cy="294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0981">
                  <a:extLst>
                    <a:ext uri="{9D8B030D-6E8A-4147-A177-3AD203B41FA5}">
                      <a16:colId xmlns:a16="http://schemas.microsoft.com/office/drawing/2014/main" val="2968760452"/>
                    </a:ext>
                  </a:extLst>
                </a:gridCol>
                <a:gridCol w="882212">
                  <a:extLst>
                    <a:ext uri="{9D8B030D-6E8A-4147-A177-3AD203B41FA5}">
                      <a16:colId xmlns:a16="http://schemas.microsoft.com/office/drawing/2014/main" val="1802309850"/>
                    </a:ext>
                  </a:extLst>
                </a:gridCol>
                <a:gridCol w="441105">
                  <a:extLst>
                    <a:ext uri="{9D8B030D-6E8A-4147-A177-3AD203B41FA5}">
                      <a16:colId xmlns:a16="http://schemas.microsoft.com/office/drawing/2014/main" val="1284562706"/>
                    </a:ext>
                  </a:extLst>
                </a:gridCol>
                <a:gridCol w="496244">
                  <a:extLst>
                    <a:ext uri="{9D8B030D-6E8A-4147-A177-3AD203B41FA5}">
                      <a16:colId xmlns:a16="http://schemas.microsoft.com/office/drawing/2014/main" val="1360351867"/>
                    </a:ext>
                  </a:extLst>
                </a:gridCol>
                <a:gridCol w="656407">
                  <a:extLst>
                    <a:ext uri="{9D8B030D-6E8A-4147-A177-3AD203B41FA5}">
                      <a16:colId xmlns:a16="http://schemas.microsoft.com/office/drawing/2014/main" val="1901056044"/>
                    </a:ext>
                  </a:extLst>
                </a:gridCol>
                <a:gridCol w="617023">
                  <a:extLst>
                    <a:ext uri="{9D8B030D-6E8A-4147-A177-3AD203B41FA5}">
                      <a16:colId xmlns:a16="http://schemas.microsoft.com/office/drawing/2014/main" val="4218343309"/>
                    </a:ext>
                  </a:extLst>
                </a:gridCol>
                <a:gridCol w="630151">
                  <a:extLst>
                    <a:ext uri="{9D8B030D-6E8A-4147-A177-3AD203B41FA5}">
                      <a16:colId xmlns:a16="http://schemas.microsoft.com/office/drawing/2014/main" val="2964705512"/>
                    </a:ext>
                  </a:extLst>
                </a:gridCol>
                <a:gridCol w="485742">
                  <a:extLst>
                    <a:ext uri="{9D8B030D-6E8A-4147-A177-3AD203B41FA5}">
                      <a16:colId xmlns:a16="http://schemas.microsoft.com/office/drawing/2014/main" val="1589708098"/>
                    </a:ext>
                  </a:extLst>
                </a:gridCol>
                <a:gridCol w="525126">
                  <a:extLst>
                    <a:ext uri="{9D8B030D-6E8A-4147-A177-3AD203B41FA5}">
                      <a16:colId xmlns:a16="http://schemas.microsoft.com/office/drawing/2014/main" val="2441643895"/>
                    </a:ext>
                  </a:extLst>
                </a:gridCol>
                <a:gridCol w="577638">
                  <a:extLst>
                    <a:ext uri="{9D8B030D-6E8A-4147-A177-3AD203B41FA5}">
                      <a16:colId xmlns:a16="http://schemas.microsoft.com/office/drawing/2014/main" val="571724273"/>
                    </a:ext>
                  </a:extLst>
                </a:gridCol>
                <a:gridCol w="459485">
                  <a:extLst>
                    <a:ext uri="{9D8B030D-6E8A-4147-A177-3AD203B41FA5}">
                      <a16:colId xmlns:a16="http://schemas.microsoft.com/office/drawing/2014/main" val="2317265003"/>
                    </a:ext>
                  </a:extLst>
                </a:gridCol>
                <a:gridCol w="603895">
                  <a:extLst>
                    <a:ext uri="{9D8B030D-6E8A-4147-A177-3AD203B41FA5}">
                      <a16:colId xmlns:a16="http://schemas.microsoft.com/office/drawing/2014/main" val="3243421762"/>
                    </a:ext>
                  </a:extLst>
                </a:gridCol>
                <a:gridCol w="498869">
                  <a:extLst>
                    <a:ext uri="{9D8B030D-6E8A-4147-A177-3AD203B41FA5}">
                      <a16:colId xmlns:a16="http://schemas.microsoft.com/office/drawing/2014/main" val="1026200325"/>
                    </a:ext>
                  </a:extLst>
                </a:gridCol>
                <a:gridCol w="761433">
                  <a:extLst>
                    <a:ext uri="{9D8B030D-6E8A-4147-A177-3AD203B41FA5}">
                      <a16:colId xmlns:a16="http://schemas.microsoft.com/office/drawing/2014/main" val="2881047858"/>
                    </a:ext>
                  </a:extLst>
                </a:gridCol>
              </a:tblGrid>
              <a:tr h="174840">
                <a:tc rowSpan="2"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Category vs Shipping Method quantities</a:t>
                      </a:r>
                      <a:endParaRPr lang="en-US" sz="11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3880525618"/>
                  </a:ext>
                </a:extLst>
              </a:tr>
              <a:tr h="174840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2241430710"/>
                  </a:ext>
                </a:extLst>
              </a:tr>
              <a:tr h="1821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2951780224"/>
                  </a:ext>
                </a:extLst>
              </a:tr>
              <a:tr h="174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Quantity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3302421302"/>
                  </a:ext>
                </a:extLst>
              </a:tr>
              <a:tr h="488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CARRYOUT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Delivery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Extended Area TBD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FedEx GroundÂ®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Flat Rate Shipping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Flat Rate White Glove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LTL White Glove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Store Pickup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UPS 3 Day Select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UPS Ground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Warehouse Pickup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(blank)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4250908652"/>
                  </a:ext>
                </a:extLst>
              </a:tr>
              <a:tr h="174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30392788"/>
                  </a:ext>
                </a:extLst>
              </a:tr>
              <a:tr h="174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4277406857"/>
                  </a:ext>
                </a:extLst>
              </a:tr>
              <a:tr h="174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Bar Stools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2733878072"/>
                  </a:ext>
                </a:extLst>
              </a:tr>
              <a:tr h="174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219691749"/>
                  </a:ext>
                </a:extLst>
              </a:tr>
              <a:tr h="174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885676207"/>
                  </a:ext>
                </a:extLst>
              </a:tr>
              <a:tr h="174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Benches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803097938"/>
                  </a:ext>
                </a:extLst>
              </a:tr>
              <a:tr h="174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Buffets | Storage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b"/>
                </a:tc>
                <a:extLst>
                  <a:ext uri="{0D108BD9-81ED-4DB2-BD59-A6C34878D82A}">
                    <a16:rowId xmlns:a16="http://schemas.microsoft.com/office/drawing/2014/main" val="1138673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8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113B-1A6E-4A03-9F45-77545B3A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6F3D-C32A-48C3-B2B0-C6CA2001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the opportunity to analyze the dataset</a:t>
            </a:r>
          </a:p>
          <a:p>
            <a:r>
              <a:rPr lang="en-US" dirty="0"/>
              <a:t>Please refer to the Excel sheet attached </a:t>
            </a:r>
            <a:r>
              <a:rPr lang="en-US" dirty="0" err="1"/>
              <a:t>alongwith</a:t>
            </a:r>
            <a:r>
              <a:rPr lang="en-US" dirty="0"/>
              <a:t> the mail for a detailed report</a:t>
            </a:r>
          </a:p>
          <a:p>
            <a:r>
              <a:rPr lang="en-US" dirty="0"/>
              <a:t>Main functions used – </a:t>
            </a:r>
            <a:r>
              <a:rPr lang="en-US" dirty="0" err="1"/>
              <a:t>Vlookup</a:t>
            </a:r>
            <a:r>
              <a:rPr lang="en-US" dirty="0"/>
              <a:t>, Pivot and Conditional Formatting</a:t>
            </a:r>
          </a:p>
        </p:txBody>
      </p:sp>
    </p:spTree>
    <p:extLst>
      <p:ext uri="{BB962C8B-B14F-4D97-AF65-F5344CB8AC3E}">
        <p14:creationId xmlns:p14="http://schemas.microsoft.com/office/powerpoint/2010/main" val="22258371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532</Words>
  <Application>Microsoft Office PowerPoint</Application>
  <PresentationFormat>Widescreen</PresentationFormat>
  <Paragraphs>428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Ecommerce Business Analytics</vt:lpstr>
      <vt:lpstr>  First step involved me merging the two table and calculating the additional fields that will help me with the analysis going forward</vt:lpstr>
      <vt:lpstr>Here we analyze our sales across different channels and identify which platform works for a particular category. We can use the Product/Shipping Method filters to modify our analysis as per the requirement</vt:lpstr>
      <vt:lpstr>In this case, we identify our profitability by sales channel in terms of individual products as well as overall </vt:lpstr>
      <vt:lpstr>The worksheets below help us identify our best sold products in terms of profit margin per product as well as products that have caused the most profit  </vt:lpstr>
      <vt:lpstr>The following table gives us the quantities of product sold in a category via a certain shipping method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Business Analytics</dc:title>
  <dc:creator>Thakur, Aditya</dc:creator>
  <cp:lastModifiedBy>Thakur, Aditya</cp:lastModifiedBy>
  <cp:revision>3</cp:revision>
  <dcterms:created xsi:type="dcterms:W3CDTF">2018-03-29T03:23:18Z</dcterms:created>
  <dcterms:modified xsi:type="dcterms:W3CDTF">2018-03-29T03:44:41Z</dcterms:modified>
</cp:coreProperties>
</file>