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
      <p:font typeface="Nuni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0" roundtripDataSignature="AMtx7mhSl3g9TS6KHJ8M+sy04T144F+g1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A6548C-B974-4127-97CC-84DD28E04FD0}">
  <a:tblStyle styleId="{6FA6548C-B974-4127-97CC-84DD28E04FD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AEB0C4C-6439-4409-B84F-090987F9195B}"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regular.fntdata"/><Relationship Id="rId25" Type="http://schemas.openxmlformats.org/officeDocument/2006/relationships/font" Target="fonts/Roboto-boldItalic.fntdata"/><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boldItalic.fntdata"/><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edaireka.id/matchingfund" TargetMode="External"/><Relationship Id="rId3" Type="http://schemas.openxmlformats.org/officeDocument/2006/relationships/hyperlink" Target="https://kedaireka.id/panduan/panduan_matching_fund.pdf"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edaireka.id/matchingfund" TargetMode="External"/><Relationship Id="rId3" Type="http://schemas.openxmlformats.org/officeDocument/2006/relationships/hyperlink" Target="https://kedaireka.id/panduan/panduan_matching_fund.pdf"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This sample serves as a guideline on what should be covered on Go-to-Market / Sustainability Proposal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Aspects of these roadmap categories must be applied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See details on: </a:t>
            </a:r>
            <a:r>
              <a:rPr lang="en" u="sng">
                <a:solidFill>
                  <a:schemeClr val="hlink"/>
                </a:solidFill>
                <a:hlinkClick r:id="rId2"/>
              </a:rPr>
              <a:t>https://kedaireka.id/matchingfund</a:t>
            </a:r>
            <a:br>
              <a:rPr lang="en"/>
            </a:br>
            <a:r>
              <a:rPr lang="en" u="sng">
                <a:solidFill>
                  <a:schemeClr val="hlink"/>
                </a:solidFill>
                <a:hlinkClick r:id="rId3"/>
              </a:rPr>
              <a:t>https://kedaireka.id/panduan/panduan_matching_fund.pdf</a:t>
            </a:r>
            <a:r>
              <a:rPr lang="en"/>
              <a: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See details on: </a:t>
            </a:r>
            <a:r>
              <a:rPr lang="en" u="sng">
                <a:solidFill>
                  <a:schemeClr val="hlink"/>
                </a:solidFill>
                <a:hlinkClick r:id="rId2"/>
              </a:rPr>
              <a:t>https://kedaireka.id/matchingfund</a:t>
            </a:r>
            <a:br>
              <a:rPr lang="en"/>
            </a:br>
            <a:r>
              <a:rPr lang="en" u="sng">
                <a:solidFill>
                  <a:schemeClr val="hlink"/>
                </a:solidFill>
                <a:hlinkClick r:id="rId3"/>
              </a:rPr>
              <a:t>https://kedaireka.id/panduan/panduan_matching_fund.pdf</a:t>
            </a:r>
            <a:r>
              <a:rPr lang="en"/>
              <a: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Sample, please modify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Sample, please modify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may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17"/>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7"/>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7"/>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7"/>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17"/>
          <p:cNvGrpSpPr/>
          <p:nvPr/>
        </p:nvGrpSpPr>
        <p:grpSpPr>
          <a:xfrm>
            <a:off x="255200" y="592"/>
            <a:ext cx="2250363" cy="1044300"/>
            <a:chOff x="255200" y="592"/>
            <a:chExt cx="2250363" cy="1044300"/>
          </a:xfrm>
        </p:grpSpPr>
        <p:sp>
          <p:nvSpPr>
            <p:cNvPr id="15" name="Google Shape;15;p17"/>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7"/>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7"/>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17"/>
          <p:cNvGrpSpPr/>
          <p:nvPr/>
        </p:nvGrpSpPr>
        <p:grpSpPr>
          <a:xfrm>
            <a:off x="905395" y="592"/>
            <a:ext cx="2250363" cy="1044300"/>
            <a:chOff x="905395" y="592"/>
            <a:chExt cx="2250363" cy="1044300"/>
          </a:xfrm>
        </p:grpSpPr>
        <p:sp>
          <p:nvSpPr>
            <p:cNvPr id="19" name="Google Shape;19;p17"/>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7"/>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7"/>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17"/>
          <p:cNvGrpSpPr/>
          <p:nvPr/>
        </p:nvGrpSpPr>
        <p:grpSpPr>
          <a:xfrm>
            <a:off x="7057468" y="5088"/>
            <a:ext cx="1851282" cy="752108"/>
            <a:chOff x="6917201" y="0"/>
            <a:chExt cx="2227777" cy="863400"/>
          </a:xfrm>
        </p:grpSpPr>
        <p:sp>
          <p:nvSpPr>
            <p:cNvPr id="23" name="Google Shape;23;p17"/>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7"/>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17"/>
          <p:cNvGrpSpPr/>
          <p:nvPr/>
        </p:nvGrpSpPr>
        <p:grpSpPr>
          <a:xfrm>
            <a:off x="6553032" y="4217852"/>
            <a:ext cx="2389068" cy="925737"/>
            <a:chOff x="6917201" y="0"/>
            <a:chExt cx="2227777" cy="863400"/>
          </a:xfrm>
        </p:grpSpPr>
        <p:sp>
          <p:nvSpPr>
            <p:cNvPr id="27" name="Google Shape;27;p17"/>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7"/>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7"/>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17"/>
          <p:cNvGrpSpPr/>
          <p:nvPr/>
        </p:nvGrpSpPr>
        <p:grpSpPr>
          <a:xfrm>
            <a:off x="199149" y="4055652"/>
            <a:ext cx="2795413" cy="1083308"/>
            <a:chOff x="6917201" y="0"/>
            <a:chExt cx="2227777" cy="863400"/>
          </a:xfrm>
        </p:grpSpPr>
        <p:sp>
          <p:nvSpPr>
            <p:cNvPr id="31" name="Google Shape;31;p17"/>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7"/>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7"/>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17"/>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17"/>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1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114" name="Shape 114"/>
        <p:cNvGrpSpPr/>
        <p:nvPr/>
      </p:nvGrpSpPr>
      <p:grpSpPr>
        <a:xfrm>
          <a:off x="0" y="0"/>
          <a:ext cx="0" cy="0"/>
          <a:chOff x="0" y="0"/>
          <a:chExt cx="0" cy="0"/>
        </a:xfrm>
      </p:grpSpPr>
      <p:sp>
        <p:nvSpPr>
          <p:cNvPr id="115" name="Google Shape;115;p2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6"/>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19" name="Google Shape;119;p26"/>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20" name="Google Shape;120;p26"/>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1" name="Google Shape;121;p2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2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1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18"/>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3" name="Google Shape;43;p1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44" name="Shape 44"/>
        <p:cNvGrpSpPr/>
        <p:nvPr/>
      </p:nvGrpSpPr>
      <p:grpSpPr>
        <a:xfrm>
          <a:off x="0" y="0"/>
          <a:ext cx="0" cy="0"/>
          <a:chOff x="0" y="0"/>
          <a:chExt cx="0" cy="0"/>
        </a:xfrm>
      </p:grpSpPr>
      <p:sp>
        <p:nvSpPr>
          <p:cNvPr id="45" name="Google Shape;45;p19"/>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19"/>
          <p:cNvGrpSpPr/>
          <p:nvPr/>
        </p:nvGrpSpPr>
        <p:grpSpPr>
          <a:xfrm>
            <a:off x="5959222" y="4119576"/>
            <a:ext cx="2520951" cy="1024165"/>
            <a:chOff x="6917201" y="0"/>
            <a:chExt cx="2227777" cy="863400"/>
          </a:xfrm>
        </p:grpSpPr>
        <p:sp>
          <p:nvSpPr>
            <p:cNvPr id="47" name="Google Shape;47;p19"/>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9"/>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9"/>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19"/>
          <p:cNvGrpSpPr/>
          <p:nvPr/>
        </p:nvGrpSpPr>
        <p:grpSpPr>
          <a:xfrm>
            <a:off x="199149" y="2"/>
            <a:ext cx="2795413" cy="1083308"/>
            <a:chOff x="6917201" y="0"/>
            <a:chExt cx="2227777" cy="863400"/>
          </a:xfrm>
        </p:grpSpPr>
        <p:sp>
          <p:nvSpPr>
            <p:cNvPr id="51" name="Google Shape;51;p1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19"/>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55" name="Google Shape;55;p19"/>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0"/>
              </a:spcBef>
              <a:spcAft>
                <a:spcPts val="0"/>
              </a:spcAft>
              <a:buSzPts val="1100"/>
              <a:buChar char="○"/>
              <a:defRPr/>
            </a:lvl2pPr>
            <a:lvl3pPr indent="-298450" lvl="2" marL="1371600" algn="ctr">
              <a:lnSpc>
                <a:spcPct val="115000"/>
              </a:lnSpc>
              <a:spcBef>
                <a:spcPts val="0"/>
              </a:spcBef>
              <a:spcAft>
                <a:spcPts val="0"/>
              </a:spcAft>
              <a:buSzPts val="1100"/>
              <a:buChar char="■"/>
              <a:defRPr/>
            </a:lvl3pPr>
            <a:lvl4pPr indent="-298450" lvl="3" marL="1828800" algn="ctr">
              <a:lnSpc>
                <a:spcPct val="115000"/>
              </a:lnSpc>
              <a:spcBef>
                <a:spcPts val="0"/>
              </a:spcBef>
              <a:spcAft>
                <a:spcPts val="0"/>
              </a:spcAft>
              <a:buSzPts val="1100"/>
              <a:buChar char="●"/>
              <a:defRPr/>
            </a:lvl4pPr>
            <a:lvl5pPr indent="-298450" lvl="4" marL="2286000" algn="ctr">
              <a:lnSpc>
                <a:spcPct val="115000"/>
              </a:lnSpc>
              <a:spcBef>
                <a:spcPts val="0"/>
              </a:spcBef>
              <a:spcAft>
                <a:spcPts val="0"/>
              </a:spcAft>
              <a:buSzPts val="1100"/>
              <a:buChar char="○"/>
              <a:defRPr/>
            </a:lvl5pPr>
            <a:lvl6pPr indent="-298450" lvl="5" marL="2743200" algn="ctr">
              <a:lnSpc>
                <a:spcPct val="115000"/>
              </a:lnSpc>
              <a:spcBef>
                <a:spcPts val="0"/>
              </a:spcBef>
              <a:spcAft>
                <a:spcPts val="0"/>
              </a:spcAft>
              <a:buSzPts val="1100"/>
              <a:buChar char="■"/>
              <a:defRPr/>
            </a:lvl6pPr>
            <a:lvl7pPr indent="-298450" lvl="6" marL="3200400" algn="ctr">
              <a:lnSpc>
                <a:spcPct val="115000"/>
              </a:lnSpc>
              <a:spcBef>
                <a:spcPts val="0"/>
              </a:spcBef>
              <a:spcAft>
                <a:spcPts val="0"/>
              </a:spcAft>
              <a:buSzPts val="1100"/>
              <a:buChar char="●"/>
              <a:defRPr/>
            </a:lvl7pPr>
            <a:lvl8pPr indent="-298450" lvl="7" marL="3657600" algn="ctr">
              <a:lnSpc>
                <a:spcPct val="115000"/>
              </a:lnSpc>
              <a:spcBef>
                <a:spcPts val="0"/>
              </a:spcBef>
              <a:spcAft>
                <a:spcPts val="0"/>
              </a:spcAft>
              <a:buSzPts val="1100"/>
              <a:buChar char="○"/>
              <a:defRPr/>
            </a:lvl8pPr>
            <a:lvl9pPr indent="-298450" lvl="8" marL="4114800" algn="ctr">
              <a:lnSpc>
                <a:spcPct val="115000"/>
              </a:lnSpc>
              <a:spcBef>
                <a:spcPts val="0"/>
              </a:spcBef>
              <a:spcAft>
                <a:spcPts val="0"/>
              </a:spcAft>
              <a:buSzPts val="1100"/>
              <a:buChar char="■"/>
              <a:defRPr/>
            </a:lvl9pPr>
          </a:lstStyle>
          <a:p/>
        </p:txBody>
      </p:sp>
      <p:sp>
        <p:nvSpPr>
          <p:cNvPr id="56" name="Google Shape;56;p1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7" name="Shape 57"/>
        <p:cNvGrpSpPr/>
        <p:nvPr/>
      </p:nvGrpSpPr>
      <p:grpSpPr>
        <a:xfrm>
          <a:off x="0" y="0"/>
          <a:ext cx="0" cy="0"/>
          <a:chOff x="0" y="0"/>
          <a:chExt cx="0" cy="0"/>
        </a:xfrm>
      </p:grpSpPr>
      <p:sp>
        <p:nvSpPr>
          <p:cNvPr id="58" name="Google Shape;58;p2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2" name="Google Shape;62;p20"/>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3" name="Google Shape;63;p20"/>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4" name="Google Shape;64;p2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65" name="Shape 65"/>
        <p:cNvGrpSpPr/>
        <p:nvPr/>
      </p:nvGrpSpPr>
      <p:grpSpPr>
        <a:xfrm>
          <a:off x="0" y="0"/>
          <a:ext cx="0" cy="0"/>
          <a:chOff x="0" y="0"/>
          <a:chExt cx="0" cy="0"/>
        </a:xfrm>
      </p:grpSpPr>
      <p:sp>
        <p:nvSpPr>
          <p:cNvPr id="66" name="Google Shape;66;p2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0" name="Google Shape;70;p2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71" name="Shape 71"/>
        <p:cNvGrpSpPr/>
        <p:nvPr/>
      </p:nvGrpSpPr>
      <p:grpSpPr>
        <a:xfrm>
          <a:off x="0" y="0"/>
          <a:ext cx="0" cy="0"/>
          <a:chOff x="0" y="0"/>
          <a:chExt cx="0" cy="0"/>
        </a:xfrm>
      </p:grpSpPr>
      <p:sp>
        <p:nvSpPr>
          <p:cNvPr id="72" name="Google Shape;72;p22"/>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 name="Google Shape;73;p22"/>
          <p:cNvGrpSpPr/>
          <p:nvPr/>
        </p:nvGrpSpPr>
        <p:grpSpPr>
          <a:xfrm>
            <a:off x="5594190" y="3961115"/>
            <a:ext cx="2910144" cy="1182340"/>
            <a:chOff x="6917201" y="0"/>
            <a:chExt cx="2227777" cy="863400"/>
          </a:xfrm>
        </p:grpSpPr>
        <p:sp>
          <p:nvSpPr>
            <p:cNvPr id="74" name="Google Shape;74;p2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 name="Google Shape;77;p22"/>
          <p:cNvGrpSpPr/>
          <p:nvPr/>
        </p:nvGrpSpPr>
        <p:grpSpPr>
          <a:xfrm>
            <a:off x="199149" y="2"/>
            <a:ext cx="2795413" cy="1083308"/>
            <a:chOff x="6917201" y="0"/>
            <a:chExt cx="2227777" cy="863400"/>
          </a:xfrm>
        </p:grpSpPr>
        <p:sp>
          <p:nvSpPr>
            <p:cNvPr id="78" name="Google Shape;78;p2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 name="Google Shape;81;p22"/>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82" name="Google Shape;82;p2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83" name="Shape 83"/>
        <p:cNvGrpSpPr/>
        <p:nvPr/>
      </p:nvGrpSpPr>
      <p:grpSpPr>
        <a:xfrm>
          <a:off x="0" y="0"/>
          <a:ext cx="0" cy="0"/>
          <a:chOff x="0" y="0"/>
          <a:chExt cx="0" cy="0"/>
        </a:xfrm>
      </p:grpSpPr>
      <p:sp>
        <p:nvSpPr>
          <p:cNvPr id="84" name="Google Shape;84;p23"/>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3"/>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8" name="Google Shape;88;p2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89" name="Shape 89"/>
        <p:cNvGrpSpPr/>
        <p:nvPr/>
      </p:nvGrpSpPr>
      <p:grpSpPr>
        <a:xfrm>
          <a:off x="0" y="0"/>
          <a:ext cx="0" cy="0"/>
          <a:chOff x="0" y="0"/>
          <a:chExt cx="0" cy="0"/>
        </a:xfrm>
      </p:grpSpPr>
      <p:sp>
        <p:nvSpPr>
          <p:cNvPr id="90" name="Google Shape;90;p2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4"/>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4"/>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4" name="Google Shape;94;p24"/>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5" name="Google Shape;95;p2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96" name="Shape 96"/>
        <p:cNvGrpSpPr/>
        <p:nvPr/>
      </p:nvGrpSpPr>
      <p:grpSpPr>
        <a:xfrm>
          <a:off x="0" y="0"/>
          <a:ext cx="0" cy="0"/>
          <a:chOff x="0" y="0"/>
          <a:chExt cx="0" cy="0"/>
        </a:xfrm>
      </p:grpSpPr>
      <p:sp>
        <p:nvSpPr>
          <p:cNvPr id="97" name="Google Shape;97;p2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9" name="Google Shape;99;p25"/>
          <p:cNvGrpSpPr/>
          <p:nvPr/>
        </p:nvGrpSpPr>
        <p:grpSpPr>
          <a:xfrm>
            <a:off x="255991" y="-118"/>
            <a:ext cx="2251347" cy="1043408"/>
            <a:chOff x="3961956" y="4383950"/>
            <a:chExt cx="1160548" cy="548700"/>
          </a:xfrm>
        </p:grpSpPr>
        <p:sp>
          <p:nvSpPr>
            <p:cNvPr id="100" name="Google Shape;100;p2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2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4" name="Google Shape;104;p25"/>
          <p:cNvGrpSpPr/>
          <p:nvPr/>
        </p:nvGrpSpPr>
        <p:grpSpPr>
          <a:xfrm>
            <a:off x="34934" y="4522125"/>
            <a:ext cx="1593306" cy="617072"/>
            <a:chOff x="6917201" y="0"/>
            <a:chExt cx="2227777" cy="863400"/>
          </a:xfrm>
        </p:grpSpPr>
        <p:sp>
          <p:nvSpPr>
            <p:cNvPr id="105" name="Google Shape;105;p2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 name="Google Shape;108;p25"/>
          <p:cNvGrpSpPr/>
          <p:nvPr/>
        </p:nvGrpSpPr>
        <p:grpSpPr>
          <a:xfrm>
            <a:off x="5886353" y="1243"/>
            <a:ext cx="3257454" cy="1261514"/>
            <a:chOff x="6917201" y="0"/>
            <a:chExt cx="2227777" cy="863400"/>
          </a:xfrm>
        </p:grpSpPr>
        <p:sp>
          <p:nvSpPr>
            <p:cNvPr id="109" name="Google Shape;109;p2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2" name="Google Shape;112;p2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113" name="Google Shape;113;p2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6"/>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6.jpg"/><Relationship Id="rId6"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800"/>
              <a:buNone/>
            </a:pPr>
            <a:r>
              <a:rPr lang="en"/>
              <a:t>FakeNews</a:t>
            </a:r>
            <a:endParaRPr/>
          </a:p>
        </p:txBody>
      </p:sp>
      <p:sp>
        <p:nvSpPr>
          <p:cNvPr id="129" name="Google Shape;129;p1"/>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1600"/>
              <a:buNone/>
            </a:pPr>
            <a:r>
              <a:rPr lang="en"/>
              <a:t>Go-to-Market / Sustainability Proposal</a:t>
            </a:r>
            <a:endParaRPr/>
          </a:p>
        </p:txBody>
      </p:sp>
      <p:pic>
        <p:nvPicPr>
          <p:cNvPr id="130" name="Google Shape;130;p1"/>
          <p:cNvPicPr preferRelativeResize="0"/>
          <p:nvPr/>
        </p:nvPicPr>
        <p:blipFill rotWithShape="1">
          <a:blip r:embed="rId3">
            <a:alphaModFix/>
          </a:blip>
          <a:srcRect b="0" l="0" r="0" t="0"/>
          <a:stretch/>
        </p:blipFill>
        <p:spPr>
          <a:xfrm>
            <a:off x="239900" y="251175"/>
            <a:ext cx="1307400" cy="354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88" name="Shape 188"/>
        <p:cNvGrpSpPr/>
        <p:nvPr/>
      </p:nvGrpSpPr>
      <p:grpSpPr>
        <a:xfrm>
          <a:off x="0" y="0"/>
          <a:ext cx="0" cy="0"/>
          <a:chOff x="0" y="0"/>
          <a:chExt cx="0" cy="0"/>
        </a:xfrm>
      </p:grpSpPr>
      <p:sp>
        <p:nvSpPr>
          <p:cNvPr id="189" name="Google Shape;189;p10"/>
          <p:cNvSpPr txBox="1"/>
          <p:nvPr>
            <p:ph idx="1" type="body"/>
          </p:nvPr>
        </p:nvSpPr>
        <p:spPr>
          <a:xfrm>
            <a:off x="819150" y="1990725"/>
            <a:ext cx="1825200" cy="2448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300"/>
              <a:buNone/>
            </a:pPr>
            <a:r>
              <a:rPr lang="en"/>
              <a:t>Commercial Value</a:t>
            </a:r>
            <a:endParaRPr/>
          </a:p>
          <a:p>
            <a:pPr indent="0" lvl="0" marL="0" rtl="0" algn="just">
              <a:lnSpc>
                <a:spcPct val="115000"/>
              </a:lnSpc>
              <a:spcBef>
                <a:spcPts val="0"/>
              </a:spcBef>
              <a:spcAft>
                <a:spcPts val="0"/>
              </a:spcAft>
              <a:buSzPts val="1300"/>
              <a:buNone/>
            </a:pPr>
            <a:r>
              <a:rPr lang="en" sz="983"/>
              <a:t>Making people more aware of receiving information on all platforms (digital or conventional)</a:t>
            </a:r>
            <a:endParaRPr sz="983"/>
          </a:p>
          <a:p>
            <a:pPr indent="0" lvl="0" marL="0" rtl="0" algn="l">
              <a:lnSpc>
                <a:spcPct val="100000"/>
              </a:lnSpc>
              <a:spcBef>
                <a:spcPts val="1200"/>
              </a:spcBef>
              <a:spcAft>
                <a:spcPts val="0"/>
              </a:spcAft>
              <a:buSzPts val="1300"/>
              <a:buNone/>
            </a:pPr>
            <a:r>
              <a:rPr lang="en"/>
              <a:t>Business Opportunities</a:t>
            </a:r>
            <a:endParaRPr/>
          </a:p>
          <a:p>
            <a:pPr indent="0" lvl="0" marL="0" rtl="0" algn="l">
              <a:lnSpc>
                <a:spcPct val="100000"/>
              </a:lnSpc>
              <a:spcBef>
                <a:spcPts val="1200"/>
              </a:spcBef>
              <a:spcAft>
                <a:spcPts val="0"/>
              </a:spcAft>
              <a:buSzPts val="1300"/>
              <a:buNone/>
            </a:pPr>
            <a:r>
              <a:rPr lang="en"/>
              <a:t>-</a:t>
            </a:r>
            <a:endParaRPr/>
          </a:p>
          <a:p>
            <a:pPr indent="0" lvl="0" marL="0" rtl="0" algn="l">
              <a:lnSpc>
                <a:spcPct val="115000"/>
              </a:lnSpc>
              <a:spcBef>
                <a:spcPts val="1200"/>
              </a:spcBef>
              <a:spcAft>
                <a:spcPts val="0"/>
              </a:spcAft>
              <a:buSzPts val="1300"/>
              <a:buNone/>
            </a:pPr>
            <a:r>
              <a:rPr lang="en"/>
              <a:t>Demand &amp; Supplies</a:t>
            </a:r>
            <a:endParaRPr/>
          </a:p>
          <a:p>
            <a:pPr indent="0" lvl="0" marL="0" rtl="0" algn="l">
              <a:lnSpc>
                <a:spcPct val="115000"/>
              </a:lnSpc>
              <a:spcBef>
                <a:spcPts val="1200"/>
              </a:spcBef>
              <a:spcAft>
                <a:spcPts val="1200"/>
              </a:spcAft>
              <a:buSzPts val="1300"/>
              <a:buNone/>
            </a:pPr>
            <a:r>
              <a:rPr lang="en"/>
              <a:t>-</a:t>
            </a:r>
            <a:endParaRPr/>
          </a:p>
        </p:txBody>
      </p:sp>
      <p:sp>
        <p:nvSpPr>
          <p:cNvPr id="190" name="Google Shape;190;p1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Your Roadmap</a:t>
            </a:r>
            <a:endParaRPr/>
          </a:p>
        </p:txBody>
      </p:sp>
      <p:sp>
        <p:nvSpPr>
          <p:cNvPr id="191" name="Google Shape;191;p10"/>
          <p:cNvSpPr txBox="1"/>
          <p:nvPr>
            <p:ph idx="2" type="body"/>
          </p:nvPr>
        </p:nvSpPr>
        <p:spPr>
          <a:xfrm>
            <a:off x="4606194" y="1990725"/>
            <a:ext cx="18252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Tackling bigger problems in the future</a:t>
            </a:r>
            <a:endParaRPr/>
          </a:p>
          <a:p>
            <a:pPr indent="0" lvl="0" marL="0" rtl="0" algn="l">
              <a:lnSpc>
                <a:spcPct val="115000"/>
              </a:lnSpc>
              <a:spcBef>
                <a:spcPts val="0"/>
              </a:spcBef>
              <a:spcAft>
                <a:spcPts val="0"/>
              </a:spcAft>
              <a:buSzPts val="1300"/>
              <a:buNone/>
            </a:pPr>
            <a:r>
              <a:rPr lang="en" sz="900"/>
              <a:t>literate public how the important valid information is so that unwanted things don't happen in the future</a:t>
            </a:r>
            <a:endParaRPr sz="900"/>
          </a:p>
          <a:p>
            <a:pPr indent="0" lvl="0" marL="0" rtl="0" algn="l">
              <a:lnSpc>
                <a:spcPct val="115000"/>
              </a:lnSpc>
              <a:spcBef>
                <a:spcPts val="1200"/>
              </a:spcBef>
              <a:spcAft>
                <a:spcPts val="1200"/>
              </a:spcAft>
              <a:buSzPts val="1300"/>
              <a:buNone/>
            </a:pPr>
            <a:r>
              <a:t/>
            </a:r>
            <a:endParaRPr sz="900"/>
          </a:p>
        </p:txBody>
      </p:sp>
      <p:sp>
        <p:nvSpPr>
          <p:cNvPr id="192" name="Google Shape;192;p10"/>
          <p:cNvSpPr txBox="1"/>
          <p:nvPr>
            <p:ph idx="1" type="body"/>
          </p:nvPr>
        </p:nvSpPr>
        <p:spPr>
          <a:xfrm>
            <a:off x="2712672" y="1990725"/>
            <a:ext cx="18252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Technology Advantages</a:t>
            </a:r>
            <a:endParaRPr/>
          </a:p>
          <a:p>
            <a:pPr indent="0" lvl="0" marL="0" rtl="0" algn="just">
              <a:lnSpc>
                <a:spcPct val="115000"/>
              </a:lnSpc>
              <a:spcBef>
                <a:spcPts val="0"/>
              </a:spcBef>
              <a:spcAft>
                <a:spcPts val="0"/>
              </a:spcAft>
              <a:buSzPts val="1300"/>
              <a:buNone/>
            </a:pPr>
            <a:r>
              <a:rPr lang="en" sz="1000"/>
              <a:t>We use machine learning implemented in mobile app so it’s easy to use</a:t>
            </a:r>
            <a:endParaRPr sz="1000"/>
          </a:p>
          <a:p>
            <a:pPr indent="0" lvl="0" marL="0" rtl="0" algn="l">
              <a:lnSpc>
                <a:spcPct val="115000"/>
              </a:lnSpc>
              <a:spcBef>
                <a:spcPts val="1200"/>
              </a:spcBef>
              <a:spcAft>
                <a:spcPts val="0"/>
              </a:spcAft>
              <a:buSzPts val="1300"/>
              <a:buNone/>
            </a:pPr>
            <a:r>
              <a:rPr lang="en"/>
              <a:t>Science Breakthroughs</a:t>
            </a:r>
            <a:endParaRPr/>
          </a:p>
          <a:p>
            <a:pPr indent="0" lvl="0" marL="0" rtl="0" algn="l">
              <a:lnSpc>
                <a:spcPct val="115000"/>
              </a:lnSpc>
              <a:spcBef>
                <a:spcPts val="1200"/>
              </a:spcBef>
              <a:spcAft>
                <a:spcPts val="1200"/>
              </a:spcAft>
              <a:buSzPts val="1300"/>
              <a:buNone/>
            </a:pPr>
            <a:r>
              <a:rPr lang="en"/>
              <a:t>-</a:t>
            </a:r>
            <a:endParaRPr/>
          </a:p>
        </p:txBody>
      </p:sp>
      <p:sp>
        <p:nvSpPr>
          <p:cNvPr id="193" name="Google Shape;193;p10"/>
          <p:cNvSpPr txBox="1"/>
          <p:nvPr>
            <p:ph idx="1" type="body"/>
          </p:nvPr>
        </p:nvSpPr>
        <p:spPr>
          <a:xfrm>
            <a:off x="6499704" y="1990725"/>
            <a:ext cx="18252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Benefits for long-term</a:t>
            </a:r>
            <a:endParaRPr/>
          </a:p>
          <a:p>
            <a:pPr indent="0" lvl="0" marL="0" rtl="0" algn="l">
              <a:lnSpc>
                <a:spcPct val="115000"/>
              </a:lnSpc>
              <a:spcBef>
                <a:spcPts val="0"/>
              </a:spcBef>
              <a:spcAft>
                <a:spcPts val="0"/>
              </a:spcAft>
              <a:buSzPts val="1300"/>
              <a:buNone/>
            </a:pPr>
            <a:r>
              <a:rPr lang="en" sz="900"/>
              <a:t>the creation of a more critical society in the field of information</a:t>
            </a:r>
            <a:endParaRPr sz="900"/>
          </a:p>
          <a:p>
            <a:pPr indent="0" lvl="0" marL="0" rtl="0" algn="l">
              <a:lnSpc>
                <a:spcPct val="115000"/>
              </a:lnSpc>
              <a:spcBef>
                <a:spcPts val="1200"/>
              </a:spcBef>
              <a:spcAft>
                <a:spcPts val="0"/>
              </a:spcAft>
              <a:buSzPts val="1300"/>
              <a:buNone/>
            </a:pPr>
            <a:r>
              <a:rPr lang="en"/>
              <a:t>Indirect effect</a:t>
            </a:r>
            <a:endParaRPr/>
          </a:p>
          <a:p>
            <a:pPr indent="0" lvl="0" marL="0" rtl="0" algn="l">
              <a:spcBef>
                <a:spcPts val="1200"/>
              </a:spcBef>
              <a:spcAft>
                <a:spcPts val="0"/>
              </a:spcAft>
              <a:buSzPts val="1300"/>
              <a:buNone/>
            </a:pPr>
            <a:r>
              <a:rPr lang="en" sz="900"/>
              <a:t>With this app, it is hoped that the public will be able to filter the information circulating later</a:t>
            </a:r>
            <a:endParaRPr sz="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97" name="Shape 197"/>
        <p:cNvGrpSpPr/>
        <p:nvPr/>
      </p:nvGrpSpPr>
      <p:grpSpPr>
        <a:xfrm>
          <a:off x="0" y="0"/>
          <a:ext cx="0" cy="0"/>
          <a:chOff x="0" y="0"/>
          <a:chExt cx="0" cy="0"/>
        </a:xfrm>
      </p:grpSpPr>
      <p:sp>
        <p:nvSpPr>
          <p:cNvPr id="198" name="Google Shape;198;p11"/>
          <p:cNvSpPr txBox="1"/>
          <p:nvPr>
            <p:ph type="title"/>
          </p:nvPr>
        </p:nvSpPr>
        <p:spPr>
          <a:xfrm>
            <a:off x="2173100" y="0"/>
            <a:ext cx="7010400" cy="137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lang="en" sz="3940"/>
              <a:t>Project Milestones for 2021</a:t>
            </a:r>
            <a:endParaRPr sz="3940"/>
          </a:p>
          <a:p>
            <a:pPr indent="0" lvl="0" marL="0" rtl="0" algn="ctr">
              <a:lnSpc>
                <a:spcPct val="100000"/>
              </a:lnSpc>
              <a:spcBef>
                <a:spcPts val="0"/>
              </a:spcBef>
              <a:spcAft>
                <a:spcPts val="0"/>
              </a:spcAft>
              <a:buSzPts val="990"/>
              <a:buNone/>
            </a:pPr>
            <a:r>
              <a:t/>
            </a:r>
            <a:endParaRPr b="1" sz="1740"/>
          </a:p>
        </p:txBody>
      </p:sp>
      <p:sp>
        <p:nvSpPr>
          <p:cNvPr id="199" name="Google Shape;199;p11"/>
          <p:cNvSpPr/>
          <p:nvPr/>
        </p:nvSpPr>
        <p:spPr>
          <a:xfrm flipH="1" rot="711236">
            <a:off x="5181012" y="2627201"/>
            <a:ext cx="1350909" cy="5766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1"/>
          <p:cNvSpPr/>
          <p:nvPr/>
        </p:nvSpPr>
        <p:spPr>
          <a:xfrm rot="-711236">
            <a:off x="3899938" y="2627201"/>
            <a:ext cx="1350909" cy="5766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1" name="Google Shape;201;p11"/>
          <p:cNvGrpSpPr/>
          <p:nvPr/>
        </p:nvGrpSpPr>
        <p:grpSpPr>
          <a:xfrm>
            <a:off x="4333100" y="1382072"/>
            <a:ext cx="1712700" cy="1246753"/>
            <a:chOff x="4409300" y="1219942"/>
            <a:chExt cx="1712700" cy="1246753"/>
          </a:xfrm>
        </p:grpSpPr>
        <p:sp>
          <p:nvSpPr>
            <p:cNvPr id="202" name="Google Shape;202;p11"/>
            <p:cNvSpPr/>
            <p:nvPr/>
          </p:nvSpPr>
          <p:spPr>
            <a:xfrm rot="-1789476">
              <a:off x="5185416" y="2276970"/>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1"/>
            <p:cNvSpPr txBox="1"/>
            <p:nvPr/>
          </p:nvSpPr>
          <p:spPr>
            <a:xfrm>
              <a:off x="4921731" y="1985297"/>
              <a:ext cx="696900" cy="276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rPr b="1" i="0" lang="en" sz="800" u="none" cap="none" strike="noStrike">
                  <a:solidFill>
                    <a:srgbClr val="5E5E5E"/>
                  </a:solidFill>
                  <a:latin typeface="Roboto"/>
                  <a:ea typeface="Roboto"/>
                  <a:cs typeface="Roboto"/>
                  <a:sym typeface="Roboto"/>
                </a:rPr>
                <a:t>October</a:t>
              </a:r>
              <a:endParaRPr b="1" i="0" sz="800" u="none" cap="none" strike="noStrike">
                <a:solidFill>
                  <a:srgbClr val="5E5E5E"/>
                </a:solidFill>
                <a:latin typeface="Roboto"/>
                <a:ea typeface="Roboto"/>
                <a:cs typeface="Roboto"/>
                <a:sym typeface="Roboto"/>
              </a:endParaRPr>
            </a:p>
          </p:txBody>
        </p:sp>
        <p:sp>
          <p:nvSpPr>
            <p:cNvPr id="204" name="Google Shape;204;p11"/>
            <p:cNvSpPr/>
            <p:nvPr/>
          </p:nvSpPr>
          <p:spPr>
            <a:xfrm>
              <a:off x="4409300" y="1219942"/>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1"/>
            <p:cNvSpPr/>
            <p:nvPr/>
          </p:nvSpPr>
          <p:spPr>
            <a:xfrm rot="10800000">
              <a:off x="5220625" y="1919036"/>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1"/>
            <p:cNvSpPr txBox="1"/>
            <p:nvPr/>
          </p:nvSpPr>
          <p:spPr>
            <a:xfrm>
              <a:off x="4453550" y="1257142"/>
              <a:ext cx="1624200" cy="624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rPr lang="en" sz="800">
                  <a:solidFill>
                    <a:srgbClr val="5E5E5E"/>
                  </a:solidFill>
                </a:rPr>
                <a:t>Integrated our app into bigquery so we can do future analysis from it</a:t>
              </a:r>
              <a:endParaRPr b="0" i="0" sz="800" u="none" cap="none" strike="noStrike">
                <a:solidFill>
                  <a:srgbClr val="5E5E5E"/>
                </a:solidFill>
                <a:latin typeface="Arial"/>
                <a:ea typeface="Arial"/>
                <a:cs typeface="Arial"/>
                <a:sym typeface="Arial"/>
              </a:endParaRPr>
            </a:p>
          </p:txBody>
        </p:sp>
      </p:grpSp>
      <p:sp>
        <p:nvSpPr>
          <p:cNvPr id="207" name="Google Shape;207;p11"/>
          <p:cNvSpPr/>
          <p:nvPr/>
        </p:nvSpPr>
        <p:spPr>
          <a:xfrm flipH="1" rot="711236">
            <a:off x="2608258" y="2627201"/>
            <a:ext cx="1350909" cy="57662"/>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8" name="Google Shape;208;p11"/>
          <p:cNvGrpSpPr/>
          <p:nvPr/>
        </p:nvGrpSpPr>
        <p:grpSpPr>
          <a:xfrm>
            <a:off x="3076688" y="2683244"/>
            <a:ext cx="1712700" cy="1230715"/>
            <a:chOff x="3021975" y="2541798"/>
            <a:chExt cx="1712700" cy="1230715"/>
          </a:xfrm>
        </p:grpSpPr>
        <p:sp>
          <p:nvSpPr>
            <p:cNvPr id="209" name="Google Shape;209;p11"/>
            <p:cNvSpPr txBox="1"/>
            <p:nvPr/>
          </p:nvSpPr>
          <p:spPr>
            <a:xfrm>
              <a:off x="3529877" y="2735584"/>
              <a:ext cx="696900" cy="276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rPr b="1" i="0" lang="en" sz="800" u="none" cap="none" strike="noStrike">
                  <a:solidFill>
                    <a:srgbClr val="701C7F"/>
                  </a:solidFill>
                  <a:latin typeface="Roboto"/>
                  <a:ea typeface="Roboto"/>
                  <a:cs typeface="Roboto"/>
                  <a:sym typeface="Roboto"/>
                </a:rPr>
                <a:t>August</a:t>
              </a:r>
              <a:endParaRPr b="1" i="0" sz="800" u="none" cap="none" strike="noStrike">
                <a:solidFill>
                  <a:srgbClr val="701C7F"/>
                </a:solidFill>
                <a:latin typeface="Roboto"/>
                <a:ea typeface="Roboto"/>
                <a:cs typeface="Roboto"/>
                <a:sym typeface="Roboto"/>
              </a:endParaRPr>
            </a:p>
          </p:txBody>
        </p:sp>
        <p:sp>
          <p:nvSpPr>
            <p:cNvPr id="210" name="Google Shape;210;p11"/>
            <p:cNvSpPr/>
            <p:nvPr/>
          </p:nvSpPr>
          <p:spPr>
            <a:xfrm rot="-1789476">
              <a:off x="3798091" y="2571072"/>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1"/>
            <p:cNvSpPr/>
            <p:nvPr/>
          </p:nvSpPr>
          <p:spPr>
            <a:xfrm>
              <a:off x="3021975" y="3069013"/>
              <a:ext cx="1712700" cy="7035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1"/>
            <p:cNvSpPr txBox="1"/>
            <p:nvPr/>
          </p:nvSpPr>
          <p:spPr>
            <a:xfrm>
              <a:off x="3066225" y="3106213"/>
              <a:ext cx="1624200" cy="624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rPr lang="en" sz="800">
                  <a:solidFill>
                    <a:srgbClr val="FFFFFF"/>
                  </a:solidFill>
                </a:rPr>
                <a:t>Fixing the bugs and add feature from feedback we got </a:t>
              </a:r>
              <a:endParaRPr b="0" i="0" sz="800" u="none" cap="none" strike="noStrike">
                <a:solidFill>
                  <a:srgbClr val="FFFFFF"/>
                </a:solidFill>
                <a:latin typeface="Arial"/>
                <a:ea typeface="Arial"/>
                <a:cs typeface="Arial"/>
                <a:sym typeface="Arial"/>
              </a:endParaRPr>
            </a:p>
          </p:txBody>
        </p:sp>
        <p:sp>
          <p:nvSpPr>
            <p:cNvPr id="213" name="Google Shape;213;p11"/>
            <p:cNvSpPr/>
            <p:nvPr/>
          </p:nvSpPr>
          <p:spPr>
            <a:xfrm>
              <a:off x="3833325" y="3004364"/>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4" name="Google Shape;214;p11"/>
          <p:cNvSpPr/>
          <p:nvPr/>
        </p:nvSpPr>
        <p:spPr>
          <a:xfrm rot="-711236">
            <a:off x="1334133" y="2627201"/>
            <a:ext cx="1350909" cy="57662"/>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5" name="Google Shape;215;p11"/>
          <p:cNvGrpSpPr/>
          <p:nvPr/>
        </p:nvGrpSpPr>
        <p:grpSpPr>
          <a:xfrm>
            <a:off x="5586175" y="2683244"/>
            <a:ext cx="1712700" cy="1230715"/>
            <a:chOff x="5796625" y="2541798"/>
            <a:chExt cx="1712700" cy="1230715"/>
          </a:xfrm>
        </p:grpSpPr>
        <p:sp>
          <p:nvSpPr>
            <p:cNvPr id="216" name="Google Shape;216;p11"/>
            <p:cNvSpPr/>
            <p:nvPr/>
          </p:nvSpPr>
          <p:spPr>
            <a:xfrm rot="-1789476">
              <a:off x="6572742" y="2571072"/>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1"/>
            <p:cNvSpPr txBox="1"/>
            <p:nvPr/>
          </p:nvSpPr>
          <p:spPr>
            <a:xfrm>
              <a:off x="6296613" y="2735584"/>
              <a:ext cx="696900" cy="276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rPr b="1" i="0" lang="en" sz="800" u="none" cap="none" strike="noStrike">
                  <a:solidFill>
                    <a:srgbClr val="5E5E5E"/>
                  </a:solidFill>
                  <a:latin typeface="Roboto"/>
                  <a:ea typeface="Roboto"/>
                  <a:cs typeface="Roboto"/>
                  <a:sym typeface="Roboto"/>
                </a:rPr>
                <a:t>December</a:t>
              </a:r>
              <a:endParaRPr b="1" i="0" sz="800" u="none" cap="none" strike="noStrike">
                <a:solidFill>
                  <a:srgbClr val="5E5E5E"/>
                </a:solidFill>
                <a:latin typeface="Roboto"/>
                <a:ea typeface="Roboto"/>
                <a:cs typeface="Roboto"/>
                <a:sym typeface="Roboto"/>
              </a:endParaRPr>
            </a:p>
          </p:txBody>
        </p:sp>
        <p:sp>
          <p:nvSpPr>
            <p:cNvPr id="218" name="Google Shape;218;p11"/>
            <p:cNvSpPr/>
            <p:nvPr/>
          </p:nvSpPr>
          <p:spPr>
            <a:xfrm>
              <a:off x="5796625" y="3069013"/>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1"/>
            <p:cNvSpPr txBox="1"/>
            <p:nvPr/>
          </p:nvSpPr>
          <p:spPr>
            <a:xfrm>
              <a:off x="5840875" y="3106213"/>
              <a:ext cx="1624200" cy="624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rPr lang="en" sz="800">
                  <a:solidFill>
                    <a:srgbClr val="5E5E5E"/>
                  </a:solidFill>
                </a:rPr>
                <a:t>Make an update to improve our app</a:t>
              </a:r>
              <a:endParaRPr b="0" i="0" sz="800" u="none" cap="none" strike="noStrike">
                <a:solidFill>
                  <a:srgbClr val="5E5E5E"/>
                </a:solidFill>
                <a:latin typeface="Arial"/>
                <a:ea typeface="Arial"/>
                <a:cs typeface="Arial"/>
                <a:sym typeface="Arial"/>
              </a:endParaRPr>
            </a:p>
          </p:txBody>
        </p:sp>
        <p:sp>
          <p:nvSpPr>
            <p:cNvPr id="220" name="Google Shape;220;p11"/>
            <p:cNvSpPr/>
            <p:nvPr/>
          </p:nvSpPr>
          <p:spPr>
            <a:xfrm>
              <a:off x="6607975" y="3004364"/>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1" name="Google Shape;221;p11"/>
          <p:cNvSpPr/>
          <p:nvPr/>
        </p:nvSpPr>
        <p:spPr>
          <a:xfrm flipH="1" rot="711236">
            <a:off x="5181012" y="2627201"/>
            <a:ext cx="1350909" cy="5766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2" name="Google Shape;222;p11"/>
          <p:cNvGrpSpPr/>
          <p:nvPr/>
        </p:nvGrpSpPr>
        <p:grpSpPr>
          <a:xfrm>
            <a:off x="1789875" y="1382072"/>
            <a:ext cx="1712700" cy="1246753"/>
            <a:chOff x="1637475" y="1219942"/>
            <a:chExt cx="1712700" cy="1246753"/>
          </a:xfrm>
        </p:grpSpPr>
        <p:sp>
          <p:nvSpPr>
            <p:cNvPr id="223" name="Google Shape;223;p11"/>
            <p:cNvSpPr/>
            <p:nvPr/>
          </p:nvSpPr>
          <p:spPr>
            <a:xfrm>
              <a:off x="1637475" y="1219942"/>
              <a:ext cx="1712700" cy="7035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1"/>
            <p:cNvSpPr txBox="1"/>
            <p:nvPr/>
          </p:nvSpPr>
          <p:spPr>
            <a:xfrm>
              <a:off x="2144544" y="1985297"/>
              <a:ext cx="696900" cy="276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rPr b="1" i="0" lang="en" sz="800" u="none" cap="none" strike="noStrike">
                  <a:solidFill>
                    <a:srgbClr val="701C7F"/>
                  </a:solidFill>
                  <a:latin typeface="Roboto"/>
                  <a:ea typeface="Roboto"/>
                  <a:cs typeface="Roboto"/>
                  <a:sym typeface="Roboto"/>
                </a:rPr>
                <a:t>July</a:t>
              </a:r>
              <a:endParaRPr b="1" i="0" sz="800" u="none" cap="none" strike="noStrike">
                <a:solidFill>
                  <a:srgbClr val="701C7F"/>
                </a:solidFill>
                <a:latin typeface="Roboto"/>
                <a:ea typeface="Roboto"/>
                <a:cs typeface="Roboto"/>
                <a:sym typeface="Roboto"/>
              </a:endParaRPr>
            </a:p>
          </p:txBody>
        </p:sp>
        <p:sp>
          <p:nvSpPr>
            <p:cNvPr id="225" name="Google Shape;225;p11"/>
            <p:cNvSpPr/>
            <p:nvPr/>
          </p:nvSpPr>
          <p:spPr>
            <a:xfrm rot="10800000">
              <a:off x="2448800" y="1919036"/>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1"/>
            <p:cNvSpPr txBox="1"/>
            <p:nvPr/>
          </p:nvSpPr>
          <p:spPr>
            <a:xfrm>
              <a:off x="1681725" y="1257142"/>
              <a:ext cx="1624200" cy="624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rPr lang="en" sz="800">
                  <a:solidFill>
                    <a:srgbClr val="FFFFFF"/>
                  </a:solidFill>
                </a:rPr>
                <a:t>Analysis how user respond to our app and get feedback from it</a:t>
              </a:r>
              <a:endParaRPr b="0" i="0" sz="800" u="none" cap="none" strike="noStrike">
                <a:solidFill>
                  <a:srgbClr val="FFFFFF"/>
                </a:solidFill>
                <a:latin typeface="Arial"/>
                <a:ea typeface="Arial"/>
                <a:cs typeface="Arial"/>
                <a:sym typeface="Arial"/>
              </a:endParaRPr>
            </a:p>
          </p:txBody>
        </p:sp>
        <p:sp>
          <p:nvSpPr>
            <p:cNvPr id="227" name="Google Shape;227;p11"/>
            <p:cNvSpPr/>
            <p:nvPr/>
          </p:nvSpPr>
          <p:spPr>
            <a:xfrm rot="-1789476">
              <a:off x="2410765" y="2276970"/>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41B47"/>
        </a:solidFill>
      </p:bgPr>
    </p:bg>
    <p:spTree>
      <p:nvGrpSpPr>
        <p:cNvPr id="231" name="Shape 231"/>
        <p:cNvGrpSpPr/>
        <p:nvPr/>
      </p:nvGrpSpPr>
      <p:grpSpPr>
        <a:xfrm>
          <a:off x="0" y="0"/>
          <a:ext cx="0" cy="0"/>
          <a:chOff x="0" y="0"/>
          <a:chExt cx="0" cy="0"/>
        </a:xfrm>
      </p:grpSpPr>
      <p:sp>
        <p:nvSpPr>
          <p:cNvPr id="232" name="Google Shape;232;p12"/>
          <p:cNvSpPr txBox="1"/>
          <p:nvPr>
            <p:ph type="title"/>
          </p:nvPr>
        </p:nvSpPr>
        <p:spPr>
          <a:xfrm>
            <a:off x="819150" y="288225"/>
            <a:ext cx="7505700" cy="5655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Budgeting - 1 - USD 5k / IDR 70m</a:t>
            </a:r>
            <a:endParaRPr/>
          </a:p>
        </p:txBody>
      </p:sp>
      <p:graphicFrame>
        <p:nvGraphicFramePr>
          <p:cNvPr id="233" name="Google Shape;233;p12"/>
          <p:cNvGraphicFramePr/>
          <p:nvPr/>
        </p:nvGraphicFramePr>
        <p:xfrm>
          <a:off x="742325" y="804130"/>
          <a:ext cx="3000000" cy="3000000"/>
        </p:xfrm>
        <a:graphic>
          <a:graphicData uri="http://schemas.openxmlformats.org/drawingml/2006/table">
            <a:tbl>
              <a:tblPr>
                <a:noFill/>
                <a:tableStyleId>{8AEB0C4C-6439-4409-B84F-090987F9195B}</a:tableStyleId>
              </a:tblPr>
              <a:tblGrid>
                <a:gridCol w="3040925"/>
                <a:gridCol w="1785075"/>
                <a:gridCol w="2413000"/>
              </a:tblGrid>
              <a:tr h="347075">
                <a:tc>
                  <a:txBody>
                    <a:bodyPr/>
                    <a:lstStyle/>
                    <a:p>
                      <a:pPr indent="0" lvl="0" marL="0" marR="0" rtl="0" algn="l">
                        <a:lnSpc>
                          <a:spcPct val="100000"/>
                        </a:lnSpc>
                        <a:spcBef>
                          <a:spcPts val="0"/>
                        </a:spcBef>
                        <a:spcAft>
                          <a:spcPts val="0"/>
                        </a:spcAft>
                        <a:buClr>
                          <a:srgbClr val="000000"/>
                        </a:buClr>
                        <a:buSzPts val="1400"/>
                        <a:buFont typeface="Arial"/>
                        <a:buNone/>
                      </a:pPr>
                      <a:r>
                        <a:rPr b="1" lang="en" sz="1200" u="none" cap="none" strike="noStrike"/>
                        <a:t>Category</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200" u="none" cap="none" strike="noStrike"/>
                        <a:t>Proportions (max)</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200" u="none" cap="none" strike="noStrike"/>
                        <a:t>Budget (max) in USD</a:t>
                      </a:r>
                      <a:endParaRPr b="1" sz="1200" u="none" cap="none" strike="noStrike"/>
                    </a:p>
                  </a:txBody>
                  <a:tcPr marT="91425" marB="91425" marR="91425" marL="91425"/>
                </a:tc>
              </a:tr>
              <a:tr h="809900">
                <a:tc>
                  <a:txBody>
                    <a:bodyPr/>
                    <a:lstStyle/>
                    <a:p>
                      <a:pPr indent="-304800" lvl="0" marL="457200" marR="0" rtl="0" algn="l">
                        <a:lnSpc>
                          <a:spcPct val="100000"/>
                        </a:lnSpc>
                        <a:spcBef>
                          <a:spcPts val="0"/>
                        </a:spcBef>
                        <a:spcAft>
                          <a:spcPts val="0"/>
                        </a:spcAft>
                        <a:buSzPts val="1200"/>
                        <a:buAutoNum type="arabicPeriod"/>
                      </a:pPr>
                      <a:r>
                        <a:rPr lang="en" sz="1200" u="none" cap="none" strike="noStrike"/>
                        <a:t>Team Salary </a:t>
                      </a:r>
                      <a:endParaRPr sz="1200" u="none" cap="none" strike="noStrike"/>
                    </a:p>
                    <a:p>
                      <a:pPr indent="-292100" lvl="0" marL="457200" marR="0" rtl="0" algn="l">
                        <a:lnSpc>
                          <a:spcPct val="100000"/>
                        </a:lnSpc>
                        <a:spcBef>
                          <a:spcPts val="0"/>
                        </a:spcBef>
                        <a:spcAft>
                          <a:spcPts val="0"/>
                        </a:spcAft>
                        <a:buSzPts val="1000"/>
                        <a:buChar char="●"/>
                      </a:pPr>
                      <a:r>
                        <a:rPr lang="en" sz="1000"/>
                        <a:t>Android Developer</a:t>
                      </a:r>
                      <a:endParaRPr sz="1000"/>
                    </a:p>
                    <a:p>
                      <a:pPr indent="-292100" lvl="0" marL="457200" marR="0" rtl="0" algn="l">
                        <a:lnSpc>
                          <a:spcPct val="100000"/>
                        </a:lnSpc>
                        <a:spcBef>
                          <a:spcPts val="0"/>
                        </a:spcBef>
                        <a:spcAft>
                          <a:spcPts val="0"/>
                        </a:spcAft>
                        <a:buSzPts val="1000"/>
                        <a:buChar char="●"/>
                      </a:pPr>
                      <a:r>
                        <a:rPr lang="en" sz="1000"/>
                        <a:t>Cloud Computing</a:t>
                      </a:r>
                      <a:endParaRPr sz="1000"/>
                    </a:p>
                    <a:p>
                      <a:pPr indent="-292100" lvl="0" marL="457200" marR="0" rtl="0" algn="l">
                        <a:lnSpc>
                          <a:spcPct val="100000"/>
                        </a:lnSpc>
                        <a:spcBef>
                          <a:spcPts val="0"/>
                        </a:spcBef>
                        <a:spcAft>
                          <a:spcPts val="0"/>
                        </a:spcAft>
                        <a:buSzPts val="1000"/>
                        <a:buChar char="●"/>
                      </a:pPr>
                      <a:r>
                        <a:rPr lang="en" sz="1000"/>
                        <a:t>Machine Learning</a:t>
                      </a:r>
                      <a:endParaRPr sz="1000"/>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200" u="none" cap="none" strike="noStrike"/>
                        <a:t>30%</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rPr lang="en" sz="1000" u="none" cap="none" strike="noStrike"/>
                        <a:t>$</a:t>
                      </a:r>
                      <a:r>
                        <a:rPr lang="en" sz="1000"/>
                        <a:t>500 / Rp. 7.500.000</a:t>
                      </a:r>
                      <a:endParaRPr sz="1000"/>
                    </a:p>
                    <a:p>
                      <a:pPr indent="0" lvl="0" marL="0" rtl="0" algn="l">
                        <a:spcBef>
                          <a:spcPts val="0"/>
                        </a:spcBef>
                        <a:spcAft>
                          <a:spcPts val="0"/>
                        </a:spcAft>
                        <a:buClr>
                          <a:srgbClr val="000000"/>
                        </a:buClr>
                        <a:buSzPts val="1400"/>
                        <a:buFont typeface="Arial"/>
                        <a:buNone/>
                      </a:pPr>
                      <a:r>
                        <a:rPr lang="en" sz="1000"/>
                        <a:t>$500 / Rp. 7.500.000</a:t>
                      </a:r>
                      <a:endParaRPr sz="1000"/>
                    </a:p>
                    <a:p>
                      <a:pPr indent="0" lvl="0" marL="0" rtl="0" algn="l">
                        <a:spcBef>
                          <a:spcPts val="0"/>
                        </a:spcBef>
                        <a:spcAft>
                          <a:spcPts val="0"/>
                        </a:spcAft>
                        <a:buClr>
                          <a:srgbClr val="000000"/>
                        </a:buClr>
                        <a:buSzPts val="1400"/>
                        <a:buFont typeface="Arial"/>
                        <a:buNone/>
                      </a:pPr>
                      <a:r>
                        <a:rPr lang="en" sz="1000"/>
                        <a:t>$500 / Rp. 7.500.000</a:t>
                      </a:r>
                      <a:endParaRPr sz="1100"/>
                    </a:p>
                  </a:txBody>
                  <a:tcPr marT="91425" marB="91425" marR="91425" marL="91425"/>
                </a:tc>
              </a:tr>
              <a:tr h="549550">
                <a:tc>
                  <a:txBody>
                    <a:bodyPr/>
                    <a:lstStyle/>
                    <a:p>
                      <a:pPr indent="0" lvl="0" marL="0" marR="0" rtl="0" algn="l">
                        <a:lnSpc>
                          <a:spcPct val="100000"/>
                        </a:lnSpc>
                        <a:spcBef>
                          <a:spcPts val="0"/>
                        </a:spcBef>
                        <a:spcAft>
                          <a:spcPts val="0"/>
                        </a:spcAft>
                        <a:buClr>
                          <a:srgbClr val="000000"/>
                        </a:buClr>
                        <a:buSzPts val="1400"/>
                        <a:buFont typeface="Arial"/>
                        <a:buNone/>
                      </a:pPr>
                      <a:r>
                        <a:rPr lang="en" sz="1200" u="none" cap="none" strike="noStrike"/>
                        <a:t>Research / Operational</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200"/>
                        <a:t>70%</a:t>
                      </a:r>
                      <a:endParaRPr sz="1200" u="none" cap="none" strike="noStrike"/>
                    </a:p>
                    <a:p>
                      <a:pPr indent="0" lvl="0" marL="0" marR="0" rtl="0" algn="l">
                        <a:lnSpc>
                          <a:spcPct val="100000"/>
                        </a:lnSpc>
                        <a:spcBef>
                          <a:spcPts val="0"/>
                        </a:spcBef>
                        <a:spcAft>
                          <a:spcPts val="0"/>
                        </a:spcAft>
                        <a:buClr>
                          <a:srgbClr val="000000"/>
                        </a:buClr>
                        <a:buSzPts val="1400"/>
                        <a:buFont typeface="Arial"/>
                        <a:buNone/>
                      </a:pPr>
                      <a:r>
                        <a:t/>
                      </a:r>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200" u="none" cap="none" strike="noStrike"/>
                        <a:t>$</a:t>
                      </a:r>
                      <a:r>
                        <a:rPr lang="en" sz="1200"/>
                        <a:t>3500</a:t>
                      </a:r>
                      <a:r>
                        <a:rPr lang="en" sz="1200" u="none" cap="none" strike="noStrike"/>
                        <a:t> Rp </a:t>
                      </a:r>
                      <a:r>
                        <a:rPr lang="en" sz="1200"/>
                        <a:t>/RP. 50.000.000.000</a:t>
                      </a:r>
                      <a:endParaRPr sz="1200" u="none" cap="none" strike="noStrike"/>
                    </a:p>
                  </a:txBody>
                  <a:tcPr marT="91425" marB="91425" marR="91425" marL="91425"/>
                </a:tc>
              </a:tr>
              <a:tr h="347075">
                <a:tc>
                  <a:txBody>
                    <a:bodyPr/>
                    <a:lstStyle/>
                    <a:p>
                      <a:pPr indent="0" lvl="0" marL="0" marR="0" rtl="0" algn="l">
                        <a:lnSpc>
                          <a:spcPct val="100000"/>
                        </a:lnSpc>
                        <a:spcBef>
                          <a:spcPts val="0"/>
                        </a:spcBef>
                        <a:spcAft>
                          <a:spcPts val="0"/>
                        </a:spcAft>
                        <a:buNone/>
                      </a:pPr>
                      <a:r>
                        <a:rPr lang="en" sz="1200"/>
                        <a:t>Buying / Renting Things</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None/>
                      </a:pPr>
                      <a:r>
                        <a:rPr lang="en" sz="1200"/>
                        <a:t>25%</a:t>
                      </a:r>
                      <a:endParaRPr sz="1200" u="none" cap="none" strike="noStrike"/>
                    </a:p>
                  </a:txBody>
                  <a:tcPr marT="91425" marB="91425" marR="91425" marL="91425"/>
                </a:tc>
                <a:tc>
                  <a:txBody>
                    <a:bodyPr/>
                    <a:lstStyle/>
                    <a:p>
                      <a:pPr indent="0" lvl="0" marL="0" rtl="0" algn="l">
                        <a:spcBef>
                          <a:spcPts val="0"/>
                        </a:spcBef>
                        <a:spcAft>
                          <a:spcPts val="0"/>
                        </a:spcAft>
                        <a:buClr>
                          <a:srgbClr val="000000"/>
                        </a:buClr>
                        <a:buSzPts val="1400"/>
                        <a:buFont typeface="Arial"/>
                        <a:buNone/>
                      </a:pPr>
                      <a:r>
                        <a:rPr lang="en" sz="1200"/>
                        <a:t>$1250 / Rp 18.000.000</a:t>
                      </a:r>
                      <a:endParaRPr sz="1200" u="none" cap="none" strike="noStrike"/>
                    </a:p>
                  </a:txBody>
                  <a:tcPr marT="91425" marB="91425" marR="91425" marL="91425"/>
                </a:tc>
              </a:tr>
              <a:tr h="347075">
                <a:tc>
                  <a:txBody>
                    <a:bodyPr/>
                    <a:lstStyle/>
                    <a:p>
                      <a:pPr indent="0" lvl="0" marL="0" marR="0" rtl="0" algn="l">
                        <a:lnSpc>
                          <a:spcPct val="100000"/>
                        </a:lnSpc>
                        <a:spcBef>
                          <a:spcPts val="0"/>
                        </a:spcBef>
                        <a:spcAft>
                          <a:spcPts val="0"/>
                        </a:spcAft>
                        <a:buNone/>
                      </a:pPr>
                      <a:r>
                        <a:rPr lang="en" sz="1200"/>
                        <a:t>Prototyping</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None/>
                      </a:pPr>
                      <a:r>
                        <a:rPr lang="en" sz="1200"/>
                        <a:t>20%</a:t>
                      </a:r>
                      <a:endParaRPr sz="1200" u="none" cap="none" strike="noStrike"/>
                    </a:p>
                  </a:txBody>
                  <a:tcPr marT="91425" marB="91425" marR="91425" marL="91425"/>
                </a:tc>
                <a:tc>
                  <a:txBody>
                    <a:bodyPr/>
                    <a:lstStyle/>
                    <a:p>
                      <a:pPr indent="0" lvl="0" marL="0" rtl="0" algn="l">
                        <a:spcBef>
                          <a:spcPts val="0"/>
                        </a:spcBef>
                        <a:spcAft>
                          <a:spcPts val="0"/>
                        </a:spcAft>
                        <a:buClr>
                          <a:srgbClr val="000000"/>
                        </a:buClr>
                        <a:buSzPts val="1400"/>
                        <a:buFont typeface="Arial"/>
                        <a:buNone/>
                      </a:pPr>
                      <a:r>
                        <a:rPr lang="en" sz="1200"/>
                        <a:t>$1000 / Rp 14.250.000</a:t>
                      </a:r>
                      <a:endParaRPr sz="1200" u="none" cap="none" strike="noStrike"/>
                    </a:p>
                  </a:txBody>
                  <a:tcPr marT="91425" marB="91425" marR="91425" marL="91425"/>
                </a:tc>
              </a:tr>
              <a:tr h="347075">
                <a:tc>
                  <a:txBody>
                    <a:bodyPr/>
                    <a:lstStyle/>
                    <a:p>
                      <a:pPr indent="0" lvl="0" marL="0" rtl="0" algn="l">
                        <a:spcBef>
                          <a:spcPts val="0"/>
                        </a:spcBef>
                        <a:spcAft>
                          <a:spcPts val="0"/>
                        </a:spcAft>
                        <a:buNone/>
                      </a:pPr>
                      <a:r>
                        <a:rPr lang="en" sz="1200"/>
                        <a:t>Learning / Survey / FGD / Data Collections</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None/>
                      </a:pPr>
                      <a:r>
                        <a:rPr lang="en" sz="1200"/>
                        <a:t>20%</a:t>
                      </a:r>
                      <a:endParaRPr sz="1200" u="none" cap="none" strike="noStrike"/>
                    </a:p>
                  </a:txBody>
                  <a:tcPr marT="91425" marB="91425" marR="91425" marL="91425"/>
                </a:tc>
                <a:tc>
                  <a:txBody>
                    <a:bodyPr/>
                    <a:lstStyle/>
                    <a:p>
                      <a:pPr indent="0" lvl="0" marL="0" rtl="0" algn="l">
                        <a:spcBef>
                          <a:spcPts val="0"/>
                        </a:spcBef>
                        <a:spcAft>
                          <a:spcPts val="0"/>
                        </a:spcAft>
                        <a:buClr>
                          <a:srgbClr val="000000"/>
                        </a:buClr>
                        <a:buSzPts val="1400"/>
                        <a:buFont typeface="Arial"/>
                        <a:buNone/>
                      </a:pPr>
                      <a:r>
                        <a:rPr lang="en" sz="1200"/>
                        <a:t>$1000 / Rp 14.250.000</a:t>
                      </a:r>
                      <a:endParaRPr sz="1200" u="none" cap="none" strike="noStrike"/>
                    </a:p>
                  </a:txBody>
                  <a:tcPr marT="91425" marB="91425" marR="91425" marL="91425"/>
                </a:tc>
              </a:tr>
              <a:tr h="520625">
                <a:tc>
                  <a:txBody>
                    <a:bodyPr/>
                    <a:lstStyle/>
                    <a:p>
                      <a:pPr indent="0" lvl="0" marL="0" marR="0" rtl="0" algn="l">
                        <a:lnSpc>
                          <a:spcPct val="100000"/>
                        </a:lnSpc>
                        <a:spcBef>
                          <a:spcPts val="0"/>
                        </a:spcBef>
                        <a:spcAft>
                          <a:spcPts val="0"/>
                        </a:spcAft>
                        <a:buNone/>
                      </a:pPr>
                      <a:r>
                        <a:rPr lang="en" sz="1200"/>
                        <a:t>Legalities, Patent , Copyright, Registration, and Product Certification</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None/>
                      </a:pPr>
                      <a:r>
                        <a:rPr lang="en" sz="1200"/>
                        <a:t>5%</a:t>
                      </a:r>
                      <a:endParaRPr sz="1200" u="none" cap="none" strike="noStrike"/>
                    </a:p>
                  </a:txBody>
                  <a:tcPr marT="91425" marB="91425" marR="91425" marL="91425"/>
                </a:tc>
                <a:tc>
                  <a:txBody>
                    <a:bodyPr/>
                    <a:lstStyle/>
                    <a:p>
                      <a:pPr indent="0" lvl="0" marL="0" rtl="0" algn="l">
                        <a:spcBef>
                          <a:spcPts val="0"/>
                        </a:spcBef>
                        <a:spcAft>
                          <a:spcPts val="0"/>
                        </a:spcAft>
                        <a:buClr>
                          <a:srgbClr val="000000"/>
                        </a:buClr>
                        <a:buSzPts val="1400"/>
                        <a:buFont typeface="Arial"/>
                        <a:buNone/>
                      </a:pPr>
                      <a:r>
                        <a:rPr lang="en" sz="1200"/>
                        <a:t>$250 / Rp 3.500.000</a:t>
                      </a:r>
                      <a:endParaRPr sz="1200" u="none" cap="none" strike="noStrike"/>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41B47"/>
        </a:solidFill>
      </p:bgPr>
    </p:bg>
    <p:spTree>
      <p:nvGrpSpPr>
        <p:cNvPr id="237" name="Shape 237"/>
        <p:cNvGrpSpPr/>
        <p:nvPr/>
      </p:nvGrpSpPr>
      <p:grpSpPr>
        <a:xfrm>
          <a:off x="0" y="0"/>
          <a:ext cx="0" cy="0"/>
          <a:chOff x="0" y="0"/>
          <a:chExt cx="0" cy="0"/>
        </a:xfrm>
      </p:grpSpPr>
      <p:sp>
        <p:nvSpPr>
          <p:cNvPr id="238" name="Google Shape;238;p13"/>
          <p:cNvSpPr txBox="1"/>
          <p:nvPr>
            <p:ph type="title"/>
          </p:nvPr>
        </p:nvSpPr>
        <p:spPr>
          <a:xfrm>
            <a:off x="819150" y="288225"/>
            <a:ext cx="7505700" cy="5655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Budgeting - 2 - USD 10k / IDR 140m</a:t>
            </a:r>
            <a:endParaRPr/>
          </a:p>
        </p:txBody>
      </p:sp>
      <p:graphicFrame>
        <p:nvGraphicFramePr>
          <p:cNvPr id="239" name="Google Shape;239;p13"/>
          <p:cNvGraphicFramePr/>
          <p:nvPr/>
        </p:nvGraphicFramePr>
        <p:xfrm>
          <a:off x="819150" y="853765"/>
          <a:ext cx="3000000" cy="3000000"/>
        </p:xfrm>
        <a:graphic>
          <a:graphicData uri="http://schemas.openxmlformats.org/drawingml/2006/table">
            <a:tbl>
              <a:tblPr>
                <a:noFill/>
                <a:tableStyleId>{8AEB0C4C-6439-4409-B84F-090987F9195B}</a:tableStyleId>
              </a:tblPr>
              <a:tblGrid>
                <a:gridCol w="3040925"/>
                <a:gridCol w="1785075"/>
                <a:gridCol w="2413000"/>
              </a:tblGrid>
              <a:tr h="1109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Category</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Proportions (max)</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Budget (max) in USD</a:t>
                      </a:r>
                      <a:endParaRPr b="1" sz="1400" u="none" cap="none" strike="noStrike"/>
                    </a:p>
                  </a:txBody>
                  <a:tcPr marT="91425" marB="91425" marR="91425" marL="91425"/>
                </a:tc>
              </a:tr>
              <a:tr h="1109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All aspects covered in Budgeting - 1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$5.000 / Rp 70.000.000</a:t>
                      </a:r>
                      <a:endParaRPr sz="1400" u="none" cap="none" strike="noStrike"/>
                    </a:p>
                  </a:txBody>
                  <a:tcPr marT="91425" marB="91425" marR="91425" marL="91425"/>
                </a:tc>
              </a:tr>
              <a:tr h="1706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Additional Budget for Team Salary</a:t>
                      </a:r>
                      <a:endParaRPr sz="12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15%</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$1.500 / Rp 21.000.000</a:t>
                      </a:r>
                      <a:endParaRPr sz="1400" u="none" cap="none" strike="noStrike"/>
                    </a:p>
                  </a:txBody>
                  <a:tcPr marT="91425" marB="91425" marR="91425" marL="91425">
                    <a:lnB cap="flat" cmpd="sng" w="9525">
                      <a:solidFill>
                        <a:srgbClr val="9E9E9E"/>
                      </a:solidFill>
                      <a:prstDash val="solid"/>
                      <a:round/>
                      <a:headEnd len="sm" w="sm" type="none"/>
                      <a:tailEnd len="sm" w="sm" type="none"/>
                    </a:lnB>
                  </a:tcPr>
                </a:tc>
              </a:tr>
              <a:tr h="1706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Additional Budget for Research/Ops</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20%</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$2.000/ Rp 28.000.000</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706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Marketing and Sales</a:t>
                      </a:r>
                      <a:endParaRPr sz="12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$2.000 / Rp 28.000.000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294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Market research and competitive analysis</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$1.000 / Rp 14.000.000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706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Future Development / R&amp;D</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$2.000 / Rp 28.000.000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706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Other Expenses (taxes, reserves)</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10%</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$1.000 / Rp 14.000.000</a:t>
                      </a:r>
                      <a:endParaRPr sz="1400" u="none" cap="none" strike="noStrike"/>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Sustainability</a:t>
            </a:r>
            <a:endParaRPr/>
          </a:p>
        </p:txBody>
      </p:sp>
      <p:sp>
        <p:nvSpPr>
          <p:cNvPr id="245" name="Google Shape;245;p14"/>
          <p:cNvSpPr txBox="1"/>
          <p:nvPr>
            <p:ph idx="1" type="body"/>
          </p:nvPr>
        </p:nvSpPr>
        <p:spPr>
          <a:xfrm>
            <a:off x="819150" y="2384775"/>
            <a:ext cx="3682200" cy="20538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8108"/>
              <a:buNone/>
            </a:pPr>
            <a:r>
              <a:rPr lang="en"/>
              <a:t>Sales (penjualan):  $10k M</a:t>
            </a:r>
            <a:endParaRPr/>
          </a:p>
          <a:p>
            <a:pPr indent="0" lvl="0" marL="0" rtl="0" algn="l">
              <a:lnSpc>
                <a:spcPct val="115000"/>
              </a:lnSpc>
              <a:spcBef>
                <a:spcPts val="1200"/>
              </a:spcBef>
              <a:spcAft>
                <a:spcPts val="0"/>
              </a:spcAft>
              <a:buSzPct val="108108"/>
              <a:buNone/>
            </a:pPr>
            <a:r>
              <a:rPr lang="en"/>
              <a:t>Project (proyek):  $15k M</a:t>
            </a:r>
            <a:endParaRPr/>
          </a:p>
          <a:p>
            <a:pPr indent="0" lvl="0" marL="0" rtl="0" algn="l">
              <a:lnSpc>
                <a:spcPct val="115000"/>
              </a:lnSpc>
              <a:spcBef>
                <a:spcPts val="1200"/>
              </a:spcBef>
              <a:spcAft>
                <a:spcPts val="0"/>
              </a:spcAft>
              <a:buSzPct val="108108"/>
              <a:buNone/>
            </a:pPr>
            <a:r>
              <a:rPr lang="en"/>
              <a:t>Subscription (langganan): $5k</a:t>
            </a:r>
            <a:r>
              <a:rPr lang="en"/>
              <a:t> </a:t>
            </a:r>
            <a:r>
              <a:rPr lang="en"/>
              <a:t>M</a:t>
            </a:r>
            <a:endParaRPr/>
          </a:p>
          <a:p>
            <a:pPr indent="0" lvl="0" marL="0" rtl="0" algn="l">
              <a:lnSpc>
                <a:spcPct val="115000"/>
              </a:lnSpc>
              <a:spcBef>
                <a:spcPts val="1200"/>
              </a:spcBef>
              <a:spcAft>
                <a:spcPts val="0"/>
              </a:spcAft>
              <a:buSzPct val="108108"/>
              <a:buNone/>
            </a:pPr>
            <a:r>
              <a:rPr lang="en"/>
              <a:t>Grants (hibah): $20k M</a:t>
            </a:r>
            <a:endParaRPr/>
          </a:p>
          <a:p>
            <a:pPr indent="0" lvl="0" marL="0" rtl="0" algn="l">
              <a:lnSpc>
                <a:spcPct val="115000"/>
              </a:lnSpc>
              <a:spcBef>
                <a:spcPts val="1200"/>
              </a:spcBef>
              <a:spcAft>
                <a:spcPts val="0"/>
              </a:spcAft>
              <a:buSzPct val="108108"/>
              <a:buNone/>
            </a:pPr>
            <a:r>
              <a:rPr lang="en"/>
              <a:t>Soft Loan (pinjaman): - M</a:t>
            </a:r>
            <a:endParaRPr/>
          </a:p>
          <a:p>
            <a:pPr indent="0" lvl="0" marL="0" rtl="0" algn="l">
              <a:lnSpc>
                <a:spcPct val="115000"/>
              </a:lnSpc>
              <a:spcBef>
                <a:spcPts val="1200"/>
              </a:spcBef>
              <a:spcAft>
                <a:spcPts val="1200"/>
              </a:spcAft>
              <a:buSzPct val="108108"/>
              <a:buNone/>
            </a:pPr>
            <a:r>
              <a:rPr lang="en"/>
              <a:t>Rounds of Funding (pembiayaan): $10k M</a:t>
            </a:r>
            <a:endParaRPr/>
          </a:p>
        </p:txBody>
      </p:sp>
      <p:sp>
        <p:nvSpPr>
          <p:cNvPr id="246" name="Google Shape;246;p14"/>
          <p:cNvSpPr txBox="1"/>
          <p:nvPr>
            <p:ph idx="1" type="body"/>
          </p:nvPr>
        </p:nvSpPr>
        <p:spPr>
          <a:xfrm>
            <a:off x="4642650" y="2349525"/>
            <a:ext cx="3682200" cy="20892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AutoNum type="arabicPeriod"/>
            </a:pPr>
            <a:r>
              <a:rPr lang="en"/>
              <a:t>Running with bare-minimum operations</a:t>
            </a:r>
            <a:endParaRPr/>
          </a:p>
          <a:p>
            <a:pPr indent="-311150" lvl="0" marL="457200" rtl="0" algn="l">
              <a:lnSpc>
                <a:spcPct val="115000"/>
              </a:lnSpc>
              <a:spcBef>
                <a:spcPts val="0"/>
              </a:spcBef>
              <a:spcAft>
                <a:spcPts val="0"/>
              </a:spcAft>
              <a:buSzPts val="1300"/>
              <a:buAutoNum type="arabicPeriod"/>
            </a:pPr>
            <a:r>
              <a:rPr lang="en"/>
              <a:t>Reducing overhead and unnecessary costs</a:t>
            </a:r>
            <a:endParaRPr/>
          </a:p>
          <a:p>
            <a:pPr indent="-311150" lvl="0" marL="457200" rtl="0" algn="l">
              <a:lnSpc>
                <a:spcPct val="115000"/>
              </a:lnSpc>
              <a:spcBef>
                <a:spcPts val="0"/>
              </a:spcBef>
              <a:spcAft>
                <a:spcPts val="0"/>
              </a:spcAft>
              <a:buSzPts val="1300"/>
              <a:buAutoNum type="arabicPeriod"/>
            </a:pPr>
            <a:r>
              <a:rPr lang="en"/>
              <a:t>Reducing travel and miscellaneous expenses</a:t>
            </a:r>
            <a:endParaRPr/>
          </a:p>
          <a:p>
            <a:pPr indent="-311150" lvl="0" marL="457200" rtl="0" algn="l">
              <a:lnSpc>
                <a:spcPct val="115000"/>
              </a:lnSpc>
              <a:spcBef>
                <a:spcPts val="0"/>
              </a:spcBef>
              <a:spcAft>
                <a:spcPts val="0"/>
              </a:spcAft>
              <a:buSzPts val="1300"/>
              <a:buAutoNum type="arabicPeriod"/>
            </a:pPr>
            <a:r>
              <a:rPr lang="en"/>
              <a:t>Choose appropriate services and third-party vendors</a:t>
            </a:r>
            <a:endParaRPr/>
          </a:p>
        </p:txBody>
      </p:sp>
      <p:sp>
        <p:nvSpPr>
          <p:cNvPr id="247" name="Google Shape;247;p14"/>
          <p:cNvSpPr txBox="1"/>
          <p:nvPr>
            <p:ph idx="1" type="body"/>
          </p:nvPr>
        </p:nvSpPr>
        <p:spPr>
          <a:xfrm>
            <a:off x="819150" y="1990725"/>
            <a:ext cx="3682200" cy="3588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1200"/>
              </a:spcAft>
              <a:buSzPct val="108108"/>
              <a:buNone/>
            </a:pPr>
            <a:r>
              <a:rPr b="1" lang="en"/>
              <a:t>Sources of Income</a:t>
            </a:r>
            <a:endParaRPr b="1"/>
          </a:p>
        </p:txBody>
      </p:sp>
      <p:sp>
        <p:nvSpPr>
          <p:cNvPr id="248" name="Google Shape;248;p14"/>
          <p:cNvSpPr txBox="1"/>
          <p:nvPr>
            <p:ph idx="1" type="body"/>
          </p:nvPr>
        </p:nvSpPr>
        <p:spPr>
          <a:xfrm>
            <a:off x="4642650" y="1924400"/>
            <a:ext cx="3682200" cy="3588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1200"/>
              </a:spcAft>
              <a:buSzPct val="108108"/>
              <a:buNone/>
            </a:pPr>
            <a:r>
              <a:rPr b="1" lang="en"/>
              <a:t>Efficiency Priority</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Based on the 5k/10k USD Budgeting, expectations are</a:t>
            </a:r>
            <a:endParaRPr/>
          </a:p>
        </p:txBody>
      </p:sp>
      <p:sp>
        <p:nvSpPr>
          <p:cNvPr id="254" name="Google Shape;254;p15"/>
          <p:cNvSpPr txBox="1"/>
          <p:nvPr>
            <p:ph idx="1" type="body"/>
          </p:nvPr>
        </p:nvSpPr>
        <p:spPr>
          <a:xfrm>
            <a:off x="819150" y="2384775"/>
            <a:ext cx="3682200" cy="2053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Expected Runway: 16 months / 1.3 years</a:t>
            </a:r>
            <a:endParaRPr/>
          </a:p>
          <a:p>
            <a:pPr indent="0" lvl="0" marL="0" rtl="0" algn="l">
              <a:lnSpc>
                <a:spcPct val="115000"/>
              </a:lnSpc>
              <a:spcBef>
                <a:spcPts val="1200"/>
              </a:spcBef>
              <a:spcAft>
                <a:spcPts val="0"/>
              </a:spcAft>
              <a:buSzPts val="1300"/>
              <a:buNone/>
            </a:pPr>
            <a:r>
              <a:rPr lang="en"/>
              <a:t>Expected Headcount: 6 people</a:t>
            </a:r>
            <a:endParaRPr/>
          </a:p>
          <a:p>
            <a:pPr indent="0" lvl="0" marL="0" rtl="0" algn="l">
              <a:lnSpc>
                <a:spcPct val="115000"/>
              </a:lnSpc>
              <a:spcBef>
                <a:spcPts val="1200"/>
              </a:spcBef>
              <a:spcAft>
                <a:spcPts val="0"/>
              </a:spcAft>
              <a:buSzPts val="1300"/>
              <a:buNone/>
            </a:pPr>
            <a:r>
              <a:rPr lang="en"/>
              <a:t>Assets: - patent/copyright</a:t>
            </a:r>
            <a:endParaRPr/>
          </a:p>
          <a:p>
            <a:pPr indent="0" lvl="0" marL="0" rtl="0" algn="l">
              <a:lnSpc>
                <a:spcPct val="115000"/>
              </a:lnSpc>
              <a:spcBef>
                <a:spcPts val="1200"/>
              </a:spcBef>
              <a:spcAft>
                <a:spcPts val="0"/>
              </a:spcAft>
              <a:buSzPts val="1300"/>
              <a:buNone/>
            </a:pPr>
            <a:r>
              <a:rPr lang="en"/>
              <a:t>              - data</a:t>
            </a:r>
            <a:endParaRPr/>
          </a:p>
        </p:txBody>
      </p:sp>
      <p:sp>
        <p:nvSpPr>
          <p:cNvPr id="255" name="Google Shape;255;p15"/>
          <p:cNvSpPr txBox="1"/>
          <p:nvPr>
            <p:ph idx="1" type="body"/>
          </p:nvPr>
        </p:nvSpPr>
        <p:spPr>
          <a:xfrm>
            <a:off x="4642650" y="2349525"/>
            <a:ext cx="3682200" cy="2089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Expected Runway: 24 months / 2years</a:t>
            </a:r>
            <a:endParaRPr/>
          </a:p>
          <a:p>
            <a:pPr indent="0" lvl="0" marL="0" rtl="0" algn="l">
              <a:lnSpc>
                <a:spcPct val="115000"/>
              </a:lnSpc>
              <a:spcBef>
                <a:spcPts val="1200"/>
              </a:spcBef>
              <a:spcAft>
                <a:spcPts val="0"/>
              </a:spcAft>
              <a:buSzPts val="1300"/>
              <a:buNone/>
            </a:pPr>
            <a:r>
              <a:rPr lang="en"/>
              <a:t>Expected Headcount: 10 people</a:t>
            </a:r>
            <a:endParaRPr/>
          </a:p>
          <a:p>
            <a:pPr indent="0" lvl="0" marL="0" rtl="0" algn="l">
              <a:lnSpc>
                <a:spcPct val="115000"/>
              </a:lnSpc>
              <a:spcBef>
                <a:spcPts val="1200"/>
              </a:spcBef>
              <a:spcAft>
                <a:spcPts val="0"/>
              </a:spcAft>
              <a:buSzPts val="1300"/>
              <a:buNone/>
            </a:pPr>
            <a:r>
              <a:rPr lang="en"/>
              <a:t>Market Positioning: news provider</a:t>
            </a:r>
            <a:endParaRPr/>
          </a:p>
          <a:p>
            <a:pPr indent="0" lvl="0" marL="0" rtl="0" algn="l">
              <a:lnSpc>
                <a:spcPct val="115000"/>
              </a:lnSpc>
              <a:spcBef>
                <a:spcPts val="1200"/>
              </a:spcBef>
              <a:spcAft>
                <a:spcPts val="0"/>
              </a:spcAft>
              <a:buSzPts val="1300"/>
              <a:buNone/>
            </a:pPr>
            <a:r>
              <a:rPr lang="en"/>
              <a:t>Assets: - knowledge / trained persons</a:t>
            </a:r>
            <a:endParaRPr/>
          </a:p>
          <a:p>
            <a:pPr indent="0" lvl="0" marL="0" rtl="0" algn="l">
              <a:lnSpc>
                <a:spcPct val="115000"/>
              </a:lnSpc>
              <a:spcBef>
                <a:spcPts val="1200"/>
              </a:spcBef>
              <a:spcAft>
                <a:spcPts val="1200"/>
              </a:spcAft>
              <a:buSzPts val="1300"/>
              <a:buNone/>
            </a:pPr>
            <a:r>
              <a:rPr lang="en"/>
              <a:t>              - data</a:t>
            </a:r>
            <a:endParaRPr/>
          </a:p>
        </p:txBody>
      </p:sp>
      <p:sp>
        <p:nvSpPr>
          <p:cNvPr id="256" name="Google Shape;256;p15"/>
          <p:cNvSpPr txBox="1"/>
          <p:nvPr>
            <p:ph idx="1" type="body"/>
          </p:nvPr>
        </p:nvSpPr>
        <p:spPr>
          <a:xfrm>
            <a:off x="819150" y="1990725"/>
            <a:ext cx="3682200" cy="3588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1200"/>
              </a:spcAft>
              <a:buSzPct val="108108"/>
              <a:buNone/>
            </a:pPr>
            <a:r>
              <a:rPr b="1" lang="en"/>
              <a:t>5K Funding</a:t>
            </a:r>
            <a:endParaRPr b="1"/>
          </a:p>
        </p:txBody>
      </p:sp>
      <p:sp>
        <p:nvSpPr>
          <p:cNvPr id="257" name="Google Shape;257;p15"/>
          <p:cNvSpPr txBox="1"/>
          <p:nvPr>
            <p:ph idx="1" type="body"/>
          </p:nvPr>
        </p:nvSpPr>
        <p:spPr>
          <a:xfrm>
            <a:off x="4642650" y="1924400"/>
            <a:ext cx="3682200" cy="3588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1200"/>
              </a:spcAft>
              <a:buSzPct val="108108"/>
              <a:buNone/>
            </a:pPr>
            <a:r>
              <a:rPr b="1" lang="en"/>
              <a:t>10K Funding</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Intro of your capstone team</a:t>
            </a:r>
            <a:endParaRPr/>
          </a:p>
        </p:txBody>
      </p:sp>
      <p:sp>
        <p:nvSpPr>
          <p:cNvPr id="136" name="Google Shape;136;p2"/>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rgbClr val="0E101A"/>
                </a:solidFill>
                <a:latin typeface="Arial"/>
                <a:ea typeface="Arial"/>
                <a:cs typeface="Arial"/>
                <a:sym typeface="Arial"/>
              </a:rPr>
              <a:t>Pasrah_Saja (</a:t>
            </a:r>
            <a:r>
              <a:rPr lang="en" sz="1100">
                <a:solidFill>
                  <a:srgbClr val="0E101A"/>
                </a:solidFill>
                <a:latin typeface="Arial"/>
                <a:ea typeface="Arial"/>
                <a:cs typeface="Arial"/>
                <a:sym typeface="Arial"/>
              </a:rPr>
              <a:t> </a:t>
            </a:r>
            <a:r>
              <a:rPr b="1" lang="en" sz="1100">
                <a:solidFill>
                  <a:srgbClr val="0E101A"/>
                </a:solidFill>
                <a:latin typeface="Arial"/>
                <a:ea typeface="Arial"/>
                <a:cs typeface="Arial"/>
                <a:sym typeface="Arial"/>
              </a:rPr>
              <a:t>B21-CAP0431 ) </a:t>
            </a:r>
            <a:r>
              <a:rPr lang="en" sz="1100">
                <a:solidFill>
                  <a:srgbClr val="0E101A"/>
                </a:solidFill>
                <a:latin typeface="Arial"/>
                <a:ea typeface="Arial"/>
                <a:cs typeface="Arial"/>
                <a:sym typeface="Arial"/>
              </a:rPr>
              <a:t>consists of six people - two people from the same university and each path ( Android Developer, Cloud Computing, Machine Learning). Android Developer consist of Muhammad Rizal and Rezi Rahdianor, Cloud Computing consist of Ahmad Farhan Putra Kusuma and Maliki Karim, and lastly from Machine learning path consist of Aditya Tresnobudi and Adrian Timotheus Salim.</a:t>
            </a:r>
            <a:endParaRPr sz="1100">
              <a:solidFill>
                <a:srgbClr val="0E101A"/>
              </a:solidFill>
              <a:latin typeface="Arial"/>
              <a:ea typeface="Arial"/>
              <a:cs typeface="Arial"/>
              <a:sym typeface="Arial"/>
            </a:endParaRPr>
          </a:p>
          <a:p>
            <a:pPr indent="0" lvl="0" marL="0" rtl="0" algn="l">
              <a:spcBef>
                <a:spcPts val="0"/>
              </a:spcBef>
              <a:spcAft>
                <a:spcPts val="0"/>
              </a:spcAft>
              <a:buNone/>
            </a:pPr>
            <a:r>
              <a:t/>
            </a:r>
            <a:endParaRPr sz="1100">
              <a:solidFill>
                <a:srgbClr val="0E101A"/>
              </a:solidFill>
              <a:latin typeface="Arial"/>
              <a:ea typeface="Arial"/>
              <a:cs typeface="Arial"/>
              <a:sym typeface="Arial"/>
            </a:endParaRPr>
          </a:p>
          <a:p>
            <a:pPr indent="0" lvl="0" marL="0" rtl="0" algn="l">
              <a:spcBef>
                <a:spcPts val="0"/>
              </a:spcBef>
              <a:spcAft>
                <a:spcPts val="0"/>
              </a:spcAft>
              <a:buNone/>
            </a:pPr>
            <a:r>
              <a:rPr lang="en" sz="1100">
                <a:solidFill>
                  <a:srgbClr val="0E101A"/>
                </a:solidFill>
                <a:latin typeface="Arial"/>
                <a:ea typeface="Arial"/>
                <a:cs typeface="Arial"/>
                <a:sym typeface="Arial"/>
              </a:rPr>
              <a:t>In this Capstone Project, we make a mobile app name FakeNews. this mobile app is a Fake News detector or in here we more familiar with hoax news. With this app everyone can cross-check whether a news is relevance or not.</a:t>
            </a:r>
            <a:endParaRPr sz="1100">
              <a:solidFill>
                <a:srgbClr val="0E101A"/>
              </a:solidFill>
              <a:latin typeface="Arial"/>
              <a:ea typeface="Arial"/>
              <a:cs typeface="Arial"/>
              <a:sym typeface="Arial"/>
            </a:endParaRPr>
          </a:p>
          <a:p>
            <a:pPr indent="0" lvl="0" marL="0" rtl="0" algn="l">
              <a:spcBef>
                <a:spcPts val="0"/>
              </a:spcBef>
              <a:spcAft>
                <a:spcPts val="0"/>
              </a:spcAft>
              <a:buNone/>
            </a:pPr>
            <a:r>
              <a:t/>
            </a:r>
            <a:endParaRPr sz="1100">
              <a:solidFill>
                <a:srgbClr val="0E101A"/>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b="1"/>
          </a:p>
          <a:p>
            <a:pPr indent="0" lvl="0" marL="0" rtl="0" algn="l">
              <a:lnSpc>
                <a:spcPct val="115000"/>
              </a:lnSpc>
              <a:spcBef>
                <a:spcPts val="1200"/>
              </a:spcBef>
              <a:spcAft>
                <a:spcPts val="1200"/>
              </a:spcAft>
              <a:buSzPts val="1300"/>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33A44">
            <a:alpha val="14509"/>
          </a:srgbClr>
        </a:solidFill>
      </p:bgPr>
    </p:bg>
    <p:spTree>
      <p:nvGrpSpPr>
        <p:cNvPr id="140" name="Shape 140"/>
        <p:cNvGrpSpPr/>
        <p:nvPr/>
      </p:nvGrpSpPr>
      <p:grpSpPr>
        <a:xfrm>
          <a:off x="0" y="0"/>
          <a:ext cx="0" cy="0"/>
          <a:chOff x="0" y="0"/>
          <a:chExt cx="0" cy="0"/>
        </a:xfrm>
      </p:grpSpPr>
      <p:sp>
        <p:nvSpPr>
          <p:cNvPr id="141" name="Google Shape;141;p3"/>
          <p:cNvSpPr txBox="1"/>
          <p:nvPr>
            <p:ph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lang="en" sz="5240"/>
              <a:t>Backgrounder Facts</a:t>
            </a:r>
            <a:endParaRPr sz="5240"/>
          </a:p>
        </p:txBody>
      </p:sp>
      <p:sp>
        <p:nvSpPr>
          <p:cNvPr id="142" name="Google Shape;142;p3"/>
          <p:cNvSpPr txBox="1"/>
          <p:nvPr>
            <p:ph idx="1" type="body"/>
          </p:nvPr>
        </p:nvSpPr>
        <p:spPr>
          <a:xfrm>
            <a:off x="1385850" y="2863850"/>
            <a:ext cx="6372300" cy="19551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SzPts val="1300"/>
              <a:buNone/>
            </a:pPr>
            <a:r>
              <a:rPr lang="en" sz="2400">
                <a:solidFill>
                  <a:schemeClr val="accent2"/>
                </a:solidFill>
              </a:rPr>
              <a:t>6</a:t>
            </a:r>
            <a:r>
              <a:rPr lang="en" sz="2400">
                <a:solidFill>
                  <a:schemeClr val="accent2"/>
                </a:solidFill>
              </a:rPr>
              <a:t>0</a:t>
            </a:r>
            <a:r>
              <a:rPr lang="en" sz="2400">
                <a:solidFill>
                  <a:schemeClr val="accent2"/>
                </a:solidFill>
              </a:rPr>
              <a:t> %</a:t>
            </a:r>
            <a:r>
              <a:rPr lang="en" sz="3050"/>
              <a:t> </a:t>
            </a:r>
            <a:endParaRPr sz="3050"/>
          </a:p>
          <a:p>
            <a:pPr indent="0" lvl="0" marL="0" rtl="0" algn="ctr">
              <a:lnSpc>
                <a:spcPct val="115000"/>
              </a:lnSpc>
              <a:spcBef>
                <a:spcPts val="1200"/>
              </a:spcBef>
              <a:spcAft>
                <a:spcPts val="1200"/>
              </a:spcAft>
              <a:buSzPts val="1300"/>
              <a:buNone/>
            </a:pPr>
            <a:r>
              <a:rPr lang="en"/>
              <a:t>of our potential customers are thriving for new solutions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Backgrounder</a:t>
            </a:r>
            <a:endParaRPr/>
          </a:p>
        </p:txBody>
      </p:sp>
      <p:sp>
        <p:nvSpPr>
          <p:cNvPr id="148" name="Google Shape;148;p4"/>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What are you trying to achieve/solve?</a:t>
            </a:r>
            <a:endParaRPr/>
          </a:p>
          <a:p>
            <a:pPr indent="0" lvl="0" marL="0" rtl="0" algn="l">
              <a:lnSpc>
                <a:spcPct val="115000"/>
              </a:lnSpc>
              <a:spcBef>
                <a:spcPts val="1200"/>
              </a:spcBef>
              <a:spcAft>
                <a:spcPts val="1200"/>
              </a:spcAft>
              <a:buSzPts val="1300"/>
              <a:buNone/>
            </a:pPr>
            <a:r>
              <a:rPr lang="en"/>
              <a:t>So what we want to solve is that we know that nowadays there is a lot of fake news or what we call hoax news. we really want to solve how everyone can know that what they read in a news is a hoax or not. so that's what we want to achieve with this app</a:t>
            </a:r>
            <a:endParaRPr/>
          </a:p>
        </p:txBody>
      </p:sp>
      <p:sp>
        <p:nvSpPr>
          <p:cNvPr id="149" name="Google Shape;149;p4"/>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Is there anything been done before?</a:t>
            </a:r>
            <a:endParaRPr/>
          </a:p>
          <a:p>
            <a:pPr indent="0" lvl="0" marL="0" rtl="0" algn="l">
              <a:lnSpc>
                <a:spcPct val="115000"/>
              </a:lnSpc>
              <a:spcBef>
                <a:spcPts val="1200"/>
              </a:spcBef>
              <a:spcAft>
                <a:spcPts val="1200"/>
              </a:spcAft>
              <a:buSzPts val="1300"/>
              <a:buNone/>
            </a:pPr>
            <a:r>
              <a:rPr lang="en"/>
              <a:t>yes, for the public, someone has made a dataset for this application, but for us, this is the first time we have made it such as a machine learning model and its android application the different from the model that already on public, its mobile app.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53" name="Shape 153"/>
        <p:cNvGrpSpPr/>
        <p:nvPr/>
      </p:nvGrpSpPr>
      <p:grpSpPr>
        <a:xfrm>
          <a:off x="0" y="0"/>
          <a:ext cx="0" cy="0"/>
          <a:chOff x="0" y="0"/>
          <a:chExt cx="0" cy="0"/>
        </a:xfrm>
      </p:grpSpPr>
      <p:sp>
        <p:nvSpPr>
          <p:cNvPr id="154" name="Google Shape;154;p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Intro of your capstone project</a:t>
            </a:r>
            <a:endParaRPr/>
          </a:p>
        </p:txBody>
      </p:sp>
      <p:sp>
        <p:nvSpPr>
          <p:cNvPr id="155" name="Google Shape;155;p5"/>
          <p:cNvSpPr txBox="1"/>
          <p:nvPr>
            <p:ph idx="1" type="body"/>
          </p:nvPr>
        </p:nvSpPr>
        <p:spPr>
          <a:xfrm>
            <a:off x="448525" y="1667475"/>
            <a:ext cx="5067600" cy="309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Why your capstone project is built in the first place? </a:t>
            </a:r>
            <a:endParaRPr/>
          </a:p>
          <a:p>
            <a:pPr indent="0" lvl="0" marL="0" rtl="0" algn="just">
              <a:lnSpc>
                <a:spcPct val="115000"/>
              </a:lnSpc>
              <a:spcBef>
                <a:spcPts val="0"/>
              </a:spcBef>
              <a:spcAft>
                <a:spcPts val="0"/>
              </a:spcAft>
              <a:buSzPts val="1300"/>
              <a:buNone/>
            </a:pPr>
            <a:r>
              <a:rPr lang="en" sz="1200"/>
              <a:t>We made this project because we knew hoax news is a common issue in our society. in 2020 base on KIC Survey 20% of people  believe that social media is a relevant place to get information, but there is a lot of websites that provide missed news , so here comes our application to overcome that situation</a:t>
            </a:r>
            <a:endParaRPr sz="1400"/>
          </a:p>
          <a:p>
            <a:pPr indent="0" lvl="0" marL="0" rtl="0" algn="l">
              <a:lnSpc>
                <a:spcPct val="115000"/>
              </a:lnSpc>
              <a:spcBef>
                <a:spcPts val="1200"/>
              </a:spcBef>
              <a:spcAft>
                <a:spcPts val="0"/>
              </a:spcAft>
              <a:buSzPts val="1300"/>
              <a:buNone/>
            </a:pPr>
            <a:r>
              <a:rPr lang="en"/>
              <a:t>What are the advantages of your capstone project?</a:t>
            </a:r>
            <a:endParaRPr/>
          </a:p>
          <a:p>
            <a:pPr indent="0" lvl="0" marL="0" rtl="0" algn="l">
              <a:lnSpc>
                <a:spcPct val="115000"/>
              </a:lnSpc>
              <a:spcBef>
                <a:spcPts val="1200"/>
              </a:spcBef>
              <a:spcAft>
                <a:spcPts val="0"/>
              </a:spcAft>
              <a:buSzPts val="1300"/>
              <a:buNone/>
            </a:pPr>
            <a:r>
              <a:rPr lang="en" sz="1200"/>
              <a:t>Different from the other’s, our application implemented a mobile app, so its easier to access, and with the machine learning model that we use. we could know the accuracy about news that we want to cross-check</a:t>
            </a:r>
            <a:endParaRPr sz="1200"/>
          </a:p>
          <a:p>
            <a:pPr indent="0" lvl="0" marL="0" rtl="0" algn="l">
              <a:lnSpc>
                <a:spcPct val="115000"/>
              </a:lnSpc>
              <a:spcBef>
                <a:spcPts val="1200"/>
              </a:spcBef>
              <a:spcAft>
                <a:spcPts val="1200"/>
              </a:spcAft>
              <a:buSzPts val="1300"/>
              <a:buNone/>
            </a:pPr>
            <a:r>
              <a:t/>
            </a:r>
            <a:endParaRPr/>
          </a:p>
        </p:txBody>
      </p:sp>
      <p:pic>
        <p:nvPicPr>
          <p:cNvPr id="156" name="Google Shape;156;p5"/>
          <p:cNvPicPr preferRelativeResize="0"/>
          <p:nvPr/>
        </p:nvPicPr>
        <p:blipFill>
          <a:blip r:embed="rId3">
            <a:alphaModFix/>
          </a:blip>
          <a:stretch>
            <a:fillRect/>
          </a:stretch>
        </p:blipFill>
        <p:spPr>
          <a:xfrm>
            <a:off x="5516125" y="1800200"/>
            <a:ext cx="3105725" cy="2036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6"/>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1300"/>
              <a:buNone/>
            </a:pPr>
            <a:r>
              <a:rPr lang="en"/>
              <a:t>Screenshots of your app</a:t>
            </a:r>
            <a:endParaRPr/>
          </a:p>
        </p:txBody>
      </p:sp>
      <p:pic>
        <p:nvPicPr>
          <p:cNvPr id="162" name="Google Shape;162;p6"/>
          <p:cNvPicPr preferRelativeResize="0"/>
          <p:nvPr/>
        </p:nvPicPr>
        <p:blipFill>
          <a:blip r:embed="rId3">
            <a:alphaModFix/>
          </a:blip>
          <a:stretch>
            <a:fillRect/>
          </a:stretch>
        </p:blipFill>
        <p:spPr>
          <a:xfrm>
            <a:off x="2512800" y="642400"/>
            <a:ext cx="1929349" cy="3858698"/>
          </a:xfrm>
          <a:prstGeom prst="rect">
            <a:avLst/>
          </a:prstGeom>
          <a:noFill/>
          <a:ln>
            <a:noFill/>
          </a:ln>
        </p:spPr>
      </p:pic>
      <p:pic>
        <p:nvPicPr>
          <p:cNvPr id="163" name="Google Shape;163;p6"/>
          <p:cNvPicPr preferRelativeResize="0"/>
          <p:nvPr/>
        </p:nvPicPr>
        <p:blipFill>
          <a:blip r:embed="rId4">
            <a:alphaModFix/>
          </a:blip>
          <a:stretch>
            <a:fillRect/>
          </a:stretch>
        </p:blipFill>
        <p:spPr>
          <a:xfrm>
            <a:off x="4690635" y="642400"/>
            <a:ext cx="1929349" cy="3858698"/>
          </a:xfrm>
          <a:prstGeom prst="rect">
            <a:avLst/>
          </a:prstGeom>
          <a:noFill/>
          <a:ln>
            <a:noFill/>
          </a:ln>
        </p:spPr>
      </p:pic>
      <p:pic>
        <p:nvPicPr>
          <p:cNvPr id="164" name="Google Shape;164;p6"/>
          <p:cNvPicPr preferRelativeResize="0"/>
          <p:nvPr/>
        </p:nvPicPr>
        <p:blipFill>
          <a:blip r:embed="rId5">
            <a:alphaModFix/>
          </a:blip>
          <a:stretch>
            <a:fillRect/>
          </a:stretch>
        </p:blipFill>
        <p:spPr>
          <a:xfrm>
            <a:off x="6868450" y="642400"/>
            <a:ext cx="1929349" cy="3858698"/>
          </a:xfrm>
          <a:prstGeom prst="rect">
            <a:avLst/>
          </a:prstGeom>
          <a:noFill/>
          <a:ln>
            <a:noFill/>
          </a:ln>
        </p:spPr>
      </p:pic>
      <p:pic>
        <p:nvPicPr>
          <p:cNvPr id="165" name="Google Shape;165;p6"/>
          <p:cNvPicPr preferRelativeResize="0"/>
          <p:nvPr/>
        </p:nvPicPr>
        <p:blipFill>
          <a:blip r:embed="rId6">
            <a:alphaModFix/>
          </a:blip>
          <a:stretch>
            <a:fillRect/>
          </a:stretch>
        </p:blipFill>
        <p:spPr>
          <a:xfrm>
            <a:off x="334975" y="642400"/>
            <a:ext cx="1929349" cy="2959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69" name="Shape 169"/>
        <p:cNvGrpSpPr/>
        <p:nvPr/>
      </p:nvGrpSpPr>
      <p:grpSpPr>
        <a:xfrm>
          <a:off x="0" y="0"/>
          <a:ext cx="0" cy="0"/>
          <a:chOff x="0" y="0"/>
          <a:chExt cx="0" cy="0"/>
        </a:xfrm>
      </p:grpSpPr>
      <p:sp>
        <p:nvSpPr>
          <p:cNvPr id="170" name="Google Shape;170;p7"/>
          <p:cNvSpPr txBox="1"/>
          <p:nvPr>
            <p:ph type="title"/>
          </p:nvPr>
        </p:nvSpPr>
        <p:spPr>
          <a:xfrm>
            <a:off x="764038" y="61835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Target Market or Personas</a:t>
            </a:r>
            <a:endParaRPr/>
          </a:p>
        </p:txBody>
      </p:sp>
      <p:pic>
        <p:nvPicPr>
          <p:cNvPr id="171" name="Google Shape;171;p7"/>
          <p:cNvPicPr preferRelativeResize="0"/>
          <p:nvPr/>
        </p:nvPicPr>
        <p:blipFill rotWithShape="1">
          <a:blip r:embed="rId3">
            <a:alphaModFix/>
          </a:blip>
          <a:srcRect b="0" l="0" r="0" t="0"/>
          <a:stretch/>
        </p:blipFill>
        <p:spPr>
          <a:xfrm>
            <a:off x="7441850" y="354575"/>
            <a:ext cx="1218376" cy="1218376"/>
          </a:xfrm>
          <a:prstGeom prst="rect">
            <a:avLst/>
          </a:prstGeom>
          <a:noFill/>
          <a:ln>
            <a:noFill/>
          </a:ln>
        </p:spPr>
      </p:pic>
      <p:graphicFrame>
        <p:nvGraphicFramePr>
          <p:cNvPr id="172" name="Google Shape;172;p7"/>
          <p:cNvGraphicFramePr/>
          <p:nvPr/>
        </p:nvGraphicFramePr>
        <p:xfrm>
          <a:off x="526100" y="1572945"/>
          <a:ext cx="3000000" cy="3000000"/>
        </p:xfrm>
        <a:graphic>
          <a:graphicData uri="http://schemas.openxmlformats.org/drawingml/2006/table">
            <a:tbl>
              <a:tblPr>
                <a:noFill/>
                <a:tableStyleId>{6FA6548C-B974-4127-97CC-84DD28E04FD0}</a:tableStyleId>
              </a:tblPr>
              <a:tblGrid>
                <a:gridCol w="1552425"/>
                <a:gridCol w="2031650"/>
                <a:gridCol w="1839900"/>
                <a:gridCol w="2557600"/>
              </a:tblGrid>
              <a:tr h="838975">
                <a:tc>
                  <a:txBody>
                    <a:bodyPr/>
                    <a:lstStyle/>
                    <a:p>
                      <a:pPr indent="0" lvl="0" marL="0" rtl="0" algn="ctr">
                        <a:lnSpc>
                          <a:spcPct val="115000"/>
                        </a:lnSpc>
                        <a:spcBef>
                          <a:spcPts val="0"/>
                        </a:spcBef>
                        <a:spcAft>
                          <a:spcPts val="1200"/>
                        </a:spcAft>
                        <a:buNone/>
                      </a:pPr>
                      <a:r>
                        <a:rPr b="1" lang="en">
                          <a:solidFill>
                            <a:schemeClr val="dk2"/>
                          </a:solidFill>
                          <a:latin typeface="Times New Roman"/>
                          <a:ea typeface="Times New Roman"/>
                          <a:cs typeface="Times New Roman"/>
                          <a:sym typeface="Times New Roman"/>
                        </a:rPr>
                        <a:t>Age range</a:t>
                      </a:r>
                      <a:endParaRPr b="1">
                        <a:latin typeface="Times New Roman"/>
                        <a:ea typeface="Times New Roman"/>
                        <a:cs typeface="Times New Roman"/>
                        <a:sym typeface="Times New Roman"/>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1200"/>
                        </a:spcAft>
                        <a:buNone/>
                      </a:pPr>
                      <a:r>
                        <a:rPr b="1" lang="en">
                          <a:solidFill>
                            <a:schemeClr val="dk2"/>
                          </a:solidFill>
                          <a:latin typeface="Times New Roman"/>
                          <a:ea typeface="Times New Roman"/>
                          <a:cs typeface="Times New Roman"/>
                          <a:sym typeface="Times New Roman"/>
                        </a:rPr>
                        <a:t>Profession</a:t>
                      </a:r>
                      <a:endParaRPr b="1">
                        <a:latin typeface="Times New Roman"/>
                        <a:ea typeface="Times New Roman"/>
                        <a:cs typeface="Times New Roman"/>
                        <a:sym typeface="Times New Roman"/>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1200"/>
                        </a:spcAft>
                        <a:buNone/>
                      </a:pPr>
                      <a:r>
                        <a:rPr b="1" lang="en">
                          <a:solidFill>
                            <a:schemeClr val="dk2"/>
                          </a:solidFill>
                          <a:latin typeface="Times New Roman"/>
                          <a:ea typeface="Times New Roman"/>
                          <a:cs typeface="Times New Roman"/>
                          <a:sym typeface="Times New Roman"/>
                        </a:rPr>
                        <a:t>Roles</a:t>
                      </a:r>
                      <a:endParaRPr b="1">
                        <a:latin typeface="Times New Roman"/>
                        <a:ea typeface="Times New Roman"/>
                        <a:cs typeface="Times New Roman"/>
                        <a:sym typeface="Times New Roman"/>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1200"/>
                        </a:spcAft>
                        <a:buNone/>
                      </a:pPr>
                      <a:r>
                        <a:rPr b="1" lang="en">
                          <a:solidFill>
                            <a:schemeClr val="dk2"/>
                          </a:solidFill>
                          <a:latin typeface="Times New Roman"/>
                          <a:ea typeface="Times New Roman"/>
                          <a:cs typeface="Times New Roman"/>
                          <a:sym typeface="Times New Roman"/>
                        </a:rPr>
                        <a:t>Specific Attributes or likings, hobbies</a:t>
                      </a:r>
                      <a:endParaRPr b="1">
                        <a:solidFill>
                          <a:schemeClr val="dk2"/>
                        </a:solidFill>
                        <a:latin typeface="Times New Roman"/>
                        <a:ea typeface="Times New Roman"/>
                        <a:cs typeface="Times New Roman"/>
                        <a:sym typeface="Times New Roman"/>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r>
              <a:tr h="1326225">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12 - 22 years old</a:t>
                      </a:r>
                      <a:endParaRPr>
                        <a:latin typeface="Times New Roman"/>
                        <a:ea typeface="Times New Roman"/>
                        <a:cs typeface="Times New Roman"/>
                        <a:sym typeface="Times New Roman"/>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Students &amp; Collages Student</a:t>
                      </a:r>
                      <a:endParaRPr>
                        <a:latin typeface="Times New Roman"/>
                        <a:ea typeface="Times New Roman"/>
                        <a:cs typeface="Times New Roman"/>
                        <a:sym typeface="Times New Roman"/>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learning needs</a:t>
                      </a:r>
                      <a:endParaRPr>
                        <a:latin typeface="Times New Roman"/>
                        <a:ea typeface="Times New Roman"/>
                        <a:cs typeface="Times New Roman"/>
                        <a:sym typeface="Times New Roman"/>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Usually students look for news for their assignment needs to make sure the news is valid or can't use this application</a:t>
                      </a:r>
                      <a:endParaRPr>
                        <a:latin typeface="Times New Roman"/>
                        <a:ea typeface="Times New Roman"/>
                        <a:cs typeface="Times New Roman"/>
                        <a:sym typeface="Times New Roman"/>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r>
              <a:tr h="878125">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23 - 55 years old</a:t>
                      </a:r>
                      <a:endParaRPr>
                        <a:latin typeface="Times New Roman"/>
                        <a:ea typeface="Times New Roman"/>
                        <a:cs typeface="Times New Roman"/>
                        <a:sym typeface="Times New Roman"/>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Politician, businessman, etc</a:t>
                      </a:r>
                      <a:endParaRPr>
                        <a:latin typeface="Times New Roman"/>
                        <a:ea typeface="Times New Roman"/>
                        <a:cs typeface="Times New Roman"/>
                        <a:sym typeface="Times New Roman"/>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looking for valid news</a:t>
                      </a:r>
                      <a:endParaRPr>
                        <a:latin typeface="Times New Roman"/>
                        <a:ea typeface="Times New Roman"/>
                        <a:cs typeface="Times New Roman"/>
                        <a:sym typeface="Times New Roman"/>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sometimes adults are looking for valid news or not. with this application you can check valid news</a:t>
                      </a:r>
                      <a:endParaRPr>
                        <a:latin typeface="Times New Roman"/>
                        <a:ea typeface="Times New Roman"/>
                        <a:cs typeface="Times New Roman"/>
                        <a:sym typeface="Times New Roman"/>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76" name="Shape 176"/>
        <p:cNvGrpSpPr/>
        <p:nvPr/>
      </p:nvGrpSpPr>
      <p:grpSpPr>
        <a:xfrm>
          <a:off x="0" y="0"/>
          <a:ext cx="0" cy="0"/>
          <a:chOff x="0" y="0"/>
          <a:chExt cx="0" cy="0"/>
        </a:xfrm>
      </p:grpSpPr>
      <p:sp>
        <p:nvSpPr>
          <p:cNvPr id="177" name="Google Shape;177;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Why your target market needs your solution?</a:t>
            </a:r>
            <a:endParaRPr/>
          </a:p>
        </p:txBody>
      </p:sp>
      <p:graphicFrame>
        <p:nvGraphicFramePr>
          <p:cNvPr id="178" name="Google Shape;178;p8"/>
          <p:cNvGraphicFramePr/>
          <p:nvPr/>
        </p:nvGraphicFramePr>
        <p:xfrm>
          <a:off x="494300" y="1592100"/>
          <a:ext cx="3000000" cy="3000000"/>
        </p:xfrm>
        <a:graphic>
          <a:graphicData uri="http://schemas.openxmlformats.org/drawingml/2006/table">
            <a:tbl>
              <a:tblPr>
                <a:noFill/>
                <a:tableStyleId>{6FA6548C-B974-4127-97CC-84DD28E04FD0}</a:tableStyleId>
              </a:tblPr>
              <a:tblGrid>
                <a:gridCol w="2063275"/>
                <a:gridCol w="2063275"/>
                <a:gridCol w="2063275"/>
                <a:gridCol w="2063275"/>
              </a:tblGrid>
              <a:tr h="836650">
                <a:tc>
                  <a:txBody>
                    <a:bodyPr/>
                    <a:lstStyle/>
                    <a:p>
                      <a:pPr indent="0" lvl="0" marL="0" rtl="0" algn="ctr">
                        <a:lnSpc>
                          <a:spcPct val="115000"/>
                        </a:lnSpc>
                        <a:spcBef>
                          <a:spcPts val="0"/>
                        </a:spcBef>
                        <a:spcAft>
                          <a:spcPts val="1200"/>
                        </a:spcAft>
                        <a:buClr>
                          <a:srgbClr val="000000"/>
                        </a:buClr>
                        <a:buSzPts val="1300"/>
                        <a:buFont typeface="Arial"/>
                        <a:buNone/>
                      </a:pPr>
                      <a:r>
                        <a:rPr lang="en" sz="1300">
                          <a:solidFill>
                            <a:schemeClr val="dk2"/>
                          </a:solidFill>
                          <a:latin typeface="Calibri"/>
                          <a:ea typeface="Calibri"/>
                          <a:cs typeface="Calibri"/>
                          <a:sym typeface="Calibri"/>
                        </a:rPr>
                        <a:t>Purpose-driven</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300">
                          <a:solidFill>
                            <a:schemeClr val="dk2"/>
                          </a:solidFill>
                          <a:latin typeface="Calibri"/>
                          <a:ea typeface="Calibri"/>
                          <a:cs typeface="Calibri"/>
                          <a:sym typeface="Calibri"/>
                        </a:rPr>
                        <a:t>Data-driven</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300">
                          <a:solidFill>
                            <a:schemeClr val="dk2"/>
                          </a:solidFill>
                          <a:latin typeface="Calibri"/>
                          <a:ea typeface="Calibri"/>
                          <a:cs typeface="Calibri"/>
                          <a:sym typeface="Calibri"/>
                        </a:rPr>
                        <a:t>Government reasoning</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1200"/>
                        </a:spcAft>
                        <a:buClr>
                          <a:srgbClr val="000000"/>
                        </a:buClr>
                        <a:buSzPts val="1300"/>
                        <a:buFont typeface="Arial"/>
                        <a:buNone/>
                      </a:pPr>
                      <a:r>
                        <a:rPr lang="en" sz="1300">
                          <a:solidFill>
                            <a:schemeClr val="dk2"/>
                          </a:solidFill>
                          <a:latin typeface="Calibri"/>
                          <a:ea typeface="Calibri"/>
                          <a:cs typeface="Calibri"/>
                          <a:sym typeface="Calibri"/>
                        </a:rPr>
                        <a:t>Stakeholders related and benefitted from your solutions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08000">
                <a:tc>
                  <a:txBody>
                    <a:bodyPr/>
                    <a:lstStyle/>
                    <a:p>
                      <a:pPr indent="0" lvl="0" marL="0" rtl="0" algn="l">
                        <a:spcBef>
                          <a:spcPts val="0"/>
                        </a:spcBef>
                        <a:spcAft>
                          <a:spcPts val="0"/>
                        </a:spcAft>
                        <a:buNone/>
                      </a:pPr>
                      <a:r>
                        <a:rPr lang="en" sz="1200"/>
                        <a:t>Because with this application the target market can better monitor the market with higher accuracy because hoax news can be sorted, for those aged 12-22 they can better educate them about which hoax news and true news</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The data we use to train the model that we use for this application is valid and up-to-date data, so it is more relevant to what is happening in the world today, so the news that is sorted can be more accurate and provide true facts.</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If hoax news can be minimized, then the economy can move better and help the government to rotate the economy, and of course not only in the economic field, this application can be developed by adding other features that help the government, especially to spread valid news.</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Stakeholders can feel more benefits because this application can still be developed in many areas because news is not only limited to business</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33A44">
            <a:alpha val="14509"/>
          </a:srgbClr>
        </a:solidFill>
      </p:bgPr>
    </p:bg>
    <p:spTree>
      <p:nvGrpSpPr>
        <p:cNvPr id="182" name="Shape 182"/>
        <p:cNvGrpSpPr/>
        <p:nvPr/>
      </p:nvGrpSpPr>
      <p:grpSpPr>
        <a:xfrm>
          <a:off x="0" y="0"/>
          <a:ext cx="0" cy="0"/>
          <a:chOff x="0" y="0"/>
          <a:chExt cx="0" cy="0"/>
        </a:xfrm>
      </p:grpSpPr>
      <p:sp>
        <p:nvSpPr>
          <p:cNvPr id="183" name="Google Shape;183;p9"/>
          <p:cNvSpPr txBox="1"/>
          <p:nvPr>
            <p:ph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lang="en" sz="5240"/>
              <a:t>Comparison to similar services/apps</a:t>
            </a:r>
            <a:endParaRPr sz="5240"/>
          </a:p>
        </p:txBody>
      </p:sp>
      <p:sp>
        <p:nvSpPr>
          <p:cNvPr id="184" name="Google Shape;184;p9"/>
          <p:cNvSpPr txBox="1"/>
          <p:nvPr>
            <p:ph idx="1" type="body"/>
          </p:nvPr>
        </p:nvSpPr>
        <p:spPr>
          <a:xfrm>
            <a:off x="1385850" y="2863850"/>
            <a:ext cx="6372300" cy="19551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SzPts val="1300"/>
              <a:buNone/>
            </a:pPr>
            <a:r>
              <a:rPr lang="en" sz="2400">
                <a:solidFill>
                  <a:schemeClr val="accent2"/>
                </a:solidFill>
              </a:rPr>
              <a:t>40</a:t>
            </a:r>
            <a:r>
              <a:rPr lang="en" sz="2400">
                <a:solidFill>
                  <a:schemeClr val="accent2"/>
                </a:solidFill>
              </a:rPr>
              <a:t> % better</a:t>
            </a:r>
            <a:r>
              <a:rPr lang="en" sz="3050"/>
              <a:t> </a:t>
            </a:r>
            <a:endParaRPr sz="3050"/>
          </a:p>
          <a:p>
            <a:pPr indent="0" lvl="0" marL="0" rtl="0" algn="ctr">
              <a:lnSpc>
                <a:spcPct val="115000"/>
              </a:lnSpc>
              <a:spcBef>
                <a:spcPts val="1200"/>
              </a:spcBef>
              <a:spcAft>
                <a:spcPts val="1200"/>
              </a:spcAft>
              <a:buSzPts val="1300"/>
              <a:buNone/>
            </a:pPr>
            <a:r>
              <a:rPr lang="en"/>
              <a:t>(based on … testing)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