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i4FP3PXWqA+drQaaDC6QkLYzy6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B8ADCE-9F25-4A1A-91F2-6FECA958A011}">
  <a:tblStyle styleId="{8DB8ADCE-9F25-4A1A-91F2-6FECA958A01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sample serves as a guideline on what should be covered on Go-to-Market / Sustainability Proposal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ba3b1d5a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dba3b1d5aa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ba3b1d5a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dba3b1d5aa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ba3b1d5a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dba3b1d5aa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may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ba3b1d5a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dba3b1d5aa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may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ba3b1d5a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dba3b1d5aa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ba3b1d5a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dba3b1d5a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may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ba3b1d5a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dba3b1d5aa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ba3b1d5a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dba3b1d5aa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may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ba3b1d5aa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dba3b1d5aa_0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sample serves as a guideline on what should be covered on Go-to-Market / Sustainability Proposal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0e13638c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e0e13638c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ba3b1d5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dba3b1d5a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ba3b1d5a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dba3b1d5aa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17"/>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7"/>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7"/>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7"/>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17"/>
          <p:cNvGrpSpPr/>
          <p:nvPr/>
        </p:nvGrpSpPr>
        <p:grpSpPr>
          <a:xfrm>
            <a:off x="255200" y="592"/>
            <a:ext cx="2250363" cy="1044300"/>
            <a:chOff x="255200" y="592"/>
            <a:chExt cx="2250363" cy="1044300"/>
          </a:xfrm>
        </p:grpSpPr>
        <p:sp>
          <p:nvSpPr>
            <p:cNvPr id="15" name="Google Shape;15;p17"/>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7"/>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7"/>
          <p:cNvGrpSpPr/>
          <p:nvPr/>
        </p:nvGrpSpPr>
        <p:grpSpPr>
          <a:xfrm>
            <a:off x="905395" y="592"/>
            <a:ext cx="2250363" cy="1044300"/>
            <a:chOff x="905395" y="592"/>
            <a:chExt cx="2250363" cy="1044300"/>
          </a:xfrm>
        </p:grpSpPr>
        <p:sp>
          <p:nvSpPr>
            <p:cNvPr id="19" name="Google Shape;19;p17"/>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7"/>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7"/>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17"/>
          <p:cNvGrpSpPr/>
          <p:nvPr/>
        </p:nvGrpSpPr>
        <p:grpSpPr>
          <a:xfrm>
            <a:off x="7057468" y="5088"/>
            <a:ext cx="1851282" cy="752108"/>
            <a:chOff x="6917201" y="0"/>
            <a:chExt cx="2227777" cy="863400"/>
          </a:xfrm>
        </p:grpSpPr>
        <p:sp>
          <p:nvSpPr>
            <p:cNvPr id="23" name="Google Shape;23;p17"/>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7"/>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17"/>
          <p:cNvGrpSpPr/>
          <p:nvPr/>
        </p:nvGrpSpPr>
        <p:grpSpPr>
          <a:xfrm>
            <a:off x="6553032" y="4217852"/>
            <a:ext cx="2389068" cy="925737"/>
            <a:chOff x="6917201" y="0"/>
            <a:chExt cx="2227777" cy="863400"/>
          </a:xfrm>
        </p:grpSpPr>
        <p:sp>
          <p:nvSpPr>
            <p:cNvPr id="27" name="Google Shape;27;p1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7"/>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7"/>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17"/>
          <p:cNvGrpSpPr/>
          <p:nvPr/>
        </p:nvGrpSpPr>
        <p:grpSpPr>
          <a:xfrm>
            <a:off x="199148" y="4055652"/>
            <a:ext cx="2795412" cy="1083308"/>
            <a:chOff x="6917201" y="0"/>
            <a:chExt cx="2227777" cy="863400"/>
          </a:xfrm>
        </p:grpSpPr>
        <p:sp>
          <p:nvSpPr>
            <p:cNvPr id="31" name="Google Shape;31;p17"/>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7"/>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7"/>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7"/>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17"/>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14" name="Shape 114"/>
        <p:cNvGrpSpPr/>
        <p:nvPr/>
      </p:nvGrpSpPr>
      <p:grpSpPr>
        <a:xfrm>
          <a:off x="0" y="0"/>
          <a:ext cx="0" cy="0"/>
          <a:chOff x="0" y="0"/>
          <a:chExt cx="0" cy="0"/>
        </a:xfrm>
      </p:grpSpPr>
      <p:sp>
        <p:nvSpPr>
          <p:cNvPr id="115" name="Google Shape;115;p2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6"/>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9" name="Google Shape;119;p26"/>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20" name="Google Shape;120;p26"/>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1" name="Google Shape;121;p2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2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18"/>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44" name="Shape 44"/>
        <p:cNvGrpSpPr/>
        <p:nvPr/>
      </p:nvGrpSpPr>
      <p:grpSpPr>
        <a:xfrm>
          <a:off x="0" y="0"/>
          <a:ext cx="0" cy="0"/>
          <a:chOff x="0" y="0"/>
          <a:chExt cx="0" cy="0"/>
        </a:xfrm>
      </p:grpSpPr>
      <p:sp>
        <p:nvSpPr>
          <p:cNvPr id="45" name="Google Shape;45;p1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19"/>
          <p:cNvGrpSpPr/>
          <p:nvPr/>
        </p:nvGrpSpPr>
        <p:grpSpPr>
          <a:xfrm>
            <a:off x="5959221" y="4119576"/>
            <a:ext cx="2520950" cy="1024165"/>
            <a:chOff x="6917201" y="0"/>
            <a:chExt cx="2227777" cy="863400"/>
          </a:xfrm>
        </p:grpSpPr>
        <p:sp>
          <p:nvSpPr>
            <p:cNvPr id="47" name="Google Shape;47;p1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19"/>
          <p:cNvGrpSpPr/>
          <p:nvPr/>
        </p:nvGrpSpPr>
        <p:grpSpPr>
          <a:xfrm>
            <a:off x="199148" y="2"/>
            <a:ext cx="2795412" cy="1083308"/>
            <a:chOff x="6917201" y="0"/>
            <a:chExt cx="2227777" cy="863400"/>
          </a:xfrm>
        </p:grpSpPr>
        <p:sp>
          <p:nvSpPr>
            <p:cNvPr id="51" name="Google Shape;51;p1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55" name="Google Shape;55;p1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56" name="Google Shape;56;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7" name="Shape 57"/>
        <p:cNvGrpSpPr/>
        <p:nvPr/>
      </p:nvGrpSpPr>
      <p:grpSpPr>
        <a:xfrm>
          <a:off x="0" y="0"/>
          <a:ext cx="0" cy="0"/>
          <a:chOff x="0" y="0"/>
          <a:chExt cx="0" cy="0"/>
        </a:xfrm>
      </p:grpSpPr>
      <p:sp>
        <p:nvSpPr>
          <p:cNvPr id="58" name="Google Shape;58;p2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2" name="Google Shape;62;p20"/>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20"/>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4" name="Google Shape;64;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65" name="Shape 65"/>
        <p:cNvGrpSpPr/>
        <p:nvPr/>
      </p:nvGrpSpPr>
      <p:grpSpPr>
        <a:xfrm>
          <a:off x="0" y="0"/>
          <a:ext cx="0" cy="0"/>
          <a:chOff x="0" y="0"/>
          <a:chExt cx="0" cy="0"/>
        </a:xfrm>
      </p:grpSpPr>
      <p:sp>
        <p:nvSpPr>
          <p:cNvPr id="66" name="Google Shape;66;p2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0" name="Google Shape;70;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71" name="Shape 71"/>
        <p:cNvGrpSpPr/>
        <p:nvPr/>
      </p:nvGrpSpPr>
      <p:grpSpPr>
        <a:xfrm>
          <a:off x="0" y="0"/>
          <a:ext cx="0" cy="0"/>
          <a:chOff x="0" y="0"/>
          <a:chExt cx="0" cy="0"/>
        </a:xfrm>
      </p:grpSpPr>
      <p:sp>
        <p:nvSpPr>
          <p:cNvPr id="72" name="Google Shape;72;p22"/>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 name="Google Shape;73;p22"/>
          <p:cNvGrpSpPr/>
          <p:nvPr/>
        </p:nvGrpSpPr>
        <p:grpSpPr>
          <a:xfrm>
            <a:off x="5594190" y="3961115"/>
            <a:ext cx="2910144" cy="1182340"/>
            <a:chOff x="6917201" y="0"/>
            <a:chExt cx="2227777" cy="863400"/>
          </a:xfrm>
        </p:grpSpPr>
        <p:sp>
          <p:nvSpPr>
            <p:cNvPr id="74" name="Google Shape;74;p2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 name="Google Shape;77;p22"/>
          <p:cNvGrpSpPr/>
          <p:nvPr/>
        </p:nvGrpSpPr>
        <p:grpSpPr>
          <a:xfrm>
            <a:off x="199148" y="2"/>
            <a:ext cx="2795412" cy="1083308"/>
            <a:chOff x="6917201" y="0"/>
            <a:chExt cx="2227777" cy="863400"/>
          </a:xfrm>
        </p:grpSpPr>
        <p:sp>
          <p:nvSpPr>
            <p:cNvPr id="78" name="Google Shape;78;p2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22"/>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2" name="Google Shape;82;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83" name="Shape 83"/>
        <p:cNvGrpSpPr/>
        <p:nvPr/>
      </p:nvGrpSpPr>
      <p:grpSpPr>
        <a:xfrm>
          <a:off x="0" y="0"/>
          <a:ext cx="0" cy="0"/>
          <a:chOff x="0" y="0"/>
          <a:chExt cx="0" cy="0"/>
        </a:xfrm>
      </p:grpSpPr>
      <p:sp>
        <p:nvSpPr>
          <p:cNvPr id="84" name="Google Shape;84;p2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8" name="Google Shape;88;p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89" name="Shape 89"/>
        <p:cNvGrpSpPr/>
        <p:nvPr/>
      </p:nvGrpSpPr>
      <p:grpSpPr>
        <a:xfrm>
          <a:off x="0" y="0"/>
          <a:ext cx="0" cy="0"/>
          <a:chOff x="0" y="0"/>
          <a:chExt cx="0" cy="0"/>
        </a:xfrm>
      </p:grpSpPr>
      <p:sp>
        <p:nvSpPr>
          <p:cNvPr id="90" name="Google Shape;90;p2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4"/>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4"/>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4" name="Google Shape;94;p24"/>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5" name="Google Shape;95;p2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96" name="Shape 96"/>
        <p:cNvGrpSpPr/>
        <p:nvPr/>
      </p:nvGrpSpPr>
      <p:grpSpPr>
        <a:xfrm>
          <a:off x="0" y="0"/>
          <a:ext cx="0" cy="0"/>
          <a:chOff x="0" y="0"/>
          <a:chExt cx="0" cy="0"/>
        </a:xfrm>
      </p:grpSpPr>
      <p:sp>
        <p:nvSpPr>
          <p:cNvPr id="97" name="Google Shape;97;p2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 name="Google Shape;99;p25"/>
          <p:cNvGrpSpPr/>
          <p:nvPr/>
        </p:nvGrpSpPr>
        <p:grpSpPr>
          <a:xfrm>
            <a:off x="255991" y="-118"/>
            <a:ext cx="2251347" cy="1043408"/>
            <a:chOff x="3961956" y="4383950"/>
            <a:chExt cx="1160548" cy="548700"/>
          </a:xfrm>
        </p:grpSpPr>
        <p:sp>
          <p:nvSpPr>
            <p:cNvPr id="100" name="Google Shape;100;p2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2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 name="Google Shape;104;p25"/>
          <p:cNvGrpSpPr/>
          <p:nvPr/>
        </p:nvGrpSpPr>
        <p:grpSpPr>
          <a:xfrm>
            <a:off x="34934" y="4522125"/>
            <a:ext cx="1593306" cy="617072"/>
            <a:chOff x="6917201" y="0"/>
            <a:chExt cx="2227777" cy="863400"/>
          </a:xfrm>
        </p:grpSpPr>
        <p:sp>
          <p:nvSpPr>
            <p:cNvPr id="105" name="Google Shape;105;p2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 name="Google Shape;108;p25"/>
          <p:cNvGrpSpPr/>
          <p:nvPr/>
        </p:nvGrpSpPr>
        <p:grpSpPr>
          <a:xfrm>
            <a:off x="5886353" y="1243"/>
            <a:ext cx="3257453" cy="1261514"/>
            <a:chOff x="6917201" y="0"/>
            <a:chExt cx="2227777" cy="863400"/>
          </a:xfrm>
        </p:grpSpPr>
        <p:sp>
          <p:nvSpPr>
            <p:cNvPr id="109" name="Google Shape;109;p2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 name="Google Shape;112;p2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13" name="Google Shape;113;p2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6"/>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8.jpg"/><Relationship Id="rId5" Type="http://schemas.openxmlformats.org/officeDocument/2006/relationships/image" Target="../media/image5.jpg"/><Relationship Id="rId6"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kaggle.com/clmentbisaillon/fake-and-real-news-dataset" TargetMode="External"/><Relationship Id="rId4" Type="http://schemas.openxmlformats.org/officeDocument/2006/relationships/hyperlink" Target="https://firebase.google.com/docs/ml-kit" TargetMode="External"/><Relationship Id="rId5" Type="http://schemas.openxmlformats.org/officeDocument/2006/relationships/hyperlink" Target="https://www.tensorflow.org/api_docs" TargetMode="External"/><Relationship Id="rId6" Type="http://schemas.openxmlformats.org/officeDocument/2006/relationships/hyperlink" Target="https://firebase.google.com/codelabs/textclassification-android" TargetMode="External"/><Relationship Id="rId7" Type="http://schemas.openxmlformats.org/officeDocument/2006/relationships/hyperlink" Target="https://firebase.google.com/docs/ml/android/use-custom-models?hl=i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image" Target="../media/image4.png"/><Relationship Id="rId5" Type="http://schemas.openxmlformats.org/officeDocument/2006/relationships/image" Target="../media/image9.jpg"/><Relationship Id="rId6" Type="http://schemas.openxmlformats.org/officeDocument/2006/relationships/image" Target="../media/image12.jpg"/><Relationship Id="rId7" Type="http://schemas.openxmlformats.org/officeDocument/2006/relationships/image" Target="../media/image7.png"/><Relationship Id="rId8"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891353" y="1808408"/>
            <a:ext cx="5361300" cy="1448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Clr>
                <a:srgbClr val="000000"/>
              </a:buClr>
              <a:buSzPts val="3800"/>
              <a:buFont typeface="Arial"/>
              <a:buNone/>
            </a:pPr>
            <a:r>
              <a:rPr lang="en"/>
              <a:t>FakeNews</a:t>
            </a:r>
            <a:endParaRPr/>
          </a:p>
          <a:p>
            <a:pPr indent="0" lvl="0" marL="0" rtl="0" algn="ctr">
              <a:lnSpc>
                <a:spcPct val="100000"/>
              </a:lnSpc>
              <a:spcBef>
                <a:spcPts val="0"/>
              </a:spcBef>
              <a:spcAft>
                <a:spcPts val="0"/>
              </a:spcAft>
              <a:buClr>
                <a:srgbClr val="000000"/>
              </a:buClr>
              <a:buSzPts val="3800"/>
              <a:buFont typeface="Arial"/>
              <a:buNone/>
            </a:pPr>
            <a:r>
              <a:rPr lang="en" sz="1400">
                <a:solidFill>
                  <a:srgbClr val="000000"/>
                </a:solidFill>
              </a:rPr>
              <a:t>Hoax news detector with mobile application</a:t>
            </a:r>
            <a:endParaRPr sz="1400">
              <a:solidFill>
                <a:srgbClr val="000000"/>
              </a:solidFill>
            </a:endParaRPr>
          </a:p>
        </p:txBody>
      </p:sp>
      <p:pic>
        <p:nvPicPr>
          <p:cNvPr id="129" name="Google Shape;129;p1"/>
          <p:cNvPicPr preferRelativeResize="0"/>
          <p:nvPr/>
        </p:nvPicPr>
        <p:blipFill rotWithShape="1">
          <a:blip r:embed="rId3">
            <a:alphaModFix/>
          </a:blip>
          <a:srcRect b="0" l="0" r="0" t="0"/>
          <a:stretch/>
        </p:blipFill>
        <p:spPr>
          <a:xfrm>
            <a:off x="239900" y="251175"/>
            <a:ext cx="1307400" cy="354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3A44">
            <a:alpha val="14120"/>
          </a:srgbClr>
        </a:solidFill>
      </p:bgPr>
    </p:bg>
    <p:spTree>
      <p:nvGrpSpPr>
        <p:cNvPr id="190" name="Shape 190"/>
        <p:cNvGrpSpPr/>
        <p:nvPr/>
      </p:nvGrpSpPr>
      <p:grpSpPr>
        <a:xfrm>
          <a:off x="0" y="0"/>
          <a:ext cx="0" cy="0"/>
          <a:chOff x="0" y="0"/>
          <a:chExt cx="0" cy="0"/>
        </a:xfrm>
      </p:grpSpPr>
      <p:sp>
        <p:nvSpPr>
          <p:cNvPr id="191" name="Google Shape;191;gdba3b1d5aa_0_4"/>
          <p:cNvSpPr txBox="1"/>
          <p:nvPr>
            <p:ph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5240"/>
              <a:t>Implementation/Improvement</a:t>
            </a:r>
            <a:endParaRPr sz="524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95" name="Shape 195"/>
        <p:cNvGrpSpPr/>
        <p:nvPr/>
      </p:nvGrpSpPr>
      <p:grpSpPr>
        <a:xfrm>
          <a:off x="0" y="0"/>
          <a:ext cx="0" cy="0"/>
          <a:chOff x="0" y="0"/>
          <a:chExt cx="0" cy="0"/>
        </a:xfrm>
      </p:grpSpPr>
      <p:sp>
        <p:nvSpPr>
          <p:cNvPr id="196" name="Google Shape;196;gdba3b1d5aa_0_3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Implementation/Improvement</a:t>
            </a:r>
            <a:endParaRPr/>
          </a:p>
        </p:txBody>
      </p:sp>
      <p:sp>
        <p:nvSpPr>
          <p:cNvPr id="197" name="Google Shape;197;gdba3b1d5aa_0_37"/>
          <p:cNvSpPr txBox="1"/>
          <p:nvPr>
            <p:ph idx="1" type="body"/>
          </p:nvPr>
        </p:nvSpPr>
        <p:spPr>
          <a:xfrm>
            <a:off x="477325" y="1667475"/>
            <a:ext cx="7847400" cy="309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t>Different from the other’s, our application implemented a mobile app, so its easier to access, and with the machine learning model that we use. we could know the accuracy about news that we want to cross-check</a:t>
            </a:r>
            <a:endParaRPr/>
          </a:p>
          <a:p>
            <a:pPr indent="0" lvl="0" marL="0" rtl="0" algn="l">
              <a:lnSpc>
                <a:spcPct val="115000"/>
              </a:lnSpc>
              <a:spcBef>
                <a:spcPts val="1200"/>
              </a:spcBef>
              <a:spcAft>
                <a:spcPts val="1200"/>
              </a:spcAft>
              <a:buNone/>
            </a:pPr>
            <a:r>
              <a:rPr lang="en"/>
              <a:t>We chose this specific implementation because this method can solve the initial problem that we got, namely checking news quickly cannot be done easily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3A44">
            <a:alpha val="14120"/>
          </a:srgbClr>
        </a:solidFill>
      </p:bgPr>
    </p:bg>
    <p:spTree>
      <p:nvGrpSpPr>
        <p:cNvPr id="201" name="Shape 201"/>
        <p:cNvGrpSpPr/>
        <p:nvPr/>
      </p:nvGrpSpPr>
      <p:grpSpPr>
        <a:xfrm>
          <a:off x="0" y="0"/>
          <a:ext cx="0" cy="0"/>
          <a:chOff x="0" y="0"/>
          <a:chExt cx="0" cy="0"/>
        </a:xfrm>
      </p:grpSpPr>
      <p:sp>
        <p:nvSpPr>
          <p:cNvPr id="202" name="Google Shape;202;gdba3b1d5aa_0_11"/>
          <p:cNvSpPr txBox="1"/>
          <p:nvPr>
            <p:ph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5240"/>
              <a:t>Result</a:t>
            </a:r>
            <a:endParaRPr sz="524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6"/>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300"/>
              <a:buNone/>
            </a:pPr>
            <a:r>
              <a:rPr lang="en"/>
              <a:t>Screenshots of your app</a:t>
            </a:r>
            <a:endParaRPr/>
          </a:p>
        </p:txBody>
      </p:sp>
      <p:pic>
        <p:nvPicPr>
          <p:cNvPr id="208" name="Google Shape;208;p6"/>
          <p:cNvPicPr preferRelativeResize="0"/>
          <p:nvPr/>
        </p:nvPicPr>
        <p:blipFill>
          <a:blip r:embed="rId3">
            <a:alphaModFix/>
          </a:blip>
          <a:stretch>
            <a:fillRect/>
          </a:stretch>
        </p:blipFill>
        <p:spPr>
          <a:xfrm>
            <a:off x="2512800" y="642400"/>
            <a:ext cx="1929349" cy="3858698"/>
          </a:xfrm>
          <a:prstGeom prst="rect">
            <a:avLst/>
          </a:prstGeom>
          <a:noFill/>
          <a:ln>
            <a:noFill/>
          </a:ln>
        </p:spPr>
      </p:pic>
      <p:pic>
        <p:nvPicPr>
          <p:cNvPr id="209" name="Google Shape;209;p6"/>
          <p:cNvPicPr preferRelativeResize="0"/>
          <p:nvPr/>
        </p:nvPicPr>
        <p:blipFill>
          <a:blip r:embed="rId4">
            <a:alphaModFix/>
          </a:blip>
          <a:stretch>
            <a:fillRect/>
          </a:stretch>
        </p:blipFill>
        <p:spPr>
          <a:xfrm>
            <a:off x="4690635" y="642400"/>
            <a:ext cx="1929349" cy="3858698"/>
          </a:xfrm>
          <a:prstGeom prst="rect">
            <a:avLst/>
          </a:prstGeom>
          <a:noFill/>
          <a:ln>
            <a:noFill/>
          </a:ln>
        </p:spPr>
      </p:pic>
      <p:pic>
        <p:nvPicPr>
          <p:cNvPr id="210" name="Google Shape;210;p6"/>
          <p:cNvPicPr preferRelativeResize="0"/>
          <p:nvPr/>
        </p:nvPicPr>
        <p:blipFill>
          <a:blip r:embed="rId5">
            <a:alphaModFix/>
          </a:blip>
          <a:stretch>
            <a:fillRect/>
          </a:stretch>
        </p:blipFill>
        <p:spPr>
          <a:xfrm>
            <a:off x="6868450" y="642400"/>
            <a:ext cx="1929349" cy="3858698"/>
          </a:xfrm>
          <a:prstGeom prst="rect">
            <a:avLst/>
          </a:prstGeom>
          <a:noFill/>
          <a:ln>
            <a:noFill/>
          </a:ln>
        </p:spPr>
      </p:pic>
      <p:pic>
        <p:nvPicPr>
          <p:cNvPr id="211" name="Google Shape;211;p6"/>
          <p:cNvPicPr preferRelativeResize="0"/>
          <p:nvPr/>
        </p:nvPicPr>
        <p:blipFill>
          <a:blip r:embed="rId6">
            <a:alphaModFix/>
          </a:blip>
          <a:stretch>
            <a:fillRect/>
          </a:stretch>
        </p:blipFill>
        <p:spPr>
          <a:xfrm>
            <a:off x="334975" y="642400"/>
            <a:ext cx="1929349" cy="2959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3A44">
            <a:alpha val="14120"/>
          </a:srgbClr>
        </a:solidFill>
      </p:bgPr>
    </p:bg>
    <p:spTree>
      <p:nvGrpSpPr>
        <p:cNvPr id="215" name="Shape 215"/>
        <p:cNvGrpSpPr/>
        <p:nvPr/>
      </p:nvGrpSpPr>
      <p:grpSpPr>
        <a:xfrm>
          <a:off x="0" y="0"/>
          <a:ext cx="0" cy="0"/>
          <a:chOff x="0" y="0"/>
          <a:chExt cx="0" cy="0"/>
        </a:xfrm>
      </p:grpSpPr>
      <p:sp>
        <p:nvSpPr>
          <p:cNvPr id="216" name="Google Shape;216;gdba3b1d5aa_0_15"/>
          <p:cNvSpPr txBox="1"/>
          <p:nvPr>
            <p:ph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5240"/>
              <a:t>Documentation</a:t>
            </a:r>
            <a:endParaRPr sz="524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20" name="Shape 220"/>
        <p:cNvGrpSpPr/>
        <p:nvPr/>
      </p:nvGrpSpPr>
      <p:grpSpPr>
        <a:xfrm>
          <a:off x="0" y="0"/>
          <a:ext cx="0" cy="0"/>
          <a:chOff x="0" y="0"/>
          <a:chExt cx="0" cy="0"/>
        </a:xfrm>
      </p:grpSpPr>
      <p:sp>
        <p:nvSpPr>
          <p:cNvPr id="221" name="Google Shape;221;gdba3b1d5aa_0_5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Documentation</a:t>
            </a:r>
            <a:endParaRPr/>
          </a:p>
        </p:txBody>
      </p:sp>
      <p:sp>
        <p:nvSpPr>
          <p:cNvPr id="222" name="Google Shape;222;gdba3b1d5aa_0_54"/>
          <p:cNvSpPr txBox="1"/>
          <p:nvPr>
            <p:ph idx="1" type="body"/>
          </p:nvPr>
        </p:nvSpPr>
        <p:spPr>
          <a:xfrm>
            <a:off x="477325" y="1667475"/>
            <a:ext cx="7847400" cy="30927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1200"/>
              </a:spcBef>
              <a:spcAft>
                <a:spcPts val="0"/>
              </a:spcAft>
              <a:buNone/>
            </a:pPr>
            <a:r>
              <a:rPr lang="en"/>
              <a:t>Machine Learning :</a:t>
            </a:r>
            <a:endParaRPr/>
          </a:p>
          <a:p>
            <a:pPr indent="-311150" lvl="0" marL="457200" rtl="0" algn="l">
              <a:lnSpc>
                <a:spcPct val="115000"/>
              </a:lnSpc>
              <a:spcBef>
                <a:spcPts val="1200"/>
              </a:spcBef>
              <a:spcAft>
                <a:spcPts val="0"/>
              </a:spcAft>
              <a:buSzPts val="1300"/>
              <a:buAutoNum type="arabicPeriod"/>
            </a:pPr>
            <a:r>
              <a:rPr lang="en" u="sng">
                <a:solidFill>
                  <a:schemeClr val="hlink"/>
                </a:solidFill>
                <a:hlinkClick r:id="rId3"/>
              </a:rPr>
              <a:t>https://www.kaggle.com/clmentbisaillon/fake-and-real-news-dataset</a:t>
            </a:r>
            <a:endParaRPr/>
          </a:p>
          <a:p>
            <a:pPr indent="-311150" lvl="0" marL="457200" rtl="0" algn="l">
              <a:lnSpc>
                <a:spcPct val="115000"/>
              </a:lnSpc>
              <a:spcBef>
                <a:spcPts val="0"/>
              </a:spcBef>
              <a:spcAft>
                <a:spcPts val="0"/>
              </a:spcAft>
              <a:buSzPts val="1300"/>
              <a:buAutoNum type="arabicPeriod"/>
            </a:pPr>
            <a:r>
              <a:rPr lang="en" u="sng">
                <a:solidFill>
                  <a:schemeClr val="hlink"/>
                </a:solidFill>
                <a:hlinkClick r:id="rId4"/>
              </a:rPr>
              <a:t>https://firebase.google.com/docs/ml-kit</a:t>
            </a:r>
            <a:endParaRPr/>
          </a:p>
          <a:p>
            <a:pPr indent="-311150" lvl="0" marL="457200" rtl="0" algn="l">
              <a:spcBef>
                <a:spcPts val="0"/>
              </a:spcBef>
              <a:spcAft>
                <a:spcPts val="0"/>
              </a:spcAft>
              <a:buSzPts val="1300"/>
              <a:buAutoNum type="arabicPeriod"/>
            </a:pPr>
            <a:r>
              <a:rPr lang="en" u="sng">
                <a:solidFill>
                  <a:schemeClr val="accent5"/>
                </a:solidFill>
                <a:hlinkClick r:id="rId5">
                  <a:extLst>
                    <a:ext uri="{A12FA001-AC4F-418D-AE19-62706E023703}">
                      <ahyp:hlinkClr val="tx"/>
                    </a:ext>
                  </a:extLst>
                </a:hlinkClick>
              </a:rPr>
              <a:t>https://www.tensorflow.org/api_docs</a:t>
            </a:r>
            <a:endParaRPr/>
          </a:p>
          <a:p>
            <a:pPr indent="0" lvl="0" marL="457200" rtl="0" algn="l">
              <a:spcBef>
                <a:spcPts val="1200"/>
              </a:spcBef>
              <a:spcAft>
                <a:spcPts val="0"/>
              </a:spcAft>
              <a:buNone/>
            </a:pPr>
            <a:r>
              <a:rPr lang="en"/>
              <a:t>Cloud computing and android  :</a:t>
            </a:r>
            <a:endParaRPr/>
          </a:p>
          <a:p>
            <a:pPr indent="-311150" lvl="0" marL="457200" rtl="0" algn="l">
              <a:lnSpc>
                <a:spcPct val="115000"/>
              </a:lnSpc>
              <a:spcBef>
                <a:spcPts val="1200"/>
              </a:spcBef>
              <a:spcAft>
                <a:spcPts val="0"/>
              </a:spcAft>
              <a:buSzPts val="1300"/>
              <a:buAutoNum type="arabicPeriod"/>
            </a:pPr>
            <a:r>
              <a:rPr lang="en" u="sng">
                <a:solidFill>
                  <a:schemeClr val="hlink"/>
                </a:solidFill>
                <a:hlinkClick r:id="rId6"/>
              </a:rPr>
              <a:t>https://firebase.google.com/codelabs/textclassification-android</a:t>
            </a:r>
            <a:endParaRPr/>
          </a:p>
          <a:p>
            <a:pPr indent="-311150" lvl="0" marL="457200" rtl="0" algn="l">
              <a:lnSpc>
                <a:spcPct val="115000"/>
              </a:lnSpc>
              <a:spcBef>
                <a:spcPts val="0"/>
              </a:spcBef>
              <a:spcAft>
                <a:spcPts val="0"/>
              </a:spcAft>
              <a:buSzPts val="1300"/>
              <a:buAutoNum type="arabicPeriod"/>
            </a:pPr>
            <a:r>
              <a:rPr lang="en" u="sng">
                <a:solidFill>
                  <a:schemeClr val="hlink"/>
                </a:solidFill>
                <a:hlinkClick r:id="rId7"/>
              </a:rPr>
              <a:t>https://firebase.google.com/docs/ml/android/use-custom-models?hl=id</a:t>
            </a:r>
            <a:endParaRPr/>
          </a:p>
          <a:p>
            <a:pPr indent="-311150" lvl="0" marL="457200" rtl="0" algn="l">
              <a:lnSpc>
                <a:spcPct val="115000"/>
              </a:lnSpc>
              <a:spcBef>
                <a:spcPts val="0"/>
              </a:spcBef>
              <a:spcAft>
                <a:spcPts val="0"/>
              </a:spcAft>
              <a:buClr>
                <a:schemeClr val="accent5"/>
              </a:buClr>
              <a:buSzPts val="1300"/>
              <a:buAutoNum type="arabicPeriod"/>
            </a:pPr>
            <a:r>
              <a:rPr lang="en" u="sng">
                <a:solidFill>
                  <a:schemeClr val="accent5"/>
                </a:solidFill>
              </a:rPr>
              <a:t>https://firebase.google.com/docs/firestore/quickstart#android</a:t>
            </a:r>
            <a:endParaRPr u="sng">
              <a:solidFill>
                <a:schemeClr val="accent5"/>
              </a:solidFill>
            </a:endParaRPr>
          </a:p>
          <a:p>
            <a:pPr indent="0" lvl="0" marL="457200" rtl="0" algn="l">
              <a:lnSpc>
                <a:spcPct val="115000"/>
              </a:lnSpc>
              <a:spcBef>
                <a:spcPts val="1200"/>
              </a:spcBef>
              <a:spcAft>
                <a:spcPts val="1200"/>
              </a:spcAft>
              <a:buNone/>
            </a:pPr>
            <a:r>
              <a:t/>
            </a:r>
            <a:endParaRPr u="sng">
              <a:solidFill>
                <a:schemeClr val="accent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3A44">
            <a:alpha val="14120"/>
          </a:srgbClr>
        </a:solidFill>
      </p:bgPr>
    </p:bg>
    <p:spTree>
      <p:nvGrpSpPr>
        <p:cNvPr id="226" name="Shape 226"/>
        <p:cNvGrpSpPr/>
        <p:nvPr/>
      </p:nvGrpSpPr>
      <p:grpSpPr>
        <a:xfrm>
          <a:off x="0" y="0"/>
          <a:ext cx="0" cy="0"/>
          <a:chOff x="0" y="0"/>
          <a:chExt cx="0" cy="0"/>
        </a:xfrm>
      </p:grpSpPr>
      <p:sp>
        <p:nvSpPr>
          <p:cNvPr id="227" name="Google Shape;227;gdba3b1d5aa_0_19"/>
          <p:cNvSpPr txBox="1"/>
          <p:nvPr>
            <p:ph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5240"/>
              <a:t>Plan a local deployment of your project</a:t>
            </a:r>
            <a:endParaRPr sz="524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31" name="Shape 231"/>
        <p:cNvGrpSpPr/>
        <p:nvPr/>
      </p:nvGrpSpPr>
      <p:grpSpPr>
        <a:xfrm>
          <a:off x="0" y="0"/>
          <a:ext cx="0" cy="0"/>
          <a:chOff x="0" y="0"/>
          <a:chExt cx="0" cy="0"/>
        </a:xfrm>
      </p:grpSpPr>
      <p:sp>
        <p:nvSpPr>
          <p:cNvPr id="232" name="Google Shape;232;gdba3b1d5aa_0_68"/>
          <p:cNvSpPr txBox="1"/>
          <p:nvPr>
            <p:ph type="title"/>
          </p:nvPr>
        </p:nvSpPr>
        <p:spPr>
          <a:xfrm>
            <a:off x="2173100" y="0"/>
            <a:ext cx="7010400" cy="137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3940"/>
              <a:t>Project Milestones for 2021</a:t>
            </a:r>
            <a:endParaRPr sz="3940"/>
          </a:p>
          <a:p>
            <a:pPr indent="0" lvl="0" marL="0" rtl="0" algn="ctr">
              <a:lnSpc>
                <a:spcPct val="100000"/>
              </a:lnSpc>
              <a:spcBef>
                <a:spcPts val="0"/>
              </a:spcBef>
              <a:spcAft>
                <a:spcPts val="0"/>
              </a:spcAft>
              <a:buSzPts val="990"/>
              <a:buNone/>
            </a:pPr>
            <a:r>
              <a:t/>
            </a:r>
            <a:endParaRPr b="1" sz="1740"/>
          </a:p>
        </p:txBody>
      </p:sp>
      <p:sp>
        <p:nvSpPr>
          <p:cNvPr id="233" name="Google Shape;233;gdba3b1d5aa_0_68"/>
          <p:cNvSpPr/>
          <p:nvPr/>
        </p:nvSpPr>
        <p:spPr>
          <a:xfrm flipH="1" rot="711236">
            <a:off x="5181085" y="2627216"/>
            <a:ext cx="1350909" cy="5760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dba3b1d5aa_0_68"/>
          <p:cNvSpPr/>
          <p:nvPr/>
        </p:nvSpPr>
        <p:spPr>
          <a:xfrm rot="-711236">
            <a:off x="3899866" y="2627216"/>
            <a:ext cx="1350909" cy="5760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5" name="Google Shape;235;gdba3b1d5aa_0_68"/>
          <p:cNvGrpSpPr/>
          <p:nvPr/>
        </p:nvGrpSpPr>
        <p:grpSpPr>
          <a:xfrm>
            <a:off x="4333100" y="1382072"/>
            <a:ext cx="1712700" cy="1246754"/>
            <a:chOff x="4409300" y="1219942"/>
            <a:chExt cx="1712700" cy="1246754"/>
          </a:xfrm>
        </p:grpSpPr>
        <p:sp>
          <p:nvSpPr>
            <p:cNvPr id="236" name="Google Shape;236;gdba3b1d5aa_0_68"/>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dba3b1d5aa_0_68"/>
            <p:cNvSpPr txBox="1"/>
            <p:nvPr/>
          </p:nvSpPr>
          <p:spPr>
            <a:xfrm>
              <a:off x="4921731" y="1985297"/>
              <a:ext cx="696900" cy="27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1" i="0" lang="en" sz="800" u="none" cap="none" strike="noStrike">
                  <a:solidFill>
                    <a:srgbClr val="5E5E5E"/>
                  </a:solidFill>
                  <a:latin typeface="Roboto"/>
                  <a:ea typeface="Roboto"/>
                  <a:cs typeface="Roboto"/>
                  <a:sym typeface="Roboto"/>
                </a:rPr>
                <a:t>October</a:t>
              </a:r>
              <a:endParaRPr b="1" i="0" sz="800" u="none" cap="none" strike="noStrike">
                <a:solidFill>
                  <a:srgbClr val="5E5E5E"/>
                </a:solidFill>
                <a:latin typeface="Roboto"/>
                <a:ea typeface="Roboto"/>
                <a:cs typeface="Roboto"/>
                <a:sym typeface="Roboto"/>
              </a:endParaRPr>
            </a:p>
          </p:txBody>
        </p:sp>
        <p:sp>
          <p:nvSpPr>
            <p:cNvPr id="238" name="Google Shape;238;gdba3b1d5aa_0_68"/>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dba3b1d5aa_0_68"/>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dba3b1d5aa_0_68"/>
            <p:cNvSpPr txBox="1"/>
            <p:nvPr/>
          </p:nvSpPr>
          <p:spPr>
            <a:xfrm>
              <a:off x="4453550" y="1257142"/>
              <a:ext cx="1624200" cy="62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lang="en" sz="800">
                  <a:solidFill>
                    <a:srgbClr val="5E5E5E"/>
                  </a:solidFill>
                </a:rPr>
                <a:t>Integrated our app into bigquery so we can do future analysis from it</a:t>
              </a:r>
              <a:endParaRPr b="0" i="0" sz="800" u="none" cap="none" strike="noStrike">
                <a:solidFill>
                  <a:srgbClr val="5E5E5E"/>
                </a:solidFill>
                <a:latin typeface="Arial"/>
                <a:ea typeface="Arial"/>
                <a:cs typeface="Arial"/>
                <a:sym typeface="Arial"/>
              </a:endParaRPr>
            </a:p>
          </p:txBody>
        </p:sp>
      </p:grpSp>
      <p:sp>
        <p:nvSpPr>
          <p:cNvPr id="241" name="Google Shape;241;gdba3b1d5aa_0_68"/>
          <p:cNvSpPr/>
          <p:nvPr/>
        </p:nvSpPr>
        <p:spPr>
          <a:xfrm flipH="1" rot="711236">
            <a:off x="2608330" y="2627216"/>
            <a:ext cx="1350909" cy="57601"/>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2" name="Google Shape;242;gdba3b1d5aa_0_68"/>
          <p:cNvGrpSpPr/>
          <p:nvPr/>
        </p:nvGrpSpPr>
        <p:grpSpPr>
          <a:xfrm>
            <a:off x="3076688" y="2683244"/>
            <a:ext cx="1712700" cy="1230715"/>
            <a:chOff x="3021975" y="2541798"/>
            <a:chExt cx="1712700" cy="1230715"/>
          </a:xfrm>
        </p:grpSpPr>
        <p:sp>
          <p:nvSpPr>
            <p:cNvPr id="243" name="Google Shape;243;gdba3b1d5aa_0_68"/>
            <p:cNvSpPr txBox="1"/>
            <p:nvPr/>
          </p:nvSpPr>
          <p:spPr>
            <a:xfrm>
              <a:off x="3529877" y="2735584"/>
              <a:ext cx="696900" cy="27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1" i="0" lang="en" sz="800" u="none" cap="none" strike="noStrike">
                  <a:solidFill>
                    <a:srgbClr val="701C7F"/>
                  </a:solidFill>
                  <a:latin typeface="Roboto"/>
                  <a:ea typeface="Roboto"/>
                  <a:cs typeface="Roboto"/>
                  <a:sym typeface="Roboto"/>
                </a:rPr>
                <a:t>August</a:t>
              </a:r>
              <a:endParaRPr b="1" i="0" sz="800" u="none" cap="none" strike="noStrike">
                <a:solidFill>
                  <a:srgbClr val="701C7F"/>
                </a:solidFill>
                <a:latin typeface="Roboto"/>
                <a:ea typeface="Roboto"/>
                <a:cs typeface="Roboto"/>
                <a:sym typeface="Roboto"/>
              </a:endParaRPr>
            </a:p>
          </p:txBody>
        </p:sp>
        <p:sp>
          <p:nvSpPr>
            <p:cNvPr id="244" name="Google Shape;244;gdba3b1d5aa_0_68"/>
            <p:cNvSpPr/>
            <p:nvPr/>
          </p:nvSpPr>
          <p:spPr>
            <a:xfrm rot="-1789476">
              <a:off x="3798091" y="2571072"/>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dba3b1d5aa_0_68"/>
            <p:cNvSpPr/>
            <p:nvPr/>
          </p:nvSpPr>
          <p:spPr>
            <a:xfrm>
              <a:off x="3021975" y="3069013"/>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dba3b1d5aa_0_68"/>
            <p:cNvSpPr txBox="1"/>
            <p:nvPr/>
          </p:nvSpPr>
          <p:spPr>
            <a:xfrm>
              <a:off x="3066225" y="3106213"/>
              <a:ext cx="1624200" cy="62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lang="en" sz="800">
                  <a:solidFill>
                    <a:srgbClr val="FFFFFF"/>
                  </a:solidFill>
                </a:rPr>
                <a:t>Fixing the bugs and add feature from feedback we got </a:t>
              </a:r>
              <a:endParaRPr b="0" i="0" sz="800" u="none" cap="none" strike="noStrike">
                <a:solidFill>
                  <a:srgbClr val="FFFFFF"/>
                </a:solidFill>
                <a:latin typeface="Arial"/>
                <a:ea typeface="Arial"/>
                <a:cs typeface="Arial"/>
                <a:sym typeface="Arial"/>
              </a:endParaRPr>
            </a:p>
          </p:txBody>
        </p:sp>
        <p:sp>
          <p:nvSpPr>
            <p:cNvPr id="247" name="Google Shape;247;gdba3b1d5aa_0_68"/>
            <p:cNvSpPr/>
            <p:nvPr/>
          </p:nvSpPr>
          <p:spPr>
            <a:xfrm>
              <a:off x="3833325" y="3004364"/>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8" name="Google Shape;248;gdba3b1d5aa_0_68"/>
          <p:cNvSpPr/>
          <p:nvPr/>
        </p:nvSpPr>
        <p:spPr>
          <a:xfrm rot="-711236">
            <a:off x="1334061" y="2627216"/>
            <a:ext cx="1350909" cy="57601"/>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9" name="Google Shape;249;gdba3b1d5aa_0_68"/>
          <p:cNvGrpSpPr/>
          <p:nvPr/>
        </p:nvGrpSpPr>
        <p:grpSpPr>
          <a:xfrm>
            <a:off x="5586175" y="2683244"/>
            <a:ext cx="1712700" cy="1230715"/>
            <a:chOff x="5796625" y="2541798"/>
            <a:chExt cx="1712700" cy="1230715"/>
          </a:xfrm>
        </p:grpSpPr>
        <p:sp>
          <p:nvSpPr>
            <p:cNvPr id="250" name="Google Shape;250;gdba3b1d5aa_0_68"/>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dba3b1d5aa_0_68"/>
            <p:cNvSpPr txBox="1"/>
            <p:nvPr/>
          </p:nvSpPr>
          <p:spPr>
            <a:xfrm>
              <a:off x="6296613" y="2735584"/>
              <a:ext cx="696900" cy="27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1" i="0" lang="en" sz="800" u="none" cap="none" strike="noStrike">
                  <a:solidFill>
                    <a:srgbClr val="5E5E5E"/>
                  </a:solidFill>
                  <a:latin typeface="Roboto"/>
                  <a:ea typeface="Roboto"/>
                  <a:cs typeface="Roboto"/>
                  <a:sym typeface="Roboto"/>
                </a:rPr>
                <a:t>December</a:t>
              </a:r>
              <a:endParaRPr b="1" i="0" sz="800" u="none" cap="none" strike="noStrike">
                <a:solidFill>
                  <a:srgbClr val="5E5E5E"/>
                </a:solidFill>
                <a:latin typeface="Roboto"/>
                <a:ea typeface="Roboto"/>
                <a:cs typeface="Roboto"/>
                <a:sym typeface="Roboto"/>
              </a:endParaRPr>
            </a:p>
          </p:txBody>
        </p:sp>
        <p:sp>
          <p:nvSpPr>
            <p:cNvPr id="252" name="Google Shape;252;gdba3b1d5aa_0_68"/>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dba3b1d5aa_0_68"/>
            <p:cNvSpPr txBox="1"/>
            <p:nvPr/>
          </p:nvSpPr>
          <p:spPr>
            <a:xfrm>
              <a:off x="5840875" y="3106213"/>
              <a:ext cx="1624200" cy="62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lang="en" sz="800">
                  <a:solidFill>
                    <a:srgbClr val="5E5E5E"/>
                  </a:solidFill>
                </a:rPr>
                <a:t>Make an update to improve our app</a:t>
              </a:r>
              <a:endParaRPr b="0" i="0" sz="800" u="none" cap="none" strike="noStrike">
                <a:solidFill>
                  <a:srgbClr val="5E5E5E"/>
                </a:solidFill>
                <a:latin typeface="Arial"/>
                <a:ea typeface="Arial"/>
                <a:cs typeface="Arial"/>
                <a:sym typeface="Arial"/>
              </a:endParaRPr>
            </a:p>
          </p:txBody>
        </p:sp>
        <p:sp>
          <p:nvSpPr>
            <p:cNvPr id="254" name="Google Shape;254;gdba3b1d5aa_0_68"/>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5" name="Google Shape;255;gdba3b1d5aa_0_68"/>
          <p:cNvSpPr/>
          <p:nvPr/>
        </p:nvSpPr>
        <p:spPr>
          <a:xfrm flipH="1" rot="711236">
            <a:off x="5181085" y="2627216"/>
            <a:ext cx="1350909" cy="5760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6" name="Google Shape;256;gdba3b1d5aa_0_68"/>
          <p:cNvGrpSpPr/>
          <p:nvPr/>
        </p:nvGrpSpPr>
        <p:grpSpPr>
          <a:xfrm>
            <a:off x="1789875" y="1382072"/>
            <a:ext cx="1712700" cy="1246754"/>
            <a:chOff x="1637475" y="1219942"/>
            <a:chExt cx="1712700" cy="1246754"/>
          </a:xfrm>
        </p:grpSpPr>
        <p:sp>
          <p:nvSpPr>
            <p:cNvPr id="257" name="Google Shape;257;gdba3b1d5aa_0_68"/>
            <p:cNvSpPr/>
            <p:nvPr/>
          </p:nvSpPr>
          <p:spPr>
            <a:xfrm>
              <a:off x="1637475" y="1219942"/>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dba3b1d5aa_0_68"/>
            <p:cNvSpPr txBox="1"/>
            <p:nvPr/>
          </p:nvSpPr>
          <p:spPr>
            <a:xfrm>
              <a:off x="2144544" y="1985297"/>
              <a:ext cx="696900" cy="27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1" i="0" lang="en" sz="800" u="none" cap="none" strike="noStrike">
                  <a:solidFill>
                    <a:srgbClr val="701C7F"/>
                  </a:solidFill>
                  <a:latin typeface="Roboto"/>
                  <a:ea typeface="Roboto"/>
                  <a:cs typeface="Roboto"/>
                  <a:sym typeface="Roboto"/>
                </a:rPr>
                <a:t>July</a:t>
              </a:r>
              <a:endParaRPr b="1" i="0" sz="800" u="none" cap="none" strike="noStrike">
                <a:solidFill>
                  <a:srgbClr val="701C7F"/>
                </a:solidFill>
                <a:latin typeface="Roboto"/>
                <a:ea typeface="Roboto"/>
                <a:cs typeface="Roboto"/>
                <a:sym typeface="Roboto"/>
              </a:endParaRPr>
            </a:p>
          </p:txBody>
        </p:sp>
        <p:sp>
          <p:nvSpPr>
            <p:cNvPr id="259" name="Google Shape;259;gdba3b1d5aa_0_68"/>
            <p:cNvSpPr/>
            <p:nvPr/>
          </p:nvSpPr>
          <p:spPr>
            <a:xfrm rot="10800000">
              <a:off x="2448800" y="1919036"/>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dba3b1d5aa_0_68"/>
            <p:cNvSpPr txBox="1"/>
            <p:nvPr/>
          </p:nvSpPr>
          <p:spPr>
            <a:xfrm>
              <a:off x="1681725" y="1257142"/>
              <a:ext cx="1624200" cy="62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lang="en" sz="800">
                  <a:solidFill>
                    <a:srgbClr val="FFFFFF"/>
                  </a:solidFill>
                </a:rPr>
                <a:t>Analysis how user respond to our app and get feedback from it</a:t>
              </a:r>
              <a:endParaRPr b="0" i="0" sz="800" u="none" cap="none" strike="noStrike">
                <a:solidFill>
                  <a:srgbClr val="FFFFFF"/>
                </a:solidFill>
                <a:latin typeface="Arial"/>
                <a:ea typeface="Arial"/>
                <a:cs typeface="Arial"/>
                <a:sym typeface="Arial"/>
              </a:endParaRPr>
            </a:p>
          </p:txBody>
        </p:sp>
        <p:sp>
          <p:nvSpPr>
            <p:cNvPr id="261" name="Google Shape;261;gdba3b1d5aa_0_68"/>
            <p:cNvSpPr/>
            <p:nvPr/>
          </p:nvSpPr>
          <p:spPr>
            <a:xfrm rot="-1789476">
              <a:off x="2410765" y="2276970"/>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65" name="Shape 265"/>
        <p:cNvGrpSpPr/>
        <p:nvPr/>
      </p:nvGrpSpPr>
      <p:grpSpPr>
        <a:xfrm>
          <a:off x="0" y="0"/>
          <a:ext cx="0" cy="0"/>
          <a:chOff x="0" y="0"/>
          <a:chExt cx="0" cy="0"/>
        </a:xfrm>
      </p:grpSpPr>
      <p:sp>
        <p:nvSpPr>
          <p:cNvPr id="266" name="Google Shape;266;p7"/>
          <p:cNvSpPr txBox="1"/>
          <p:nvPr>
            <p:ph type="title"/>
          </p:nvPr>
        </p:nvSpPr>
        <p:spPr>
          <a:xfrm>
            <a:off x="764038" y="61835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Target Market or Personas</a:t>
            </a:r>
            <a:endParaRPr/>
          </a:p>
        </p:txBody>
      </p:sp>
      <p:pic>
        <p:nvPicPr>
          <p:cNvPr id="267" name="Google Shape;267;p7"/>
          <p:cNvPicPr preferRelativeResize="0"/>
          <p:nvPr/>
        </p:nvPicPr>
        <p:blipFill rotWithShape="1">
          <a:blip r:embed="rId3">
            <a:alphaModFix/>
          </a:blip>
          <a:srcRect b="0" l="0" r="0" t="0"/>
          <a:stretch/>
        </p:blipFill>
        <p:spPr>
          <a:xfrm>
            <a:off x="7441850" y="354575"/>
            <a:ext cx="1218376" cy="1218376"/>
          </a:xfrm>
          <a:prstGeom prst="rect">
            <a:avLst/>
          </a:prstGeom>
          <a:noFill/>
          <a:ln>
            <a:noFill/>
          </a:ln>
        </p:spPr>
      </p:pic>
      <p:graphicFrame>
        <p:nvGraphicFramePr>
          <p:cNvPr id="268" name="Google Shape;268;p7"/>
          <p:cNvGraphicFramePr/>
          <p:nvPr/>
        </p:nvGraphicFramePr>
        <p:xfrm>
          <a:off x="526100" y="1572945"/>
          <a:ext cx="3000000" cy="3000000"/>
        </p:xfrm>
        <a:graphic>
          <a:graphicData uri="http://schemas.openxmlformats.org/drawingml/2006/table">
            <a:tbl>
              <a:tblPr>
                <a:noFill/>
                <a:tableStyleId>{8DB8ADCE-9F25-4A1A-91F2-6FECA958A011}</a:tableStyleId>
              </a:tblPr>
              <a:tblGrid>
                <a:gridCol w="1552425"/>
                <a:gridCol w="2031650"/>
                <a:gridCol w="1839900"/>
                <a:gridCol w="2557600"/>
              </a:tblGrid>
              <a:tr h="838975">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dk2"/>
                          </a:solidFill>
                          <a:latin typeface="Times New Roman"/>
                          <a:ea typeface="Times New Roman"/>
                          <a:cs typeface="Times New Roman"/>
                          <a:sym typeface="Times New Roman"/>
                        </a:rPr>
                        <a:t>Age range</a:t>
                      </a:r>
                      <a:endParaRPr b="1" sz="1400" u="none" cap="none" strike="noStrike">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dk2"/>
                          </a:solidFill>
                          <a:latin typeface="Times New Roman"/>
                          <a:ea typeface="Times New Roman"/>
                          <a:cs typeface="Times New Roman"/>
                          <a:sym typeface="Times New Roman"/>
                        </a:rPr>
                        <a:t>Profession</a:t>
                      </a:r>
                      <a:endParaRPr b="1" sz="1400" u="none" cap="none" strike="noStrike">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dk2"/>
                          </a:solidFill>
                          <a:latin typeface="Times New Roman"/>
                          <a:ea typeface="Times New Roman"/>
                          <a:cs typeface="Times New Roman"/>
                          <a:sym typeface="Times New Roman"/>
                        </a:rPr>
                        <a:t>Roles</a:t>
                      </a:r>
                      <a:endParaRPr b="1" sz="1400" u="none" cap="none" strike="noStrike">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dk2"/>
                          </a:solidFill>
                          <a:latin typeface="Times New Roman"/>
                          <a:ea typeface="Times New Roman"/>
                          <a:cs typeface="Times New Roman"/>
                          <a:sym typeface="Times New Roman"/>
                        </a:rPr>
                        <a:t>Specific Attributes or likings, hobbies</a:t>
                      </a:r>
                      <a:endParaRPr b="1" sz="1400" u="none" cap="none" strike="noStrike">
                        <a:solidFill>
                          <a:schemeClr val="dk2"/>
                        </a:solidFill>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r h="13262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12 - 22 years old</a:t>
                      </a:r>
                      <a:endParaRPr sz="1400" u="none" cap="none" strike="noStrike">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Students &amp; Collages Student</a:t>
                      </a:r>
                      <a:endParaRPr sz="1400" u="none" cap="none" strike="noStrike">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learning needs</a:t>
                      </a:r>
                      <a:endParaRPr sz="1400" u="none" cap="none" strike="noStrike">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Usually students look for news for their assignment needs to make sure the news is valid or can't use this application</a:t>
                      </a:r>
                      <a:endParaRPr sz="1400" u="none" cap="none" strike="noStrike">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r h="8781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23 - 55 years old</a:t>
                      </a:r>
                      <a:endParaRPr sz="1400" u="none" cap="none" strike="noStrike">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Politician, businessman, etc</a:t>
                      </a:r>
                      <a:endParaRPr sz="1400" u="none" cap="none" strike="noStrike">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looking for valid news</a:t>
                      </a:r>
                      <a:endParaRPr sz="1400" u="none" cap="none" strike="noStrike">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sometimes adults are looking for valid news or not. with this application you can check valid news</a:t>
                      </a:r>
                      <a:endParaRPr sz="1400" u="none" cap="none" strike="noStrike">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3A44">
            <a:alpha val="14120"/>
          </a:srgbClr>
        </a:solidFill>
      </p:bgPr>
    </p:bg>
    <p:spTree>
      <p:nvGrpSpPr>
        <p:cNvPr id="272" name="Shape 272"/>
        <p:cNvGrpSpPr/>
        <p:nvPr/>
      </p:nvGrpSpPr>
      <p:grpSpPr>
        <a:xfrm>
          <a:off x="0" y="0"/>
          <a:ext cx="0" cy="0"/>
          <a:chOff x="0" y="0"/>
          <a:chExt cx="0" cy="0"/>
        </a:xfrm>
      </p:grpSpPr>
      <p:sp>
        <p:nvSpPr>
          <p:cNvPr id="273" name="Google Shape;273;gdba3b1d5aa_0_24"/>
          <p:cNvSpPr txBox="1"/>
          <p:nvPr>
            <p:ph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5240"/>
              <a:t>Business Pitch and Go-to-market proposal</a:t>
            </a:r>
            <a:endParaRPr sz="5240"/>
          </a:p>
        </p:txBody>
      </p:sp>
      <p:sp>
        <p:nvSpPr>
          <p:cNvPr id="274" name="Google Shape;274;gdba3b1d5aa_0_24"/>
          <p:cNvSpPr txBox="1"/>
          <p:nvPr/>
        </p:nvSpPr>
        <p:spPr>
          <a:xfrm>
            <a:off x="1385850" y="3439250"/>
            <a:ext cx="6372300" cy="1379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2400">
                <a:solidFill>
                  <a:srgbClr val="D9563F"/>
                </a:solidFill>
                <a:latin typeface="Calibri"/>
                <a:ea typeface="Calibri"/>
                <a:cs typeface="Calibri"/>
                <a:sym typeface="Calibri"/>
              </a:rPr>
              <a:t>https://drive.google.com/file/d/1NxZycg5PTj8SyVM1krVx7i-y3fXBQOui/view?usp=sharing</a:t>
            </a:r>
            <a:endParaRPr sz="1300">
              <a:solidFill>
                <a:srgbClr val="233A44"/>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gdba3b1d5aa_0_221"/>
          <p:cNvPicPr preferRelativeResize="0"/>
          <p:nvPr/>
        </p:nvPicPr>
        <p:blipFill rotWithShape="1">
          <a:blip r:embed="rId3">
            <a:alphaModFix/>
          </a:blip>
          <a:srcRect b="0" l="0" r="0" t="0"/>
          <a:stretch/>
        </p:blipFill>
        <p:spPr>
          <a:xfrm>
            <a:off x="239900" y="251175"/>
            <a:ext cx="1307400" cy="354950"/>
          </a:xfrm>
          <a:prstGeom prst="rect">
            <a:avLst/>
          </a:prstGeom>
          <a:noFill/>
          <a:ln>
            <a:noFill/>
          </a:ln>
        </p:spPr>
      </p:pic>
      <p:sp>
        <p:nvSpPr>
          <p:cNvPr id="135" name="Google Shape;135;gdba3b1d5aa_0_221"/>
          <p:cNvSpPr txBox="1"/>
          <p:nvPr/>
        </p:nvSpPr>
        <p:spPr>
          <a:xfrm>
            <a:off x="2466075" y="816875"/>
            <a:ext cx="4075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600">
                <a:latin typeface="Calibri"/>
                <a:ea typeface="Calibri"/>
                <a:cs typeface="Calibri"/>
                <a:sym typeface="Calibri"/>
              </a:rPr>
              <a:t>About Us</a:t>
            </a:r>
            <a:endParaRPr sz="2600">
              <a:latin typeface="Calibri"/>
              <a:ea typeface="Calibri"/>
              <a:cs typeface="Calibri"/>
              <a:sym typeface="Calibri"/>
            </a:endParaRPr>
          </a:p>
        </p:txBody>
      </p:sp>
      <p:pic>
        <p:nvPicPr>
          <p:cNvPr id="136" name="Google Shape;136;gdba3b1d5aa_0_221"/>
          <p:cNvPicPr preferRelativeResize="0"/>
          <p:nvPr/>
        </p:nvPicPr>
        <p:blipFill>
          <a:blip r:embed="rId4">
            <a:alphaModFix/>
          </a:blip>
          <a:stretch>
            <a:fillRect/>
          </a:stretch>
        </p:blipFill>
        <p:spPr>
          <a:xfrm>
            <a:off x="3499550" y="1583350"/>
            <a:ext cx="923700" cy="953700"/>
          </a:xfrm>
          <a:prstGeom prst="ellipse">
            <a:avLst/>
          </a:prstGeom>
          <a:noFill/>
          <a:ln>
            <a:noFill/>
          </a:ln>
        </p:spPr>
      </p:pic>
      <p:pic>
        <p:nvPicPr>
          <p:cNvPr id="137" name="Google Shape;137;gdba3b1d5aa_0_221"/>
          <p:cNvPicPr preferRelativeResize="0"/>
          <p:nvPr/>
        </p:nvPicPr>
        <p:blipFill>
          <a:blip r:embed="rId5">
            <a:alphaModFix/>
          </a:blip>
          <a:stretch>
            <a:fillRect/>
          </a:stretch>
        </p:blipFill>
        <p:spPr>
          <a:xfrm>
            <a:off x="688738" y="1581400"/>
            <a:ext cx="923700" cy="923700"/>
          </a:xfrm>
          <a:prstGeom prst="ellipse">
            <a:avLst/>
          </a:prstGeom>
          <a:noFill/>
          <a:ln>
            <a:noFill/>
          </a:ln>
        </p:spPr>
      </p:pic>
      <p:pic>
        <p:nvPicPr>
          <p:cNvPr id="138" name="Google Shape;138;gdba3b1d5aa_0_221"/>
          <p:cNvPicPr preferRelativeResize="0"/>
          <p:nvPr/>
        </p:nvPicPr>
        <p:blipFill>
          <a:blip r:embed="rId6">
            <a:alphaModFix/>
          </a:blip>
          <a:stretch>
            <a:fillRect/>
          </a:stretch>
        </p:blipFill>
        <p:spPr>
          <a:xfrm>
            <a:off x="4643555" y="1583344"/>
            <a:ext cx="923700" cy="919800"/>
          </a:xfrm>
          <a:prstGeom prst="ellipse">
            <a:avLst/>
          </a:prstGeom>
          <a:noFill/>
          <a:ln>
            <a:noFill/>
          </a:ln>
        </p:spPr>
      </p:pic>
      <p:pic>
        <p:nvPicPr>
          <p:cNvPr id="139" name="Google Shape;139;gdba3b1d5aa_0_221"/>
          <p:cNvPicPr preferRelativeResize="0"/>
          <p:nvPr/>
        </p:nvPicPr>
        <p:blipFill>
          <a:blip r:embed="rId7">
            <a:alphaModFix/>
          </a:blip>
          <a:stretch>
            <a:fillRect/>
          </a:stretch>
        </p:blipFill>
        <p:spPr>
          <a:xfrm>
            <a:off x="7426475" y="1613498"/>
            <a:ext cx="923700" cy="943800"/>
          </a:xfrm>
          <a:prstGeom prst="ellipse">
            <a:avLst/>
          </a:prstGeom>
          <a:noFill/>
          <a:ln>
            <a:noFill/>
          </a:ln>
        </p:spPr>
      </p:pic>
      <p:pic>
        <p:nvPicPr>
          <p:cNvPr id="140" name="Google Shape;140;gdba3b1d5aa_0_221"/>
          <p:cNvPicPr preferRelativeResize="0"/>
          <p:nvPr/>
        </p:nvPicPr>
        <p:blipFill>
          <a:blip r:embed="rId8">
            <a:alphaModFix/>
          </a:blip>
          <a:stretch>
            <a:fillRect/>
          </a:stretch>
        </p:blipFill>
        <p:spPr>
          <a:xfrm>
            <a:off x="1818550" y="1562500"/>
            <a:ext cx="961500" cy="953700"/>
          </a:xfrm>
          <a:prstGeom prst="ellipse">
            <a:avLst/>
          </a:prstGeom>
          <a:noFill/>
          <a:ln>
            <a:noFill/>
          </a:ln>
        </p:spPr>
      </p:pic>
      <p:pic>
        <p:nvPicPr>
          <p:cNvPr id="141" name="Google Shape;141;gdba3b1d5aa_0_221"/>
          <p:cNvPicPr preferRelativeResize="0"/>
          <p:nvPr/>
        </p:nvPicPr>
        <p:blipFill>
          <a:blip r:embed="rId9">
            <a:alphaModFix/>
          </a:blip>
          <a:stretch>
            <a:fillRect/>
          </a:stretch>
        </p:blipFill>
        <p:spPr>
          <a:xfrm>
            <a:off x="6251800" y="1601190"/>
            <a:ext cx="923700" cy="968400"/>
          </a:xfrm>
          <a:prstGeom prst="ellipse">
            <a:avLst/>
          </a:prstGeom>
          <a:noFill/>
          <a:ln>
            <a:noFill/>
          </a:ln>
        </p:spPr>
      </p:pic>
      <p:sp>
        <p:nvSpPr>
          <p:cNvPr id="142" name="Google Shape;142;gdba3b1d5aa_0_221"/>
          <p:cNvSpPr txBox="1"/>
          <p:nvPr/>
        </p:nvSpPr>
        <p:spPr>
          <a:xfrm>
            <a:off x="2433675" y="2615325"/>
            <a:ext cx="41400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Machine Learning Path</a:t>
            </a:r>
            <a:endParaRPr b="1">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Aditya Tresnobudi </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Adrian Timotheus (Leader)</a:t>
            </a:r>
            <a:endParaRPr>
              <a:latin typeface="Calibri"/>
              <a:ea typeface="Calibri"/>
              <a:cs typeface="Calibri"/>
              <a:sym typeface="Calibri"/>
            </a:endParaRPr>
          </a:p>
          <a:p>
            <a:pPr indent="0" lvl="0" marL="0" rtl="0" algn="ctr">
              <a:spcBef>
                <a:spcPts val="0"/>
              </a:spcBef>
              <a:spcAft>
                <a:spcPts val="0"/>
              </a:spcAft>
              <a:buNone/>
            </a:pPr>
            <a:br>
              <a:rPr lang="en">
                <a:latin typeface="Calibri"/>
                <a:ea typeface="Calibri"/>
                <a:cs typeface="Calibri"/>
                <a:sym typeface="Calibri"/>
              </a:rPr>
            </a:br>
            <a:r>
              <a:rPr lang="en">
                <a:latin typeface="Calibri"/>
                <a:ea typeface="Calibri"/>
                <a:cs typeface="Calibri"/>
                <a:sym typeface="Calibri"/>
              </a:rPr>
              <a:t>Institut Teknologi Bandung</a:t>
            </a:r>
            <a:endParaRPr>
              <a:latin typeface="Calibri"/>
              <a:ea typeface="Calibri"/>
              <a:cs typeface="Calibri"/>
              <a:sym typeface="Calibri"/>
            </a:endParaRPr>
          </a:p>
        </p:txBody>
      </p:sp>
      <p:sp>
        <p:nvSpPr>
          <p:cNvPr id="143" name="Google Shape;143;gdba3b1d5aa_0_221"/>
          <p:cNvSpPr txBox="1"/>
          <p:nvPr/>
        </p:nvSpPr>
        <p:spPr>
          <a:xfrm>
            <a:off x="-340875" y="2615325"/>
            <a:ext cx="41400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Cloud Computing Path</a:t>
            </a:r>
            <a:endParaRPr b="1">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Ahmad Farhan Putra Kusuma </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Maliki Karim</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Universitas Islam Negeri Jakarta</a:t>
            </a:r>
            <a:endParaRPr>
              <a:latin typeface="Calibri"/>
              <a:ea typeface="Calibri"/>
              <a:cs typeface="Calibri"/>
              <a:sym typeface="Calibri"/>
            </a:endParaRPr>
          </a:p>
        </p:txBody>
      </p:sp>
      <p:sp>
        <p:nvSpPr>
          <p:cNvPr id="144" name="Google Shape;144;gdba3b1d5aa_0_221"/>
          <p:cNvSpPr txBox="1"/>
          <p:nvPr/>
        </p:nvSpPr>
        <p:spPr>
          <a:xfrm>
            <a:off x="5826975" y="2615325"/>
            <a:ext cx="30000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Mobile Development</a:t>
            </a:r>
            <a:r>
              <a:rPr b="1" lang="en">
                <a:latin typeface="Calibri"/>
                <a:ea typeface="Calibri"/>
                <a:cs typeface="Calibri"/>
                <a:sym typeface="Calibri"/>
              </a:rPr>
              <a:t> Path</a:t>
            </a:r>
            <a:endParaRPr b="1">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Muhammad Rizal</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Rezi Rahdianor</a:t>
            </a:r>
            <a:endParaRPr>
              <a:latin typeface="Calibri"/>
              <a:ea typeface="Calibri"/>
              <a:cs typeface="Calibri"/>
              <a:sym typeface="Calibri"/>
            </a:endParaRPr>
          </a:p>
          <a:p>
            <a:pPr indent="0" lvl="0" marL="0" rtl="0" algn="ctr">
              <a:spcBef>
                <a:spcPts val="0"/>
              </a:spcBef>
              <a:spcAft>
                <a:spcPts val="0"/>
              </a:spcAft>
              <a:buNone/>
            </a:pPr>
            <a:br>
              <a:rPr lang="en">
                <a:latin typeface="Calibri"/>
                <a:ea typeface="Calibri"/>
                <a:cs typeface="Calibri"/>
                <a:sym typeface="Calibri"/>
              </a:rPr>
            </a:br>
            <a:r>
              <a:rPr lang="en">
                <a:latin typeface="Calibri"/>
                <a:ea typeface="Calibri"/>
                <a:cs typeface="Calibri"/>
                <a:sym typeface="Calibri"/>
              </a:rPr>
              <a:t>Universitas Lambung Mangkurat</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e0e13638cd_2_0"/>
          <p:cNvSpPr txBox="1"/>
          <p:nvPr>
            <p:ph type="title"/>
          </p:nvPr>
        </p:nvSpPr>
        <p:spPr>
          <a:xfrm>
            <a:off x="1385850" y="1383850"/>
            <a:ext cx="6372300" cy="1379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Intro of your capstone team</a:t>
            </a:r>
            <a:endParaRPr/>
          </a:p>
        </p:txBody>
      </p:sp>
      <p:sp>
        <p:nvSpPr>
          <p:cNvPr id="150" name="Google Shape;150;p2"/>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100">
                <a:solidFill>
                  <a:srgbClr val="0E101A"/>
                </a:solidFill>
                <a:latin typeface="Arial"/>
                <a:ea typeface="Arial"/>
                <a:cs typeface="Arial"/>
                <a:sym typeface="Arial"/>
              </a:rPr>
              <a:t>Pasrah_Saja (</a:t>
            </a:r>
            <a:r>
              <a:rPr lang="en" sz="1100">
                <a:solidFill>
                  <a:srgbClr val="0E101A"/>
                </a:solidFill>
                <a:latin typeface="Arial"/>
                <a:ea typeface="Arial"/>
                <a:cs typeface="Arial"/>
                <a:sym typeface="Arial"/>
              </a:rPr>
              <a:t> </a:t>
            </a:r>
            <a:r>
              <a:rPr b="1" lang="en" sz="1100">
                <a:solidFill>
                  <a:srgbClr val="0E101A"/>
                </a:solidFill>
                <a:latin typeface="Arial"/>
                <a:ea typeface="Arial"/>
                <a:cs typeface="Arial"/>
                <a:sym typeface="Arial"/>
              </a:rPr>
              <a:t>B21-CAP0431 ) </a:t>
            </a:r>
            <a:r>
              <a:rPr lang="en" sz="1100">
                <a:solidFill>
                  <a:srgbClr val="0E101A"/>
                </a:solidFill>
                <a:latin typeface="Arial"/>
                <a:ea typeface="Arial"/>
                <a:cs typeface="Arial"/>
                <a:sym typeface="Arial"/>
              </a:rPr>
              <a:t>consists of six people - two people from the same university and each path ( Android Developer, Cloud Computing, Machine Learning). Android Developer consist of Muhammad Rizal and Rezi Rahdianor, Cloud Computing consist of Ahmad Farhan Putra Kusuma and Maliki Karim, and lastly from Machine learning path consist of Aditya Tresnobudi and Adrian Timotheus Salim.</a:t>
            </a:r>
            <a:endParaRPr sz="1100">
              <a:solidFill>
                <a:srgbClr val="0E101A"/>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E101A"/>
              </a:solidFill>
              <a:latin typeface="Arial"/>
              <a:ea typeface="Arial"/>
              <a:cs typeface="Arial"/>
              <a:sym typeface="Arial"/>
            </a:endParaRPr>
          </a:p>
          <a:p>
            <a:pPr indent="0" lvl="0" marL="0" rtl="0" algn="l">
              <a:lnSpc>
                <a:spcPct val="115000"/>
              </a:lnSpc>
              <a:spcBef>
                <a:spcPts val="0"/>
              </a:spcBef>
              <a:spcAft>
                <a:spcPts val="0"/>
              </a:spcAft>
              <a:buSzPts val="1300"/>
              <a:buNone/>
            </a:pPr>
            <a:r>
              <a:rPr lang="en" sz="1100">
                <a:solidFill>
                  <a:srgbClr val="0E101A"/>
                </a:solidFill>
                <a:latin typeface="Arial"/>
                <a:ea typeface="Arial"/>
                <a:cs typeface="Arial"/>
                <a:sym typeface="Arial"/>
              </a:rPr>
              <a:t>In this Capstone Project, we make a mobile app name FakeNews. this mobile app is a Fake News detector or in here we more familiar with hoax news. With this app everyone can cross-check whether a news is relevance or not.</a:t>
            </a:r>
            <a:endParaRPr sz="1100">
              <a:solidFill>
                <a:srgbClr val="0E101A"/>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E101A"/>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b="1"/>
          </a:p>
          <a:p>
            <a:pPr indent="0" lvl="0" marL="0" rtl="0" algn="l">
              <a:lnSpc>
                <a:spcPct val="115000"/>
              </a:lnSpc>
              <a:spcBef>
                <a:spcPts val="1200"/>
              </a:spcBef>
              <a:spcAft>
                <a:spcPts val="1200"/>
              </a:spcAft>
              <a:buSzPts val="1300"/>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3A44">
            <a:alpha val="14117"/>
          </a:srgbClr>
        </a:solid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5240"/>
              <a:t>Background</a:t>
            </a:r>
            <a:endParaRPr sz="524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Background</a:t>
            </a:r>
            <a:endParaRPr/>
          </a:p>
        </p:txBody>
      </p:sp>
      <p:sp>
        <p:nvSpPr>
          <p:cNvPr id="161" name="Google Shape;161;p4"/>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What are you trying to achieve/solve?</a:t>
            </a:r>
            <a:endParaRPr/>
          </a:p>
          <a:p>
            <a:pPr indent="0" lvl="0" marL="0" rtl="0" algn="l">
              <a:lnSpc>
                <a:spcPct val="115000"/>
              </a:lnSpc>
              <a:spcBef>
                <a:spcPts val="1200"/>
              </a:spcBef>
              <a:spcAft>
                <a:spcPts val="1200"/>
              </a:spcAft>
              <a:buSzPts val="1300"/>
              <a:buNone/>
            </a:pPr>
            <a:r>
              <a:rPr lang="en"/>
              <a:t>So what we want to solve is that we know that nowadays there is a lot of fake news or what we call hoax news. we really want to solve how everyone can know that what they read in a news is a hoax or not. so that's what we want to achieve with this app</a:t>
            </a:r>
            <a:endParaRPr/>
          </a:p>
        </p:txBody>
      </p:sp>
      <p:sp>
        <p:nvSpPr>
          <p:cNvPr id="162" name="Google Shape;162;p4"/>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Is there anything been done before?</a:t>
            </a:r>
            <a:endParaRPr/>
          </a:p>
          <a:p>
            <a:pPr indent="0" lvl="0" marL="0" rtl="0" algn="l">
              <a:lnSpc>
                <a:spcPct val="115000"/>
              </a:lnSpc>
              <a:spcBef>
                <a:spcPts val="1200"/>
              </a:spcBef>
              <a:spcAft>
                <a:spcPts val="1200"/>
              </a:spcAft>
              <a:buSzPts val="1300"/>
              <a:buNone/>
            </a:pPr>
            <a:r>
              <a:rPr lang="en"/>
              <a:t>yes, for the public, someone has made a dataset for this application, but for us, this is the first time we have made it such as a machine learning model and its android application the different from the model that already on public, its mobile app.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3A44">
            <a:alpha val="14120"/>
          </a:srgbClr>
        </a:solidFill>
      </p:bgPr>
    </p:bg>
    <p:spTree>
      <p:nvGrpSpPr>
        <p:cNvPr id="166" name="Shape 166"/>
        <p:cNvGrpSpPr/>
        <p:nvPr/>
      </p:nvGrpSpPr>
      <p:grpSpPr>
        <a:xfrm>
          <a:off x="0" y="0"/>
          <a:ext cx="0" cy="0"/>
          <a:chOff x="0" y="0"/>
          <a:chExt cx="0" cy="0"/>
        </a:xfrm>
      </p:grpSpPr>
      <p:sp>
        <p:nvSpPr>
          <p:cNvPr id="167" name="Google Shape;167;gdba3b1d5aa_0_0"/>
          <p:cNvSpPr txBox="1"/>
          <p:nvPr>
            <p:ph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5240"/>
              <a:t>Reason</a:t>
            </a:r>
            <a:endParaRPr sz="524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1" name="Shape 171"/>
        <p:cNvGrpSpPr/>
        <p:nvPr/>
      </p:nvGrpSpPr>
      <p:grpSpPr>
        <a:xfrm>
          <a:off x="0" y="0"/>
          <a:ext cx="0" cy="0"/>
          <a:chOff x="0" y="0"/>
          <a:chExt cx="0" cy="0"/>
        </a:xfrm>
      </p:grpSpPr>
      <p:sp>
        <p:nvSpPr>
          <p:cNvPr id="172" name="Google Shape;172;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Reason</a:t>
            </a:r>
            <a:endParaRPr/>
          </a:p>
        </p:txBody>
      </p:sp>
      <p:sp>
        <p:nvSpPr>
          <p:cNvPr id="173" name="Google Shape;173;p5"/>
          <p:cNvSpPr txBox="1"/>
          <p:nvPr>
            <p:ph idx="1" type="body"/>
          </p:nvPr>
        </p:nvSpPr>
        <p:spPr>
          <a:xfrm>
            <a:off x="458250" y="1629100"/>
            <a:ext cx="3810300" cy="3092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lang="en" sz="1200"/>
              <a:t>We chose this Capstone Project and it is related to the business theme, because we see that all the information that is around us, we mostly consume from news portals, and this will be very impactful for people who do business, because they have to carefully look at the market so that they can act quickly in all situations</a:t>
            </a:r>
            <a:endParaRPr sz="1200"/>
          </a:p>
          <a:p>
            <a:pPr indent="0" lvl="0" marL="0" rtl="0" algn="l">
              <a:lnSpc>
                <a:spcPct val="115000"/>
              </a:lnSpc>
              <a:spcBef>
                <a:spcPts val="1200"/>
              </a:spcBef>
              <a:spcAft>
                <a:spcPts val="1200"/>
              </a:spcAft>
              <a:buSzPts val="1300"/>
              <a:buNone/>
            </a:pPr>
            <a:r>
              <a:t/>
            </a:r>
            <a:endParaRPr/>
          </a:p>
        </p:txBody>
      </p:sp>
      <p:sp>
        <p:nvSpPr>
          <p:cNvPr id="174" name="Google Shape;174;p5"/>
          <p:cNvSpPr txBox="1"/>
          <p:nvPr>
            <p:ph idx="1" type="body"/>
          </p:nvPr>
        </p:nvSpPr>
        <p:spPr>
          <a:xfrm>
            <a:off x="4772125" y="1667475"/>
            <a:ext cx="3810300" cy="3092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lang="en" sz="1200"/>
              <a:t>The problem that we want to overcome is the problem of convenience and practicality, because the main source of the problem of inaccuracy in detecting hoax news is that checking cannot be done easily.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3A44">
            <a:alpha val="14117"/>
          </a:srgbClr>
        </a:solidFill>
      </p:bgPr>
    </p:bg>
    <p:spTree>
      <p:nvGrpSpPr>
        <p:cNvPr id="178" name="Shape 178"/>
        <p:cNvGrpSpPr/>
        <p:nvPr/>
      </p:nvGrpSpPr>
      <p:grpSpPr>
        <a:xfrm>
          <a:off x="0" y="0"/>
          <a:ext cx="0" cy="0"/>
          <a:chOff x="0" y="0"/>
          <a:chExt cx="0" cy="0"/>
        </a:xfrm>
      </p:grpSpPr>
      <p:sp>
        <p:nvSpPr>
          <p:cNvPr id="179" name="Google Shape;179;p9"/>
          <p:cNvSpPr txBox="1"/>
          <p:nvPr>
            <p:ph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5240"/>
              <a:t>Existing Result</a:t>
            </a:r>
            <a:endParaRPr sz="524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83" name="Shape 183"/>
        <p:cNvGrpSpPr/>
        <p:nvPr/>
      </p:nvGrpSpPr>
      <p:grpSpPr>
        <a:xfrm>
          <a:off x="0" y="0"/>
          <a:ext cx="0" cy="0"/>
          <a:chOff x="0" y="0"/>
          <a:chExt cx="0" cy="0"/>
        </a:xfrm>
      </p:grpSpPr>
      <p:sp>
        <p:nvSpPr>
          <p:cNvPr id="184" name="Google Shape;184;gdba3b1d5aa_0_3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Existing Result</a:t>
            </a:r>
            <a:endParaRPr/>
          </a:p>
        </p:txBody>
      </p:sp>
      <p:sp>
        <p:nvSpPr>
          <p:cNvPr id="185" name="Google Shape;185;gdba3b1d5aa_0_31"/>
          <p:cNvSpPr txBox="1"/>
          <p:nvPr>
            <p:ph idx="1" type="body"/>
          </p:nvPr>
        </p:nvSpPr>
        <p:spPr>
          <a:xfrm>
            <a:off x="448525" y="1667475"/>
            <a:ext cx="5067600" cy="3092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t/>
            </a:r>
            <a:endParaRPr sz="1200"/>
          </a:p>
          <a:p>
            <a:pPr indent="0" lvl="0" marL="0" rtl="0" algn="l">
              <a:lnSpc>
                <a:spcPct val="115000"/>
              </a:lnSpc>
              <a:spcBef>
                <a:spcPts val="1200"/>
              </a:spcBef>
              <a:spcAft>
                <a:spcPts val="1200"/>
              </a:spcAft>
              <a:buSzPts val="1300"/>
              <a:buNone/>
            </a:pPr>
            <a:r>
              <a:t/>
            </a:r>
            <a:endParaRPr/>
          </a:p>
        </p:txBody>
      </p:sp>
      <p:pic>
        <p:nvPicPr>
          <p:cNvPr id="186" name="Google Shape;186;gdba3b1d5aa_0_31"/>
          <p:cNvPicPr preferRelativeResize="0"/>
          <p:nvPr/>
        </p:nvPicPr>
        <p:blipFill rotWithShape="1">
          <a:blip r:embed="rId3">
            <a:alphaModFix/>
          </a:blip>
          <a:srcRect b="0" l="0" r="0" t="0"/>
          <a:stretch/>
        </p:blipFill>
        <p:spPr>
          <a:xfrm>
            <a:off x="2304613" y="1667475"/>
            <a:ext cx="4534774" cy="297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