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0" r:id="rId3"/>
    <p:sldMasterId id="2147483708" r:id="rId4"/>
    <p:sldMasterId id="2147483726" r:id="rId5"/>
  </p:sldMasterIdLst>
  <p:sldIdLst>
    <p:sldId id="256" r:id="rId6"/>
    <p:sldId id="266" r:id="rId7"/>
    <p:sldId id="267" r:id="rId8"/>
    <p:sldId id="270" r:id="rId9"/>
    <p:sldId id="268" r:id="rId10"/>
    <p:sldId id="269" r:id="rId11"/>
    <p:sldId id="271" r:id="rId12"/>
    <p:sldId id="257" r:id="rId13"/>
    <p:sldId id="264" r:id="rId14"/>
    <p:sldId id="258" r:id="rId15"/>
    <p:sldId id="272" r:id="rId16"/>
    <p:sldId id="265" r:id="rId17"/>
    <p:sldId id="262" r:id="rId18"/>
    <p:sldId id="259" r:id="rId19"/>
    <p:sldId id="260"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FA70EC7-15C8-41A3-A584-E760E57943F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4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58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90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98352673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68953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86710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579844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36A49-9328-47E5-B3E9-0FC35D319872}"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453826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36A49-9328-47E5-B3E9-0FC35D319872}"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197864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1236A49-9328-47E5-B3E9-0FC35D319872}"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379147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0813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26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669843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4712808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560043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443224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64599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845627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2609816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23873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098497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3495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746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9191035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111892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669298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36A49-9328-47E5-B3E9-0FC35D319872}"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796685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36A49-9328-47E5-B3E9-0FC35D319872}"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14780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36A49-9328-47E5-B3E9-0FC35D319872}"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637626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569903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445523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028395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693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5488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8772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7299250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236A49-9328-47E5-B3E9-0FC35D319872}"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0362565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236A49-9328-47E5-B3E9-0FC35D319872}"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6093647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522774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7005453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993487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254783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940897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05688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36A49-9328-47E5-B3E9-0FC35D319872}"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70EC7-15C8-41A3-A584-E760E57943F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28385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36A49-9328-47E5-B3E9-0FC35D319872}"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3838177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7323049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6446388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4669882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2817212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7868764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3062496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51523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3046887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92377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36A49-9328-47E5-B3E9-0FC35D319872}"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7712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953957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3879071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3363069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71A0-B869-4542-AB1E-695A8B26D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15334-5991-46DE-B1FD-ECFCD083E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C71C2-9E21-4F3B-BD0A-54E1469FFE8A}"/>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a:extLst>
              <a:ext uri="{FF2B5EF4-FFF2-40B4-BE49-F238E27FC236}">
                <a16:creationId xmlns:a16="http://schemas.microsoft.com/office/drawing/2014/main" id="{5AA14E14-0714-418E-9DA7-C0AF09B29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A7C4A-113F-4708-B9DC-8A6C247D1FF7}"/>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8935649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A63F-A645-4226-9918-3590788AA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F3DB0-1DDB-4FCB-A372-9B186020DE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70038-BEC6-4B80-96D6-6601C6B9B556}"/>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a:extLst>
              <a:ext uri="{FF2B5EF4-FFF2-40B4-BE49-F238E27FC236}">
                <a16:creationId xmlns:a16="http://schemas.microsoft.com/office/drawing/2014/main" id="{DB4916EF-F517-4114-B42F-6A486DB49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DC2E3-956D-4575-963B-F71608950C54}"/>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543083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D4E0-8D8A-4E58-820E-821964D49F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D09EF2-0A27-44F7-B18F-F1125998F5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F9A6E-9506-498C-B021-069065B50419}"/>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a:extLst>
              <a:ext uri="{FF2B5EF4-FFF2-40B4-BE49-F238E27FC236}">
                <a16:creationId xmlns:a16="http://schemas.microsoft.com/office/drawing/2014/main" id="{AC4AB9A8-4450-4A90-AD12-A438755CD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9F039-B692-4EB2-96E5-B5B1B25FC508}"/>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6830855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821-3E20-4CCB-9304-B66B84A65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45AA7-D8B9-4A8F-A472-6620D45830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7AF123-33B4-4207-ACFE-7C321C176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4145C-757B-4C6E-994C-C374FCEE78B4}"/>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a:extLst>
              <a:ext uri="{FF2B5EF4-FFF2-40B4-BE49-F238E27FC236}">
                <a16:creationId xmlns:a16="http://schemas.microsoft.com/office/drawing/2014/main" id="{B2145663-917F-4511-AE27-96141B0353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98084-9C23-48AC-BF02-37BF6B3687EB}"/>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984674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0162-6DEB-4D21-A55C-7434270B63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87DD0D-9C6F-4A42-8BFF-9E1FEB665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234BB-0FF7-4602-8E96-0211D101E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10B47C-0A68-4933-A87D-ED5B879DC9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3DCCB1-2BA5-4476-BFB9-D7FC6B511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B0A8C2-9702-4C52-B58A-ECFE7DA277BC}"/>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8" name="Footer Placeholder 7">
            <a:extLst>
              <a:ext uri="{FF2B5EF4-FFF2-40B4-BE49-F238E27FC236}">
                <a16:creationId xmlns:a16="http://schemas.microsoft.com/office/drawing/2014/main" id="{BF26EC27-5BC3-4ECC-AC20-29902E631E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BB93A7-989C-4905-9F8F-A07BD70310D5}"/>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7983074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5599-4B73-45AA-B5CD-17E4261D9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36C86C-C7EB-43CA-BBBA-A524ED71FD2D}"/>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4" name="Footer Placeholder 3">
            <a:extLst>
              <a:ext uri="{FF2B5EF4-FFF2-40B4-BE49-F238E27FC236}">
                <a16:creationId xmlns:a16="http://schemas.microsoft.com/office/drawing/2014/main" id="{D34AB397-8943-4CA4-A3F8-16B36B3CB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BE3C5E-71D2-4E10-BA8A-25F82A84C35A}"/>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153503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FF7CF-146D-41A4-BBB5-3D02B64BD2FF}"/>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3" name="Footer Placeholder 2">
            <a:extLst>
              <a:ext uri="{FF2B5EF4-FFF2-40B4-BE49-F238E27FC236}">
                <a16:creationId xmlns:a16="http://schemas.microsoft.com/office/drawing/2014/main" id="{EDFAB5D2-86AD-45A2-B251-B1F86BA215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5DC6C3-E9C9-48BF-B918-AE18B06A5A7D}"/>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19227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36A49-9328-47E5-B3E9-0FC35D319872}"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2208941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767F-4CAA-4E09-8964-C431986BF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DB3B10-5833-49BA-B116-6BDAA14CCE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4492A1-6543-479B-B631-47F1BA43C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AEC4C-C36B-4090-9B6D-654D2A500620}"/>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a:extLst>
              <a:ext uri="{FF2B5EF4-FFF2-40B4-BE49-F238E27FC236}">
                <a16:creationId xmlns:a16="http://schemas.microsoft.com/office/drawing/2014/main" id="{B3C4C480-B5DC-41B4-8421-F7FB4C115E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530D79-A077-4503-B190-A301E4B1A433}"/>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7941332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54F4-650D-4CCD-8B41-BF1461748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251B1-7C4A-4763-946F-8961142E9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13B237-5773-4D97-9CF0-E97812049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A7114-E9A1-4135-9440-1194F91E4EE8}"/>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a:extLst>
              <a:ext uri="{FF2B5EF4-FFF2-40B4-BE49-F238E27FC236}">
                <a16:creationId xmlns:a16="http://schemas.microsoft.com/office/drawing/2014/main" id="{9B7BDFDD-256E-4CB0-8104-626318516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84FB5-AD5C-42A5-8006-7AE4F995D533}"/>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2576364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3B83-C925-4693-B139-3C9AFE2A70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AED48B-069B-4EF7-BBEE-D5B192D2FE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96A41-7C53-4405-980A-F252EAE92560}"/>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a:extLst>
              <a:ext uri="{FF2B5EF4-FFF2-40B4-BE49-F238E27FC236}">
                <a16:creationId xmlns:a16="http://schemas.microsoft.com/office/drawing/2014/main" id="{EAEFAC0D-D01B-4906-AD8B-63ADE4FB8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77450-EAD9-4EFF-9C5E-21E4CD2C5618}"/>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1525306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01164-BE91-491E-9FFE-502B1AF69E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0F971-D793-4680-B698-B6D879F09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4BA8C-EF39-4495-A114-1DB3668A45C6}"/>
              </a:ext>
            </a:extLst>
          </p:cNvPr>
          <p:cNvSpPr>
            <a:spLocks noGrp="1"/>
          </p:cNvSpPr>
          <p:nvPr>
            <p:ph type="dt" sz="half" idx="10"/>
          </p:nvPr>
        </p:nvSpPr>
        <p:spPr/>
        <p:txBody>
          <a:bodyPr/>
          <a:lstStyle/>
          <a:p>
            <a:fld id="{E1236A49-9328-47E5-B3E9-0FC35D319872}" type="datetimeFigureOut">
              <a:rPr lang="en-IN" smtClean="0"/>
              <a:t>26-11-2024</a:t>
            </a:fld>
            <a:endParaRPr lang="en-IN"/>
          </a:p>
        </p:txBody>
      </p:sp>
      <p:sp>
        <p:nvSpPr>
          <p:cNvPr id="5" name="Footer Placeholder 4">
            <a:extLst>
              <a:ext uri="{FF2B5EF4-FFF2-40B4-BE49-F238E27FC236}">
                <a16:creationId xmlns:a16="http://schemas.microsoft.com/office/drawing/2014/main" id="{C2D8733F-20EB-4C6A-BB26-59EDDFB06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9FC24-1920-4437-AF4A-E34C65401D73}"/>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87472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078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1236A49-9328-47E5-B3E9-0FC35D319872}" type="datetimeFigureOut">
              <a:rPr lang="en-IN" smtClean="0"/>
              <a:t>26-11-2024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24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6.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10.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9.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8.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1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1236A49-9328-47E5-B3E9-0FC35D319872}" type="datetimeFigureOut">
              <a:rPr lang="en-IN" smtClean="0"/>
              <a:t>26-11-2024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A70EC7-15C8-41A3-A584-E760E57943F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33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236A49-9328-47E5-B3E9-0FC35D319872}" type="datetimeFigureOut">
              <a:rPr lang="en-IN" smtClean="0"/>
              <a:t>26-11-2024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A70EC7-15C8-41A3-A584-E760E57943F9}" type="slidenum">
              <a:rPr lang="en-IN" smtClean="0"/>
              <a:t>‹#›</a:t>
            </a:fld>
            <a:endParaRPr lang="en-IN"/>
          </a:p>
        </p:txBody>
      </p:sp>
    </p:spTree>
    <p:extLst>
      <p:ext uri="{BB962C8B-B14F-4D97-AF65-F5344CB8AC3E}">
        <p14:creationId xmlns:p14="http://schemas.microsoft.com/office/powerpoint/2010/main" val="40017460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236A49-9328-47E5-B3E9-0FC35D319872}" type="datetimeFigureOut">
              <a:rPr lang="en-IN" smtClean="0"/>
              <a:t>26-11-2024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A70EC7-15C8-41A3-A584-E760E57943F9}" type="slidenum">
              <a:rPr lang="en-IN" smtClean="0"/>
              <a:t>‹#›</a:t>
            </a:fld>
            <a:endParaRPr lang="en-IN"/>
          </a:p>
        </p:txBody>
      </p:sp>
    </p:spTree>
    <p:extLst>
      <p:ext uri="{BB962C8B-B14F-4D97-AF65-F5344CB8AC3E}">
        <p14:creationId xmlns:p14="http://schemas.microsoft.com/office/powerpoint/2010/main" val="383786414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236A49-9328-47E5-B3E9-0FC35D319872}" type="datetimeFigureOut">
              <a:rPr lang="en-IN" smtClean="0"/>
              <a:t>26-11-2024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A70EC7-15C8-41A3-A584-E760E57943F9}" type="slidenum">
              <a:rPr lang="en-IN" smtClean="0"/>
              <a:t>‹#›</a:t>
            </a:fld>
            <a:endParaRPr lang="en-IN"/>
          </a:p>
        </p:txBody>
      </p:sp>
    </p:spTree>
    <p:extLst>
      <p:ext uri="{BB962C8B-B14F-4D97-AF65-F5344CB8AC3E}">
        <p14:creationId xmlns:p14="http://schemas.microsoft.com/office/powerpoint/2010/main" val="97421906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31AFB-2E31-420D-A07B-7463CC990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72F620-D3B5-4EBC-8016-7D3E9679C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A4EC8-103B-4825-8287-515A0D69E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36A49-9328-47E5-B3E9-0FC35D319872}" type="datetimeFigureOut">
              <a:rPr lang="en-IN" smtClean="0"/>
              <a:t>26-11-2024</a:t>
            </a:fld>
            <a:endParaRPr lang="en-IN"/>
          </a:p>
        </p:txBody>
      </p:sp>
      <p:sp>
        <p:nvSpPr>
          <p:cNvPr id="5" name="Footer Placeholder 4">
            <a:extLst>
              <a:ext uri="{FF2B5EF4-FFF2-40B4-BE49-F238E27FC236}">
                <a16:creationId xmlns:a16="http://schemas.microsoft.com/office/drawing/2014/main" id="{5F536FA1-4613-4193-A254-902376D07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1FFB8A-045A-4B9A-B768-AFEEE76EF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0EC7-15C8-41A3-A584-E760E57943F9}" type="slidenum">
              <a:rPr lang="en-IN" smtClean="0"/>
              <a:t>‹#›</a:t>
            </a:fld>
            <a:endParaRPr lang="en-IN"/>
          </a:p>
        </p:txBody>
      </p:sp>
    </p:spTree>
    <p:extLst>
      <p:ext uri="{BB962C8B-B14F-4D97-AF65-F5344CB8AC3E}">
        <p14:creationId xmlns:p14="http://schemas.microsoft.com/office/powerpoint/2010/main" val="34508161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47.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2;p14">
            <a:extLst>
              <a:ext uri="{FF2B5EF4-FFF2-40B4-BE49-F238E27FC236}">
                <a16:creationId xmlns:a16="http://schemas.microsoft.com/office/drawing/2014/main" id="{1145C8A8-8C14-4A05-87CF-F81D4212DE60}"/>
              </a:ext>
            </a:extLst>
          </p:cNvPr>
          <p:cNvSpPr txBox="1">
            <a:spLocks/>
          </p:cNvSpPr>
          <p:nvPr/>
        </p:nvSpPr>
        <p:spPr>
          <a:xfrm>
            <a:off x="863750" y="1136835"/>
            <a:ext cx="10677900" cy="2583000"/>
          </a:xfrm>
          <a:prstGeom prst="rect">
            <a:avLst/>
          </a:prstGeom>
          <a:noFill/>
          <a:ln>
            <a:noFill/>
          </a:ln>
        </p:spPr>
        <p:style>
          <a:lnRef idx="2">
            <a:schemeClr val="dk1"/>
          </a:lnRef>
          <a:fillRef idx="1">
            <a:schemeClr val="lt1"/>
          </a:fillRef>
          <a:effectRef idx="0">
            <a:schemeClr val="dk1"/>
          </a:effectRef>
          <a:fontRef idx="minor">
            <a:schemeClr val="dk1"/>
          </a:fontRef>
        </p:style>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rgbClr val="92CCDC"/>
              </a:buClr>
              <a:buSzPts val="3959"/>
              <a:buFont typeface="Arial"/>
              <a:buNone/>
            </a:pPr>
            <a:br>
              <a:rPr lang="en-US" sz="1800" dirty="0">
                <a:solidFill>
                  <a:srgbClr val="92CCDC"/>
                </a:solidFill>
              </a:rPr>
            </a:br>
            <a:br>
              <a:rPr lang="en-US" sz="1800" dirty="0">
                <a:solidFill>
                  <a:srgbClr val="92CCDC"/>
                </a:solidFill>
                <a:latin typeface="Arial"/>
                <a:ea typeface="Arial"/>
                <a:cs typeface="Arial"/>
                <a:sym typeface="Arial"/>
              </a:rPr>
            </a:br>
            <a:r>
              <a:rPr lang="en-US" sz="4000" b="1" dirty="0">
                <a:solidFill>
                  <a:srgbClr val="00B0F0"/>
                </a:solidFill>
                <a:latin typeface="Times New Roman" panose="02020603050405020304" pitchFamily="18" charset="0"/>
                <a:ea typeface="Arial"/>
                <a:cs typeface="Times New Roman" panose="02020603050405020304" pitchFamily="18" charset="0"/>
                <a:sym typeface="Impact"/>
              </a:rPr>
              <a:t>Vehicle Number Plate Recognition</a:t>
            </a:r>
            <a:br>
              <a:rPr lang="en-US" sz="4000" dirty="0">
                <a:solidFill>
                  <a:srgbClr val="00B0F0"/>
                </a:solidFill>
                <a:latin typeface="Times New Roman" panose="02020603050405020304" pitchFamily="18" charset="0"/>
                <a:ea typeface="Impact"/>
                <a:cs typeface="Times New Roman" panose="02020603050405020304" pitchFamily="18" charset="0"/>
                <a:sym typeface="Impact"/>
              </a:rPr>
            </a:br>
            <a:br>
              <a:rPr lang="en-US" sz="4000" dirty="0">
                <a:solidFill>
                  <a:srgbClr val="0070C0"/>
                </a:solidFill>
                <a:latin typeface="Times New Roman" panose="02020603050405020304" pitchFamily="18" charset="0"/>
                <a:ea typeface="Impact"/>
                <a:cs typeface="Times New Roman" panose="02020603050405020304" pitchFamily="18" charset="0"/>
                <a:sym typeface="Impact"/>
              </a:rPr>
            </a:br>
            <a:r>
              <a:rPr lang="en-US" sz="4000" dirty="0">
                <a:solidFill>
                  <a:srgbClr val="FF0000"/>
                </a:solidFill>
                <a:latin typeface="Times New Roman" panose="02020603050405020304" pitchFamily="18" charset="0"/>
                <a:ea typeface="Impact"/>
                <a:cs typeface="Times New Roman" panose="02020603050405020304" pitchFamily="18" charset="0"/>
                <a:sym typeface="Impact"/>
              </a:rPr>
              <a:t> Group Project - 1</a:t>
            </a:r>
            <a:br>
              <a:rPr lang="en-US" sz="3959" dirty="0">
                <a:solidFill>
                  <a:srgbClr val="FF0000"/>
                </a:solidFill>
                <a:latin typeface="Arial"/>
                <a:ea typeface="Arial"/>
                <a:cs typeface="Arial"/>
                <a:sym typeface="Arial"/>
              </a:rPr>
            </a:br>
            <a:endParaRPr lang="en-US" sz="3959" dirty="0">
              <a:solidFill>
                <a:srgbClr val="FF0000"/>
              </a:solidFill>
              <a:latin typeface="Arial"/>
              <a:ea typeface="Arial"/>
              <a:cs typeface="Arial"/>
              <a:sym typeface="Arial"/>
            </a:endParaRPr>
          </a:p>
        </p:txBody>
      </p:sp>
      <p:sp>
        <p:nvSpPr>
          <p:cNvPr id="3" name="TextBox 2">
            <a:extLst>
              <a:ext uri="{FF2B5EF4-FFF2-40B4-BE49-F238E27FC236}">
                <a16:creationId xmlns:a16="http://schemas.microsoft.com/office/drawing/2014/main" id="{27BA1808-ADCE-4505-86D3-74E4BDE7B8A1}"/>
              </a:ext>
            </a:extLst>
          </p:cNvPr>
          <p:cNvSpPr txBox="1"/>
          <p:nvPr/>
        </p:nvSpPr>
        <p:spPr>
          <a:xfrm>
            <a:off x="248575" y="4442520"/>
            <a:ext cx="4297395" cy="1015663"/>
          </a:xfrm>
          <a:prstGeom prst="rect">
            <a:avLst/>
          </a:prstGeom>
          <a:noFill/>
        </p:spPr>
        <p:txBody>
          <a:bodyPr wrap="none" rtlCol="0">
            <a:spAutoFit/>
          </a:bodyPr>
          <a:lstStyle/>
          <a:p>
            <a:pPr>
              <a:lnSpc>
                <a:spcPct val="100000"/>
              </a:lnSpc>
              <a:spcBef>
                <a:spcPts val="0"/>
              </a:spcBef>
              <a:buClr>
                <a:schemeClr val="dk1"/>
              </a:buClr>
              <a:buSzPts val="2000"/>
            </a:pPr>
            <a:r>
              <a:rPr lang="en-US" sz="2000" dirty="0">
                <a:solidFill>
                  <a:srgbClr val="FF0000"/>
                </a:solidFill>
                <a:latin typeface="Times New Roman" panose="02020603050405020304" pitchFamily="18" charset="0"/>
                <a:ea typeface="Bookman Old Style"/>
                <a:cs typeface="Times New Roman" panose="02020603050405020304" pitchFamily="18" charset="0"/>
                <a:sym typeface="Bookman Old Style"/>
              </a:rPr>
              <a:t>Made by: Aditya Tripathi (2215000126)</a:t>
            </a:r>
          </a:p>
          <a:p>
            <a:pPr>
              <a:lnSpc>
                <a:spcPct val="100000"/>
              </a:lnSpc>
              <a:spcBef>
                <a:spcPts val="0"/>
              </a:spcBef>
              <a:buClr>
                <a:schemeClr val="dk1"/>
              </a:buClr>
              <a:buSzPts val="2000"/>
            </a:pPr>
            <a:r>
              <a:rPr lang="en-US" sz="2000" dirty="0">
                <a:solidFill>
                  <a:srgbClr val="FF0000"/>
                </a:solidFill>
                <a:latin typeface="Times New Roman" panose="02020603050405020304" pitchFamily="18" charset="0"/>
                <a:ea typeface="Bookman Old Style"/>
                <a:cs typeface="Times New Roman" panose="02020603050405020304" pitchFamily="18" charset="0"/>
                <a:sym typeface="Bookman Old Style"/>
              </a:rPr>
              <a:t>                Ayush </a:t>
            </a:r>
            <a:r>
              <a:rPr lang="en-US" sz="2000" dirty="0" err="1">
                <a:solidFill>
                  <a:srgbClr val="FF0000"/>
                </a:solidFill>
                <a:latin typeface="Times New Roman" panose="02020603050405020304" pitchFamily="18" charset="0"/>
                <a:ea typeface="Bookman Old Style"/>
                <a:cs typeface="Times New Roman" panose="02020603050405020304" pitchFamily="18" charset="0"/>
                <a:sym typeface="Bookman Old Style"/>
              </a:rPr>
              <a:t>mathne</a:t>
            </a:r>
            <a:r>
              <a:rPr lang="en-US" sz="2000" dirty="0">
                <a:solidFill>
                  <a:srgbClr val="FF0000"/>
                </a:solidFill>
                <a:latin typeface="Times New Roman" panose="02020603050405020304" pitchFamily="18" charset="0"/>
                <a:ea typeface="Bookman Old Style"/>
                <a:cs typeface="Times New Roman" panose="02020603050405020304" pitchFamily="18" charset="0"/>
                <a:sym typeface="Bookman Old Style"/>
              </a:rPr>
              <a:t> (2215000444) </a:t>
            </a:r>
          </a:p>
          <a:p>
            <a:endParaRPr lang="en-US" sz="2000" dirty="0">
              <a:latin typeface="Times New Roman" panose="02020603050405020304" pitchFamily="18" charset="0"/>
              <a:cs typeface="Times New Roman" panose="02020603050405020304" pitchFamily="18" charset="0"/>
            </a:endParaRPr>
          </a:p>
        </p:txBody>
      </p:sp>
      <p:sp>
        <p:nvSpPr>
          <p:cNvPr id="4" name="Google Shape;95;p14">
            <a:extLst>
              <a:ext uri="{FF2B5EF4-FFF2-40B4-BE49-F238E27FC236}">
                <a16:creationId xmlns:a16="http://schemas.microsoft.com/office/drawing/2014/main" id="{52C44C4F-37DA-428B-BBDC-D1D0172E9048}"/>
              </a:ext>
            </a:extLst>
          </p:cNvPr>
          <p:cNvSpPr txBox="1"/>
          <p:nvPr/>
        </p:nvSpPr>
        <p:spPr>
          <a:xfrm>
            <a:off x="2540505" y="3340549"/>
            <a:ext cx="7569946" cy="12022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br>
              <a:rPr lang="en-US" sz="2800" b="0" i="0" u="none" strike="noStrike" cap="none" dirty="0">
                <a:latin typeface="Bookman Old Style"/>
                <a:ea typeface="Bookman Old Style"/>
                <a:cs typeface="Bookman Old Style"/>
                <a:sym typeface="Bookman Old Style"/>
              </a:rPr>
            </a:br>
            <a:r>
              <a:rPr lang="en-US" sz="2800" b="0" i="0" u="none" strike="noStrike" cap="none" dirty="0">
                <a:solidFill>
                  <a:srgbClr val="00B0F0"/>
                </a:solidFill>
                <a:latin typeface="Bookman Old Style"/>
                <a:ea typeface="Bookman Old Style"/>
                <a:cs typeface="Bookman Old Style"/>
                <a:sym typeface="Bookman Old Style"/>
              </a:rPr>
              <a:t> Dept. of Computer Science and Engineering </a:t>
            </a:r>
            <a:br>
              <a:rPr lang="en-US" sz="2800" b="0" i="0" u="none" strike="noStrike" cap="none" dirty="0">
                <a:solidFill>
                  <a:srgbClr val="00B0F0"/>
                </a:solidFill>
                <a:latin typeface="Bookman Old Style"/>
                <a:ea typeface="Bookman Old Style"/>
                <a:cs typeface="Bookman Old Style"/>
                <a:sym typeface="Bookman Old Style"/>
              </a:rPr>
            </a:br>
            <a:endParaRPr sz="2800" b="0" i="0" u="none" strike="noStrike" cap="none" dirty="0">
              <a:solidFill>
                <a:srgbClr val="00B0F0"/>
              </a:solidFill>
              <a:latin typeface="Bookman Old Style"/>
              <a:ea typeface="Bookman Old Style"/>
              <a:cs typeface="Bookman Old Style"/>
              <a:sym typeface="Bookman Old Style"/>
            </a:endParaRPr>
          </a:p>
        </p:txBody>
      </p:sp>
      <p:sp>
        <p:nvSpPr>
          <p:cNvPr id="6" name="Google Shape;97;p14">
            <a:extLst>
              <a:ext uri="{FF2B5EF4-FFF2-40B4-BE49-F238E27FC236}">
                <a16:creationId xmlns:a16="http://schemas.microsoft.com/office/drawing/2014/main" id="{B1134FE2-943E-4D1D-8B0E-46A6685ED741}"/>
              </a:ext>
            </a:extLst>
          </p:cNvPr>
          <p:cNvSpPr txBox="1"/>
          <p:nvPr/>
        </p:nvSpPr>
        <p:spPr>
          <a:xfrm>
            <a:off x="7529432" y="4442521"/>
            <a:ext cx="3514389" cy="109714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000" b="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rPr>
              <a:t>Guided By: </a:t>
            </a:r>
            <a:r>
              <a:rPr lang="en-US" sz="2000" b="0" i="0" u="none" strike="noStrike" cap="none" dirty="0">
                <a:latin typeface="Times New Roman" panose="02020603050405020304" pitchFamily="18" charset="0"/>
                <a:ea typeface="Bookman Old Style"/>
                <a:cs typeface="Times New Roman" panose="02020603050405020304" pitchFamily="18" charset="0"/>
                <a:sym typeface="Bookman Old Style"/>
              </a:rPr>
              <a:t>			</a:t>
            </a:r>
            <a:endParaRPr lang="en-US" sz="2000" b="0" i="0" u="none" strike="noStrike" cap="none" dirty="0">
              <a:solidFill>
                <a:srgbClr val="B6DDE7"/>
              </a:solidFill>
              <a:latin typeface="Times New Roman" panose="02020603050405020304" pitchFamily="18" charset="0"/>
              <a:ea typeface="Bookman Old Style"/>
              <a:cs typeface="Times New Roman" panose="02020603050405020304" pitchFamily="18" charset="0"/>
              <a:sym typeface="Bookman Old Style"/>
            </a:endParaRPr>
          </a:p>
        </p:txBody>
      </p:sp>
      <p:pic>
        <p:nvPicPr>
          <p:cNvPr id="1026" name="Picture 2">
            <a:extLst>
              <a:ext uri="{FF2B5EF4-FFF2-40B4-BE49-F238E27FC236}">
                <a16:creationId xmlns:a16="http://schemas.microsoft.com/office/drawing/2014/main" id="{1D048CD3-3015-7A71-2B5C-C4BDFB28E6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5" y="3175"/>
            <a:ext cx="1098550" cy="111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49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80AEAF-3D60-4B06-84B9-8D6C13BC6164}"/>
              </a:ext>
            </a:extLst>
          </p:cNvPr>
          <p:cNvSpPr txBox="1"/>
          <p:nvPr/>
        </p:nvSpPr>
        <p:spPr>
          <a:xfrm>
            <a:off x="3717550" y="214099"/>
            <a:ext cx="3597647" cy="584775"/>
          </a:xfrm>
          <a:prstGeom prst="rect">
            <a:avLst/>
          </a:prstGeom>
          <a:noFill/>
        </p:spPr>
        <p:txBody>
          <a:bodyPr wrap="square" rtlCol="0">
            <a:spAutoFit/>
          </a:bodyPr>
          <a:lstStyle/>
          <a:p>
            <a:r>
              <a:rPr lang="en-IN" sz="3200" b="1" dirty="0">
                <a:solidFill>
                  <a:srgbClr val="00B0F0"/>
                </a:solidFill>
              </a:rPr>
              <a:t>FLOW CHART</a:t>
            </a:r>
          </a:p>
        </p:txBody>
      </p:sp>
      <p:sp>
        <p:nvSpPr>
          <p:cNvPr id="6" name="Oval 5">
            <a:extLst>
              <a:ext uri="{FF2B5EF4-FFF2-40B4-BE49-F238E27FC236}">
                <a16:creationId xmlns:a16="http://schemas.microsoft.com/office/drawing/2014/main" id="{5E6D1017-5BB0-4313-8FEC-C0AA0F2EC40B}"/>
              </a:ext>
            </a:extLst>
          </p:cNvPr>
          <p:cNvSpPr/>
          <p:nvPr/>
        </p:nvSpPr>
        <p:spPr>
          <a:xfrm>
            <a:off x="4280240" y="1209122"/>
            <a:ext cx="2472266" cy="8309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Start</a:t>
            </a:r>
          </a:p>
        </p:txBody>
      </p:sp>
      <p:sp>
        <p:nvSpPr>
          <p:cNvPr id="7" name="TextBox 6">
            <a:extLst>
              <a:ext uri="{FF2B5EF4-FFF2-40B4-BE49-F238E27FC236}">
                <a16:creationId xmlns:a16="http://schemas.microsoft.com/office/drawing/2014/main" id="{847CA455-D4D0-411D-B57E-A17B6F5FEFCC}"/>
              </a:ext>
            </a:extLst>
          </p:cNvPr>
          <p:cNvSpPr txBox="1"/>
          <p:nvPr/>
        </p:nvSpPr>
        <p:spPr>
          <a:xfrm>
            <a:off x="4137378" y="2303641"/>
            <a:ext cx="4402666"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Input Image</a:t>
            </a:r>
          </a:p>
        </p:txBody>
      </p:sp>
      <p:sp>
        <p:nvSpPr>
          <p:cNvPr id="10" name="TextBox 9">
            <a:extLst>
              <a:ext uri="{FF2B5EF4-FFF2-40B4-BE49-F238E27FC236}">
                <a16:creationId xmlns:a16="http://schemas.microsoft.com/office/drawing/2014/main" id="{F13F488A-F375-408D-9ABF-D6166AC881B4}"/>
              </a:ext>
            </a:extLst>
          </p:cNvPr>
          <p:cNvSpPr txBox="1"/>
          <p:nvPr/>
        </p:nvSpPr>
        <p:spPr>
          <a:xfrm>
            <a:off x="4137377" y="2868569"/>
            <a:ext cx="4402667"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Pre-Processing</a:t>
            </a:r>
          </a:p>
        </p:txBody>
      </p:sp>
      <p:sp>
        <p:nvSpPr>
          <p:cNvPr id="12" name="TextBox 11">
            <a:extLst>
              <a:ext uri="{FF2B5EF4-FFF2-40B4-BE49-F238E27FC236}">
                <a16:creationId xmlns:a16="http://schemas.microsoft.com/office/drawing/2014/main" id="{04615552-09DE-4A69-B2B5-6B9B228CF14A}"/>
              </a:ext>
            </a:extLst>
          </p:cNvPr>
          <p:cNvSpPr txBox="1"/>
          <p:nvPr/>
        </p:nvSpPr>
        <p:spPr>
          <a:xfrm>
            <a:off x="4137376" y="3468734"/>
            <a:ext cx="4402668"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Image Segmentation</a:t>
            </a:r>
          </a:p>
        </p:txBody>
      </p:sp>
      <p:sp>
        <p:nvSpPr>
          <p:cNvPr id="14" name="TextBox 13">
            <a:extLst>
              <a:ext uri="{FF2B5EF4-FFF2-40B4-BE49-F238E27FC236}">
                <a16:creationId xmlns:a16="http://schemas.microsoft.com/office/drawing/2014/main" id="{621F4F7C-6129-4842-94B0-E704E6CB9483}"/>
              </a:ext>
            </a:extLst>
          </p:cNvPr>
          <p:cNvSpPr txBox="1"/>
          <p:nvPr/>
        </p:nvSpPr>
        <p:spPr>
          <a:xfrm>
            <a:off x="4137376" y="4109814"/>
            <a:ext cx="4402668"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Character &amp; Number Recognition</a:t>
            </a:r>
          </a:p>
        </p:txBody>
      </p:sp>
      <p:sp>
        <p:nvSpPr>
          <p:cNvPr id="16" name="Oval 15">
            <a:extLst>
              <a:ext uri="{FF2B5EF4-FFF2-40B4-BE49-F238E27FC236}">
                <a16:creationId xmlns:a16="http://schemas.microsoft.com/office/drawing/2014/main" id="{92703F55-8C36-4126-A69B-A447A3432E34}"/>
              </a:ext>
            </a:extLst>
          </p:cNvPr>
          <p:cNvSpPr/>
          <p:nvPr/>
        </p:nvSpPr>
        <p:spPr>
          <a:xfrm>
            <a:off x="4137376" y="5338374"/>
            <a:ext cx="2472266" cy="8309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Stop</a:t>
            </a:r>
          </a:p>
        </p:txBody>
      </p:sp>
      <p:sp>
        <p:nvSpPr>
          <p:cNvPr id="20" name="TextBox 19">
            <a:extLst>
              <a:ext uri="{FF2B5EF4-FFF2-40B4-BE49-F238E27FC236}">
                <a16:creationId xmlns:a16="http://schemas.microsoft.com/office/drawing/2014/main" id="{BDA883C2-E87E-4E77-A044-C297138FCD58}"/>
              </a:ext>
            </a:extLst>
          </p:cNvPr>
          <p:cNvSpPr txBox="1"/>
          <p:nvPr/>
        </p:nvSpPr>
        <p:spPr>
          <a:xfrm>
            <a:off x="4137376" y="4773446"/>
            <a:ext cx="4402668"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Display Output</a:t>
            </a:r>
          </a:p>
        </p:txBody>
      </p:sp>
      <p:sp>
        <p:nvSpPr>
          <p:cNvPr id="21" name="Arrow: Down 20">
            <a:extLst>
              <a:ext uri="{FF2B5EF4-FFF2-40B4-BE49-F238E27FC236}">
                <a16:creationId xmlns:a16="http://schemas.microsoft.com/office/drawing/2014/main" id="{FC646D46-8DF0-42ED-A1B5-C21068C79338}"/>
              </a:ext>
            </a:extLst>
          </p:cNvPr>
          <p:cNvSpPr/>
          <p:nvPr/>
        </p:nvSpPr>
        <p:spPr>
          <a:xfrm>
            <a:off x="2675467" y="2029977"/>
            <a:ext cx="790222" cy="3475763"/>
          </a:xfrm>
          <a:prstGeom prst="downArrow">
            <a:avLst>
              <a:gd name="adj1" fmla="val 12857"/>
              <a:gd name="adj2" fmla="val 5000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Tree>
    <p:extLst>
      <p:ext uri="{BB962C8B-B14F-4D97-AF65-F5344CB8AC3E}">
        <p14:creationId xmlns:p14="http://schemas.microsoft.com/office/powerpoint/2010/main" val="290100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87BDF-2ED8-41BE-AD78-C08849675486}"/>
              </a:ext>
            </a:extLst>
          </p:cNvPr>
          <p:cNvPicPr/>
          <p:nvPr/>
        </p:nvPicPr>
        <p:blipFill>
          <a:blip r:embed="rId2">
            <a:extLst>
              <a:ext uri="{28A0092B-C50C-407E-A947-70E740481C1C}">
                <a14:useLocalDpi xmlns:a14="http://schemas.microsoft.com/office/drawing/2010/main" val="0"/>
              </a:ext>
            </a:extLst>
          </a:blip>
          <a:stretch>
            <a:fillRect/>
          </a:stretch>
        </p:blipFill>
        <p:spPr>
          <a:xfrm>
            <a:off x="4533086" y="248574"/>
            <a:ext cx="4587240" cy="2537460"/>
          </a:xfrm>
          <a:prstGeom prst="rect">
            <a:avLst/>
          </a:prstGeom>
        </p:spPr>
      </p:pic>
      <p:sp>
        <p:nvSpPr>
          <p:cNvPr id="5" name="TextBox 4">
            <a:extLst>
              <a:ext uri="{FF2B5EF4-FFF2-40B4-BE49-F238E27FC236}">
                <a16:creationId xmlns:a16="http://schemas.microsoft.com/office/drawing/2014/main" id="{4D8E6574-82E5-4D0C-92F3-C8C5AD6AABCC}"/>
              </a:ext>
            </a:extLst>
          </p:cNvPr>
          <p:cNvSpPr txBox="1"/>
          <p:nvPr/>
        </p:nvSpPr>
        <p:spPr>
          <a:xfrm>
            <a:off x="1615736" y="497149"/>
            <a:ext cx="2432654" cy="584775"/>
          </a:xfrm>
          <a:prstGeom prst="rect">
            <a:avLst/>
          </a:prstGeom>
          <a:noFill/>
        </p:spPr>
        <p:txBody>
          <a:bodyPr wrap="none" rtlCol="0">
            <a:spAutoFit/>
          </a:bodyPr>
          <a:lstStyle/>
          <a:p>
            <a:r>
              <a:rPr lang="en-US" sz="3200" dirty="0"/>
              <a:t>INPUT IMAGE</a:t>
            </a:r>
          </a:p>
        </p:txBody>
      </p:sp>
      <p:pic>
        <p:nvPicPr>
          <p:cNvPr id="7" name="Picture 6">
            <a:extLst>
              <a:ext uri="{FF2B5EF4-FFF2-40B4-BE49-F238E27FC236}">
                <a16:creationId xmlns:a16="http://schemas.microsoft.com/office/drawing/2014/main" id="{5DDDB044-1348-4D18-96FE-5CF9074839A6}"/>
              </a:ext>
            </a:extLst>
          </p:cNvPr>
          <p:cNvPicPr>
            <a:picLocks noChangeAspect="1"/>
          </p:cNvPicPr>
          <p:nvPr/>
        </p:nvPicPr>
        <p:blipFill>
          <a:blip r:embed="rId3"/>
          <a:stretch>
            <a:fillRect/>
          </a:stretch>
        </p:blipFill>
        <p:spPr>
          <a:xfrm>
            <a:off x="4533086" y="2894121"/>
            <a:ext cx="6490306" cy="3603398"/>
          </a:xfrm>
          <a:prstGeom prst="rect">
            <a:avLst/>
          </a:prstGeom>
        </p:spPr>
      </p:pic>
      <p:pic>
        <p:nvPicPr>
          <p:cNvPr id="8" name="Picture 7">
            <a:extLst>
              <a:ext uri="{FF2B5EF4-FFF2-40B4-BE49-F238E27FC236}">
                <a16:creationId xmlns:a16="http://schemas.microsoft.com/office/drawing/2014/main" id="{B772FA47-8B8B-40B5-854C-D5C6FDE73C0A}"/>
              </a:ext>
            </a:extLst>
          </p:cNvPr>
          <p:cNvPicPr/>
          <p:nvPr/>
        </p:nvPicPr>
        <p:blipFill>
          <a:blip r:embed="rId4"/>
          <a:stretch>
            <a:fillRect/>
          </a:stretch>
        </p:blipFill>
        <p:spPr>
          <a:xfrm>
            <a:off x="2166152" y="5406501"/>
            <a:ext cx="2217614" cy="1091018"/>
          </a:xfrm>
          <a:prstGeom prst="rect">
            <a:avLst/>
          </a:prstGeom>
        </p:spPr>
      </p:pic>
      <p:sp>
        <p:nvSpPr>
          <p:cNvPr id="10" name="TextBox 9">
            <a:extLst>
              <a:ext uri="{FF2B5EF4-FFF2-40B4-BE49-F238E27FC236}">
                <a16:creationId xmlns:a16="http://schemas.microsoft.com/office/drawing/2014/main" id="{6AFF4511-FE4C-4364-82FB-47523D58788A}"/>
              </a:ext>
            </a:extLst>
          </p:cNvPr>
          <p:cNvSpPr txBox="1"/>
          <p:nvPr/>
        </p:nvSpPr>
        <p:spPr>
          <a:xfrm>
            <a:off x="1615736" y="3774489"/>
            <a:ext cx="1561646" cy="584775"/>
          </a:xfrm>
          <a:prstGeom prst="rect">
            <a:avLst/>
          </a:prstGeom>
          <a:noFill/>
        </p:spPr>
        <p:txBody>
          <a:bodyPr wrap="none" rtlCol="0">
            <a:spAutoFit/>
          </a:bodyPr>
          <a:lstStyle/>
          <a:p>
            <a:r>
              <a:rPr lang="en-US" sz="3200" dirty="0"/>
              <a:t>OUTPUT</a:t>
            </a:r>
          </a:p>
        </p:txBody>
      </p:sp>
    </p:spTree>
    <p:extLst>
      <p:ext uri="{BB962C8B-B14F-4D97-AF65-F5344CB8AC3E}">
        <p14:creationId xmlns:p14="http://schemas.microsoft.com/office/powerpoint/2010/main" val="4922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DB7EE22-DC01-4676-9C9E-DE12FB019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55" y="3787996"/>
            <a:ext cx="3962400" cy="2314575"/>
          </a:xfrm>
          <a:prstGeom prst="rect">
            <a:avLst/>
          </a:prstGeom>
        </p:spPr>
      </p:pic>
      <p:pic>
        <p:nvPicPr>
          <p:cNvPr id="13" name="Picture 12">
            <a:extLst>
              <a:ext uri="{FF2B5EF4-FFF2-40B4-BE49-F238E27FC236}">
                <a16:creationId xmlns:a16="http://schemas.microsoft.com/office/drawing/2014/main" id="{173D7497-B536-4BB6-ABD3-80E740003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355" y="3787996"/>
            <a:ext cx="3962400" cy="2314575"/>
          </a:xfrm>
          <a:prstGeom prst="rect">
            <a:avLst/>
          </a:prstGeom>
        </p:spPr>
      </p:pic>
      <p:pic>
        <p:nvPicPr>
          <p:cNvPr id="15" name="Picture 14">
            <a:extLst>
              <a:ext uri="{FF2B5EF4-FFF2-40B4-BE49-F238E27FC236}">
                <a16:creationId xmlns:a16="http://schemas.microsoft.com/office/drawing/2014/main" id="{CFFD1DD3-A9FC-43C1-8353-E7437EDA1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755" y="3785498"/>
            <a:ext cx="4171245" cy="2317072"/>
          </a:xfrm>
          <a:prstGeom prst="rect">
            <a:avLst/>
          </a:prstGeom>
        </p:spPr>
      </p:pic>
      <p:sp>
        <p:nvSpPr>
          <p:cNvPr id="16" name="TextBox 15">
            <a:extLst>
              <a:ext uri="{FF2B5EF4-FFF2-40B4-BE49-F238E27FC236}">
                <a16:creationId xmlns:a16="http://schemas.microsoft.com/office/drawing/2014/main" id="{F216679E-C9DA-49DF-846F-A2F56BA01240}"/>
              </a:ext>
            </a:extLst>
          </p:cNvPr>
          <p:cNvSpPr txBox="1"/>
          <p:nvPr/>
        </p:nvSpPr>
        <p:spPr>
          <a:xfrm>
            <a:off x="578735" y="2148922"/>
            <a:ext cx="2546430" cy="370390"/>
          </a:xfrm>
          <a:prstGeom prst="rect">
            <a:avLst/>
          </a:prstGeom>
          <a:noFill/>
        </p:spPr>
        <p:txBody>
          <a:bodyPr wrap="square" rtlCol="0">
            <a:spAutoFit/>
          </a:bodyPr>
          <a:lstStyle/>
          <a:p>
            <a:r>
              <a:rPr lang="en-IN" dirty="0"/>
              <a:t>Load the Image from file</a:t>
            </a:r>
          </a:p>
        </p:txBody>
      </p:sp>
      <p:sp>
        <p:nvSpPr>
          <p:cNvPr id="18" name="TextBox 17">
            <a:extLst>
              <a:ext uri="{FF2B5EF4-FFF2-40B4-BE49-F238E27FC236}">
                <a16:creationId xmlns:a16="http://schemas.microsoft.com/office/drawing/2014/main" id="{11D19401-F300-4B13-B743-58F517B6D88A}"/>
              </a:ext>
            </a:extLst>
          </p:cNvPr>
          <p:cNvSpPr txBox="1"/>
          <p:nvPr/>
        </p:nvSpPr>
        <p:spPr>
          <a:xfrm>
            <a:off x="4533632" y="2128483"/>
            <a:ext cx="3011846" cy="369332"/>
          </a:xfrm>
          <a:prstGeom prst="rect">
            <a:avLst/>
          </a:prstGeom>
          <a:noFill/>
        </p:spPr>
        <p:txBody>
          <a:bodyPr wrap="square" rtlCol="0">
            <a:spAutoFit/>
          </a:bodyPr>
          <a:lstStyle/>
          <a:p>
            <a:r>
              <a:rPr lang="en-IN" dirty="0"/>
              <a:t>Converting RGB image to </a:t>
            </a:r>
            <a:r>
              <a:rPr lang="en-IN" dirty="0" err="1"/>
              <a:t>gray</a:t>
            </a:r>
            <a:endParaRPr lang="en-IN" dirty="0"/>
          </a:p>
        </p:txBody>
      </p:sp>
      <p:sp>
        <p:nvSpPr>
          <p:cNvPr id="20" name="TextBox 19">
            <a:extLst>
              <a:ext uri="{FF2B5EF4-FFF2-40B4-BE49-F238E27FC236}">
                <a16:creationId xmlns:a16="http://schemas.microsoft.com/office/drawing/2014/main" id="{F4B7C7DB-8295-48DE-BF51-18F5506026C6}"/>
              </a:ext>
            </a:extLst>
          </p:cNvPr>
          <p:cNvSpPr txBox="1"/>
          <p:nvPr/>
        </p:nvSpPr>
        <p:spPr>
          <a:xfrm>
            <a:off x="9099612" y="2128483"/>
            <a:ext cx="2013531" cy="369332"/>
          </a:xfrm>
          <a:prstGeom prst="rect">
            <a:avLst/>
          </a:prstGeom>
          <a:noFill/>
        </p:spPr>
        <p:txBody>
          <a:bodyPr wrap="square" rtlCol="0">
            <a:spAutoFit/>
          </a:bodyPr>
          <a:lstStyle/>
          <a:p>
            <a:r>
              <a:rPr lang="en-IN" dirty="0"/>
              <a:t>Edge Enhancement</a:t>
            </a:r>
          </a:p>
        </p:txBody>
      </p:sp>
      <p:pic>
        <p:nvPicPr>
          <p:cNvPr id="2" name="Picture 1">
            <a:extLst>
              <a:ext uri="{FF2B5EF4-FFF2-40B4-BE49-F238E27FC236}">
                <a16:creationId xmlns:a16="http://schemas.microsoft.com/office/drawing/2014/main" id="{8A96E61D-2636-4A1C-9D7C-4DE6BF4B6ED0}"/>
              </a:ext>
            </a:extLst>
          </p:cNvPr>
          <p:cNvPicPr/>
          <p:nvPr/>
        </p:nvPicPr>
        <p:blipFill>
          <a:blip r:embed="rId5">
            <a:extLst>
              <a:ext uri="{28A0092B-C50C-407E-A947-70E740481C1C}">
                <a14:useLocalDpi xmlns:a14="http://schemas.microsoft.com/office/drawing/2010/main" val="0"/>
              </a:ext>
            </a:extLst>
          </a:blip>
          <a:stretch>
            <a:fillRect/>
          </a:stretch>
        </p:blipFill>
        <p:spPr>
          <a:xfrm>
            <a:off x="374579" y="300295"/>
            <a:ext cx="3504963" cy="1828187"/>
          </a:xfrm>
          <a:prstGeom prst="rect">
            <a:avLst/>
          </a:prstGeom>
        </p:spPr>
      </p:pic>
      <p:pic>
        <p:nvPicPr>
          <p:cNvPr id="4" name="Picture 3">
            <a:extLst>
              <a:ext uri="{FF2B5EF4-FFF2-40B4-BE49-F238E27FC236}">
                <a16:creationId xmlns:a16="http://schemas.microsoft.com/office/drawing/2014/main" id="{B89764DB-E80F-4CC1-9777-6DC4792D764F}"/>
              </a:ext>
            </a:extLst>
          </p:cNvPr>
          <p:cNvPicPr>
            <a:picLocks noChangeAspect="1"/>
          </p:cNvPicPr>
          <p:nvPr/>
        </p:nvPicPr>
        <p:blipFill>
          <a:blip r:embed="rId6"/>
          <a:stretch>
            <a:fillRect/>
          </a:stretch>
        </p:blipFill>
        <p:spPr>
          <a:xfrm>
            <a:off x="3961322" y="300295"/>
            <a:ext cx="3664596" cy="1851125"/>
          </a:xfrm>
          <a:prstGeom prst="rect">
            <a:avLst/>
          </a:prstGeom>
        </p:spPr>
      </p:pic>
      <p:pic>
        <p:nvPicPr>
          <p:cNvPr id="8" name="Picture 7">
            <a:extLst>
              <a:ext uri="{FF2B5EF4-FFF2-40B4-BE49-F238E27FC236}">
                <a16:creationId xmlns:a16="http://schemas.microsoft.com/office/drawing/2014/main" id="{D6A95B05-DA20-4CC8-B5C1-AC7728E5BA58}"/>
              </a:ext>
            </a:extLst>
          </p:cNvPr>
          <p:cNvPicPr>
            <a:picLocks noChangeAspect="1"/>
          </p:cNvPicPr>
          <p:nvPr/>
        </p:nvPicPr>
        <p:blipFill>
          <a:blip r:embed="rId7"/>
          <a:stretch>
            <a:fillRect/>
          </a:stretch>
        </p:blipFill>
        <p:spPr>
          <a:xfrm>
            <a:off x="8117788" y="297797"/>
            <a:ext cx="3379710" cy="1851125"/>
          </a:xfrm>
          <a:prstGeom prst="rect">
            <a:avLst/>
          </a:prstGeom>
        </p:spPr>
      </p:pic>
    </p:spTree>
    <p:extLst>
      <p:ext uri="{BB962C8B-B14F-4D97-AF65-F5344CB8AC3E}">
        <p14:creationId xmlns:p14="http://schemas.microsoft.com/office/powerpoint/2010/main" val="107066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2284B8-7FD8-4640-B585-5B6217482DDF}"/>
              </a:ext>
            </a:extLst>
          </p:cNvPr>
          <p:cNvSpPr txBox="1"/>
          <p:nvPr/>
        </p:nvSpPr>
        <p:spPr>
          <a:xfrm>
            <a:off x="1438387" y="1843950"/>
            <a:ext cx="10173605" cy="3290177"/>
          </a:xfrm>
          <a:prstGeom prst="rect">
            <a:avLst/>
          </a:prstGeom>
          <a:noFill/>
        </p:spPr>
        <p:txBody>
          <a:bodyPr wrap="square">
            <a:spAutoFit/>
          </a:bodyPr>
          <a:lstStyle/>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imread</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open the image into the MATLAB from the target folder.</a:t>
            </a:r>
          </a:p>
          <a:p>
            <a:pPr marL="285750" indent="-285750" algn="just">
              <a:buFont typeface="Wingdings" panose="05000000000000000000" pitchFamily="2" charset="2"/>
              <a:buChar char="§"/>
            </a:pPr>
            <a:r>
              <a:rPr lang="en-US" sz="2000" b="1" i="0" dirty="0">
                <a:solidFill>
                  <a:srgbClr val="FF0000"/>
                </a:solidFill>
                <a:effectLst/>
                <a:latin typeface="Times New Roman" panose="02020603050405020304" pitchFamily="18" charset="0"/>
                <a:cs typeface="Times New Roman" panose="02020603050405020304" pitchFamily="18" charset="0"/>
              </a:rPr>
              <a:t>rgb2gray()</a:t>
            </a:r>
            <a:r>
              <a:rPr lang="en-US" sz="2000" b="0" i="0" dirty="0">
                <a:solidFill>
                  <a:srgbClr val="FF0000"/>
                </a:solidFill>
                <a:effectLst/>
                <a:latin typeface="Times New Roman" panose="02020603050405020304" pitchFamily="18" charset="0"/>
                <a:cs typeface="Times New Roman" panose="02020603050405020304" pitchFamily="18" charset="0"/>
              </a:rPr>
              <a:t> –This command is used to convert the RGB image into grayscale format.</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imbinarize</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Binarize 2-D grayscale image or simply we can say it converts the image into black and white format.</a:t>
            </a:r>
          </a:p>
          <a:p>
            <a:pPr marL="285750" indent="-285750" algn="just">
              <a:buFont typeface="Wingdings" panose="05000000000000000000" pitchFamily="2" charset="2"/>
              <a:buChar char="§"/>
            </a:pPr>
            <a:r>
              <a:rPr lang="en-US" sz="2000" b="1" i="0" dirty="0">
                <a:solidFill>
                  <a:srgbClr val="FF0000"/>
                </a:solidFill>
                <a:effectLst/>
                <a:latin typeface="Times New Roman" panose="02020603050405020304" pitchFamily="18" charset="0"/>
                <a:cs typeface="Times New Roman" panose="02020603050405020304" pitchFamily="18" charset="0"/>
              </a:rPr>
              <a:t>edge()</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detect the edges in the image, by using various methods like Roberts, Sobel, Prewitt and many others.</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regionprops</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measure properties of image region.</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numel</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calculate the number of array elements.</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imcrop</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crop the image in the entered size.</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bwareaopen</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remove small objects from binary image.</a:t>
            </a:r>
          </a:p>
        </p:txBody>
      </p:sp>
      <p:sp>
        <p:nvSpPr>
          <p:cNvPr id="7" name="TextBox 6">
            <a:extLst>
              <a:ext uri="{FF2B5EF4-FFF2-40B4-BE49-F238E27FC236}">
                <a16:creationId xmlns:a16="http://schemas.microsoft.com/office/drawing/2014/main" id="{74B187B3-0390-45A7-BC79-CCE43ABC43D0}"/>
              </a:ext>
            </a:extLst>
          </p:cNvPr>
          <p:cNvSpPr txBox="1"/>
          <p:nvPr/>
        </p:nvSpPr>
        <p:spPr>
          <a:xfrm>
            <a:off x="1438387" y="1139099"/>
            <a:ext cx="2763506" cy="584775"/>
          </a:xfrm>
          <a:prstGeom prst="rect">
            <a:avLst/>
          </a:prstGeom>
          <a:noFill/>
        </p:spPr>
        <p:txBody>
          <a:bodyPr wrap="square" rtlCol="0">
            <a:spAutoFit/>
          </a:bodyPr>
          <a:lstStyle/>
          <a:p>
            <a:r>
              <a:rPr lang="en-IN" sz="3200" b="1" dirty="0">
                <a:solidFill>
                  <a:srgbClr val="00B0F0"/>
                </a:solidFill>
              </a:rPr>
              <a:t>Functions</a:t>
            </a:r>
          </a:p>
        </p:txBody>
      </p:sp>
      <p:sp>
        <p:nvSpPr>
          <p:cNvPr id="11" name="TextBox 10">
            <a:extLst>
              <a:ext uri="{FF2B5EF4-FFF2-40B4-BE49-F238E27FC236}">
                <a16:creationId xmlns:a16="http://schemas.microsoft.com/office/drawing/2014/main" id="{8A453D85-ED41-4EF2-904E-C5BDB53A7C29}"/>
              </a:ext>
            </a:extLst>
          </p:cNvPr>
          <p:cNvSpPr txBox="1"/>
          <p:nvPr/>
        </p:nvSpPr>
        <p:spPr>
          <a:xfrm>
            <a:off x="1438386" y="5134127"/>
            <a:ext cx="10753613" cy="923330"/>
          </a:xfrm>
          <a:prstGeom prst="rect">
            <a:avLst/>
          </a:prstGeom>
          <a:noFill/>
        </p:spPr>
        <p:txBody>
          <a:bodyPr wrap="square">
            <a:spAutoFit/>
          </a:bodyPr>
          <a:lstStyle/>
          <a:p>
            <a:pPr algn="just"/>
            <a:r>
              <a:rPr lang="en-US" b="0" i="0" dirty="0">
                <a:solidFill>
                  <a:srgbClr val="FF0000"/>
                </a:solidFill>
                <a:effectLst/>
                <a:latin typeface="Roboto"/>
              </a:rPr>
              <a:t>By using the above commands in the code, we are calling the input image and converting it into the grayscale. Then the grayscale is converted into the binary image, and the edge of the binary images is detected by the </a:t>
            </a:r>
            <a:r>
              <a:rPr lang="en-US" b="1" i="0" dirty="0">
                <a:solidFill>
                  <a:srgbClr val="FF0000"/>
                </a:solidFill>
                <a:effectLst/>
                <a:latin typeface="Roboto"/>
              </a:rPr>
              <a:t>Prewitt method.</a:t>
            </a:r>
            <a:endParaRPr lang="en-IN" dirty="0">
              <a:solidFill>
                <a:srgbClr val="FF0000"/>
              </a:solidFill>
            </a:endParaRPr>
          </a:p>
        </p:txBody>
      </p:sp>
    </p:spTree>
    <p:extLst>
      <p:ext uri="{BB962C8B-B14F-4D97-AF65-F5344CB8AC3E}">
        <p14:creationId xmlns:p14="http://schemas.microsoft.com/office/powerpoint/2010/main" val="62922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D379C-373F-46DD-B5D6-11CDDA7B04EB}"/>
              </a:ext>
            </a:extLst>
          </p:cNvPr>
          <p:cNvSpPr txBox="1"/>
          <p:nvPr/>
        </p:nvSpPr>
        <p:spPr>
          <a:xfrm>
            <a:off x="3517733" y="286079"/>
            <a:ext cx="4741334" cy="584775"/>
          </a:xfrm>
          <a:prstGeom prst="rect">
            <a:avLst/>
          </a:prstGeom>
          <a:noFill/>
        </p:spPr>
        <p:txBody>
          <a:bodyPr wrap="square" rtlCol="0">
            <a:spAutoFit/>
          </a:bodyPr>
          <a:lstStyle/>
          <a:p>
            <a:r>
              <a:rPr lang="en-IN" sz="3200" b="1" dirty="0">
                <a:solidFill>
                  <a:srgbClr val="00B0F0"/>
                </a:solidFill>
              </a:rPr>
              <a:t>Use Case Diagram</a:t>
            </a:r>
          </a:p>
        </p:txBody>
      </p:sp>
      <p:pic>
        <p:nvPicPr>
          <p:cNvPr id="7" name="Picture 6">
            <a:extLst>
              <a:ext uri="{FF2B5EF4-FFF2-40B4-BE49-F238E27FC236}">
                <a16:creationId xmlns:a16="http://schemas.microsoft.com/office/drawing/2014/main" id="{27916228-BA7C-487F-B86A-CE17ACCF2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7753"/>
            <a:ext cx="2876176" cy="1955800"/>
          </a:xfrm>
          <a:prstGeom prst="rect">
            <a:avLst/>
          </a:prstGeom>
        </p:spPr>
      </p:pic>
      <p:sp>
        <p:nvSpPr>
          <p:cNvPr id="8" name="TextBox 7">
            <a:extLst>
              <a:ext uri="{FF2B5EF4-FFF2-40B4-BE49-F238E27FC236}">
                <a16:creationId xmlns:a16="http://schemas.microsoft.com/office/drawing/2014/main" id="{B1B0C915-2039-4914-8217-9EF20B633327}"/>
              </a:ext>
            </a:extLst>
          </p:cNvPr>
          <p:cNvSpPr txBox="1"/>
          <p:nvPr/>
        </p:nvSpPr>
        <p:spPr>
          <a:xfrm>
            <a:off x="5475111" y="1493988"/>
            <a:ext cx="1072445" cy="461665"/>
          </a:xfrm>
          <a:prstGeom prst="rect">
            <a:avLst/>
          </a:prstGeom>
          <a:solidFill>
            <a:schemeClr val="tx1"/>
          </a:solid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Sensor</a:t>
            </a:r>
          </a:p>
        </p:txBody>
      </p:sp>
      <p:sp>
        <p:nvSpPr>
          <p:cNvPr id="10" name="TextBox 9">
            <a:extLst>
              <a:ext uri="{FF2B5EF4-FFF2-40B4-BE49-F238E27FC236}">
                <a16:creationId xmlns:a16="http://schemas.microsoft.com/office/drawing/2014/main" id="{6B74E97A-5189-4AF5-81B6-CFCFAE4C3321}"/>
              </a:ext>
            </a:extLst>
          </p:cNvPr>
          <p:cNvSpPr txBox="1"/>
          <p:nvPr/>
        </p:nvSpPr>
        <p:spPr>
          <a:xfrm>
            <a:off x="9544755" y="1493988"/>
            <a:ext cx="1179689" cy="461665"/>
          </a:xfrm>
          <a:prstGeom prst="rect">
            <a:avLst/>
          </a:prstGeom>
          <a:solidFill>
            <a:schemeClr val="tx1"/>
          </a:solid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Camera</a:t>
            </a:r>
          </a:p>
        </p:txBody>
      </p:sp>
      <p:sp>
        <p:nvSpPr>
          <p:cNvPr id="11" name="Arrow: Right 10">
            <a:extLst>
              <a:ext uri="{FF2B5EF4-FFF2-40B4-BE49-F238E27FC236}">
                <a16:creationId xmlns:a16="http://schemas.microsoft.com/office/drawing/2014/main" id="{CE9EB932-C473-4E7B-9E48-5F5F9540CAFF}"/>
              </a:ext>
            </a:extLst>
          </p:cNvPr>
          <p:cNvSpPr/>
          <p:nvPr/>
        </p:nvSpPr>
        <p:spPr>
          <a:xfrm>
            <a:off x="3120132" y="1609403"/>
            <a:ext cx="2111022" cy="23083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2B3E94E7-B01F-4A99-99AC-DD50886B5AD7}"/>
              </a:ext>
            </a:extLst>
          </p:cNvPr>
          <p:cNvSpPr/>
          <p:nvPr/>
        </p:nvSpPr>
        <p:spPr>
          <a:xfrm>
            <a:off x="6990644" y="1609403"/>
            <a:ext cx="2111022" cy="23083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4FADDCD-8D79-426A-886F-CEA717C942A6}"/>
              </a:ext>
            </a:extLst>
          </p:cNvPr>
          <p:cNvSpPr txBox="1"/>
          <p:nvPr/>
        </p:nvSpPr>
        <p:spPr>
          <a:xfrm>
            <a:off x="2921330" y="1840236"/>
            <a:ext cx="26303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Sensor detects the Vehicle</a:t>
            </a:r>
          </a:p>
        </p:txBody>
      </p:sp>
      <p:sp>
        <p:nvSpPr>
          <p:cNvPr id="16" name="TextBox 15">
            <a:extLst>
              <a:ext uri="{FF2B5EF4-FFF2-40B4-BE49-F238E27FC236}">
                <a16:creationId xmlns:a16="http://schemas.microsoft.com/office/drawing/2014/main" id="{555B548A-775D-4C42-AFC3-78F9E555A0DA}"/>
              </a:ext>
            </a:extLst>
          </p:cNvPr>
          <p:cNvSpPr txBox="1"/>
          <p:nvPr/>
        </p:nvSpPr>
        <p:spPr>
          <a:xfrm>
            <a:off x="5793691" y="1065168"/>
            <a:ext cx="493075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On detection of Vehicle sensor activates the camera</a:t>
            </a:r>
          </a:p>
        </p:txBody>
      </p:sp>
      <p:sp>
        <p:nvSpPr>
          <p:cNvPr id="17" name="TextBox 16">
            <a:extLst>
              <a:ext uri="{FF2B5EF4-FFF2-40B4-BE49-F238E27FC236}">
                <a16:creationId xmlns:a16="http://schemas.microsoft.com/office/drawing/2014/main" id="{D04BB3DD-BA9E-47DE-B360-8323FD709336}"/>
              </a:ext>
            </a:extLst>
          </p:cNvPr>
          <p:cNvSpPr txBox="1"/>
          <p:nvPr/>
        </p:nvSpPr>
        <p:spPr>
          <a:xfrm>
            <a:off x="8325554" y="2142931"/>
            <a:ext cx="2398889"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Image Captured</a:t>
            </a:r>
          </a:p>
        </p:txBody>
      </p:sp>
      <p:sp>
        <p:nvSpPr>
          <p:cNvPr id="19" name="TextBox 18">
            <a:extLst>
              <a:ext uri="{FF2B5EF4-FFF2-40B4-BE49-F238E27FC236}">
                <a16:creationId xmlns:a16="http://schemas.microsoft.com/office/drawing/2014/main" id="{FAB76A8B-D767-4093-91AD-59DB2B2E11E1}"/>
              </a:ext>
            </a:extLst>
          </p:cNvPr>
          <p:cNvSpPr txBox="1"/>
          <p:nvPr/>
        </p:nvSpPr>
        <p:spPr>
          <a:xfrm>
            <a:off x="8325553" y="2755757"/>
            <a:ext cx="2398889"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Image Processing</a:t>
            </a:r>
          </a:p>
        </p:txBody>
      </p:sp>
      <p:sp>
        <p:nvSpPr>
          <p:cNvPr id="21" name="TextBox 20">
            <a:extLst>
              <a:ext uri="{FF2B5EF4-FFF2-40B4-BE49-F238E27FC236}">
                <a16:creationId xmlns:a16="http://schemas.microsoft.com/office/drawing/2014/main" id="{9850144F-21F8-41F0-AEBD-595528B5F766}"/>
              </a:ext>
            </a:extLst>
          </p:cNvPr>
          <p:cNvSpPr txBox="1"/>
          <p:nvPr/>
        </p:nvSpPr>
        <p:spPr>
          <a:xfrm>
            <a:off x="8325553" y="3391616"/>
            <a:ext cx="2398889"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Find Plate Region</a:t>
            </a:r>
          </a:p>
        </p:txBody>
      </p:sp>
      <p:sp>
        <p:nvSpPr>
          <p:cNvPr id="23" name="TextBox 22">
            <a:extLst>
              <a:ext uri="{FF2B5EF4-FFF2-40B4-BE49-F238E27FC236}">
                <a16:creationId xmlns:a16="http://schemas.microsoft.com/office/drawing/2014/main" id="{37A9D26B-B7B3-4325-BB39-18CCBFA37C2E}"/>
              </a:ext>
            </a:extLst>
          </p:cNvPr>
          <p:cNvSpPr txBox="1"/>
          <p:nvPr/>
        </p:nvSpPr>
        <p:spPr>
          <a:xfrm>
            <a:off x="8325553" y="4303150"/>
            <a:ext cx="2398888"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Plate Extraction</a:t>
            </a:r>
          </a:p>
        </p:txBody>
      </p:sp>
      <p:sp>
        <p:nvSpPr>
          <p:cNvPr id="25" name="TextBox 24">
            <a:extLst>
              <a:ext uri="{FF2B5EF4-FFF2-40B4-BE49-F238E27FC236}">
                <a16:creationId xmlns:a16="http://schemas.microsoft.com/office/drawing/2014/main" id="{F33F4533-1E09-4172-B849-69AC28947F15}"/>
              </a:ext>
            </a:extLst>
          </p:cNvPr>
          <p:cNvSpPr txBox="1"/>
          <p:nvPr/>
        </p:nvSpPr>
        <p:spPr>
          <a:xfrm>
            <a:off x="8325553" y="5132852"/>
            <a:ext cx="2398888"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Segmentation</a:t>
            </a:r>
          </a:p>
        </p:txBody>
      </p:sp>
      <p:sp>
        <p:nvSpPr>
          <p:cNvPr id="27" name="TextBox 26">
            <a:extLst>
              <a:ext uri="{FF2B5EF4-FFF2-40B4-BE49-F238E27FC236}">
                <a16:creationId xmlns:a16="http://schemas.microsoft.com/office/drawing/2014/main" id="{C23B3EE0-9507-4078-ACC6-C307221B9D51}"/>
              </a:ext>
            </a:extLst>
          </p:cNvPr>
          <p:cNvSpPr txBox="1"/>
          <p:nvPr/>
        </p:nvSpPr>
        <p:spPr>
          <a:xfrm>
            <a:off x="8345311" y="5739704"/>
            <a:ext cx="2398887"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Recognition</a:t>
            </a:r>
          </a:p>
        </p:txBody>
      </p:sp>
      <p:sp>
        <p:nvSpPr>
          <p:cNvPr id="29" name="TextBox 28">
            <a:extLst>
              <a:ext uri="{FF2B5EF4-FFF2-40B4-BE49-F238E27FC236}">
                <a16:creationId xmlns:a16="http://schemas.microsoft.com/office/drawing/2014/main" id="{8F148897-E43F-4D44-8C72-B4EEE8ED8E78}"/>
              </a:ext>
            </a:extLst>
          </p:cNvPr>
          <p:cNvSpPr txBox="1"/>
          <p:nvPr/>
        </p:nvSpPr>
        <p:spPr>
          <a:xfrm>
            <a:off x="3967129" y="5739703"/>
            <a:ext cx="3169025" cy="461665"/>
          </a:xfrm>
          <a:prstGeom prst="rect">
            <a:avLst/>
          </a:prstGeom>
          <a:solidFill>
            <a:srgbClr val="0070C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Checking with data base</a:t>
            </a:r>
          </a:p>
        </p:txBody>
      </p:sp>
      <p:sp>
        <p:nvSpPr>
          <p:cNvPr id="31" name="TextBox 30">
            <a:extLst>
              <a:ext uri="{FF2B5EF4-FFF2-40B4-BE49-F238E27FC236}">
                <a16:creationId xmlns:a16="http://schemas.microsoft.com/office/drawing/2014/main" id="{13D88B21-F7A2-43DF-80D0-4CA5292217CB}"/>
              </a:ext>
            </a:extLst>
          </p:cNvPr>
          <p:cNvSpPr txBox="1"/>
          <p:nvPr/>
        </p:nvSpPr>
        <p:spPr>
          <a:xfrm>
            <a:off x="540531" y="5739703"/>
            <a:ext cx="2199757" cy="461665"/>
          </a:xfrm>
          <a:prstGeom prst="rect">
            <a:avLst/>
          </a:prstGeom>
          <a:solidFill>
            <a:srgbClr val="0070C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Entry in registry</a:t>
            </a:r>
          </a:p>
        </p:txBody>
      </p:sp>
      <p:sp>
        <p:nvSpPr>
          <p:cNvPr id="33" name="Arrow: Right 32">
            <a:extLst>
              <a:ext uri="{FF2B5EF4-FFF2-40B4-BE49-F238E27FC236}">
                <a16:creationId xmlns:a16="http://schemas.microsoft.com/office/drawing/2014/main" id="{66D8E47E-9E13-4133-8BC9-5C449C762A83}"/>
              </a:ext>
            </a:extLst>
          </p:cNvPr>
          <p:cNvSpPr/>
          <p:nvPr/>
        </p:nvSpPr>
        <p:spPr>
          <a:xfrm rot="10800000">
            <a:off x="7304825" y="5785868"/>
            <a:ext cx="813462" cy="369333"/>
          </a:xfrm>
          <a:prstGeom prst="rightArrow">
            <a:avLst>
              <a:gd name="adj1" fmla="val 2554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1E5F41CB-C0AA-498E-9909-307BE7FFD164}"/>
              </a:ext>
            </a:extLst>
          </p:cNvPr>
          <p:cNvSpPr/>
          <p:nvPr/>
        </p:nvSpPr>
        <p:spPr>
          <a:xfrm rot="10800000">
            <a:off x="2921330" y="5785869"/>
            <a:ext cx="813462" cy="369333"/>
          </a:xfrm>
          <a:prstGeom prst="rightArrow">
            <a:avLst>
              <a:gd name="adj1" fmla="val 2554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Down 36">
            <a:extLst>
              <a:ext uri="{FF2B5EF4-FFF2-40B4-BE49-F238E27FC236}">
                <a16:creationId xmlns:a16="http://schemas.microsoft.com/office/drawing/2014/main" id="{FC0CCE0B-25EA-427C-AF50-2ED774734562}"/>
              </a:ext>
            </a:extLst>
          </p:cNvPr>
          <p:cNvSpPr/>
          <p:nvPr/>
        </p:nvSpPr>
        <p:spPr>
          <a:xfrm>
            <a:off x="10975621" y="2263940"/>
            <a:ext cx="790222" cy="3475763"/>
          </a:xfrm>
          <a:prstGeom prst="downArrow">
            <a:avLst>
              <a:gd name="adj1" fmla="val 12857"/>
              <a:gd name="adj2" fmla="val 5000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0838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36C567-F55C-45D1-9962-83213E7A2339}"/>
              </a:ext>
            </a:extLst>
          </p:cNvPr>
          <p:cNvSpPr txBox="1"/>
          <p:nvPr/>
        </p:nvSpPr>
        <p:spPr>
          <a:xfrm>
            <a:off x="1481912" y="1180730"/>
            <a:ext cx="3386667" cy="584775"/>
          </a:xfrm>
          <a:prstGeom prst="rect">
            <a:avLst/>
          </a:prstGeom>
          <a:noFill/>
        </p:spPr>
        <p:txBody>
          <a:bodyPr wrap="square" rtlCol="0">
            <a:spAutoFit/>
          </a:bodyPr>
          <a:lstStyle/>
          <a:p>
            <a:r>
              <a:rPr lang="en-IN" sz="3200" b="1" dirty="0">
                <a:solidFill>
                  <a:srgbClr val="00B0F0"/>
                </a:solidFill>
              </a:rPr>
              <a:t>Applications</a:t>
            </a:r>
          </a:p>
        </p:txBody>
      </p:sp>
      <p:sp>
        <p:nvSpPr>
          <p:cNvPr id="6" name="TextBox 5">
            <a:extLst>
              <a:ext uri="{FF2B5EF4-FFF2-40B4-BE49-F238E27FC236}">
                <a16:creationId xmlns:a16="http://schemas.microsoft.com/office/drawing/2014/main" id="{DA55881E-C502-4100-8FAD-F260E39C2758}"/>
              </a:ext>
            </a:extLst>
          </p:cNvPr>
          <p:cNvSpPr txBox="1"/>
          <p:nvPr/>
        </p:nvSpPr>
        <p:spPr>
          <a:xfrm>
            <a:off x="1481913" y="1974461"/>
            <a:ext cx="5000979"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Parking</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Red Light Violation Enforcement</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Access Control</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Border And Customs Checkpoints</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Journey Time measurement</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Smart Parking System Management</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Detection Of Invalid Licence Plates</a:t>
            </a:r>
          </a:p>
        </p:txBody>
      </p:sp>
      <p:pic>
        <p:nvPicPr>
          <p:cNvPr id="10" name="Picture 9">
            <a:extLst>
              <a:ext uri="{FF2B5EF4-FFF2-40B4-BE49-F238E27FC236}">
                <a16:creationId xmlns:a16="http://schemas.microsoft.com/office/drawing/2014/main" id="{12FEA94B-2F72-4924-A388-2C5F51479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422" y="233789"/>
            <a:ext cx="4271063" cy="3195211"/>
          </a:xfrm>
          <a:prstGeom prst="rect">
            <a:avLst/>
          </a:prstGeom>
        </p:spPr>
      </p:pic>
      <p:pic>
        <p:nvPicPr>
          <p:cNvPr id="12" name="Picture 11">
            <a:extLst>
              <a:ext uri="{FF2B5EF4-FFF2-40B4-BE49-F238E27FC236}">
                <a16:creationId xmlns:a16="http://schemas.microsoft.com/office/drawing/2014/main" id="{DE1C0F63-BD5A-4236-9D67-2443A61A4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3421" y="3462519"/>
            <a:ext cx="4271063" cy="3199348"/>
          </a:xfrm>
          <a:prstGeom prst="rect">
            <a:avLst/>
          </a:prstGeom>
        </p:spPr>
      </p:pic>
    </p:spTree>
    <p:extLst>
      <p:ext uri="{BB962C8B-B14F-4D97-AF65-F5344CB8AC3E}">
        <p14:creationId xmlns:p14="http://schemas.microsoft.com/office/powerpoint/2010/main" val="425246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6FFDE0-D5A7-43A9-A9BF-4CCD50C79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2372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A926-1B4D-41FC-9350-9BCDD8BDCE9F}"/>
              </a:ext>
            </a:extLst>
          </p:cNvPr>
          <p:cNvSpPr>
            <a:spLocks noGrp="1"/>
          </p:cNvSpPr>
          <p:nvPr>
            <p:ph type="title"/>
          </p:nvPr>
        </p:nvSpPr>
        <p:spPr/>
        <p:txBody>
          <a:bodyPr/>
          <a:lstStyle/>
          <a:p>
            <a:r>
              <a:rPr lang="en-US" dirty="0">
                <a:solidFill>
                  <a:srgbClr val="00B0F0"/>
                </a:solidFill>
              </a:rPr>
              <a:t>Contents</a:t>
            </a:r>
          </a:p>
        </p:txBody>
      </p:sp>
      <p:sp>
        <p:nvSpPr>
          <p:cNvPr id="3" name="Content Placeholder 2">
            <a:extLst>
              <a:ext uri="{FF2B5EF4-FFF2-40B4-BE49-F238E27FC236}">
                <a16:creationId xmlns:a16="http://schemas.microsoft.com/office/drawing/2014/main" id="{0B3CDFAA-7728-46F0-8555-739F44E0855E}"/>
              </a:ext>
            </a:extLst>
          </p:cNvPr>
          <p:cNvSpPr>
            <a:spLocks noGrp="1"/>
          </p:cNvSpPr>
          <p:nvPr>
            <p:ph idx="1"/>
          </p:nvPr>
        </p:nvSpPr>
        <p:spPr/>
        <p:txBody>
          <a:bodyPr/>
          <a:lstStyle/>
          <a:p>
            <a:r>
              <a:rPr lang="en-US" dirty="0">
                <a:solidFill>
                  <a:srgbClr val="FF0000"/>
                </a:solidFill>
              </a:rPr>
              <a:t>What is Digital Image Processing and why is it needed.</a:t>
            </a:r>
          </a:p>
          <a:p>
            <a:r>
              <a:rPr lang="en-US" dirty="0">
                <a:solidFill>
                  <a:srgbClr val="FF0000"/>
                </a:solidFill>
              </a:rPr>
              <a:t>Advantages of Digital Image Processing</a:t>
            </a:r>
          </a:p>
          <a:p>
            <a:r>
              <a:rPr lang="en-US" dirty="0">
                <a:solidFill>
                  <a:srgbClr val="FF0000"/>
                </a:solidFill>
              </a:rPr>
              <a:t>Disadvantages of Digital Image Processing</a:t>
            </a:r>
          </a:p>
          <a:p>
            <a:r>
              <a:rPr lang="en-US" dirty="0">
                <a:solidFill>
                  <a:srgbClr val="FF0000"/>
                </a:solidFill>
              </a:rPr>
              <a:t>Working Of project</a:t>
            </a:r>
          </a:p>
          <a:p>
            <a:r>
              <a:rPr lang="en-US" dirty="0">
                <a:solidFill>
                  <a:srgbClr val="FF0000"/>
                </a:solidFill>
              </a:rPr>
              <a:t>Functions Used in Project</a:t>
            </a:r>
          </a:p>
          <a:p>
            <a:r>
              <a:rPr lang="en-US" dirty="0">
                <a:solidFill>
                  <a:srgbClr val="FF0000"/>
                </a:solidFill>
              </a:rPr>
              <a:t>Use case diagram</a:t>
            </a:r>
          </a:p>
          <a:p>
            <a:r>
              <a:rPr lang="en-US" dirty="0">
                <a:solidFill>
                  <a:srgbClr val="FF0000"/>
                </a:solidFill>
              </a:rPr>
              <a:t>Applications</a:t>
            </a:r>
          </a:p>
        </p:txBody>
      </p:sp>
    </p:spTree>
    <p:extLst>
      <p:ext uri="{BB962C8B-B14F-4D97-AF65-F5344CB8AC3E}">
        <p14:creationId xmlns:p14="http://schemas.microsoft.com/office/powerpoint/2010/main" val="119072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D023BF-3159-4611-AC67-A2A6AE463A5C}"/>
              </a:ext>
            </a:extLst>
          </p:cNvPr>
          <p:cNvSpPr txBox="1"/>
          <p:nvPr/>
        </p:nvSpPr>
        <p:spPr>
          <a:xfrm>
            <a:off x="1358285" y="1189608"/>
            <a:ext cx="8855034" cy="584775"/>
          </a:xfrm>
          <a:prstGeom prst="rect">
            <a:avLst/>
          </a:prstGeom>
          <a:noFill/>
        </p:spPr>
        <p:txBody>
          <a:bodyPr wrap="square" rtlCol="0">
            <a:spAutoFit/>
          </a:bodyPr>
          <a:lstStyle/>
          <a:p>
            <a:r>
              <a:rPr lang="en-IN" sz="3200" b="1" dirty="0">
                <a:solidFill>
                  <a:srgbClr val="00B0F0"/>
                </a:solidFill>
              </a:rPr>
              <a:t>WHAT IS DIGITAL IMAGE PROCESSING?</a:t>
            </a:r>
          </a:p>
        </p:txBody>
      </p:sp>
      <p:sp>
        <p:nvSpPr>
          <p:cNvPr id="7" name="TextBox 6">
            <a:extLst>
              <a:ext uri="{FF2B5EF4-FFF2-40B4-BE49-F238E27FC236}">
                <a16:creationId xmlns:a16="http://schemas.microsoft.com/office/drawing/2014/main" id="{BE1BAD36-897D-404C-9F8D-E3CD045734D8}"/>
              </a:ext>
            </a:extLst>
          </p:cNvPr>
          <p:cNvSpPr txBox="1"/>
          <p:nvPr/>
        </p:nvSpPr>
        <p:spPr>
          <a:xfrm>
            <a:off x="1358285" y="1987771"/>
            <a:ext cx="10289218" cy="2554545"/>
          </a:xfrm>
          <a:prstGeom prst="rect">
            <a:avLst/>
          </a:prstGeom>
          <a:noFill/>
        </p:spPr>
        <p:txBody>
          <a:bodyPr wrap="square">
            <a:spAutoFit/>
          </a:bodyPr>
          <a:lstStyle/>
          <a:p>
            <a:pPr algn="l" fontAlgn="base"/>
            <a:r>
              <a:rPr lang="en-US" sz="2000" b="0" i="0" dirty="0">
                <a:solidFill>
                  <a:srgbClr val="FF0000"/>
                </a:solidFill>
                <a:effectLst/>
                <a:latin typeface="Times New Roman" panose="02020603050405020304" pitchFamily="18" charset="0"/>
                <a:cs typeface="Times New Roman" panose="02020603050405020304" pitchFamily="18" charset="0"/>
              </a:rPr>
              <a:t>Digital Image Processing means processing digital image by means of a digital computer. We can also say that it is a use of computer algorithms, in order to get enhanced image either to extract some useful information.</a:t>
            </a:r>
          </a:p>
          <a:p>
            <a:pPr algn="l" fontAlgn="base"/>
            <a:endParaRPr lang="en-US" sz="2000" b="0" i="0" dirty="0">
              <a:solidFill>
                <a:srgbClr val="FF0000"/>
              </a:solidFill>
              <a:effectLst/>
              <a:latin typeface="Times New Roman" panose="02020603050405020304" pitchFamily="18" charset="0"/>
              <a:cs typeface="Times New Roman" panose="02020603050405020304" pitchFamily="18" charset="0"/>
            </a:endParaRPr>
          </a:p>
          <a:p>
            <a:pPr algn="just" fontAlgn="base"/>
            <a:r>
              <a:rPr lang="en-US" sz="2000" b="1" i="0" dirty="0">
                <a:solidFill>
                  <a:srgbClr val="FF0000"/>
                </a:solidFill>
                <a:effectLst/>
                <a:latin typeface="Times New Roman" panose="02020603050405020304" pitchFamily="18" charset="0"/>
                <a:cs typeface="Times New Roman" panose="02020603050405020304" pitchFamily="18" charset="0"/>
              </a:rPr>
              <a:t>Image processing mainly include the following steps:</a:t>
            </a:r>
          </a:p>
          <a:p>
            <a:pPr algn="l" fontAlgn="base"/>
            <a:r>
              <a:rPr lang="en-US" sz="2000" b="0" i="0" dirty="0">
                <a:solidFill>
                  <a:srgbClr val="FF0000"/>
                </a:solidFill>
                <a:effectLst/>
                <a:latin typeface="Times New Roman" panose="02020603050405020304" pitchFamily="18" charset="0"/>
                <a:cs typeface="Times New Roman" panose="02020603050405020304" pitchFamily="18" charset="0"/>
              </a:rPr>
              <a:t>1. Importing the image via image acquisition tools</a:t>
            </a:r>
            <a:br>
              <a:rPr lang="en-US" sz="2000" b="0" i="0" dirty="0">
                <a:solidFill>
                  <a:srgbClr val="FF0000"/>
                </a:solidFill>
                <a:effectLst/>
                <a:latin typeface="Times New Roman" panose="02020603050405020304" pitchFamily="18" charset="0"/>
                <a:cs typeface="Times New Roman" panose="02020603050405020304" pitchFamily="18" charset="0"/>
              </a:rPr>
            </a:br>
            <a:r>
              <a:rPr lang="en-US" sz="2000" b="0" i="0" dirty="0">
                <a:solidFill>
                  <a:srgbClr val="FF0000"/>
                </a:solidFill>
                <a:effectLst/>
                <a:latin typeface="Times New Roman" panose="02020603050405020304" pitchFamily="18" charset="0"/>
                <a:cs typeface="Times New Roman" panose="02020603050405020304" pitchFamily="18" charset="0"/>
              </a:rPr>
              <a:t>2. Analyzing and manipulating the image</a:t>
            </a:r>
            <a:br>
              <a:rPr lang="en-US" sz="2000" b="0" i="0" dirty="0">
                <a:solidFill>
                  <a:srgbClr val="FF0000"/>
                </a:solidFill>
                <a:effectLst/>
                <a:latin typeface="Times New Roman" panose="02020603050405020304" pitchFamily="18" charset="0"/>
                <a:cs typeface="Times New Roman" panose="02020603050405020304" pitchFamily="18" charset="0"/>
              </a:rPr>
            </a:br>
            <a:r>
              <a:rPr lang="en-US" sz="2000" b="0" i="0" dirty="0">
                <a:solidFill>
                  <a:srgbClr val="FF0000"/>
                </a:solidFill>
                <a:effectLst/>
                <a:latin typeface="Times New Roman" panose="02020603050405020304" pitchFamily="18" charset="0"/>
                <a:cs typeface="Times New Roman" panose="02020603050405020304" pitchFamily="18" charset="0"/>
              </a:rPr>
              <a:t>3. Output in which result can be altered image or a report which is based on analyzing that image.</a:t>
            </a:r>
          </a:p>
        </p:txBody>
      </p:sp>
    </p:spTree>
    <p:extLst>
      <p:ext uri="{BB962C8B-B14F-4D97-AF65-F5344CB8AC3E}">
        <p14:creationId xmlns:p14="http://schemas.microsoft.com/office/powerpoint/2010/main" val="425549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F2EF-EDE7-4097-BB19-E6961058570B}"/>
              </a:ext>
            </a:extLst>
          </p:cNvPr>
          <p:cNvSpPr>
            <a:spLocks noGrp="1"/>
          </p:cNvSpPr>
          <p:nvPr>
            <p:ph type="title"/>
          </p:nvPr>
        </p:nvSpPr>
        <p:spPr/>
        <p:txBody>
          <a:bodyPr/>
          <a:lstStyle/>
          <a:p>
            <a:r>
              <a:rPr lang="en-US" dirty="0">
                <a:solidFill>
                  <a:srgbClr val="00B0F0"/>
                </a:solidFill>
              </a:rPr>
              <a:t>Need of digital image processing</a:t>
            </a:r>
          </a:p>
        </p:txBody>
      </p:sp>
      <p:sp>
        <p:nvSpPr>
          <p:cNvPr id="3" name="Content Placeholder 2">
            <a:extLst>
              <a:ext uri="{FF2B5EF4-FFF2-40B4-BE49-F238E27FC236}">
                <a16:creationId xmlns:a16="http://schemas.microsoft.com/office/drawing/2014/main" id="{51340805-39CB-4C6C-8771-2C3E48C8C71D}"/>
              </a:ext>
            </a:extLst>
          </p:cNvPr>
          <p:cNvSpPr>
            <a:spLocks noGrp="1"/>
          </p:cNvSpPr>
          <p:nvPr>
            <p:ph idx="1"/>
          </p:nvPr>
        </p:nvSpPr>
        <p:spPr/>
        <p:txBody>
          <a:bodyPr/>
          <a:lstStyle/>
          <a:p>
            <a:r>
              <a:rPr lang="en-IN" sz="2000" dirty="0">
                <a:solidFill>
                  <a:srgbClr val="FF0000"/>
                </a:solidFill>
                <a:latin typeface="Times New Roman" panose="02020603050405020304" pitchFamily="18" charset="0"/>
                <a:cs typeface="Times New Roman" panose="02020603050405020304" pitchFamily="18" charset="0"/>
              </a:rPr>
              <a:t>It is needed to remove noises in an image.</a:t>
            </a:r>
          </a:p>
          <a:p>
            <a:r>
              <a:rPr lang="en-IN" sz="2000" dirty="0">
                <a:solidFill>
                  <a:srgbClr val="FF0000"/>
                </a:solidFill>
                <a:latin typeface="Times New Roman" panose="02020603050405020304" pitchFamily="18" charset="0"/>
                <a:cs typeface="Times New Roman" panose="02020603050405020304" pitchFamily="18" charset="0"/>
              </a:rPr>
              <a:t>To restore a noisy or damaged image.</a:t>
            </a:r>
          </a:p>
          <a:p>
            <a:r>
              <a:rPr lang="en-IN" sz="2000" dirty="0">
                <a:solidFill>
                  <a:srgbClr val="FF0000"/>
                </a:solidFill>
                <a:latin typeface="Times New Roman" panose="02020603050405020304" pitchFamily="18" charset="0"/>
                <a:cs typeface="Times New Roman" panose="02020603050405020304" pitchFamily="18" charset="0"/>
              </a:rPr>
              <a:t>Improvement of pictorial information for human perception.</a:t>
            </a:r>
          </a:p>
          <a:p>
            <a:r>
              <a:rPr lang="en-IN" sz="2000" dirty="0">
                <a:solidFill>
                  <a:srgbClr val="FF0000"/>
                </a:solidFill>
                <a:latin typeface="Times New Roman" panose="02020603050405020304" pitchFamily="18" charset="0"/>
                <a:cs typeface="Times New Roman" panose="02020603050405020304" pitchFamily="18" charset="0"/>
              </a:rPr>
              <a:t>Image processing for autonomous machine application.</a:t>
            </a:r>
          </a:p>
          <a:p>
            <a:r>
              <a:rPr lang="en-IN" sz="2000" dirty="0">
                <a:solidFill>
                  <a:srgbClr val="FF0000"/>
                </a:solidFill>
                <a:latin typeface="Times New Roman" panose="02020603050405020304" pitchFamily="18" charset="0"/>
                <a:cs typeface="Times New Roman" panose="02020603050405020304" pitchFamily="18" charset="0"/>
              </a:rPr>
              <a:t>Efficient storage and transmission.</a:t>
            </a:r>
          </a:p>
          <a:p>
            <a:r>
              <a:rPr lang="en-IN" sz="2000" dirty="0">
                <a:solidFill>
                  <a:srgbClr val="FF0000"/>
                </a:solidFill>
                <a:latin typeface="Times New Roman" panose="02020603050405020304" pitchFamily="18" charset="0"/>
                <a:cs typeface="Times New Roman" panose="02020603050405020304" pitchFamily="18" charset="0"/>
              </a:rPr>
              <a:t>To enhance the image.</a:t>
            </a:r>
          </a:p>
          <a:p>
            <a:r>
              <a:rPr lang="en-IN" sz="2000" dirty="0">
                <a:solidFill>
                  <a:srgbClr val="FF0000"/>
                </a:solidFill>
                <a:latin typeface="Times New Roman" panose="02020603050405020304" pitchFamily="18" charset="0"/>
                <a:cs typeface="Times New Roman" panose="02020603050405020304" pitchFamily="18" charset="0"/>
              </a:rPr>
              <a:t>To manipulate different contents of image such as brightness, sharpness, contrast, etc.</a:t>
            </a:r>
          </a:p>
          <a:p>
            <a:endParaRPr lang="en-US" dirty="0">
              <a:solidFill>
                <a:srgbClr val="FF0000"/>
              </a:solidFill>
            </a:endParaRPr>
          </a:p>
        </p:txBody>
      </p:sp>
    </p:spTree>
    <p:extLst>
      <p:ext uri="{BB962C8B-B14F-4D97-AF65-F5344CB8AC3E}">
        <p14:creationId xmlns:p14="http://schemas.microsoft.com/office/powerpoint/2010/main" val="101442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8273CC-AE34-46C6-8C19-CFC2DC791360}"/>
              </a:ext>
            </a:extLst>
          </p:cNvPr>
          <p:cNvSpPr txBox="1"/>
          <p:nvPr/>
        </p:nvSpPr>
        <p:spPr>
          <a:xfrm>
            <a:off x="1353884" y="1863439"/>
            <a:ext cx="1005839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Digital images can be processed by digital computers.</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Important features such as edges can be extracted from images which can be used in industry.</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Images can be given more sharpness and better visual appearance.</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allows industries to remove defective products from the production line.</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Minor errors can be rectified.</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 sizes can be increased or decreased.</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Images can be compressed and decompressed for faster image transfer over the network.</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Images can be automatically sorted depending on the contents they have.</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Unrecognizable features can be made prominent.</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Images can be smoothened.</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allows robots to have vision.</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allows weather forecasting.</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is used to analyze cells and their composition.</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is used to analyze medical images.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47EB94-CDB8-477D-A980-9CF18127E880}"/>
              </a:ext>
            </a:extLst>
          </p:cNvPr>
          <p:cNvSpPr txBox="1"/>
          <p:nvPr/>
        </p:nvSpPr>
        <p:spPr>
          <a:xfrm>
            <a:off x="1473695" y="1036926"/>
            <a:ext cx="10058398" cy="584775"/>
          </a:xfrm>
          <a:prstGeom prst="rect">
            <a:avLst/>
          </a:prstGeom>
          <a:noFill/>
        </p:spPr>
        <p:txBody>
          <a:bodyPr wrap="square" rtlCol="0">
            <a:spAutoFit/>
          </a:bodyPr>
          <a:lstStyle/>
          <a:p>
            <a:r>
              <a:rPr lang="en-IN" sz="3200" b="1" dirty="0">
                <a:solidFill>
                  <a:srgbClr val="00B0F0"/>
                </a:solidFill>
              </a:rPr>
              <a:t>ADVANTAGES OF DIGITAL IMAGE PROCESSING</a:t>
            </a:r>
          </a:p>
        </p:txBody>
      </p:sp>
      <p:pic>
        <p:nvPicPr>
          <p:cNvPr id="8" name="Picture 7">
            <a:extLst>
              <a:ext uri="{FF2B5EF4-FFF2-40B4-BE49-F238E27FC236}">
                <a16:creationId xmlns:a16="http://schemas.microsoft.com/office/drawing/2014/main" id="{70B1B09D-21B5-4C27-BD36-69C38BB4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539" y="4384941"/>
            <a:ext cx="4141554" cy="2330534"/>
          </a:xfrm>
          <a:prstGeom prst="rect">
            <a:avLst/>
          </a:prstGeom>
        </p:spPr>
      </p:pic>
    </p:spTree>
    <p:extLst>
      <p:ext uri="{BB962C8B-B14F-4D97-AF65-F5344CB8AC3E}">
        <p14:creationId xmlns:p14="http://schemas.microsoft.com/office/powerpoint/2010/main" val="315976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F2C34E-7825-4617-8E83-60FE59AF62F7}"/>
              </a:ext>
            </a:extLst>
          </p:cNvPr>
          <p:cNvSpPr txBox="1"/>
          <p:nvPr/>
        </p:nvSpPr>
        <p:spPr>
          <a:xfrm>
            <a:off x="1447815" y="1157498"/>
            <a:ext cx="10947068" cy="584775"/>
          </a:xfrm>
          <a:prstGeom prst="rect">
            <a:avLst/>
          </a:prstGeom>
          <a:noFill/>
        </p:spPr>
        <p:txBody>
          <a:bodyPr wrap="square" rtlCol="0">
            <a:spAutoFit/>
          </a:bodyPr>
          <a:lstStyle/>
          <a:p>
            <a:r>
              <a:rPr lang="en-IN" sz="3200" b="1" dirty="0">
                <a:solidFill>
                  <a:srgbClr val="00B0F0"/>
                </a:solidFill>
              </a:rPr>
              <a:t>Disadvantages of Digital Image Processing</a:t>
            </a:r>
          </a:p>
        </p:txBody>
      </p:sp>
      <p:sp>
        <p:nvSpPr>
          <p:cNvPr id="7" name="TextBox 6">
            <a:extLst>
              <a:ext uri="{FF2B5EF4-FFF2-40B4-BE49-F238E27FC236}">
                <a16:creationId xmlns:a16="http://schemas.microsoft.com/office/drawing/2014/main" id="{56ED547F-0470-494A-876B-702E1CD7BDDF}"/>
              </a:ext>
            </a:extLst>
          </p:cNvPr>
          <p:cNvSpPr txBox="1"/>
          <p:nvPr/>
        </p:nvSpPr>
        <p:spPr>
          <a:xfrm>
            <a:off x="1447815" y="2129929"/>
            <a:ext cx="1005839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Misuse of copyright is now easier than it earlier was.</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Work has become more technical, which may not be a disadvantage for everyone.</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Can be used in unwanted surveillance.</a:t>
            </a:r>
          </a:p>
        </p:txBody>
      </p:sp>
      <p:pic>
        <p:nvPicPr>
          <p:cNvPr id="9" name="Picture 8">
            <a:extLst>
              <a:ext uri="{FF2B5EF4-FFF2-40B4-BE49-F238E27FC236}">
                <a16:creationId xmlns:a16="http://schemas.microsoft.com/office/drawing/2014/main" id="{9B80A128-E3EA-4F7C-B28E-E2B95663E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170" y="3533247"/>
            <a:ext cx="3182429" cy="2539078"/>
          </a:xfrm>
          <a:prstGeom prst="rect">
            <a:avLst/>
          </a:prstGeom>
        </p:spPr>
      </p:pic>
      <p:pic>
        <p:nvPicPr>
          <p:cNvPr id="11" name="Picture 10">
            <a:extLst>
              <a:ext uri="{FF2B5EF4-FFF2-40B4-BE49-F238E27FC236}">
                <a16:creationId xmlns:a16="http://schemas.microsoft.com/office/drawing/2014/main" id="{A135A931-7480-4BCC-BE9A-5996E498B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739" y="3533247"/>
            <a:ext cx="2687803" cy="2539078"/>
          </a:xfrm>
          <a:prstGeom prst="rect">
            <a:avLst/>
          </a:prstGeom>
        </p:spPr>
      </p:pic>
      <p:pic>
        <p:nvPicPr>
          <p:cNvPr id="13" name="Picture 12">
            <a:extLst>
              <a:ext uri="{FF2B5EF4-FFF2-40B4-BE49-F238E27FC236}">
                <a16:creationId xmlns:a16="http://schemas.microsoft.com/office/drawing/2014/main" id="{82FAA0F2-9FC8-4A83-BBE6-B6858FEEB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458" y="3533247"/>
            <a:ext cx="2724689" cy="2539079"/>
          </a:xfrm>
          <a:prstGeom prst="rect">
            <a:avLst/>
          </a:prstGeom>
        </p:spPr>
      </p:pic>
    </p:spTree>
    <p:extLst>
      <p:ext uri="{BB962C8B-B14F-4D97-AF65-F5344CB8AC3E}">
        <p14:creationId xmlns:p14="http://schemas.microsoft.com/office/powerpoint/2010/main" val="40899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00CA-217E-4B8E-B272-29191FD7D156}"/>
              </a:ext>
            </a:extLst>
          </p:cNvPr>
          <p:cNvSpPr>
            <a:spLocks noGrp="1"/>
          </p:cNvSpPr>
          <p:nvPr>
            <p:ph type="title"/>
          </p:nvPr>
        </p:nvSpPr>
        <p:spPr/>
        <p:txBody>
          <a:bodyPr/>
          <a:lstStyle/>
          <a:p>
            <a:r>
              <a:rPr lang="en-US" dirty="0">
                <a:solidFill>
                  <a:srgbClr val="00B0F0"/>
                </a:solidFill>
              </a:rPr>
              <a:t>Working of project</a:t>
            </a:r>
          </a:p>
        </p:txBody>
      </p:sp>
      <p:sp>
        <p:nvSpPr>
          <p:cNvPr id="3" name="Content Placeholder 2">
            <a:extLst>
              <a:ext uri="{FF2B5EF4-FFF2-40B4-BE49-F238E27FC236}">
                <a16:creationId xmlns:a16="http://schemas.microsoft.com/office/drawing/2014/main" id="{7F1277DB-3DF0-4810-B3C1-4ECDEFCEF637}"/>
              </a:ext>
            </a:extLst>
          </p:cNvPr>
          <p:cNvSpPr>
            <a:spLocks noGrp="1"/>
          </p:cNvSpPr>
          <p:nvPr>
            <p:ph idx="1"/>
          </p:nvPr>
        </p:nvSpPr>
        <p:spPr>
          <a:xfrm>
            <a:off x="1451580" y="2015732"/>
            <a:ext cx="8677842" cy="2210039"/>
          </a:xfrm>
        </p:spPr>
        <p:txBody>
          <a:bodyPr>
            <a:normAutofit fontScale="92500" lnSpcReduction="10000"/>
          </a:bodyPr>
          <a:lstStyle/>
          <a:p>
            <a:r>
              <a:rPr lang="en-US" sz="2000" dirty="0">
                <a:solidFill>
                  <a:srgbClr val="FF0000"/>
                </a:solidFill>
                <a:latin typeface="Times New Roman" panose="02020603050405020304" pitchFamily="18" charset="0"/>
                <a:cs typeface="Times New Roman" panose="02020603050405020304" pitchFamily="18" charset="0"/>
              </a:rPr>
              <a:t>T</a:t>
            </a:r>
            <a:r>
              <a:rPr lang="en-US" sz="2000" b="0" i="0" dirty="0">
                <a:solidFill>
                  <a:srgbClr val="FF0000"/>
                </a:solidFill>
                <a:effectLst/>
                <a:latin typeface="Times New Roman" panose="02020603050405020304" pitchFamily="18" charset="0"/>
                <a:cs typeface="Times New Roman" panose="02020603050405020304" pitchFamily="18" charset="0"/>
              </a:rPr>
              <a:t>he camera of the system captures image of vehicle license plate and then the image is processed through multiple number of algorithms to provide an alpha numeric conversion of the image into a text format.</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This</a:t>
            </a:r>
            <a:r>
              <a:rPr lang="en-US" sz="2000" b="0" i="0" dirty="0">
                <a:solidFill>
                  <a:srgbClr val="FF0000"/>
                </a:solidFill>
                <a:effectLst/>
                <a:latin typeface="Times New Roman" panose="02020603050405020304" pitchFamily="18" charset="0"/>
                <a:cs typeface="Times New Roman" panose="02020603050405020304" pitchFamily="18" charset="0"/>
              </a:rPr>
              <a:t> system is used at many places like Petrol Pumps, Shopping Malls, Airports, highways, toll booths, Hotels, Hospitals, Parking lots, Defense &amp; Military check points etc.</a:t>
            </a:r>
            <a:endParaRPr lang="en-IN" sz="20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endParaRPr>
          </a:p>
        </p:txBody>
      </p:sp>
      <p:pic>
        <p:nvPicPr>
          <p:cNvPr id="5" name="Picture 4">
            <a:extLst>
              <a:ext uri="{FF2B5EF4-FFF2-40B4-BE49-F238E27FC236}">
                <a16:creationId xmlns:a16="http://schemas.microsoft.com/office/drawing/2014/main" id="{FCD26A4A-604D-4886-90C3-4517284A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116" y="3774354"/>
            <a:ext cx="4774323" cy="2934712"/>
          </a:xfrm>
          <a:prstGeom prst="rect">
            <a:avLst/>
          </a:prstGeom>
        </p:spPr>
      </p:pic>
    </p:spTree>
    <p:extLst>
      <p:ext uri="{BB962C8B-B14F-4D97-AF65-F5344CB8AC3E}">
        <p14:creationId xmlns:p14="http://schemas.microsoft.com/office/powerpoint/2010/main" val="36485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1E8CB1-EDB2-44B7-B48F-263800675C70}"/>
              </a:ext>
            </a:extLst>
          </p:cNvPr>
          <p:cNvSpPr txBox="1"/>
          <p:nvPr/>
        </p:nvSpPr>
        <p:spPr>
          <a:xfrm>
            <a:off x="702732" y="2497959"/>
            <a:ext cx="1123245" cy="461665"/>
          </a:xfrm>
          <a:prstGeom prst="rect">
            <a:avLst/>
          </a:prstGeom>
          <a:solidFill>
            <a:srgbClr val="FFFF0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Vehicle</a:t>
            </a:r>
            <a:r>
              <a:rPr lang="en-IN" dirty="0"/>
              <a:t> </a:t>
            </a:r>
          </a:p>
        </p:txBody>
      </p:sp>
      <p:sp>
        <p:nvSpPr>
          <p:cNvPr id="6" name="TextBox 5">
            <a:extLst>
              <a:ext uri="{FF2B5EF4-FFF2-40B4-BE49-F238E27FC236}">
                <a16:creationId xmlns:a16="http://schemas.microsoft.com/office/drawing/2014/main" id="{3A976C68-8D88-483A-9D44-D7923F33E8FC}"/>
              </a:ext>
            </a:extLst>
          </p:cNvPr>
          <p:cNvSpPr txBox="1"/>
          <p:nvPr/>
        </p:nvSpPr>
        <p:spPr>
          <a:xfrm>
            <a:off x="3366910" y="2497959"/>
            <a:ext cx="1216379" cy="461665"/>
          </a:xfrm>
          <a:prstGeom prst="rect">
            <a:avLst/>
          </a:prstGeom>
          <a:solidFill>
            <a:srgbClr val="92D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Camera</a:t>
            </a:r>
          </a:p>
        </p:txBody>
      </p:sp>
      <p:sp>
        <p:nvSpPr>
          <p:cNvPr id="7" name="TextBox 6">
            <a:extLst>
              <a:ext uri="{FF2B5EF4-FFF2-40B4-BE49-F238E27FC236}">
                <a16:creationId xmlns:a16="http://schemas.microsoft.com/office/drawing/2014/main" id="{CCE4575D-615D-41AF-A910-E8F05755EA85}"/>
              </a:ext>
            </a:extLst>
          </p:cNvPr>
          <p:cNvSpPr txBox="1"/>
          <p:nvPr/>
        </p:nvSpPr>
        <p:spPr>
          <a:xfrm>
            <a:off x="5994399" y="2497959"/>
            <a:ext cx="3036709" cy="461665"/>
          </a:xfrm>
          <a:prstGeom prst="rect">
            <a:avLst/>
          </a:prstGeom>
          <a:solidFill>
            <a:srgbClr val="00B0F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Image Acquisition</a:t>
            </a:r>
          </a:p>
        </p:txBody>
      </p:sp>
      <p:sp>
        <p:nvSpPr>
          <p:cNvPr id="8" name="TextBox 7">
            <a:extLst>
              <a:ext uri="{FF2B5EF4-FFF2-40B4-BE49-F238E27FC236}">
                <a16:creationId xmlns:a16="http://schemas.microsoft.com/office/drawing/2014/main" id="{125DDFCA-3674-4936-B87A-7CA12571ABE7}"/>
              </a:ext>
            </a:extLst>
          </p:cNvPr>
          <p:cNvSpPr txBox="1"/>
          <p:nvPr/>
        </p:nvSpPr>
        <p:spPr>
          <a:xfrm>
            <a:off x="5994398" y="3710252"/>
            <a:ext cx="3036710" cy="461665"/>
          </a:xfrm>
          <a:prstGeom prst="rect">
            <a:avLst/>
          </a:prstGeom>
          <a:solidFill>
            <a:srgbClr val="00B0F0"/>
          </a:solidFill>
          <a:ln>
            <a:solidFill>
              <a:schemeClr val="bg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Plate Segmentation</a:t>
            </a:r>
          </a:p>
        </p:txBody>
      </p:sp>
      <p:sp>
        <p:nvSpPr>
          <p:cNvPr id="9" name="TextBox 8">
            <a:extLst>
              <a:ext uri="{FF2B5EF4-FFF2-40B4-BE49-F238E27FC236}">
                <a16:creationId xmlns:a16="http://schemas.microsoft.com/office/drawing/2014/main" id="{100547D1-D889-4068-8CC0-40299F1BCD2E}"/>
              </a:ext>
            </a:extLst>
          </p:cNvPr>
          <p:cNvSpPr txBox="1"/>
          <p:nvPr/>
        </p:nvSpPr>
        <p:spPr>
          <a:xfrm>
            <a:off x="5994398" y="4922546"/>
            <a:ext cx="3036711" cy="461665"/>
          </a:xfrm>
          <a:prstGeom prst="rect">
            <a:avLst/>
          </a:prstGeom>
          <a:solidFill>
            <a:srgbClr val="00B0F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Character Recognition</a:t>
            </a:r>
          </a:p>
        </p:txBody>
      </p:sp>
      <p:sp>
        <p:nvSpPr>
          <p:cNvPr id="10" name="TextBox 9">
            <a:extLst>
              <a:ext uri="{FF2B5EF4-FFF2-40B4-BE49-F238E27FC236}">
                <a16:creationId xmlns:a16="http://schemas.microsoft.com/office/drawing/2014/main" id="{4C358B62-EB00-47F7-881A-905B58A5AA38}"/>
              </a:ext>
            </a:extLst>
          </p:cNvPr>
          <p:cNvSpPr txBox="1"/>
          <p:nvPr/>
        </p:nvSpPr>
        <p:spPr>
          <a:xfrm>
            <a:off x="10747023" y="4922546"/>
            <a:ext cx="1095022" cy="461665"/>
          </a:xfrm>
          <a:prstGeom prst="rect">
            <a:avLst/>
          </a:prstGeom>
          <a:solidFill>
            <a:srgbClr val="FF000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Output</a:t>
            </a:r>
          </a:p>
        </p:txBody>
      </p:sp>
      <p:sp>
        <p:nvSpPr>
          <p:cNvPr id="11" name="Arrow: Right 10">
            <a:extLst>
              <a:ext uri="{FF2B5EF4-FFF2-40B4-BE49-F238E27FC236}">
                <a16:creationId xmlns:a16="http://schemas.microsoft.com/office/drawing/2014/main" id="{30E54A28-1C91-46F3-ACF9-17E5529564C2}"/>
              </a:ext>
            </a:extLst>
          </p:cNvPr>
          <p:cNvSpPr/>
          <p:nvPr/>
        </p:nvSpPr>
        <p:spPr>
          <a:xfrm>
            <a:off x="1955800" y="2644421"/>
            <a:ext cx="1216379" cy="1687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3D861918-BE03-4574-979D-C2F12311918C}"/>
              </a:ext>
            </a:extLst>
          </p:cNvPr>
          <p:cNvSpPr/>
          <p:nvPr/>
        </p:nvSpPr>
        <p:spPr>
          <a:xfrm>
            <a:off x="4680654" y="2644421"/>
            <a:ext cx="1216379" cy="1687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0DB71C27-5652-46C1-9C76-80D9424B15B7}"/>
              </a:ext>
            </a:extLst>
          </p:cNvPr>
          <p:cNvSpPr/>
          <p:nvPr/>
        </p:nvSpPr>
        <p:spPr>
          <a:xfrm rot="5400000">
            <a:off x="7231617" y="3236450"/>
            <a:ext cx="562271" cy="2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844A5C6-5638-44C1-A60C-5D964EBDC047}"/>
              </a:ext>
            </a:extLst>
          </p:cNvPr>
          <p:cNvSpPr/>
          <p:nvPr/>
        </p:nvSpPr>
        <p:spPr>
          <a:xfrm>
            <a:off x="9280876" y="5069008"/>
            <a:ext cx="1216379" cy="1687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3E660FCE-9ED0-445F-8AD5-587D00B28AAE}"/>
              </a:ext>
            </a:extLst>
          </p:cNvPr>
          <p:cNvSpPr/>
          <p:nvPr/>
        </p:nvSpPr>
        <p:spPr>
          <a:xfrm rot="5400000">
            <a:off x="7287915" y="4428176"/>
            <a:ext cx="562271" cy="2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F500A3A5-2B27-43BA-AF19-715D1C57E837}"/>
              </a:ext>
            </a:extLst>
          </p:cNvPr>
          <p:cNvSpPr txBox="1"/>
          <p:nvPr/>
        </p:nvSpPr>
        <p:spPr>
          <a:xfrm>
            <a:off x="1351378" y="1205610"/>
            <a:ext cx="3860800" cy="584775"/>
          </a:xfrm>
          <a:prstGeom prst="rect">
            <a:avLst/>
          </a:prstGeom>
          <a:noFill/>
        </p:spPr>
        <p:txBody>
          <a:bodyPr wrap="square" rtlCol="0">
            <a:spAutoFit/>
          </a:bodyPr>
          <a:lstStyle/>
          <a:p>
            <a:r>
              <a:rPr lang="en-IN" sz="3200" b="1" dirty="0">
                <a:solidFill>
                  <a:srgbClr val="00B0F0"/>
                </a:solidFill>
              </a:rPr>
              <a:t>BLOCK DIAGRAM</a:t>
            </a:r>
          </a:p>
        </p:txBody>
      </p:sp>
    </p:spTree>
    <p:extLst>
      <p:ext uri="{BB962C8B-B14F-4D97-AF65-F5344CB8AC3E}">
        <p14:creationId xmlns:p14="http://schemas.microsoft.com/office/powerpoint/2010/main" val="274501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56DBB7-F920-46AC-8C3B-1DB22E8B8A84}"/>
              </a:ext>
            </a:extLst>
          </p:cNvPr>
          <p:cNvSpPr txBox="1"/>
          <p:nvPr/>
        </p:nvSpPr>
        <p:spPr>
          <a:xfrm>
            <a:off x="1233995" y="1897377"/>
            <a:ext cx="12192000" cy="1938992"/>
          </a:xfrm>
          <a:prstGeom prst="rect">
            <a:avLst/>
          </a:prstGeom>
          <a:noFill/>
        </p:spPr>
        <p:txBody>
          <a:bodyPr wrap="square">
            <a:spAutoFit/>
          </a:bodyPr>
          <a:lstStyle/>
          <a:p>
            <a:pPr algn="just"/>
            <a:r>
              <a:rPr lang="en-US" sz="2000" b="0" i="0" dirty="0">
                <a:solidFill>
                  <a:srgbClr val="FF0000"/>
                </a:solidFill>
                <a:effectLst/>
                <a:latin typeface="Times New Roman" panose="02020603050405020304" pitchFamily="18" charset="0"/>
                <a:cs typeface="Times New Roman" panose="02020603050405020304" pitchFamily="18" charset="0"/>
              </a:rPr>
              <a:t>There are three programs or ‘.m’ files for this project.</a:t>
            </a:r>
          </a:p>
          <a:p>
            <a:pPr algn="just">
              <a:buFont typeface="Arial" panose="020B0604020202020204" pitchFamily="34" charset="0"/>
              <a:buChar char="•"/>
            </a:pPr>
            <a:r>
              <a:rPr lang="en-US" sz="2000" b="1" i="0" dirty="0">
                <a:solidFill>
                  <a:srgbClr val="FF0000"/>
                </a:solidFill>
                <a:effectLst/>
                <a:latin typeface="Times New Roman" panose="02020603050405020304" pitchFamily="18" charset="0"/>
                <a:cs typeface="Times New Roman" panose="02020603050405020304" pitchFamily="18" charset="0"/>
              </a:rPr>
              <a:t>Template Creation</a:t>
            </a:r>
            <a:r>
              <a:rPr lang="en-US" sz="2000" b="0" i="0" dirty="0">
                <a:solidFill>
                  <a:srgbClr val="FF0000"/>
                </a:solidFill>
                <a:effectLst/>
                <a:latin typeface="Times New Roman" panose="02020603050405020304" pitchFamily="18" charset="0"/>
                <a:cs typeface="Times New Roman" panose="02020603050405020304" pitchFamily="18" charset="0"/>
              </a:rPr>
              <a:t> (</a:t>
            </a:r>
            <a:r>
              <a:rPr lang="en-US" sz="2000" b="0" i="1" dirty="0" err="1">
                <a:solidFill>
                  <a:srgbClr val="FF0000"/>
                </a:solidFill>
                <a:effectLst/>
                <a:latin typeface="Times New Roman" panose="02020603050405020304" pitchFamily="18" charset="0"/>
                <a:cs typeface="Times New Roman" panose="02020603050405020304" pitchFamily="18" charset="0"/>
              </a:rPr>
              <a:t>template_creation.m</a:t>
            </a:r>
            <a:r>
              <a:rPr lang="en-US" sz="2000" b="0" i="0" dirty="0">
                <a:solidFill>
                  <a:srgbClr val="FF0000"/>
                </a:solidFill>
                <a:effectLst/>
                <a:latin typeface="Times New Roman" panose="02020603050405020304" pitchFamily="18" charset="0"/>
                <a:cs typeface="Times New Roman" panose="02020603050405020304" pitchFamily="18" charset="0"/>
              </a:rPr>
              <a:t>)– This is used to call the saved images of </a:t>
            </a:r>
            <a:r>
              <a:rPr lang="en-US" sz="2000" b="0" i="0" dirty="0" err="1">
                <a:solidFill>
                  <a:srgbClr val="FF0000"/>
                </a:solidFill>
                <a:effectLst/>
                <a:latin typeface="Times New Roman" panose="02020603050405020304" pitchFamily="18" charset="0"/>
                <a:cs typeface="Times New Roman" panose="02020603050405020304" pitchFamily="18" charset="0"/>
              </a:rPr>
              <a:t>alphanumerics</a:t>
            </a:r>
            <a:r>
              <a:rPr lang="en-US" sz="2000" b="0" i="0" dirty="0">
                <a:solidFill>
                  <a:srgbClr val="FF0000"/>
                </a:solidFill>
                <a:effectLst/>
                <a:latin typeface="Times New Roman" panose="02020603050405020304" pitchFamily="18" charset="0"/>
                <a:cs typeface="Times New Roman" panose="02020603050405020304" pitchFamily="18" charset="0"/>
              </a:rPr>
              <a:t> and then save them as a new template in MATLAB memory.</a:t>
            </a:r>
          </a:p>
          <a:p>
            <a:pPr algn="just">
              <a:buFont typeface="Arial" panose="020B0604020202020204" pitchFamily="34" charset="0"/>
              <a:buChar char="•"/>
            </a:pPr>
            <a:r>
              <a:rPr lang="en-US" sz="2000" b="1" i="0" dirty="0">
                <a:solidFill>
                  <a:srgbClr val="FF0000"/>
                </a:solidFill>
                <a:effectLst/>
                <a:latin typeface="Times New Roman" panose="02020603050405020304" pitchFamily="18" charset="0"/>
                <a:cs typeface="Times New Roman" panose="02020603050405020304" pitchFamily="18" charset="0"/>
              </a:rPr>
              <a:t>Letter Detection(</a:t>
            </a:r>
            <a:r>
              <a:rPr lang="en-US" sz="2000" b="0" i="1" dirty="0" err="1">
                <a:solidFill>
                  <a:srgbClr val="FF0000"/>
                </a:solidFill>
                <a:effectLst/>
                <a:latin typeface="Times New Roman" panose="02020603050405020304" pitchFamily="18" charset="0"/>
                <a:cs typeface="Times New Roman" panose="02020603050405020304" pitchFamily="18" charset="0"/>
              </a:rPr>
              <a:t>Letter_detection.m</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Reads the characters from the input image and find the highest matched corresponding alphanumeric.</a:t>
            </a:r>
          </a:p>
          <a:p>
            <a:pPr algn="just">
              <a:buFont typeface="Arial" panose="020B0604020202020204" pitchFamily="34" charset="0"/>
              <a:buChar char="•"/>
            </a:pPr>
            <a:r>
              <a:rPr lang="en-US" sz="2000" b="1" i="0" dirty="0">
                <a:solidFill>
                  <a:srgbClr val="FF0000"/>
                </a:solidFill>
                <a:effectLst/>
                <a:latin typeface="Times New Roman" panose="02020603050405020304" pitchFamily="18" charset="0"/>
                <a:cs typeface="Times New Roman" panose="02020603050405020304" pitchFamily="18" charset="0"/>
              </a:rPr>
              <a:t>Plate Detection(</a:t>
            </a:r>
            <a:r>
              <a:rPr lang="en-US" sz="2000" b="0" i="1" dirty="0" err="1">
                <a:solidFill>
                  <a:srgbClr val="FF0000"/>
                </a:solidFill>
                <a:effectLst/>
                <a:latin typeface="Times New Roman" panose="02020603050405020304" pitchFamily="18" charset="0"/>
                <a:cs typeface="Times New Roman" panose="02020603050405020304" pitchFamily="18" charset="0"/>
              </a:rPr>
              <a:t>Plate_detection.m</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Process the image and then call the above two m-files to detect the number.</a:t>
            </a:r>
          </a:p>
        </p:txBody>
      </p:sp>
      <p:sp>
        <p:nvSpPr>
          <p:cNvPr id="7" name="TextBox 6">
            <a:extLst>
              <a:ext uri="{FF2B5EF4-FFF2-40B4-BE49-F238E27FC236}">
                <a16:creationId xmlns:a16="http://schemas.microsoft.com/office/drawing/2014/main" id="{AD8A5108-4D71-4AA7-8425-E3381386F638}"/>
              </a:ext>
            </a:extLst>
          </p:cNvPr>
          <p:cNvSpPr txBox="1"/>
          <p:nvPr/>
        </p:nvSpPr>
        <p:spPr>
          <a:xfrm>
            <a:off x="1394178" y="1194939"/>
            <a:ext cx="9945511" cy="553998"/>
          </a:xfrm>
          <a:prstGeom prst="rect">
            <a:avLst/>
          </a:prstGeom>
          <a:noFill/>
        </p:spPr>
        <p:txBody>
          <a:bodyPr wrap="square" rtlCol="0">
            <a:spAutoFit/>
          </a:bodyPr>
          <a:lstStyle/>
          <a:p>
            <a:r>
              <a:rPr lang="en-IN" sz="3000" b="1" dirty="0">
                <a:solidFill>
                  <a:srgbClr val="00B0F0"/>
                </a:solidFill>
              </a:rPr>
              <a:t>STRUCTURE OF PROGRAM FILES AND ITS USES</a:t>
            </a:r>
          </a:p>
        </p:txBody>
      </p:sp>
      <p:sp>
        <p:nvSpPr>
          <p:cNvPr id="10" name="TextBox 9">
            <a:extLst>
              <a:ext uri="{FF2B5EF4-FFF2-40B4-BE49-F238E27FC236}">
                <a16:creationId xmlns:a16="http://schemas.microsoft.com/office/drawing/2014/main" id="{0247DA2A-A4C0-495F-8196-4B0E2ED2B5D5}"/>
              </a:ext>
            </a:extLst>
          </p:cNvPr>
          <p:cNvSpPr txBox="1"/>
          <p:nvPr/>
        </p:nvSpPr>
        <p:spPr>
          <a:xfrm>
            <a:off x="4391375" y="4526675"/>
            <a:ext cx="2381957" cy="461665"/>
          </a:xfrm>
          <a:prstGeom prst="rect">
            <a:avLst/>
          </a:prstGeom>
          <a:solidFill>
            <a:srgbClr val="00B0F0"/>
          </a:solid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Plate_detection.m</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1B3ACF-6959-43FE-9814-E0346BEDFE92}"/>
              </a:ext>
            </a:extLst>
          </p:cNvPr>
          <p:cNvSpPr txBox="1"/>
          <p:nvPr/>
        </p:nvSpPr>
        <p:spPr>
          <a:xfrm>
            <a:off x="8308621" y="5626828"/>
            <a:ext cx="2760133" cy="461665"/>
          </a:xfrm>
          <a:prstGeom prst="rect">
            <a:avLst/>
          </a:prstGeom>
          <a:solidFill>
            <a:srgbClr val="FF0000"/>
          </a:solidFill>
        </p:spPr>
        <p:txBody>
          <a:bodyPr wrap="square" rtlCol="0">
            <a:spAutoFit/>
          </a:bodyPr>
          <a:lstStyle/>
          <a:p>
            <a:r>
              <a:rPr lang="en-IN" sz="2400" dirty="0" err="1">
                <a:solidFill>
                  <a:schemeClr val="bg1"/>
                </a:solidFill>
                <a:latin typeface="Times New Roman" panose="02020603050405020304" pitchFamily="18" charset="0"/>
                <a:cs typeface="Times New Roman" panose="02020603050405020304" pitchFamily="18" charset="0"/>
              </a:rPr>
              <a:t>Letter_detection.m</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6E720FA-523B-4C60-9563-957F962B08AE}"/>
              </a:ext>
            </a:extLst>
          </p:cNvPr>
          <p:cNvSpPr txBox="1"/>
          <p:nvPr/>
        </p:nvSpPr>
        <p:spPr>
          <a:xfrm>
            <a:off x="8308620" y="3950689"/>
            <a:ext cx="2760133" cy="461665"/>
          </a:xfrm>
          <a:prstGeom prst="rect">
            <a:avLst/>
          </a:prstGeom>
          <a:solidFill>
            <a:srgbClr val="00B050"/>
          </a:solid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Template_creation.m</a:t>
            </a:r>
            <a:endParaRPr lang="en-IN" sz="2400" dirty="0">
              <a:latin typeface="Times New Roman" panose="02020603050405020304" pitchFamily="18"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D8E2E7F5-C8DE-4540-938F-95BDAD81274A}"/>
              </a:ext>
            </a:extLst>
          </p:cNvPr>
          <p:cNvCxnSpPr>
            <a:cxnSpLocks/>
          </p:cNvCxnSpPr>
          <p:nvPr/>
        </p:nvCxnSpPr>
        <p:spPr>
          <a:xfrm rot="10800000" flipV="1">
            <a:off x="6773332" y="4055067"/>
            <a:ext cx="1535288" cy="57598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96990B82-F482-4A9E-9A5C-2691B8AB98DC}"/>
              </a:ext>
            </a:extLst>
          </p:cNvPr>
          <p:cNvCxnSpPr>
            <a:cxnSpLocks/>
            <a:stCxn id="12" idx="1"/>
          </p:cNvCxnSpPr>
          <p:nvPr/>
        </p:nvCxnSpPr>
        <p:spPr>
          <a:xfrm rot="10800000">
            <a:off x="6773331" y="4797769"/>
            <a:ext cx="1535290" cy="105989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F08E2637-A516-459F-ABB3-9D9DD170AB2A}"/>
              </a:ext>
            </a:extLst>
          </p:cNvPr>
          <p:cNvSpPr txBox="1"/>
          <p:nvPr/>
        </p:nvSpPr>
        <p:spPr>
          <a:xfrm>
            <a:off x="846667" y="4470230"/>
            <a:ext cx="1095022" cy="461665"/>
          </a:xfrm>
          <a:prstGeom prst="rect">
            <a:avLst/>
          </a:prstGeom>
          <a:solidFill>
            <a:srgbClr val="FF000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Output</a:t>
            </a:r>
          </a:p>
        </p:txBody>
      </p:sp>
      <p:cxnSp>
        <p:nvCxnSpPr>
          <p:cNvPr id="22" name="Straight Arrow Connector 21">
            <a:extLst>
              <a:ext uri="{FF2B5EF4-FFF2-40B4-BE49-F238E27FC236}">
                <a16:creationId xmlns:a16="http://schemas.microsoft.com/office/drawing/2014/main" id="{CC7F9DC9-8090-4D6F-8A41-C055B54B9A0A}"/>
              </a:ext>
            </a:extLst>
          </p:cNvPr>
          <p:cNvCxnSpPr>
            <a:cxnSpLocks/>
          </p:cNvCxnSpPr>
          <p:nvPr/>
        </p:nvCxnSpPr>
        <p:spPr>
          <a:xfrm flipH="1" flipV="1">
            <a:off x="1941689" y="4813952"/>
            <a:ext cx="244968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8782084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1303</TotalTime>
  <Words>897</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16</vt:i4>
      </vt:variant>
    </vt:vector>
  </HeadingPairs>
  <TitlesOfParts>
    <vt:vector size="32" baseType="lpstr">
      <vt:lpstr>Arial</vt:lpstr>
      <vt:lpstr>Bookman Old Style</vt:lpstr>
      <vt:lpstr>Calibri</vt:lpstr>
      <vt:lpstr>Calibri Light</vt:lpstr>
      <vt:lpstr>Century Gothic</vt:lpstr>
      <vt:lpstr>Gill Sans MT</vt:lpstr>
      <vt:lpstr>Roboto</vt:lpstr>
      <vt:lpstr>Times New Roman</vt:lpstr>
      <vt:lpstr>Tw Cen MT</vt:lpstr>
      <vt:lpstr>Wingdings</vt:lpstr>
      <vt:lpstr>Wingdings 3</vt:lpstr>
      <vt:lpstr>Gallery</vt:lpstr>
      <vt:lpstr>Celestial</vt:lpstr>
      <vt:lpstr>Circuit</vt:lpstr>
      <vt:lpstr>Ion</vt:lpstr>
      <vt:lpstr>Office Theme</vt:lpstr>
      <vt:lpstr>PowerPoint Presentation</vt:lpstr>
      <vt:lpstr>Contents</vt:lpstr>
      <vt:lpstr>PowerPoint Presentation</vt:lpstr>
      <vt:lpstr>Need of digital image processing</vt:lpstr>
      <vt:lpstr>PowerPoint Presentation</vt:lpstr>
      <vt:lpstr>PowerPoint Presentation</vt:lpstr>
      <vt:lpstr>Working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AMARTYA SINGH</dc:creator>
  <cp:lastModifiedBy>adityaharshaditya@outlook.com</cp:lastModifiedBy>
  <cp:revision>160</cp:revision>
  <dcterms:created xsi:type="dcterms:W3CDTF">2020-10-19T14:20:54Z</dcterms:created>
  <dcterms:modified xsi:type="dcterms:W3CDTF">2024-11-26T03:53:21Z</dcterms:modified>
</cp:coreProperties>
</file>