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6" r:id="rId1"/>
  </p:sldMasterIdLst>
  <p:notesMasterIdLst>
    <p:notesMasterId r:id="rId28"/>
  </p:notesMasterIdLst>
  <p:handoutMasterIdLst>
    <p:handoutMasterId r:id="rId29"/>
  </p:handoutMasterIdLst>
  <p:sldIdLst>
    <p:sldId id="256" r:id="rId2"/>
    <p:sldId id="288" r:id="rId3"/>
    <p:sldId id="289" r:id="rId4"/>
    <p:sldId id="258" r:id="rId5"/>
    <p:sldId id="259" r:id="rId6"/>
    <p:sldId id="261" r:id="rId7"/>
    <p:sldId id="264" r:id="rId8"/>
    <p:sldId id="266" r:id="rId9"/>
    <p:sldId id="267" r:id="rId10"/>
    <p:sldId id="268" r:id="rId11"/>
    <p:sldId id="280" r:id="rId12"/>
    <p:sldId id="269" r:id="rId13"/>
    <p:sldId id="286" r:id="rId14"/>
    <p:sldId id="271" r:id="rId15"/>
    <p:sldId id="287" r:id="rId16"/>
    <p:sldId id="272" r:id="rId17"/>
    <p:sldId id="273" r:id="rId18"/>
    <p:sldId id="274" r:id="rId19"/>
    <p:sldId id="275" r:id="rId20"/>
    <p:sldId id="281" r:id="rId21"/>
    <p:sldId id="282" r:id="rId22"/>
    <p:sldId id="283" r:id="rId23"/>
    <p:sldId id="284" r:id="rId24"/>
    <p:sldId id="276" r:id="rId25"/>
    <p:sldId id="28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E9CA02-B5CC-46A6-A524-A5AA65E486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8C30269-6EF7-46C8-8E2A-3C4A3AE4B1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0D23D-DCA1-4A20-B38B-AA6A56A96051}" type="datetimeFigureOut">
              <a:rPr lang="en-IN" smtClean="0"/>
              <a:t>27-11-2020</a:t>
            </a:fld>
            <a:endParaRPr lang="en-IN"/>
          </a:p>
        </p:txBody>
      </p:sp>
      <p:sp>
        <p:nvSpPr>
          <p:cNvPr id="4" name="Footer Placeholder 3">
            <a:extLst>
              <a:ext uri="{FF2B5EF4-FFF2-40B4-BE49-F238E27FC236}">
                <a16:creationId xmlns:a16="http://schemas.microsoft.com/office/drawing/2014/main" id="{95CCED21-377F-488E-B3AD-B11BC19611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Aditya Prasad Tripathy</a:t>
            </a:r>
          </a:p>
        </p:txBody>
      </p:sp>
      <p:sp>
        <p:nvSpPr>
          <p:cNvPr id="5" name="Slide Number Placeholder 4">
            <a:extLst>
              <a:ext uri="{FF2B5EF4-FFF2-40B4-BE49-F238E27FC236}">
                <a16:creationId xmlns:a16="http://schemas.microsoft.com/office/drawing/2014/main" id="{2DD0778B-A046-4642-894A-6CDD36D2CC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BD1699-E767-4B9C-AEE8-8B01F7DF5911}" type="slidenum">
              <a:rPr lang="en-IN" smtClean="0"/>
              <a:t>‹#›</a:t>
            </a:fld>
            <a:endParaRPr lang="en-IN"/>
          </a:p>
        </p:txBody>
      </p:sp>
    </p:spTree>
    <p:extLst>
      <p:ext uri="{BB962C8B-B14F-4D97-AF65-F5344CB8AC3E}">
        <p14:creationId xmlns:p14="http://schemas.microsoft.com/office/powerpoint/2010/main" val="2790458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6BA3-34C0-487A-B2CD-3621D33941CE}" type="datetimeFigureOut">
              <a:rPr lang="en-IN" smtClean="0"/>
              <a:t>27-11-2020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Aditya Prasad Tripathy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AEDCC-DAE0-4ADA-8035-870CC53D50CD}" type="slidenum">
              <a:rPr lang="en-IN" smtClean="0"/>
              <a:t>‹#›</a:t>
            </a:fld>
            <a:endParaRPr lang="en-IN"/>
          </a:p>
        </p:txBody>
      </p:sp>
    </p:spTree>
    <p:extLst>
      <p:ext uri="{BB962C8B-B14F-4D97-AF65-F5344CB8AC3E}">
        <p14:creationId xmlns:p14="http://schemas.microsoft.com/office/powerpoint/2010/main" val="563856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7AEDCC-DAE0-4ADA-8035-870CC53D50CD}" type="slidenum">
              <a:rPr lang="en-IN" smtClean="0"/>
              <a:t>1</a:t>
            </a:fld>
            <a:endParaRPr lang="en-IN"/>
          </a:p>
        </p:txBody>
      </p:sp>
    </p:spTree>
    <p:extLst>
      <p:ext uri="{BB962C8B-B14F-4D97-AF65-F5344CB8AC3E}">
        <p14:creationId xmlns:p14="http://schemas.microsoft.com/office/powerpoint/2010/main" val="162607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C466-9CED-4E58-99C8-A9EEFC3EB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FBB069-A7F9-4A1B-9F56-499496C26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1C9148-85BA-4BA1-814A-697E587C3FF3}"/>
              </a:ext>
            </a:extLst>
          </p:cNvPr>
          <p:cNvSpPr>
            <a:spLocks noGrp="1"/>
          </p:cNvSpPr>
          <p:nvPr>
            <p:ph type="dt" sz="half" idx="10"/>
          </p:nvPr>
        </p:nvSpPr>
        <p:spPr/>
        <p:txBody>
          <a:bodyPr/>
          <a:lstStyle/>
          <a:p>
            <a:fld id="{E5A20274-925C-4CDB-827F-BEFA897B26E1}" type="datetime1">
              <a:rPr lang="en-IN" smtClean="0"/>
              <a:t>27-11-2020</a:t>
            </a:fld>
            <a:endParaRPr lang="en-IN"/>
          </a:p>
        </p:txBody>
      </p:sp>
      <p:sp>
        <p:nvSpPr>
          <p:cNvPr id="5" name="Footer Placeholder 4">
            <a:extLst>
              <a:ext uri="{FF2B5EF4-FFF2-40B4-BE49-F238E27FC236}">
                <a16:creationId xmlns:a16="http://schemas.microsoft.com/office/drawing/2014/main" id="{CBA824F1-085C-4889-88D6-D322E009DB53}"/>
              </a:ext>
            </a:extLst>
          </p:cNvPr>
          <p:cNvSpPr>
            <a:spLocks noGrp="1"/>
          </p:cNvSpPr>
          <p:nvPr>
            <p:ph type="ftr" sz="quarter" idx="11"/>
          </p:nvPr>
        </p:nvSpPr>
        <p:spPr/>
        <p:txBody>
          <a:bodyPr/>
          <a:lstStyle/>
          <a:p>
            <a:r>
              <a:rPr lang="en-IN"/>
              <a:t>Aditya Prasad Tripathy 1701106508</a:t>
            </a:r>
          </a:p>
        </p:txBody>
      </p:sp>
      <p:sp>
        <p:nvSpPr>
          <p:cNvPr id="6" name="Slide Number Placeholder 5">
            <a:extLst>
              <a:ext uri="{FF2B5EF4-FFF2-40B4-BE49-F238E27FC236}">
                <a16:creationId xmlns:a16="http://schemas.microsoft.com/office/drawing/2014/main" id="{39B1BBD4-33C1-43C6-9B44-4A39C0D88A87}"/>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357504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14CB-B7A2-4554-BF55-EECB6555E1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4097D-70D6-48B2-8964-B93FA3673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0D11-AFD2-422E-A0A4-A6275CAFA4FD}"/>
              </a:ext>
            </a:extLst>
          </p:cNvPr>
          <p:cNvSpPr>
            <a:spLocks noGrp="1"/>
          </p:cNvSpPr>
          <p:nvPr>
            <p:ph type="dt" sz="half" idx="10"/>
          </p:nvPr>
        </p:nvSpPr>
        <p:spPr/>
        <p:txBody>
          <a:bodyPr/>
          <a:lstStyle/>
          <a:p>
            <a:fld id="{C3F41145-2D80-4174-B6B5-559950AA1E63}" type="datetime1">
              <a:rPr lang="en-IN" smtClean="0"/>
              <a:t>27-11-2020</a:t>
            </a:fld>
            <a:endParaRPr lang="en-IN"/>
          </a:p>
        </p:txBody>
      </p:sp>
      <p:sp>
        <p:nvSpPr>
          <p:cNvPr id="5" name="Footer Placeholder 4">
            <a:extLst>
              <a:ext uri="{FF2B5EF4-FFF2-40B4-BE49-F238E27FC236}">
                <a16:creationId xmlns:a16="http://schemas.microsoft.com/office/drawing/2014/main" id="{25601275-E876-4443-ACA1-244A91CDDB36}"/>
              </a:ext>
            </a:extLst>
          </p:cNvPr>
          <p:cNvSpPr>
            <a:spLocks noGrp="1"/>
          </p:cNvSpPr>
          <p:nvPr>
            <p:ph type="ftr" sz="quarter" idx="11"/>
          </p:nvPr>
        </p:nvSpPr>
        <p:spPr/>
        <p:txBody>
          <a:bodyPr/>
          <a:lstStyle/>
          <a:p>
            <a:r>
              <a:rPr lang="en-IN"/>
              <a:t>Aditya Prasad Tripathy 1701106508</a:t>
            </a:r>
          </a:p>
        </p:txBody>
      </p:sp>
      <p:sp>
        <p:nvSpPr>
          <p:cNvPr id="6" name="Slide Number Placeholder 5">
            <a:extLst>
              <a:ext uri="{FF2B5EF4-FFF2-40B4-BE49-F238E27FC236}">
                <a16:creationId xmlns:a16="http://schemas.microsoft.com/office/drawing/2014/main" id="{0BF79C5B-69BA-44F3-B965-DF4DD0FBB79C}"/>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21414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663D9-F50B-4CCE-9331-31B33BB1AF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9E017-8281-42B8-AA8A-6FA9E8C43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2453E-5AC5-4757-8D2B-E53EA92E30E7}"/>
              </a:ext>
            </a:extLst>
          </p:cNvPr>
          <p:cNvSpPr>
            <a:spLocks noGrp="1"/>
          </p:cNvSpPr>
          <p:nvPr>
            <p:ph type="dt" sz="half" idx="10"/>
          </p:nvPr>
        </p:nvSpPr>
        <p:spPr/>
        <p:txBody>
          <a:bodyPr/>
          <a:lstStyle/>
          <a:p>
            <a:fld id="{404878CD-F793-4D50-888A-8FE620699D7C}" type="datetime1">
              <a:rPr lang="en-IN" smtClean="0"/>
              <a:t>27-11-2020</a:t>
            </a:fld>
            <a:endParaRPr lang="en-IN"/>
          </a:p>
        </p:txBody>
      </p:sp>
      <p:sp>
        <p:nvSpPr>
          <p:cNvPr id="5" name="Footer Placeholder 4">
            <a:extLst>
              <a:ext uri="{FF2B5EF4-FFF2-40B4-BE49-F238E27FC236}">
                <a16:creationId xmlns:a16="http://schemas.microsoft.com/office/drawing/2014/main" id="{523F568A-64B4-4F30-949B-7C83F48D51D3}"/>
              </a:ext>
            </a:extLst>
          </p:cNvPr>
          <p:cNvSpPr>
            <a:spLocks noGrp="1"/>
          </p:cNvSpPr>
          <p:nvPr>
            <p:ph type="ftr" sz="quarter" idx="11"/>
          </p:nvPr>
        </p:nvSpPr>
        <p:spPr/>
        <p:txBody>
          <a:bodyPr/>
          <a:lstStyle/>
          <a:p>
            <a:r>
              <a:rPr lang="en-IN"/>
              <a:t>Aditya Prasad Tripathy 1701106508</a:t>
            </a:r>
          </a:p>
        </p:txBody>
      </p:sp>
      <p:sp>
        <p:nvSpPr>
          <p:cNvPr id="6" name="Slide Number Placeholder 5">
            <a:extLst>
              <a:ext uri="{FF2B5EF4-FFF2-40B4-BE49-F238E27FC236}">
                <a16:creationId xmlns:a16="http://schemas.microsoft.com/office/drawing/2014/main" id="{25C63AD8-1286-42E8-A416-89F3D1F7222E}"/>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330833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0FEF-DDD5-499E-808F-B3973EDCD07B}"/>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C51CB4E-5736-40C6-BEE6-2CFDACD530A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78DC304-093B-49AC-BD98-B2784A370246}"/>
              </a:ext>
            </a:extLst>
          </p:cNvPr>
          <p:cNvSpPr>
            <a:spLocks noGrp="1"/>
          </p:cNvSpPr>
          <p:nvPr>
            <p:ph type="dt" sz="half" idx="10"/>
          </p:nvPr>
        </p:nvSpPr>
        <p:spPr/>
        <p:txBody>
          <a:bodyPr/>
          <a:lstStyle/>
          <a:p>
            <a:fld id="{8FE2169E-5495-4F88-89EC-26A6CBF3FE06}" type="datetime1">
              <a:rPr lang="en-IN" smtClean="0"/>
              <a:t>27-11-2020</a:t>
            </a:fld>
            <a:endParaRPr lang="en-IN"/>
          </a:p>
        </p:txBody>
      </p:sp>
      <p:sp>
        <p:nvSpPr>
          <p:cNvPr id="5" name="Footer Placeholder 4">
            <a:extLst>
              <a:ext uri="{FF2B5EF4-FFF2-40B4-BE49-F238E27FC236}">
                <a16:creationId xmlns:a16="http://schemas.microsoft.com/office/drawing/2014/main" id="{EE80DE76-7D44-45EF-BC5F-DEBD24FD2B4C}"/>
              </a:ext>
            </a:extLst>
          </p:cNvPr>
          <p:cNvSpPr>
            <a:spLocks noGrp="1"/>
          </p:cNvSpPr>
          <p:nvPr>
            <p:ph type="ftr" sz="quarter" idx="11"/>
          </p:nvPr>
        </p:nvSpPr>
        <p:spPr/>
        <p:txBody>
          <a:bodyPr/>
          <a:lstStyle/>
          <a:p>
            <a:r>
              <a:rPr lang="en-IN"/>
              <a:t>Aditya Prasad Tripathy 1701106508</a:t>
            </a:r>
          </a:p>
        </p:txBody>
      </p:sp>
      <p:sp>
        <p:nvSpPr>
          <p:cNvPr id="6" name="Slide Number Placeholder 5">
            <a:extLst>
              <a:ext uri="{FF2B5EF4-FFF2-40B4-BE49-F238E27FC236}">
                <a16:creationId xmlns:a16="http://schemas.microsoft.com/office/drawing/2014/main" id="{6B01C5C4-E9A1-4C8A-8DED-CBA1D95DDA6B}"/>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34731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DD6B-984E-4D51-A0F4-6A31105D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4C48A5-44AF-43FB-8C67-5C2AEE097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6A97-0170-459C-9241-6C6EA5690666}"/>
              </a:ext>
            </a:extLst>
          </p:cNvPr>
          <p:cNvSpPr>
            <a:spLocks noGrp="1"/>
          </p:cNvSpPr>
          <p:nvPr>
            <p:ph type="dt" sz="half" idx="10"/>
          </p:nvPr>
        </p:nvSpPr>
        <p:spPr/>
        <p:txBody>
          <a:bodyPr/>
          <a:lstStyle/>
          <a:p>
            <a:fld id="{2CA0DAB2-9DF8-4292-9FB2-B6311B060B0D}" type="datetime1">
              <a:rPr lang="en-IN" smtClean="0"/>
              <a:t>27-11-2020</a:t>
            </a:fld>
            <a:endParaRPr lang="en-IN"/>
          </a:p>
        </p:txBody>
      </p:sp>
      <p:sp>
        <p:nvSpPr>
          <p:cNvPr id="5" name="Footer Placeholder 4">
            <a:extLst>
              <a:ext uri="{FF2B5EF4-FFF2-40B4-BE49-F238E27FC236}">
                <a16:creationId xmlns:a16="http://schemas.microsoft.com/office/drawing/2014/main" id="{31295BD9-341C-46D1-A2D5-FAB7A7BC4823}"/>
              </a:ext>
            </a:extLst>
          </p:cNvPr>
          <p:cNvSpPr>
            <a:spLocks noGrp="1"/>
          </p:cNvSpPr>
          <p:nvPr>
            <p:ph type="ftr" sz="quarter" idx="11"/>
          </p:nvPr>
        </p:nvSpPr>
        <p:spPr/>
        <p:txBody>
          <a:bodyPr/>
          <a:lstStyle/>
          <a:p>
            <a:r>
              <a:rPr lang="en-IN"/>
              <a:t>Aditya Prasad Tripathy 1701106508</a:t>
            </a:r>
          </a:p>
        </p:txBody>
      </p:sp>
      <p:sp>
        <p:nvSpPr>
          <p:cNvPr id="6" name="Slide Number Placeholder 5">
            <a:extLst>
              <a:ext uri="{FF2B5EF4-FFF2-40B4-BE49-F238E27FC236}">
                <a16:creationId xmlns:a16="http://schemas.microsoft.com/office/drawing/2014/main" id="{96712162-384B-405A-9871-44F50793A8D6}"/>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314832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6C8D-5416-4D21-8CF4-5328DBDDE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F746E-E5BB-4E61-B303-21E9610DD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3E2125-048B-4449-9802-0D4EE4610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CE4CBD-C48B-471D-8CE4-954E8DED3E28}"/>
              </a:ext>
            </a:extLst>
          </p:cNvPr>
          <p:cNvSpPr>
            <a:spLocks noGrp="1"/>
          </p:cNvSpPr>
          <p:nvPr>
            <p:ph type="dt" sz="half" idx="10"/>
          </p:nvPr>
        </p:nvSpPr>
        <p:spPr/>
        <p:txBody>
          <a:bodyPr/>
          <a:lstStyle/>
          <a:p>
            <a:fld id="{C465308F-20FB-4A74-A900-4F942FDCB5BD}" type="datetime1">
              <a:rPr lang="en-IN" smtClean="0"/>
              <a:t>27-11-2020</a:t>
            </a:fld>
            <a:endParaRPr lang="en-IN"/>
          </a:p>
        </p:txBody>
      </p:sp>
      <p:sp>
        <p:nvSpPr>
          <p:cNvPr id="6" name="Footer Placeholder 5">
            <a:extLst>
              <a:ext uri="{FF2B5EF4-FFF2-40B4-BE49-F238E27FC236}">
                <a16:creationId xmlns:a16="http://schemas.microsoft.com/office/drawing/2014/main" id="{D5E3D5D7-1EE4-4699-BA5B-DBCC8CEF6754}"/>
              </a:ext>
            </a:extLst>
          </p:cNvPr>
          <p:cNvSpPr>
            <a:spLocks noGrp="1"/>
          </p:cNvSpPr>
          <p:nvPr>
            <p:ph type="ftr" sz="quarter" idx="11"/>
          </p:nvPr>
        </p:nvSpPr>
        <p:spPr/>
        <p:txBody>
          <a:bodyPr/>
          <a:lstStyle/>
          <a:p>
            <a:r>
              <a:rPr lang="en-IN"/>
              <a:t>Aditya Prasad Tripathy 1701106508</a:t>
            </a:r>
          </a:p>
        </p:txBody>
      </p:sp>
      <p:sp>
        <p:nvSpPr>
          <p:cNvPr id="7" name="Slide Number Placeholder 6">
            <a:extLst>
              <a:ext uri="{FF2B5EF4-FFF2-40B4-BE49-F238E27FC236}">
                <a16:creationId xmlns:a16="http://schemas.microsoft.com/office/drawing/2014/main" id="{DF4A3E22-4402-4215-8035-2664B640FBFF}"/>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239027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9E16-3E75-437A-8EE4-2C0237F626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D44C8-CE5A-4C32-8303-F913D2C53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0DE1C8-F012-44AD-A21D-FE32482B82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370A63-CA50-48EA-8529-0A534292F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49EEA1-0991-4F1E-94ED-3E70A38C21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362F9-3A59-4C73-AE8E-BDCB3A411C16}"/>
              </a:ext>
            </a:extLst>
          </p:cNvPr>
          <p:cNvSpPr>
            <a:spLocks noGrp="1"/>
          </p:cNvSpPr>
          <p:nvPr>
            <p:ph type="dt" sz="half" idx="10"/>
          </p:nvPr>
        </p:nvSpPr>
        <p:spPr/>
        <p:txBody>
          <a:bodyPr/>
          <a:lstStyle/>
          <a:p>
            <a:fld id="{764BCD93-DB64-4EC7-9B91-D346C184663E}" type="datetime1">
              <a:rPr lang="en-IN" smtClean="0"/>
              <a:t>27-11-2020</a:t>
            </a:fld>
            <a:endParaRPr lang="en-IN"/>
          </a:p>
        </p:txBody>
      </p:sp>
      <p:sp>
        <p:nvSpPr>
          <p:cNvPr id="8" name="Footer Placeholder 7">
            <a:extLst>
              <a:ext uri="{FF2B5EF4-FFF2-40B4-BE49-F238E27FC236}">
                <a16:creationId xmlns:a16="http://schemas.microsoft.com/office/drawing/2014/main" id="{F1CD541A-9DEB-4AD0-ADA2-3E62029E88CB}"/>
              </a:ext>
            </a:extLst>
          </p:cNvPr>
          <p:cNvSpPr>
            <a:spLocks noGrp="1"/>
          </p:cNvSpPr>
          <p:nvPr>
            <p:ph type="ftr" sz="quarter" idx="11"/>
          </p:nvPr>
        </p:nvSpPr>
        <p:spPr/>
        <p:txBody>
          <a:bodyPr/>
          <a:lstStyle/>
          <a:p>
            <a:r>
              <a:rPr lang="en-IN"/>
              <a:t>Aditya Prasad Tripathy 1701106508</a:t>
            </a:r>
          </a:p>
        </p:txBody>
      </p:sp>
      <p:sp>
        <p:nvSpPr>
          <p:cNvPr id="9" name="Slide Number Placeholder 8">
            <a:extLst>
              <a:ext uri="{FF2B5EF4-FFF2-40B4-BE49-F238E27FC236}">
                <a16:creationId xmlns:a16="http://schemas.microsoft.com/office/drawing/2014/main" id="{DE03E9B5-54A9-4D94-9800-E391A4471BC5}"/>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191845132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8E4D-9EE2-46E2-8538-8860605E37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6E661D-8185-477B-8529-DB3B950B28DF}"/>
              </a:ext>
            </a:extLst>
          </p:cNvPr>
          <p:cNvSpPr>
            <a:spLocks noGrp="1"/>
          </p:cNvSpPr>
          <p:nvPr>
            <p:ph type="dt" sz="half" idx="10"/>
          </p:nvPr>
        </p:nvSpPr>
        <p:spPr/>
        <p:txBody>
          <a:bodyPr/>
          <a:lstStyle/>
          <a:p>
            <a:fld id="{1383BD0D-DC3F-4FFA-83DD-F7DF445B2214}" type="datetime1">
              <a:rPr lang="en-IN" smtClean="0"/>
              <a:t>27-11-2020</a:t>
            </a:fld>
            <a:endParaRPr lang="en-IN"/>
          </a:p>
        </p:txBody>
      </p:sp>
      <p:sp>
        <p:nvSpPr>
          <p:cNvPr id="4" name="Footer Placeholder 3">
            <a:extLst>
              <a:ext uri="{FF2B5EF4-FFF2-40B4-BE49-F238E27FC236}">
                <a16:creationId xmlns:a16="http://schemas.microsoft.com/office/drawing/2014/main" id="{7D2539DF-0AFB-48A8-9991-E3FC333C8BCB}"/>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1712EEDF-C0B1-4195-A335-4AFF533BB6C3}"/>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110292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73321-36AE-4503-AC95-EEA2777B3A2B}"/>
              </a:ext>
            </a:extLst>
          </p:cNvPr>
          <p:cNvSpPr>
            <a:spLocks noGrp="1"/>
          </p:cNvSpPr>
          <p:nvPr>
            <p:ph type="dt" sz="half" idx="10"/>
          </p:nvPr>
        </p:nvSpPr>
        <p:spPr/>
        <p:txBody>
          <a:bodyPr/>
          <a:lstStyle/>
          <a:p>
            <a:fld id="{0A2C843D-E3CE-43F5-82C8-0754C556C731}" type="datetime1">
              <a:rPr lang="en-IN" smtClean="0"/>
              <a:t>27-11-2020</a:t>
            </a:fld>
            <a:endParaRPr lang="en-IN"/>
          </a:p>
        </p:txBody>
      </p:sp>
      <p:sp>
        <p:nvSpPr>
          <p:cNvPr id="3" name="Footer Placeholder 2">
            <a:extLst>
              <a:ext uri="{FF2B5EF4-FFF2-40B4-BE49-F238E27FC236}">
                <a16:creationId xmlns:a16="http://schemas.microsoft.com/office/drawing/2014/main" id="{CBD39C4D-C03D-4050-A670-7212AEB4AE79}"/>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C8FFFAE8-0038-476A-A04F-1D0314C976BF}"/>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304520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9354-8AE8-45CC-82BC-DBCE0569C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E22A6-4860-484D-8F8D-AEFBFABD3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903A8B-4AAB-4F54-A013-0FC134F3B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D97D9-D7BD-4928-9FE2-7AF566F0DC57}"/>
              </a:ext>
            </a:extLst>
          </p:cNvPr>
          <p:cNvSpPr>
            <a:spLocks noGrp="1"/>
          </p:cNvSpPr>
          <p:nvPr>
            <p:ph type="dt" sz="half" idx="10"/>
          </p:nvPr>
        </p:nvSpPr>
        <p:spPr/>
        <p:txBody>
          <a:bodyPr/>
          <a:lstStyle/>
          <a:p>
            <a:fld id="{7AE4DF65-B3D2-4066-B483-68A89F115178}" type="datetime1">
              <a:rPr lang="en-IN" smtClean="0"/>
              <a:t>27-11-2020</a:t>
            </a:fld>
            <a:endParaRPr lang="en-IN"/>
          </a:p>
        </p:txBody>
      </p:sp>
      <p:sp>
        <p:nvSpPr>
          <p:cNvPr id="6" name="Footer Placeholder 5">
            <a:extLst>
              <a:ext uri="{FF2B5EF4-FFF2-40B4-BE49-F238E27FC236}">
                <a16:creationId xmlns:a16="http://schemas.microsoft.com/office/drawing/2014/main" id="{C4BE792C-F524-4B22-BB9A-9A814F9493E6}"/>
              </a:ext>
            </a:extLst>
          </p:cNvPr>
          <p:cNvSpPr>
            <a:spLocks noGrp="1"/>
          </p:cNvSpPr>
          <p:nvPr>
            <p:ph type="ftr" sz="quarter" idx="11"/>
          </p:nvPr>
        </p:nvSpPr>
        <p:spPr/>
        <p:txBody>
          <a:bodyPr/>
          <a:lstStyle/>
          <a:p>
            <a:r>
              <a:rPr lang="en-IN"/>
              <a:t>Aditya Prasad Tripathy 1701106508</a:t>
            </a:r>
          </a:p>
        </p:txBody>
      </p:sp>
      <p:sp>
        <p:nvSpPr>
          <p:cNvPr id="7" name="Slide Number Placeholder 6">
            <a:extLst>
              <a:ext uri="{FF2B5EF4-FFF2-40B4-BE49-F238E27FC236}">
                <a16:creationId xmlns:a16="http://schemas.microsoft.com/office/drawing/2014/main" id="{03BC76FC-0832-45DF-9D35-1871E7FE908B}"/>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127626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656-8209-4667-823E-639852BD5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BDCB4-F054-4616-AFC1-DF0AFFABF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B09BE1-52C8-4378-B990-6E69F699B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3C0CF-80FC-4AD8-8B40-DF8B4246E8CF}"/>
              </a:ext>
            </a:extLst>
          </p:cNvPr>
          <p:cNvSpPr>
            <a:spLocks noGrp="1"/>
          </p:cNvSpPr>
          <p:nvPr>
            <p:ph type="dt" sz="half" idx="10"/>
          </p:nvPr>
        </p:nvSpPr>
        <p:spPr/>
        <p:txBody>
          <a:bodyPr/>
          <a:lstStyle/>
          <a:p>
            <a:fld id="{B81F7A32-4EAD-4600-9463-8A27CAD1FCB9}" type="datetime1">
              <a:rPr lang="en-IN" smtClean="0"/>
              <a:t>27-11-2020</a:t>
            </a:fld>
            <a:endParaRPr lang="en-IN"/>
          </a:p>
        </p:txBody>
      </p:sp>
      <p:sp>
        <p:nvSpPr>
          <p:cNvPr id="6" name="Footer Placeholder 5">
            <a:extLst>
              <a:ext uri="{FF2B5EF4-FFF2-40B4-BE49-F238E27FC236}">
                <a16:creationId xmlns:a16="http://schemas.microsoft.com/office/drawing/2014/main" id="{A0715A13-E723-4BE5-B12A-4CC3481BB77E}"/>
              </a:ext>
            </a:extLst>
          </p:cNvPr>
          <p:cNvSpPr>
            <a:spLocks noGrp="1"/>
          </p:cNvSpPr>
          <p:nvPr>
            <p:ph type="ftr" sz="quarter" idx="11"/>
          </p:nvPr>
        </p:nvSpPr>
        <p:spPr/>
        <p:txBody>
          <a:bodyPr/>
          <a:lstStyle/>
          <a:p>
            <a:r>
              <a:rPr lang="en-IN"/>
              <a:t>Aditya Prasad Tripathy 1701106508</a:t>
            </a:r>
          </a:p>
        </p:txBody>
      </p:sp>
      <p:sp>
        <p:nvSpPr>
          <p:cNvPr id="7" name="Slide Number Placeholder 6">
            <a:extLst>
              <a:ext uri="{FF2B5EF4-FFF2-40B4-BE49-F238E27FC236}">
                <a16:creationId xmlns:a16="http://schemas.microsoft.com/office/drawing/2014/main" id="{2B4551C5-0AF8-416C-8C98-2264EC897172}"/>
              </a:ext>
            </a:extLst>
          </p:cNvPr>
          <p:cNvSpPr>
            <a:spLocks noGrp="1"/>
          </p:cNvSpPr>
          <p:nvPr>
            <p:ph type="sldNum" sz="quarter" idx="12"/>
          </p:nvPr>
        </p:nvSpPr>
        <p:spPr/>
        <p:txBody>
          <a:bodyPr/>
          <a:lstStyle/>
          <a:p>
            <a:fld id="{C0514641-A63E-43D0-9E6E-B6167B4D0B02}" type="slidenum">
              <a:rPr lang="en-IN" smtClean="0"/>
              <a:t>‹#›</a:t>
            </a:fld>
            <a:endParaRPr lang="en-IN"/>
          </a:p>
        </p:txBody>
      </p:sp>
    </p:spTree>
    <p:extLst>
      <p:ext uri="{BB962C8B-B14F-4D97-AF65-F5344CB8AC3E}">
        <p14:creationId xmlns:p14="http://schemas.microsoft.com/office/powerpoint/2010/main" val="106454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chemeClr val="accent1">
                <a:lumMod val="45000"/>
                <a:lumOff val="55000"/>
              </a:schemeClr>
            </a:gs>
            <a:gs pos="100000">
              <a:schemeClr val="accent1">
                <a:lumMod val="61000"/>
                <a:lumOff val="39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53AE3-AE7A-4A6F-B1AE-588DD246E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A8146-9CC6-47F6-BC13-7C751ADD6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D29E7-7901-461F-97EC-D6CAA2AEF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BCD93-DB64-4EC7-9B91-D346C184663E}" type="datetime1">
              <a:rPr lang="en-IN" smtClean="0"/>
              <a:t>27-11-2020</a:t>
            </a:fld>
            <a:endParaRPr lang="en-IN"/>
          </a:p>
        </p:txBody>
      </p:sp>
      <p:sp>
        <p:nvSpPr>
          <p:cNvPr id="5" name="Footer Placeholder 4">
            <a:extLst>
              <a:ext uri="{FF2B5EF4-FFF2-40B4-BE49-F238E27FC236}">
                <a16:creationId xmlns:a16="http://schemas.microsoft.com/office/drawing/2014/main" id="{6CCBD929-6795-4BB3-A0BB-41489CCB8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Aditya Prasad Tripathy 1701106508</a:t>
            </a:r>
          </a:p>
        </p:txBody>
      </p:sp>
      <p:sp>
        <p:nvSpPr>
          <p:cNvPr id="6" name="Slide Number Placeholder 5">
            <a:extLst>
              <a:ext uri="{FF2B5EF4-FFF2-40B4-BE49-F238E27FC236}">
                <a16:creationId xmlns:a16="http://schemas.microsoft.com/office/drawing/2014/main" id="{94484B3F-0E15-4AB6-9F8D-81F5341E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4641-A63E-43D0-9E6E-B6167B4D0B02}" type="slidenum">
              <a:rPr lang="en-IN" smtClean="0"/>
              <a:t>‹#›</a:t>
            </a:fld>
            <a:endParaRPr lang="en-IN"/>
          </a:p>
        </p:txBody>
      </p:sp>
    </p:spTree>
    <p:extLst>
      <p:ext uri="{BB962C8B-B14F-4D97-AF65-F5344CB8AC3E}">
        <p14:creationId xmlns:p14="http://schemas.microsoft.com/office/powerpoint/2010/main" val="297901337"/>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78DD-E5D8-4AB2-A90D-10BB887162B2}"/>
              </a:ext>
            </a:extLst>
          </p:cNvPr>
          <p:cNvSpPr>
            <a:spLocks noGrp="1"/>
          </p:cNvSpPr>
          <p:nvPr>
            <p:ph type="ctrTitle"/>
          </p:nvPr>
        </p:nvSpPr>
        <p:spPr>
          <a:xfrm>
            <a:off x="569167" y="1449561"/>
            <a:ext cx="11066105" cy="1979439"/>
          </a:xfrm>
        </p:spPr>
        <p:txBody>
          <a:bodyPr>
            <a:normAutofit/>
          </a:bodyPr>
          <a:lstStyle/>
          <a:p>
            <a:r>
              <a:rPr lang="en-IN" sz="4400" dirty="0">
                <a:solidFill>
                  <a:schemeClr val="accent1">
                    <a:lumMod val="75000"/>
                  </a:schemeClr>
                </a:solidFill>
                <a:latin typeface="Times New Roman" panose="02020603050405020304" pitchFamily="18" charset="0"/>
                <a:cs typeface="Times New Roman" panose="02020603050405020304" pitchFamily="18" charset="0"/>
              </a:rPr>
              <a:t>Artificial Intelligent System for Automatic</a:t>
            </a:r>
            <a:br>
              <a:rPr lang="en-IN" sz="4400" dirty="0">
                <a:solidFill>
                  <a:schemeClr val="accent1">
                    <a:lumMod val="75000"/>
                  </a:schemeClr>
                </a:solidFill>
                <a:latin typeface="Times New Roman" panose="02020603050405020304" pitchFamily="18" charset="0"/>
                <a:cs typeface="Times New Roman" panose="02020603050405020304" pitchFamily="18" charset="0"/>
              </a:rPr>
            </a:br>
            <a:r>
              <a:rPr lang="en-IN" sz="4400" dirty="0">
                <a:solidFill>
                  <a:schemeClr val="accent1">
                    <a:lumMod val="75000"/>
                  </a:schemeClr>
                </a:solidFill>
                <a:latin typeface="Times New Roman" panose="02020603050405020304" pitchFamily="18" charset="0"/>
                <a:cs typeface="Times New Roman" panose="02020603050405020304" pitchFamily="18" charset="0"/>
              </a:rPr>
              <a:t>Depression Level Analysis Through</a:t>
            </a:r>
            <a:br>
              <a:rPr lang="en-IN" sz="4400" dirty="0">
                <a:solidFill>
                  <a:schemeClr val="accent1">
                    <a:lumMod val="75000"/>
                  </a:schemeClr>
                </a:solidFill>
                <a:latin typeface="Times New Roman" panose="02020603050405020304" pitchFamily="18" charset="0"/>
                <a:cs typeface="Times New Roman" panose="02020603050405020304" pitchFamily="18" charset="0"/>
              </a:rPr>
            </a:br>
            <a:r>
              <a:rPr lang="en-IN" sz="4400" dirty="0">
                <a:solidFill>
                  <a:schemeClr val="accent1">
                    <a:lumMod val="75000"/>
                  </a:schemeClr>
                </a:solidFill>
                <a:latin typeface="Times New Roman" panose="02020603050405020304" pitchFamily="18" charset="0"/>
                <a:cs typeface="Times New Roman" panose="02020603050405020304" pitchFamily="18" charset="0"/>
              </a:rPr>
              <a:t>Visual and Vocal Expressions</a:t>
            </a:r>
          </a:p>
        </p:txBody>
      </p:sp>
      <p:sp>
        <p:nvSpPr>
          <p:cNvPr id="3" name="Subtitle 2">
            <a:extLst>
              <a:ext uri="{FF2B5EF4-FFF2-40B4-BE49-F238E27FC236}">
                <a16:creationId xmlns:a16="http://schemas.microsoft.com/office/drawing/2014/main" id="{7A81D1AF-3151-4592-A631-08223304D1F6}"/>
              </a:ext>
            </a:extLst>
          </p:cNvPr>
          <p:cNvSpPr>
            <a:spLocks noGrp="1"/>
          </p:cNvSpPr>
          <p:nvPr>
            <p:ph type="subTitle" idx="1"/>
          </p:nvPr>
        </p:nvSpPr>
        <p:spPr>
          <a:xfrm>
            <a:off x="1043473" y="3882882"/>
            <a:ext cx="10105053" cy="1650171"/>
          </a:xfrm>
        </p:spPr>
        <p:txBody>
          <a:bodyPr>
            <a:normAutofit/>
          </a:bodyPr>
          <a:lstStyle/>
          <a:p>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Under the Guidance of						Presented by</a:t>
            </a:r>
          </a:p>
          <a:p>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Dr. Sanjit Kumar Dash				        Aditya Prasad Tripathy</a:t>
            </a:r>
          </a:p>
          <a:p>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									1701106508</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52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5CC2-A3A3-4B69-B4BD-3FCB2CF6E3FD}"/>
              </a:ext>
            </a:extLst>
          </p:cNvPr>
          <p:cNvSpPr>
            <a:spLocks noGrp="1"/>
          </p:cNvSpPr>
          <p:nvPr>
            <p:ph type="title"/>
          </p:nvPr>
        </p:nvSpPr>
        <p:spPr>
          <a:xfrm>
            <a:off x="649516" y="136525"/>
            <a:ext cx="8596668" cy="668694"/>
          </a:xfrm>
        </p:spPr>
        <p:txBody>
          <a:bodyPr>
            <a:normAutofit fontScale="90000"/>
          </a:bodyPr>
          <a:lstStyle/>
          <a:p>
            <a:r>
              <a:rPr lang="en-IN" dirty="0">
                <a:solidFill>
                  <a:schemeClr val="accent1">
                    <a:lumMod val="75000"/>
                  </a:schemeClr>
                </a:solidFill>
              </a:rPr>
              <a:t>Framework </a:t>
            </a:r>
            <a:r>
              <a:rPr lang="en-IN" sz="2000" dirty="0">
                <a:solidFill>
                  <a:schemeClr val="accent1">
                    <a:lumMod val="75000"/>
                  </a:schemeClr>
                </a:solidFill>
              </a:rPr>
              <a:t>(Visual Feature Extraction)</a:t>
            </a:r>
            <a:endParaRPr lang="en-IN" sz="2000" dirty="0"/>
          </a:p>
        </p:txBody>
      </p:sp>
      <p:pic>
        <p:nvPicPr>
          <p:cNvPr id="5" name="Content Placeholder 4">
            <a:extLst>
              <a:ext uri="{FF2B5EF4-FFF2-40B4-BE49-F238E27FC236}">
                <a16:creationId xmlns:a16="http://schemas.microsoft.com/office/drawing/2014/main" id="{18AF0B82-94BF-4F9E-B561-5FC0875DB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466" y="748671"/>
            <a:ext cx="10131068" cy="2680329"/>
          </a:xfrm>
        </p:spPr>
      </p:pic>
      <p:sp>
        <p:nvSpPr>
          <p:cNvPr id="4" name="Footer Placeholder 3">
            <a:extLst>
              <a:ext uri="{FF2B5EF4-FFF2-40B4-BE49-F238E27FC236}">
                <a16:creationId xmlns:a16="http://schemas.microsoft.com/office/drawing/2014/main" id="{BB9A42BE-0363-4B59-BFB8-EF4A20B6298B}"/>
              </a:ext>
            </a:extLst>
          </p:cNvPr>
          <p:cNvSpPr>
            <a:spLocks noGrp="1"/>
          </p:cNvSpPr>
          <p:nvPr>
            <p:ph type="ftr" sz="quarter" idx="11"/>
          </p:nvPr>
        </p:nvSpPr>
        <p:spPr/>
        <p:txBody>
          <a:bodyPr/>
          <a:lstStyle/>
          <a:p>
            <a:r>
              <a:rPr lang="en-IN"/>
              <a:t>Aditya Prasad Tripathy 1701106508</a:t>
            </a:r>
          </a:p>
        </p:txBody>
      </p:sp>
      <p:sp>
        <p:nvSpPr>
          <p:cNvPr id="3" name="Slide Number Placeholder 2">
            <a:extLst>
              <a:ext uri="{FF2B5EF4-FFF2-40B4-BE49-F238E27FC236}">
                <a16:creationId xmlns:a16="http://schemas.microsoft.com/office/drawing/2014/main" id="{A149CDBC-3296-4496-A3FA-5B30DEAC8A93}"/>
              </a:ext>
            </a:extLst>
          </p:cNvPr>
          <p:cNvSpPr>
            <a:spLocks noGrp="1"/>
          </p:cNvSpPr>
          <p:nvPr>
            <p:ph type="sldNum" sz="quarter" idx="12"/>
          </p:nvPr>
        </p:nvSpPr>
        <p:spPr/>
        <p:txBody>
          <a:bodyPr/>
          <a:lstStyle/>
          <a:p>
            <a:fld id="{C0514641-A63E-43D0-9E6E-B6167B4D0B02}" type="slidenum">
              <a:rPr lang="en-IN" smtClean="0"/>
              <a:t>10</a:t>
            </a:fld>
            <a:endParaRPr lang="en-IN"/>
          </a:p>
        </p:txBody>
      </p:sp>
      <p:pic>
        <p:nvPicPr>
          <p:cNvPr id="7" name="Picture 6">
            <a:extLst>
              <a:ext uri="{FF2B5EF4-FFF2-40B4-BE49-F238E27FC236}">
                <a16:creationId xmlns:a16="http://schemas.microsoft.com/office/drawing/2014/main" id="{C7C7A031-7C0A-4AC7-A540-0815796F1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816" y="3429000"/>
            <a:ext cx="8596667" cy="2609612"/>
          </a:xfrm>
          <a:prstGeom prst="rect">
            <a:avLst/>
          </a:prstGeom>
        </p:spPr>
      </p:pic>
    </p:spTree>
    <p:extLst>
      <p:ext uri="{BB962C8B-B14F-4D97-AF65-F5344CB8AC3E}">
        <p14:creationId xmlns:p14="http://schemas.microsoft.com/office/powerpoint/2010/main" val="301930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B386-8FE2-4DC0-B054-D15E92FC1785}"/>
              </a:ext>
            </a:extLst>
          </p:cNvPr>
          <p:cNvSpPr>
            <a:spLocks noGrp="1"/>
          </p:cNvSpPr>
          <p:nvPr>
            <p:ph type="title"/>
          </p:nvPr>
        </p:nvSpPr>
        <p:spPr>
          <a:xfrm>
            <a:off x="677334" y="295678"/>
            <a:ext cx="8596668" cy="743339"/>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Framework </a:t>
            </a:r>
            <a:r>
              <a:rPr kumimoji="0" lang="en-I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(Visual Feature Extraction cont.)</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56F194-EB53-4254-BD88-AEDBE4978015}"/>
              </a:ext>
            </a:extLst>
          </p:cNvPr>
          <p:cNvSpPr>
            <a:spLocks noGrp="1"/>
          </p:cNvSpPr>
          <p:nvPr>
            <p:ph idx="1"/>
          </p:nvPr>
        </p:nvSpPr>
        <p:spPr>
          <a:xfrm>
            <a:off x="677334" y="1039017"/>
            <a:ext cx="10837332" cy="5081865"/>
          </a:xfrm>
        </p:spPr>
        <p:txBody>
          <a:bodyPr>
            <a:normAutofit fontScale="92500" lnSpcReduction="10000"/>
          </a:bodyPr>
          <a:lstStyle/>
          <a:p>
            <a:pPr algn="just"/>
            <a:r>
              <a:rPr lang="en-IN" dirty="0"/>
              <a:t>This section looks at the different techniques and algorithms used to extract visual features from the data.</a:t>
            </a:r>
          </a:p>
          <a:p>
            <a:pPr lvl="1" algn="just">
              <a:buFont typeface="+mj-lt"/>
              <a:buAutoNum type="arabicPeriod"/>
            </a:pPr>
            <a:r>
              <a:rPr lang="en-IN" dirty="0"/>
              <a:t>Hand-Crafted Image Feature Extraction: Previously, the approach was based on investing in handcrafted techniques to represent the base features. These were applied on each frame, similar to the deep face representation, with three different texture features LBP; edge orientation histogram (EOH) and LPQ.</a:t>
            </a:r>
          </a:p>
          <a:p>
            <a:pPr lvl="1" algn="just">
              <a:buFont typeface="+mj-lt"/>
              <a:buAutoNum type="arabicPeriod"/>
            </a:pPr>
            <a:r>
              <a:rPr lang="en-IN" dirty="0"/>
              <a:t>Architectures for Deep Face Representation: In this section, different pretrained CNN models are introduced, detailing the architectures and its designated application.</a:t>
            </a:r>
          </a:p>
          <a:p>
            <a:pPr lvl="1" algn="just">
              <a:buFont typeface="+mj-lt"/>
              <a:buAutoNum type="arabicPeriod"/>
            </a:pPr>
            <a:r>
              <a:rPr lang="en-IN" dirty="0"/>
              <a:t>VGG-Face: Visual Geometry Group have created a few pretrained deep models, including their very deep networks. These networks are VGG-S, VGG-F, and VGG-M networks which represent slow, fast, and medium, respectively. The VGG-Face pretrained CNN contains a total of 36 layers, where 16 are convolution layers and 3 are fully connected layers.</a:t>
            </a:r>
          </a:p>
          <a:p>
            <a:pPr lvl="1" algn="just">
              <a:buFont typeface="+mj-lt"/>
              <a:buAutoNum type="arabicPeriod"/>
            </a:pPr>
            <a:r>
              <a:rPr lang="en-IN" dirty="0"/>
              <a:t>AlexNet: AlexNet, created by Krizhevsky et al., is another popular network, which was one of the first successful deep networks used in the ImageNet challenge. This pretrained CNN contains 21 layers in total. </a:t>
            </a:r>
          </a:p>
        </p:txBody>
      </p:sp>
      <p:sp>
        <p:nvSpPr>
          <p:cNvPr id="5" name="Footer Placeholder 4">
            <a:extLst>
              <a:ext uri="{FF2B5EF4-FFF2-40B4-BE49-F238E27FC236}">
                <a16:creationId xmlns:a16="http://schemas.microsoft.com/office/drawing/2014/main" id="{245FFB06-7E11-4BBF-B18E-25E268BD45F8}"/>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452BD11A-85EA-4DD3-83B4-D9E4172A501F}"/>
              </a:ext>
            </a:extLst>
          </p:cNvPr>
          <p:cNvSpPr>
            <a:spLocks noGrp="1"/>
          </p:cNvSpPr>
          <p:nvPr>
            <p:ph type="sldNum" sz="quarter" idx="12"/>
          </p:nvPr>
        </p:nvSpPr>
        <p:spPr/>
        <p:txBody>
          <a:bodyPr/>
          <a:lstStyle/>
          <a:p>
            <a:fld id="{C0514641-A63E-43D0-9E6E-B6167B4D0B02}" type="slidenum">
              <a:rPr lang="en-IN" smtClean="0"/>
              <a:t>11</a:t>
            </a:fld>
            <a:endParaRPr lang="en-IN"/>
          </a:p>
        </p:txBody>
      </p:sp>
    </p:spTree>
    <p:extLst>
      <p:ext uri="{BB962C8B-B14F-4D97-AF65-F5344CB8AC3E}">
        <p14:creationId xmlns:p14="http://schemas.microsoft.com/office/powerpoint/2010/main" val="153289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2FC3-00F1-4649-91BE-1E09FB9C9FB7}"/>
              </a:ext>
            </a:extLst>
          </p:cNvPr>
          <p:cNvSpPr>
            <a:spLocks noGrp="1"/>
          </p:cNvSpPr>
          <p:nvPr>
            <p:ph type="title"/>
          </p:nvPr>
        </p:nvSpPr>
        <p:spPr>
          <a:xfrm>
            <a:off x="732911" y="619329"/>
            <a:ext cx="10435832" cy="574989"/>
          </a:xfrm>
        </p:spPr>
        <p:txBody>
          <a:bodyPr>
            <a:normAutofit fontScale="90000"/>
          </a:bodyPr>
          <a:lstStyle/>
          <a:p>
            <a:r>
              <a:rPr kumimoji="0" lang="en-IN" sz="4400" b="0" i="0" u="none" strike="noStrike" kern="1200" cap="none" spc="0" normalizeH="0" baseline="0" noProof="0" dirty="0">
                <a:ln>
                  <a:noFill/>
                </a:ln>
                <a:solidFill>
                  <a:srgbClr val="4472C4">
                    <a:lumMod val="75000"/>
                  </a:srgbClr>
                </a:solidFill>
                <a:effectLst/>
                <a:uLnTx/>
                <a:uFillTx/>
                <a:ea typeface="+mj-ea"/>
                <a:cs typeface="+mj-cs"/>
              </a:rPr>
              <a:t>Framework </a:t>
            </a:r>
            <a:r>
              <a:rPr kumimoji="0" lang="en-IN" sz="2000" b="0" i="0" u="none" strike="noStrike" kern="1200" cap="none" spc="0" normalizeH="0" baseline="0" noProof="0" dirty="0">
                <a:ln>
                  <a:noFill/>
                </a:ln>
                <a:solidFill>
                  <a:srgbClr val="4472C4">
                    <a:lumMod val="75000"/>
                  </a:srgbClr>
                </a:solidFill>
                <a:effectLst/>
                <a:uLnTx/>
                <a:uFillTx/>
                <a:ea typeface="+mj-ea"/>
                <a:cs typeface="+mj-cs"/>
              </a:rPr>
              <a:t>(Audio Feature Extraction)</a:t>
            </a:r>
            <a:endParaRPr lang="en-IN" dirty="0"/>
          </a:p>
        </p:txBody>
      </p:sp>
      <p:sp>
        <p:nvSpPr>
          <p:cNvPr id="6" name="Footer Placeholder 5">
            <a:extLst>
              <a:ext uri="{FF2B5EF4-FFF2-40B4-BE49-F238E27FC236}">
                <a16:creationId xmlns:a16="http://schemas.microsoft.com/office/drawing/2014/main" id="{3061358C-5166-4D2C-B378-FD20BEA310A1}"/>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659D4AF7-F9CB-4C0E-9D92-E31C17EF5FA4}"/>
              </a:ext>
            </a:extLst>
          </p:cNvPr>
          <p:cNvSpPr>
            <a:spLocks noGrp="1"/>
          </p:cNvSpPr>
          <p:nvPr>
            <p:ph type="sldNum" sz="quarter" idx="12"/>
          </p:nvPr>
        </p:nvSpPr>
        <p:spPr/>
        <p:txBody>
          <a:bodyPr/>
          <a:lstStyle/>
          <a:p>
            <a:fld id="{C0514641-A63E-43D0-9E6E-B6167B4D0B02}" type="slidenum">
              <a:rPr lang="en-IN" smtClean="0"/>
              <a:t>12</a:t>
            </a:fld>
            <a:endParaRPr lang="en-IN" dirty="0"/>
          </a:p>
        </p:txBody>
      </p:sp>
      <p:pic>
        <p:nvPicPr>
          <p:cNvPr id="5" name="Picture 4">
            <a:extLst>
              <a:ext uri="{FF2B5EF4-FFF2-40B4-BE49-F238E27FC236}">
                <a16:creationId xmlns:a16="http://schemas.microsoft.com/office/drawing/2014/main" id="{B13B8AF6-57D8-4ECD-A5B7-76CCC86EB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11" y="2055737"/>
            <a:ext cx="10726177" cy="2746526"/>
          </a:xfrm>
          <a:prstGeom prst="rect">
            <a:avLst/>
          </a:prstGeom>
        </p:spPr>
      </p:pic>
    </p:spTree>
    <p:extLst>
      <p:ext uri="{BB962C8B-B14F-4D97-AF65-F5344CB8AC3E}">
        <p14:creationId xmlns:p14="http://schemas.microsoft.com/office/powerpoint/2010/main" val="24630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3FEB-C7D4-44EC-8AC7-2D122787E960}"/>
              </a:ext>
            </a:extLst>
          </p:cNvPr>
          <p:cNvSpPr>
            <a:spLocks noGrp="1"/>
          </p:cNvSpPr>
          <p:nvPr>
            <p:ph type="title"/>
          </p:nvPr>
        </p:nvSpPr>
        <p:spPr>
          <a:xfrm>
            <a:off x="838200" y="365126"/>
            <a:ext cx="6775580" cy="948385"/>
          </a:xfrm>
        </p:spPr>
        <p:txBody>
          <a:bodyPr>
            <a:normAutofit/>
          </a:bodyPr>
          <a:lstStyle/>
          <a:p>
            <a:r>
              <a:rPr kumimoji="0" lang="en-IN" sz="4000" b="0" i="0" u="none" strike="noStrike" kern="1200" cap="none" spc="0" normalizeH="0" baseline="0" noProof="0" dirty="0">
                <a:ln>
                  <a:noFill/>
                </a:ln>
                <a:solidFill>
                  <a:srgbClr val="4472C4">
                    <a:lumMod val="75000"/>
                  </a:srgbClr>
                </a:solidFill>
                <a:effectLst/>
                <a:uLnTx/>
                <a:uFillTx/>
                <a:ea typeface="+mj-ea"/>
                <a:cs typeface="+mj-cs"/>
              </a:rPr>
              <a:t>Framework </a:t>
            </a:r>
            <a:r>
              <a:rPr kumimoji="0" lang="en-IN" sz="1800" b="0" i="0" u="none" strike="noStrike" kern="1200" cap="none" spc="0" normalizeH="0" baseline="0" noProof="0" dirty="0">
                <a:ln>
                  <a:noFill/>
                </a:ln>
                <a:solidFill>
                  <a:srgbClr val="4472C4">
                    <a:lumMod val="75000"/>
                  </a:srgbClr>
                </a:solidFill>
                <a:effectLst/>
                <a:uLnTx/>
                <a:uFillTx/>
                <a:ea typeface="+mj-ea"/>
                <a:cs typeface="+mj-cs"/>
              </a:rPr>
              <a:t>(Audio Feature Extraction cont.)</a:t>
            </a:r>
            <a:endParaRPr lang="en-IN" dirty="0"/>
          </a:p>
        </p:txBody>
      </p:sp>
      <p:sp>
        <p:nvSpPr>
          <p:cNvPr id="3" name="Content Placeholder 2">
            <a:extLst>
              <a:ext uri="{FF2B5EF4-FFF2-40B4-BE49-F238E27FC236}">
                <a16:creationId xmlns:a16="http://schemas.microsoft.com/office/drawing/2014/main" id="{08F2C857-65F2-4576-886F-0D5D6BBD0907}"/>
              </a:ext>
            </a:extLst>
          </p:cNvPr>
          <p:cNvSpPr>
            <a:spLocks noGrp="1"/>
          </p:cNvSpPr>
          <p:nvPr>
            <p:ph idx="1"/>
          </p:nvPr>
        </p:nvSpPr>
        <p:spPr>
          <a:xfrm>
            <a:off x="838200" y="1313511"/>
            <a:ext cx="10515600" cy="4684065"/>
          </a:xfrm>
        </p:spPr>
        <p:txBody>
          <a:bodyPr>
            <a:normAutofit fontScale="92500"/>
          </a:bodyPr>
          <a:lstStyle/>
          <a:p>
            <a:pPr algn="just"/>
            <a:r>
              <a:rPr lang="en-IN" dirty="0"/>
              <a:t>For audio features, the descriptors are derived from the set provided.</a:t>
            </a:r>
          </a:p>
          <a:p>
            <a:pPr algn="just"/>
            <a:r>
              <a:rPr lang="en-IN" dirty="0"/>
              <a:t>They include spectral LLDs and MFCCs 11–16. There are a total of 2268 features, with more details in. These features are further investigated to select the most dominant set by comparing the performance with the provided audio baseline result.</a:t>
            </a:r>
          </a:p>
          <a:p>
            <a:pPr algn="just"/>
            <a:r>
              <a:rPr lang="en-IN" dirty="0"/>
              <a:t>The process includes testing each individual feature vector with the development dataset, where the top eight performing descriptors are kept. </a:t>
            </a:r>
          </a:p>
          <a:p>
            <a:pPr algn="just"/>
            <a:r>
              <a:rPr lang="en-IN" dirty="0"/>
              <a:t>Then, each descriptor is paired with every other in a thorough test to find the best combination. </a:t>
            </a:r>
          </a:p>
          <a:p>
            <a:pPr algn="just"/>
            <a:r>
              <a:rPr lang="en-IN" dirty="0"/>
              <a:t>This showed Flatness, Band1000, PSY Sharpness, POV, Shimmer, and ZCR to be the best combination, with MFCC being the best individual descriptor.</a:t>
            </a:r>
          </a:p>
        </p:txBody>
      </p:sp>
      <p:sp>
        <p:nvSpPr>
          <p:cNvPr id="4" name="Footer Placeholder 3">
            <a:extLst>
              <a:ext uri="{FF2B5EF4-FFF2-40B4-BE49-F238E27FC236}">
                <a16:creationId xmlns:a16="http://schemas.microsoft.com/office/drawing/2014/main" id="{C5DE53A0-0A79-461A-B461-3DABBFBFACE3}"/>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A8E230EA-527E-422D-97B9-6BCC35451E0A}"/>
              </a:ext>
            </a:extLst>
          </p:cNvPr>
          <p:cNvSpPr>
            <a:spLocks noGrp="1"/>
          </p:cNvSpPr>
          <p:nvPr>
            <p:ph type="sldNum" sz="quarter" idx="12"/>
          </p:nvPr>
        </p:nvSpPr>
        <p:spPr/>
        <p:txBody>
          <a:bodyPr/>
          <a:lstStyle/>
          <a:p>
            <a:fld id="{C0514641-A63E-43D0-9E6E-B6167B4D0B02}" type="slidenum">
              <a:rPr lang="en-IN" smtClean="0"/>
              <a:t>13</a:t>
            </a:fld>
            <a:endParaRPr lang="en-IN" dirty="0"/>
          </a:p>
        </p:txBody>
      </p:sp>
    </p:spTree>
    <p:extLst>
      <p:ext uri="{BB962C8B-B14F-4D97-AF65-F5344CB8AC3E}">
        <p14:creationId xmlns:p14="http://schemas.microsoft.com/office/powerpoint/2010/main" val="400902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1CBA-DCFE-47ED-A3E9-3C76FE24344E}"/>
              </a:ext>
            </a:extLst>
          </p:cNvPr>
          <p:cNvSpPr>
            <a:spLocks noGrp="1"/>
          </p:cNvSpPr>
          <p:nvPr>
            <p:ph type="title"/>
          </p:nvPr>
        </p:nvSpPr>
        <p:spPr>
          <a:xfrm>
            <a:off x="891938" y="615820"/>
            <a:ext cx="8596666" cy="681135"/>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Framework </a:t>
            </a:r>
            <a:r>
              <a:rPr kumimoji="0" lang="en-I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(Feature Dynamic History Histogram)</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DC098AE-814F-473E-AAB8-6303D7DB44DE}"/>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8D380AF9-F42B-4A10-A063-B49A0EE1A887}"/>
              </a:ext>
            </a:extLst>
          </p:cNvPr>
          <p:cNvSpPr>
            <a:spLocks noGrp="1"/>
          </p:cNvSpPr>
          <p:nvPr>
            <p:ph type="sldNum" sz="quarter" idx="12"/>
          </p:nvPr>
        </p:nvSpPr>
        <p:spPr/>
        <p:txBody>
          <a:bodyPr/>
          <a:lstStyle/>
          <a:p>
            <a:fld id="{C0514641-A63E-43D0-9E6E-B6167B4D0B02}" type="slidenum">
              <a:rPr lang="en-IN" smtClean="0"/>
              <a:t>14</a:t>
            </a:fld>
            <a:endParaRPr lang="en-IN"/>
          </a:p>
        </p:txBody>
      </p:sp>
      <p:pic>
        <p:nvPicPr>
          <p:cNvPr id="5" name="Picture 4">
            <a:extLst>
              <a:ext uri="{FF2B5EF4-FFF2-40B4-BE49-F238E27FC236}">
                <a16:creationId xmlns:a16="http://schemas.microsoft.com/office/drawing/2014/main" id="{55BEE7F5-FB41-4BB0-816D-2D225D56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55" y="1642188"/>
            <a:ext cx="11276690" cy="3573624"/>
          </a:xfrm>
          <a:prstGeom prst="rect">
            <a:avLst/>
          </a:prstGeom>
        </p:spPr>
      </p:pic>
    </p:spTree>
    <p:extLst>
      <p:ext uri="{BB962C8B-B14F-4D97-AF65-F5344CB8AC3E}">
        <p14:creationId xmlns:p14="http://schemas.microsoft.com/office/powerpoint/2010/main" val="108824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5DC8-3457-43CE-BC22-ACD9406CC0F0}"/>
              </a:ext>
            </a:extLst>
          </p:cNvPr>
          <p:cNvSpPr>
            <a:spLocks noGrp="1"/>
          </p:cNvSpPr>
          <p:nvPr>
            <p:ph type="title"/>
          </p:nvPr>
        </p:nvSpPr>
        <p:spPr>
          <a:xfrm>
            <a:off x="838200" y="753350"/>
            <a:ext cx="9014927" cy="605259"/>
          </a:xfrm>
        </p:spPr>
        <p:txBody>
          <a:bodyPr/>
          <a:lstStyle/>
          <a:p>
            <a:r>
              <a:rPr kumimoji="0" lang="en-IN" sz="3600" b="0" i="0" u="none" strike="noStrike" kern="1200" cap="none" spc="0" normalizeH="0" baseline="0" noProof="0" dirty="0">
                <a:ln>
                  <a:noFill/>
                </a:ln>
                <a:solidFill>
                  <a:srgbClr val="4472C4">
                    <a:lumMod val="75000"/>
                  </a:srgbClr>
                </a:solidFill>
                <a:effectLst/>
                <a:uLnTx/>
                <a:uFillTx/>
                <a:ea typeface="+mj-ea"/>
                <a:cs typeface="+mj-cs"/>
              </a:rPr>
              <a:t>Framework </a:t>
            </a:r>
            <a:r>
              <a:rPr kumimoji="0" lang="en-IN" sz="2000" b="0" i="0" u="none" strike="noStrike" kern="1200" cap="none" spc="0" normalizeH="0" baseline="0" noProof="0" dirty="0">
                <a:ln>
                  <a:noFill/>
                </a:ln>
                <a:solidFill>
                  <a:srgbClr val="4472C4">
                    <a:lumMod val="75000"/>
                  </a:srgbClr>
                </a:solidFill>
                <a:effectLst/>
                <a:uLnTx/>
                <a:uFillTx/>
                <a:ea typeface="+mj-ea"/>
                <a:cs typeface="+mj-cs"/>
              </a:rPr>
              <a:t>(Feature Dynamic History Histogram cont.)</a:t>
            </a:r>
            <a:endParaRPr lang="en-IN" dirty="0"/>
          </a:p>
        </p:txBody>
      </p:sp>
      <p:sp>
        <p:nvSpPr>
          <p:cNvPr id="3" name="Content Placeholder 2">
            <a:extLst>
              <a:ext uri="{FF2B5EF4-FFF2-40B4-BE49-F238E27FC236}">
                <a16:creationId xmlns:a16="http://schemas.microsoft.com/office/drawing/2014/main" id="{5ABFE403-DC6F-43F5-B1EB-B74AA3EC50AC}"/>
              </a:ext>
            </a:extLst>
          </p:cNvPr>
          <p:cNvSpPr>
            <a:spLocks noGrp="1"/>
          </p:cNvSpPr>
          <p:nvPr>
            <p:ph idx="1"/>
          </p:nvPr>
        </p:nvSpPr>
        <p:spPr>
          <a:xfrm>
            <a:off x="838200" y="1539551"/>
            <a:ext cx="10515600" cy="4488025"/>
          </a:xfrm>
        </p:spPr>
        <p:txBody>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ea typeface="+mn-ea"/>
                <a:cs typeface="+mn-cs"/>
              </a:rPr>
              <a:t>To obtain the benefits of using hand-crafted techniques on the spatial images, along with applying the principals of temporal-based motion techniques.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ea typeface="+mn-ea"/>
                <a:cs typeface="+mn-cs"/>
              </a:rPr>
              <a:t>This was achieved by capturing the motion patterns in terms of dynamic variations across the feature space.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ea typeface="+mn-ea"/>
                <a:cs typeface="+mn-cs"/>
              </a:rPr>
              <a:t>This involves extracting the changes on each component in a feature vector sequence (instead of one pixel from an image sequence), so the dynamic of facial/object movements are replaced by the feature movements.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ea typeface="+mn-ea"/>
                <a:cs typeface="+mn-cs"/>
              </a:rPr>
              <a:t>Pattern occurrences are observed in these variations, from which histograms are created.</a:t>
            </a:r>
          </a:p>
        </p:txBody>
      </p:sp>
      <p:sp>
        <p:nvSpPr>
          <p:cNvPr id="4" name="Footer Placeholder 3">
            <a:extLst>
              <a:ext uri="{FF2B5EF4-FFF2-40B4-BE49-F238E27FC236}">
                <a16:creationId xmlns:a16="http://schemas.microsoft.com/office/drawing/2014/main" id="{A288B931-AA72-4696-A8FB-91C668486803}"/>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70165BD9-2186-425A-83B6-6D53B2B18357}"/>
              </a:ext>
            </a:extLst>
          </p:cNvPr>
          <p:cNvSpPr>
            <a:spLocks noGrp="1"/>
          </p:cNvSpPr>
          <p:nvPr>
            <p:ph type="sldNum" sz="quarter" idx="12"/>
          </p:nvPr>
        </p:nvSpPr>
        <p:spPr/>
        <p:txBody>
          <a:bodyPr/>
          <a:lstStyle/>
          <a:p>
            <a:fld id="{C0514641-A63E-43D0-9E6E-B6167B4D0B02}" type="slidenum">
              <a:rPr lang="en-IN" smtClean="0"/>
              <a:t>15</a:t>
            </a:fld>
            <a:endParaRPr lang="en-IN"/>
          </a:p>
        </p:txBody>
      </p:sp>
    </p:spTree>
    <p:extLst>
      <p:ext uri="{BB962C8B-B14F-4D97-AF65-F5344CB8AC3E}">
        <p14:creationId xmlns:p14="http://schemas.microsoft.com/office/powerpoint/2010/main" val="390880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355-CCC1-408A-9F4E-FE7E3A12ECCA}"/>
              </a:ext>
            </a:extLst>
          </p:cNvPr>
          <p:cNvSpPr>
            <a:spLocks noGrp="1"/>
          </p:cNvSpPr>
          <p:nvPr>
            <p:ph type="title"/>
          </p:nvPr>
        </p:nvSpPr>
        <p:spPr>
          <a:xfrm>
            <a:off x="677334" y="261257"/>
            <a:ext cx="8596668" cy="681135"/>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Framework </a:t>
            </a:r>
            <a:r>
              <a:rPr kumimoji="0" lang="en-I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(Feature Combination and Fusion)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9BB02C-E344-4AC5-8395-1E4DEDD402A4}"/>
              </a:ext>
            </a:extLst>
          </p:cNvPr>
          <p:cNvSpPr>
            <a:spLocks noGrp="1"/>
          </p:cNvSpPr>
          <p:nvPr>
            <p:ph idx="1"/>
          </p:nvPr>
        </p:nvSpPr>
        <p:spPr>
          <a:xfrm>
            <a:off x="677334" y="1035698"/>
            <a:ext cx="10676466" cy="4805265"/>
          </a:xfrm>
        </p:spPr>
        <p:txBody>
          <a:bodyPr>
            <a:normAutofit fontScale="92500" lnSpcReduction="20000"/>
          </a:bodyPr>
          <a:lstStyle/>
          <a:p>
            <a:pPr algn="just"/>
            <a:r>
              <a:rPr lang="en-IN" dirty="0"/>
              <a:t>Once the deep features are extracted, FDHH is applied on top to create M feature variation patterns for each deep feature sequence. </a:t>
            </a:r>
          </a:p>
          <a:p>
            <a:pPr algn="just"/>
            <a:r>
              <a:rPr lang="en-IN" dirty="0"/>
              <a:t>The resulting histograms provide a feature vector that contains the information of the dynamic variations that occur throughout the features. </a:t>
            </a:r>
          </a:p>
          <a:p>
            <a:pPr algn="just"/>
            <a:r>
              <a:rPr lang="en-IN" dirty="0"/>
              <a:t>The audio features are then fused with the dynamic deep features by concatenating them together, producing one joint representational vector per sample, which is normalized between [0, 1].</a:t>
            </a:r>
          </a:p>
          <a:p>
            <a:pPr algn="just"/>
            <a:r>
              <a:rPr lang="en-IN" dirty="0"/>
              <a:t>Doing this reduces the computational time and memory for some regression techniques such as LR. </a:t>
            </a:r>
          </a:p>
          <a:p>
            <a:pPr algn="just"/>
            <a:r>
              <a:rPr lang="en-IN" dirty="0"/>
              <a:t>PCA is performed on the fused feature vector to reduce the dimensionality and decorrelate the features. </a:t>
            </a:r>
          </a:p>
          <a:p>
            <a:pPr algn="just"/>
            <a:r>
              <a:rPr lang="en-IN" dirty="0"/>
              <a:t>After PCA is applied, the feature is once again normalized between [0, 1] using the training data.</a:t>
            </a:r>
          </a:p>
        </p:txBody>
      </p:sp>
      <p:sp>
        <p:nvSpPr>
          <p:cNvPr id="5" name="Footer Placeholder 4">
            <a:extLst>
              <a:ext uri="{FF2B5EF4-FFF2-40B4-BE49-F238E27FC236}">
                <a16:creationId xmlns:a16="http://schemas.microsoft.com/office/drawing/2014/main" id="{62317BD2-282A-4E4E-8290-DD06751D8DC6}"/>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ECF7AEA3-1853-4685-93A2-A4F6D6FF214E}"/>
              </a:ext>
            </a:extLst>
          </p:cNvPr>
          <p:cNvSpPr>
            <a:spLocks noGrp="1"/>
          </p:cNvSpPr>
          <p:nvPr>
            <p:ph type="sldNum" sz="quarter" idx="12"/>
          </p:nvPr>
        </p:nvSpPr>
        <p:spPr/>
        <p:txBody>
          <a:bodyPr/>
          <a:lstStyle/>
          <a:p>
            <a:fld id="{C0514641-A63E-43D0-9E6E-B6167B4D0B02}" type="slidenum">
              <a:rPr lang="en-IN" smtClean="0"/>
              <a:t>16</a:t>
            </a:fld>
            <a:endParaRPr lang="en-IN"/>
          </a:p>
        </p:txBody>
      </p:sp>
    </p:spTree>
    <p:extLst>
      <p:ext uri="{BB962C8B-B14F-4D97-AF65-F5344CB8AC3E}">
        <p14:creationId xmlns:p14="http://schemas.microsoft.com/office/powerpoint/2010/main" val="185952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E29-0477-4788-A8AE-8E5F306E5673}"/>
              </a:ext>
            </a:extLst>
          </p:cNvPr>
          <p:cNvSpPr>
            <a:spLocks noGrp="1"/>
          </p:cNvSpPr>
          <p:nvPr>
            <p:ph type="title"/>
          </p:nvPr>
        </p:nvSpPr>
        <p:spPr>
          <a:xfrm>
            <a:off x="677334" y="264368"/>
            <a:ext cx="8596668" cy="734008"/>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Framework </a:t>
            </a:r>
            <a:r>
              <a:rPr kumimoji="0" lang="en-I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rPr>
              <a:t>(Alternate Feature Extraction Approach)</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3B6A1F-CF9B-4BD2-835A-42005446C4EA}"/>
              </a:ext>
            </a:extLst>
          </p:cNvPr>
          <p:cNvSpPr>
            <a:spLocks noGrp="1"/>
          </p:cNvSpPr>
          <p:nvPr>
            <p:ph idx="1"/>
          </p:nvPr>
        </p:nvSpPr>
        <p:spPr>
          <a:xfrm>
            <a:off x="677334" y="998376"/>
            <a:ext cx="10676466" cy="4954556"/>
          </a:xfrm>
        </p:spPr>
        <p:txBody>
          <a:bodyPr>
            <a:normAutofit fontScale="85000" lnSpcReduction="20000"/>
          </a:bodyPr>
          <a:lstStyle/>
          <a:p>
            <a:pPr algn="just"/>
            <a:r>
              <a:rPr lang="en-IN" dirty="0"/>
              <a:t>For comparison purposes, another approach (APP2) is undergone to apply the original motion </a:t>
            </a:r>
            <a:r>
              <a:rPr lang="en-IN"/>
              <a:t>history histogram MHH </a:t>
            </a:r>
            <a:r>
              <a:rPr lang="en-IN" dirty="0"/>
              <a:t>on the visual sequences, that was used similarly by Meng et al.. Their approach has been extended here by using deep features.</a:t>
            </a:r>
          </a:p>
          <a:p>
            <a:pPr algn="just"/>
            <a:r>
              <a:rPr lang="en-IN" dirty="0"/>
              <a:t>The frames are treated as individual image inputs for the deep CNNs and are forward propagated until the SoftMax layer. This approach closely resembles the main approach to allow for fair testing when evaluating and comparing them together.</a:t>
            </a:r>
          </a:p>
          <a:p>
            <a:pPr algn="just"/>
            <a:r>
              <a:rPr lang="en-IN" dirty="0"/>
              <a:t>The 4096-dimensional features are extracted from similar layers to the main approach, resulting in a deep feature vector of M × 4096 per video sample. </a:t>
            </a:r>
          </a:p>
          <a:p>
            <a:pPr algn="just"/>
            <a:r>
              <a:rPr lang="en-IN" dirty="0"/>
              <a:t>These features are then transformed to a single vector row from which it is fused with the same audio features used in the main approach.</a:t>
            </a:r>
          </a:p>
          <a:p>
            <a:pPr algn="just"/>
            <a:r>
              <a:rPr lang="en-IN" dirty="0"/>
              <a:t>They are then rank normalized between [0, 1] using the training data range before the dimensionality is reduced using PCA to L = 49, and finally the reduced feature vector is rank normalized again between [0, 1] using the training data range.</a:t>
            </a:r>
          </a:p>
        </p:txBody>
      </p:sp>
      <p:sp>
        <p:nvSpPr>
          <p:cNvPr id="5" name="Footer Placeholder 4">
            <a:extLst>
              <a:ext uri="{FF2B5EF4-FFF2-40B4-BE49-F238E27FC236}">
                <a16:creationId xmlns:a16="http://schemas.microsoft.com/office/drawing/2014/main" id="{9A863CB7-BAD3-401F-A926-0A741B3F32F8}"/>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2EB6917F-C2D0-4713-94B7-DB9DAFEB5C37}"/>
              </a:ext>
            </a:extLst>
          </p:cNvPr>
          <p:cNvSpPr>
            <a:spLocks noGrp="1"/>
          </p:cNvSpPr>
          <p:nvPr>
            <p:ph type="sldNum" sz="quarter" idx="12"/>
          </p:nvPr>
        </p:nvSpPr>
        <p:spPr/>
        <p:txBody>
          <a:bodyPr/>
          <a:lstStyle/>
          <a:p>
            <a:fld id="{C0514641-A63E-43D0-9E6E-B6167B4D0B02}" type="slidenum">
              <a:rPr lang="en-IN" smtClean="0"/>
              <a:t>17</a:t>
            </a:fld>
            <a:endParaRPr lang="en-IN"/>
          </a:p>
        </p:txBody>
      </p:sp>
    </p:spTree>
    <p:extLst>
      <p:ext uri="{BB962C8B-B14F-4D97-AF65-F5344CB8AC3E}">
        <p14:creationId xmlns:p14="http://schemas.microsoft.com/office/powerpoint/2010/main" val="19700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2538-CD33-4657-AB47-FB808C691F92}"/>
              </a:ext>
            </a:extLst>
          </p:cNvPr>
          <p:cNvSpPr>
            <a:spLocks noGrp="1"/>
          </p:cNvSpPr>
          <p:nvPr>
            <p:ph type="title"/>
          </p:nvPr>
        </p:nvSpPr>
        <p:spPr>
          <a:xfrm>
            <a:off x="677334" y="227045"/>
            <a:ext cx="8596668" cy="743339"/>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ea typeface="+mj-ea"/>
                <a:cs typeface="+mj-cs"/>
              </a:rPr>
              <a:t>Framework </a:t>
            </a:r>
            <a:r>
              <a:rPr kumimoji="0" lang="en-IN" sz="2000" b="0" i="0" u="none" strike="noStrike" kern="1200" cap="none" spc="0" normalizeH="0" baseline="0" noProof="0" dirty="0">
                <a:ln>
                  <a:noFill/>
                </a:ln>
                <a:solidFill>
                  <a:schemeClr val="accent1">
                    <a:lumMod val="75000"/>
                  </a:schemeClr>
                </a:solidFill>
                <a:effectLst/>
                <a:uLnTx/>
                <a:uFillTx/>
                <a:ea typeface="+mj-ea"/>
                <a:cs typeface="+mj-cs"/>
              </a:rPr>
              <a:t>(Regression)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907FF54-8C26-4571-9AD9-9555B71F9496}"/>
              </a:ext>
            </a:extLst>
          </p:cNvPr>
          <p:cNvSpPr>
            <a:spLocks noGrp="1"/>
          </p:cNvSpPr>
          <p:nvPr>
            <p:ph idx="1"/>
          </p:nvPr>
        </p:nvSpPr>
        <p:spPr>
          <a:xfrm>
            <a:off x="677334" y="970384"/>
            <a:ext cx="10676466" cy="5495729"/>
          </a:xfrm>
        </p:spPr>
        <p:txBody>
          <a:bodyPr>
            <a:normAutofit lnSpcReduction="10000"/>
          </a:bodyPr>
          <a:lstStyle/>
          <a:p>
            <a:pPr algn="just"/>
            <a:r>
              <a:rPr lang="en-IN" dirty="0"/>
              <a:t>There are two techniques adopted for regression. </a:t>
            </a:r>
          </a:p>
          <a:p>
            <a:pPr lvl="1" algn="just">
              <a:buFont typeface="+mj-lt"/>
              <a:buAutoNum type="arabicPeriod"/>
            </a:pPr>
            <a:r>
              <a:rPr lang="en-IN" dirty="0"/>
              <a:t>Partial Least Square (PLS) regression is a statistical algorithm which constructs predictive models that generalize and manipulates features into a low-dimensional space. This is based on the analysis of relationship between observations and response variables. In its simplest form, a linear model specifies the linear relationship between a dependent (response) variable, and a set of predictor variables. PLS regression fits multiple response variables in a single model. PLS regression models the response variables in a multivariate way. This can produce results that can differ significantly from those calculated for the response variables individually.</a:t>
            </a:r>
          </a:p>
          <a:p>
            <a:pPr lvl="1" algn="just">
              <a:buFont typeface="+mj-lt"/>
              <a:buAutoNum type="arabicPeriod"/>
            </a:pPr>
            <a:r>
              <a:rPr lang="en-IN" dirty="0"/>
              <a:t>Linear Regression (LR) is another approach for modelling the relationship between a scalar dependent variable and one or more explanatory variables in statistics. It was also used in the system along with PLS regression for decision fusion. The prediction level fusion stage aims to combine multiple decisions into a single and consensus one. </a:t>
            </a:r>
          </a:p>
          <a:p>
            <a:pPr algn="just"/>
            <a:r>
              <a:rPr lang="en-IN" dirty="0"/>
              <a:t>The predictions from PLS and LR are combined using prediction level fusion based on the weighted sum rule.</a:t>
            </a:r>
          </a:p>
        </p:txBody>
      </p:sp>
      <p:sp>
        <p:nvSpPr>
          <p:cNvPr id="5" name="Footer Placeholder 4">
            <a:extLst>
              <a:ext uri="{FF2B5EF4-FFF2-40B4-BE49-F238E27FC236}">
                <a16:creationId xmlns:a16="http://schemas.microsoft.com/office/drawing/2014/main" id="{D2D7FD7F-D4B8-48FA-ADEC-2FE540CAF5EF}"/>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455C46E3-4F9C-4036-84E2-BFE1888327D1}"/>
              </a:ext>
            </a:extLst>
          </p:cNvPr>
          <p:cNvSpPr>
            <a:spLocks noGrp="1"/>
          </p:cNvSpPr>
          <p:nvPr>
            <p:ph type="sldNum" sz="quarter" idx="12"/>
          </p:nvPr>
        </p:nvSpPr>
        <p:spPr/>
        <p:txBody>
          <a:bodyPr/>
          <a:lstStyle/>
          <a:p>
            <a:fld id="{C0514641-A63E-43D0-9E6E-B6167B4D0B02}" type="slidenum">
              <a:rPr lang="en-IN" smtClean="0"/>
              <a:t>18</a:t>
            </a:fld>
            <a:endParaRPr lang="en-IN"/>
          </a:p>
        </p:txBody>
      </p:sp>
    </p:spTree>
    <p:extLst>
      <p:ext uri="{BB962C8B-B14F-4D97-AF65-F5344CB8AC3E}">
        <p14:creationId xmlns:p14="http://schemas.microsoft.com/office/powerpoint/2010/main" val="190563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83C6-43DE-4241-A30F-7388690428F7}"/>
              </a:ext>
            </a:extLst>
          </p:cNvPr>
          <p:cNvSpPr>
            <a:spLocks noGrp="1"/>
          </p:cNvSpPr>
          <p:nvPr>
            <p:ph type="title"/>
          </p:nvPr>
        </p:nvSpPr>
        <p:spPr>
          <a:xfrm>
            <a:off x="677334" y="121299"/>
            <a:ext cx="8596668" cy="699796"/>
          </a:xfrm>
        </p:spPr>
        <p:txBody>
          <a:bodyPr>
            <a:normAutofit/>
          </a:bodyPr>
          <a:lstStyle/>
          <a:p>
            <a:r>
              <a:rPr lang="en-IN" sz="4000" dirty="0">
                <a:solidFill>
                  <a:schemeClr val="accent1">
                    <a:lumMod val="75000"/>
                  </a:schemeClr>
                </a:solidFill>
              </a:rPr>
              <a:t>Experimental Results </a:t>
            </a:r>
            <a:r>
              <a:rPr lang="en-IN" sz="2000" dirty="0">
                <a:solidFill>
                  <a:schemeClr val="accent1">
                    <a:lumMod val="75000"/>
                  </a:schemeClr>
                </a:solidFill>
              </a:rPr>
              <a:t>(About the dataset)</a:t>
            </a:r>
            <a:endParaRPr lang="en-IN" sz="2000" dirty="0"/>
          </a:p>
        </p:txBody>
      </p:sp>
      <p:sp>
        <p:nvSpPr>
          <p:cNvPr id="3" name="Content Placeholder 2">
            <a:extLst>
              <a:ext uri="{FF2B5EF4-FFF2-40B4-BE49-F238E27FC236}">
                <a16:creationId xmlns:a16="http://schemas.microsoft.com/office/drawing/2014/main" id="{F78E92E8-1335-4D34-8885-68664D71B497}"/>
              </a:ext>
            </a:extLst>
          </p:cNvPr>
          <p:cNvSpPr>
            <a:spLocks noGrp="1"/>
          </p:cNvSpPr>
          <p:nvPr>
            <p:ph idx="1"/>
          </p:nvPr>
        </p:nvSpPr>
        <p:spPr>
          <a:xfrm>
            <a:off x="677333" y="821095"/>
            <a:ext cx="10771327" cy="5915605"/>
          </a:xfrm>
        </p:spPr>
        <p:txBody>
          <a:bodyPr>
            <a:normAutofit fontScale="92500" lnSpcReduction="20000"/>
          </a:bodyPr>
          <a:lstStyle/>
          <a:p>
            <a:pPr algn="just"/>
            <a:r>
              <a:rPr lang="en-IN" dirty="0"/>
              <a:t>The dataset contains 300 video clips with each person performing the two human– computer interaction tasks separately whilst being recorded by a web-cam and microphone in a number of quiet settings. </a:t>
            </a:r>
          </a:p>
          <a:p>
            <a:pPr algn="just"/>
            <a:r>
              <a:rPr lang="en-IN" dirty="0"/>
              <a:t>All the participants are recorded between one and four times, with a period of two weeks between each recording.</a:t>
            </a:r>
          </a:p>
          <a:p>
            <a:pPr algn="just"/>
            <a:r>
              <a:rPr lang="en-IN" dirty="0"/>
              <a:t>The length of these clips are between 6 s to 4 min and 8 s. </a:t>
            </a:r>
          </a:p>
          <a:p>
            <a:pPr algn="just"/>
            <a:r>
              <a:rPr lang="en-IN" dirty="0"/>
              <a:t>The mean age of subjects is 31.5 years, with a standard deviation of 12.3 years and a range of 18–63 years.</a:t>
            </a:r>
          </a:p>
          <a:p>
            <a:pPr algn="just"/>
            <a:r>
              <a:rPr lang="en-IN" dirty="0"/>
              <a:t>The range of the BDI-II depression scale is [0, 63], </a:t>
            </a:r>
          </a:p>
          <a:p>
            <a:pPr lvl="1" algn="just">
              <a:buFont typeface="+mj-lt"/>
              <a:buAutoNum type="arabicPeriod"/>
            </a:pPr>
            <a:r>
              <a:rPr lang="en-IN" dirty="0"/>
              <a:t>where 0–10 is considered normal, as ups and downs; </a:t>
            </a:r>
          </a:p>
          <a:p>
            <a:pPr lvl="1" algn="just">
              <a:buFont typeface="+mj-lt"/>
              <a:buAutoNum type="arabicPeriod"/>
            </a:pPr>
            <a:r>
              <a:rPr lang="en-IN" dirty="0"/>
              <a:t>11–16 is mild mood disturbance; </a:t>
            </a:r>
          </a:p>
          <a:p>
            <a:pPr lvl="1" algn="just">
              <a:buFont typeface="+mj-lt"/>
              <a:buAutoNum type="arabicPeriod"/>
            </a:pPr>
            <a:r>
              <a:rPr lang="en-IN" dirty="0"/>
              <a:t>17–20 is borderline clinical depression; </a:t>
            </a:r>
          </a:p>
          <a:p>
            <a:pPr lvl="1" algn="just">
              <a:buFont typeface="+mj-lt"/>
              <a:buAutoNum type="arabicPeriod"/>
            </a:pPr>
            <a:r>
              <a:rPr lang="en-IN" dirty="0"/>
              <a:t>21–30 is moderate depression; </a:t>
            </a:r>
          </a:p>
          <a:p>
            <a:pPr lvl="1" algn="just">
              <a:buFont typeface="+mj-lt"/>
              <a:buAutoNum type="arabicPeriod"/>
            </a:pPr>
            <a:r>
              <a:rPr lang="en-IN" dirty="0"/>
              <a:t>31-40 is severe depression; </a:t>
            </a:r>
          </a:p>
          <a:p>
            <a:pPr lvl="1" algn="just">
              <a:buFont typeface="+mj-lt"/>
              <a:buAutoNum type="arabicPeriod"/>
            </a:pPr>
            <a:r>
              <a:rPr lang="en-IN" dirty="0"/>
              <a:t>and over 40 is extreme depression. </a:t>
            </a:r>
          </a:p>
          <a:p>
            <a:pPr algn="just"/>
            <a:r>
              <a:rPr lang="en-IN" dirty="0"/>
              <a:t>The highest recorded score within the AVEC14 dataset is 45, which indicates there are subjects with extreme depression included.</a:t>
            </a:r>
          </a:p>
        </p:txBody>
      </p:sp>
      <p:sp>
        <p:nvSpPr>
          <p:cNvPr id="5" name="Footer Placeholder 4">
            <a:extLst>
              <a:ext uri="{FF2B5EF4-FFF2-40B4-BE49-F238E27FC236}">
                <a16:creationId xmlns:a16="http://schemas.microsoft.com/office/drawing/2014/main" id="{7CA15C2E-59B4-40DF-9836-3B372A91704F}"/>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7D22870D-E8F8-412B-BB3F-D2BA4BE9B933}"/>
              </a:ext>
            </a:extLst>
          </p:cNvPr>
          <p:cNvSpPr>
            <a:spLocks noGrp="1"/>
          </p:cNvSpPr>
          <p:nvPr>
            <p:ph type="sldNum" sz="quarter" idx="12"/>
          </p:nvPr>
        </p:nvSpPr>
        <p:spPr/>
        <p:txBody>
          <a:bodyPr/>
          <a:lstStyle/>
          <a:p>
            <a:fld id="{C0514641-A63E-43D0-9E6E-B6167B4D0B02}" type="slidenum">
              <a:rPr lang="en-IN" smtClean="0"/>
              <a:t>19</a:t>
            </a:fld>
            <a:endParaRPr lang="en-IN"/>
          </a:p>
        </p:txBody>
      </p:sp>
    </p:spTree>
    <p:extLst>
      <p:ext uri="{BB962C8B-B14F-4D97-AF65-F5344CB8AC3E}">
        <p14:creationId xmlns:p14="http://schemas.microsoft.com/office/powerpoint/2010/main" val="233071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9B7-FCDA-42B2-AAE4-E258EAE9F5B1}"/>
              </a:ext>
            </a:extLst>
          </p:cNvPr>
          <p:cNvSpPr>
            <a:spLocks noGrp="1"/>
          </p:cNvSpPr>
          <p:nvPr>
            <p:ph type="title"/>
          </p:nvPr>
        </p:nvSpPr>
        <p:spPr>
          <a:xfrm>
            <a:off x="838200" y="822325"/>
            <a:ext cx="10515600" cy="801202"/>
          </a:xfrm>
        </p:spPr>
        <p:txBody>
          <a:bodyPr/>
          <a:lstStyle/>
          <a:p>
            <a:r>
              <a:rPr lang="en-IN" dirty="0">
                <a:solidFill>
                  <a:schemeClr val="accent1">
                    <a:lumMod val="75000"/>
                  </a:schemeClr>
                </a:solidFill>
              </a:rPr>
              <a:t>Content</a:t>
            </a:r>
          </a:p>
        </p:txBody>
      </p:sp>
      <p:sp>
        <p:nvSpPr>
          <p:cNvPr id="3" name="Content Placeholder 2">
            <a:extLst>
              <a:ext uri="{FF2B5EF4-FFF2-40B4-BE49-F238E27FC236}">
                <a16:creationId xmlns:a16="http://schemas.microsoft.com/office/drawing/2014/main" id="{3B4B3DA0-FCE6-4677-B175-9927BB6ECACF}"/>
              </a:ext>
            </a:extLst>
          </p:cNvPr>
          <p:cNvSpPr>
            <a:spLocks noGrp="1"/>
          </p:cNvSpPr>
          <p:nvPr>
            <p:ph idx="1"/>
          </p:nvPr>
        </p:nvSpPr>
        <p:spPr>
          <a:xfrm>
            <a:off x="838200" y="1623527"/>
            <a:ext cx="10515600" cy="4553436"/>
          </a:xfrm>
        </p:spPr>
        <p:txBody>
          <a:bodyPr/>
          <a:lstStyle/>
          <a:p>
            <a:pPr algn="just"/>
            <a:r>
              <a:rPr lang="en-IN" sz="3200" dirty="0"/>
              <a:t>Introduction</a:t>
            </a:r>
            <a:endParaRPr lang="en-IN" sz="2800" dirty="0"/>
          </a:p>
          <a:p>
            <a:pPr algn="just"/>
            <a:r>
              <a:rPr lang="en-IN" sz="3200" dirty="0"/>
              <a:t>Related Works</a:t>
            </a:r>
          </a:p>
          <a:p>
            <a:pPr algn="just"/>
            <a:r>
              <a:rPr lang="en-IN" sz="3200" dirty="0"/>
              <a:t>Framework</a:t>
            </a:r>
          </a:p>
          <a:p>
            <a:pPr algn="just"/>
            <a:r>
              <a:rPr lang="en-IN" sz="3200" dirty="0"/>
              <a:t>Experimental Results</a:t>
            </a:r>
          </a:p>
          <a:p>
            <a:pPr algn="just"/>
            <a:r>
              <a:rPr lang="en-IN" sz="3200" dirty="0"/>
              <a:t>Conclusion</a:t>
            </a:r>
          </a:p>
          <a:p>
            <a:pPr algn="just"/>
            <a:r>
              <a:rPr lang="en-IN" sz="3200" dirty="0"/>
              <a:t>References</a:t>
            </a:r>
          </a:p>
          <a:p>
            <a:endParaRPr lang="en-IN" dirty="0"/>
          </a:p>
          <a:p>
            <a:endParaRPr lang="en-IN" dirty="0"/>
          </a:p>
        </p:txBody>
      </p:sp>
      <p:sp>
        <p:nvSpPr>
          <p:cNvPr id="4" name="Footer Placeholder 3">
            <a:extLst>
              <a:ext uri="{FF2B5EF4-FFF2-40B4-BE49-F238E27FC236}">
                <a16:creationId xmlns:a16="http://schemas.microsoft.com/office/drawing/2014/main" id="{A7530B0D-3244-4ED6-9CF2-DD84F16B5F36}"/>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4A925C62-CB00-49BC-A15A-C1582B141FF3}"/>
              </a:ext>
            </a:extLst>
          </p:cNvPr>
          <p:cNvSpPr>
            <a:spLocks noGrp="1"/>
          </p:cNvSpPr>
          <p:nvPr>
            <p:ph type="sldNum" sz="quarter" idx="12"/>
          </p:nvPr>
        </p:nvSpPr>
        <p:spPr/>
        <p:txBody>
          <a:bodyPr/>
          <a:lstStyle/>
          <a:p>
            <a:fld id="{C0514641-A63E-43D0-9E6E-B6167B4D0B02}" type="slidenum">
              <a:rPr lang="en-IN" smtClean="0"/>
              <a:t>2</a:t>
            </a:fld>
            <a:endParaRPr lang="en-IN"/>
          </a:p>
        </p:txBody>
      </p:sp>
    </p:spTree>
    <p:extLst>
      <p:ext uri="{BB962C8B-B14F-4D97-AF65-F5344CB8AC3E}">
        <p14:creationId xmlns:p14="http://schemas.microsoft.com/office/powerpoint/2010/main" val="189621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CD93-6249-4EA5-B2FE-D6DBF80769FB}"/>
              </a:ext>
            </a:extLst>
          </p:cNvPr>
          <p:cNvSpPr>
            <a:spLocks noGrp="1"/>
          </p:cNvSpPr>
          <p:nvPr>
            <p:ph type="title"/>
          </p:nvPr>
        </p:nvSpPr>
        <p:spPr>
          <a:xfrm>
            <a:off x="677334" y="471405"/>
            <a:ext cx="8596668" cy="690466"/>
          </a:xfrm>
        </p:spPr>
        <p:txBody>
          <a:bodyPr>
            <a:normAutofit fontScale="90000"/>
          </a:bodyPr>
          <a:lstStyle/>
          <a:p>
            <a:r>
              <a:rPr lang="en-IN" dirty="0">
                <a:solidFill>
                  <a:schemeClr val="accent1">
                    <a:lumMod val="75000"/>
                  </a:schemeClr>
                </a:solidFill>
              </a:rPr>
              <a:t>Experimental Results </a:t>
            </a:r>
            <a:r>
              <a:rPr lang="en-IN" sz="2000" dirty="0">
                <a:solidFill>
                  <a:schemeClr val="accent1">
                    <a:lumMod val="75000"/>
                  </a:schemeClr>
                </a:solidFill>
              </a:rPr>
              <a:t>(Experimental Setting)</a:t>
            </a:r>
            <a:endParaRPr lang="en-IN" dirty="0"/>
          </a:p>
        </p:txBody>
      </p:sp>
      <p:sp>
        <p:nvSpPr>
          <p:cNvPr id="3" name="Content Placeholder 2">
            <a:extLst>
              <a:ext uri="{FF2B5EF4-FFF2-40B4-BE49-F238E27FC236}">
                <a16:creationId xmlns:a16="http://schemas.microsoft.com/office/drawing/2014/main" id="{F70E2F04-C4F6-4E6D-9D9B-E3361A613E69}"/>
              </a:ext>
            </a:extLst>
          </p:cNvPr>
          <p:cNvSpPr>
            <a:spLocks noGrp="1"/>
          </p:cNvSpPr>
          <p:nvPr>
            <p:ph idx="1"/>
          </p:nvPr>
        </p:nvSpPr>
        <p:spPr>
          <a:xfrm>
            <a:off x="677334" y="1194317"/>
            <a:ext cx="10676466" cy="4847045"/>
          </a:xfrm>
        </p:spPr>
        <p:txBody>
          <a:bodyPr>
            <a:normAutofit fontScale="85000" lnSpcReduction="20000"/>
          </a:bodyPr>
          <a:lstStyle/>
          <a:p>
            <a:pPr algn="just"/>
            <a:r>
              <a:rPr lang="en-IN" dirty="0"/>
              <a:t>The results for each test are evaluated by its the mean absolute error (MAE) and root mean squared error (RMSE) against the ground-truth labels.</a:t>
            </a:r>
          </a:p>
          <a:p>
            <a:pPr algn="just"/>
            <a:r>
              <a:rPr lang="en-IN" dirty="0"/>
              <a:t>The MatConvNet toolbox has been used to extract the deep features. This tool has been opted for the experiments as it allows full control over deep networks with access to data across any layer along with easy visualization. They also provide both AlexNet and VGG-FACE pretrained networks.</a:t>
            </a:r>
          </a:p>
          <a:p>
            <a:pPr algn="just"/>
            <a:r>
              <a:rPr lang="en-IN" dirty="0"/>
              <a:t>Data Pre-processing: Using the meta information, the frames were resized to 227×227×3 representing the image height, width, and color channels. </a:t>
            </a:r>
          </a:p>
          <a:p>
            <a:pPr algn="just"/>
            <a:r>
              <a:rPr lang="en-IN" dirty="0"/>
              <a:t>Feature Extraction: With AlexNet, the 4096-dimensional feature vector is retained from the 16th and 18th fully connected layers. The decision to take the features at the 16th layer is in order to observe if the first 4096 dimension fully connected layer produces better features than the second (layer 18). For the VGG-Face network, the 4096-dimensional feature vectors are extracted at the 35th, 34th, and 32nd layers. The 34th layer is the output directly from the fully connected layer, the 35th is the output from the following rectified linear unit (ReLU) activation function layer and the 32nd layer is the output from the first fully connected layer.</a:t>
            </a:r>
          </a:p>
        </p:txBody>
      </p:sp>
      <p:sp>
        <p:nvSpPr>
          <p:cNvPr id="5" name="Footer Placeholder 4">
            <a:extLst>
              <a:ext uri="{FF2B5EF4-FFF2-40B4-BE49-F238E27FC236}">
                <a16:creationId xmlns:a16="http://schemas.microsoft.com/office/drawing/2014/main" id="{D671AA18-3E8E-4051-9565-537D0D6AB389}"/>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DFE54C23-71CF-430E-9D09-7039AFEBD0B3}"/>
              </a:ext>
            </a:extLst>
          </p:cNvPr>
          <p:cNvSpPr>
            <a:spLocks noGrp="1"/>
          </p:cNvSpPr>
          <p:nvPr>
            <p:ph type="sldNum" sz="quarter" idx="12"/>
          </p:nvPr>
        </p:nvSpPr>
        <p:spPr/>
        <p:txBody>
          <a:bodyPr/>
          <a:lstStyle/>
          <a:p>
            <a:fld id="{C0514641-A63E-43D0-9E6E-B6167B4D0B02}" type="slidenum">
              <a:rPr lang="en-IN" smtClean="0"/>
              <a:t>20</a:t>
            </a:fld>
            <a:endParaRPr lang="en-IN"/>
          </a:p>
        </p:txBody>
      </p:sp>
    </p:spTree>
    <p:extLst>
      <p:ext uri="{BB962C8B-B14F-4D97-AF65-F5344CB8AC3E}">
        <p14:creationId xmlns:p14="http://schemas.microsoft.com/office/powerpoint/2010/main" val="403175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3CB7-3F99-400F-BCF6-39B94D0B3A60}"/>
              </a:ext>
            </a:extLst>
          </p:cNvPr>
          <p:cNvSpPr>
            <a:spLocks noGrp="1"/>
          </p:cNvSpPr>
          <p:nvPr>
            <p:ph type="title"/>
          </p:nvPr>
        </p:nvSpPr>
        <p:spPr>
          <a:xfrm>
            <a:off x="677334" y="175936"/>
            <a:ext cx="8596668" cy="640702"/>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ea typeface="+mj-ea"/>
                <a:cs typeface="+mj-cs"/>
              </a:rPr>
              <a:t>Experimental Results </a:t>
            </a:r>
            <a:r>
              <a:rPr kumimoji="0" lang="en-IN" sz="2000" b="0" i="0" u="none" strike="noStrike" kern="1200" cap="none" spc="0" normalizeH="0" baseline="0" noProof="0" dirty="0">
                <a:ln>
                  <a:noFill/>
                </a:ln>
                <a:solidFill>
                  <a:schemeClr val="accent1">
                    <a:lumMod val="75000"/>
                  </a:schemeClr>
                </a:solidFill>
                <a:effectLst/>
                <a:uLnTx/>
                <a:uFillTx/>
                <a:ea typeface="+mj-ea"/>
                <a:cs typeface="+mj-cs"/>
              </a:rPr>
              <a:t>(Experimental Setting cont.)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AB0D575-C9D2-4EF9-844F-5B6F10A59A9A}"/>
              </a:ext>
            </a:extLst>
          </p:cNvPr>
          <p:cNvSpPr>
            <a:spLocks noGrp="1"/>
          </p:cNvSpPr>
          <p:nvPr>
            <p:ph idx="1"/>
          </p:nvPr>
        </p:nvSpPr>
        <p:spPr>
          <a:xfrm>
            <a:off x="677334" y="3508259"/>
            <a:ext cx="10676466" cy="2911201"/>
          </a:xfrm>
        </p:spPr>
        <p:txBody>
          <a:bodyPr>
            <a:normAutofit fontScale="85000" lnSpcReduction="20000"/>
          </a:bodyPr>
          <a:lstStyle/>
          <a:p>
            <a:pPr algn="just"/>
            <a:r>
              <a:rPr lang="en-IN" dirty="0"/>
              <a:t>Starting with the hand-crafted features LBP, LPQ, and EOH, this table  demonstrates the individual performance of the three hand-crafted feature extraction methods that are combined with FDHH. </a:t>
            </a:r>
          </a:p>
          <a:p>
            <a:pPr algn="just"/>
            <a:r>
              <a:rPr lang="en-IN" dirty="0"/>
              <a:t>The depression scales were predicted using the two regression techniques separately and fused. It is clear that using PLS for regression was better than LR in all tests. </a:t>
            </a:r>
          </a:p>
          <a:p>
            <a:pPr algn="just"/>
            <a:r>
              <a:rPr lang="en-IN" dirty="0"/>
              <a:t>However, when they were fused with a weighting more toward PLS, the results were improved further. </a:t>
            </a:r>
          </a:p>
          <a:p>
            <a:pPr algn="just"/>
            <a:r>
              <a:rPr lang="en-IN" dirty="0"/>
              <a:t>LBP was shown to be the weakest amongst the three and LPQ the strongest.</a:t>
            </a:r>
          </a:p>
        </p:txBody>
      </p:sp>
      <p:sp>
        <p:nvSpPr>
          <p:cNvPr id="6" name="Footer Placeholder 5">
            <a:extLst>
              <a:ext uri="{FF2B5EF4-FFF2-40B4-BE49-F238E27FC236}">
                <a16:creationId xmlns:a16="http://schemas.microsoft.com/office/drawing/2014/main" id="{DA9B826E-531C-418F-A431-50B85C82A065}"/>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D01A5113-BB3F-4B89-8BE6-83103A6F112C}"/>
              </a:ext>
            </a:extLst>
          </p:cNvPr>
          <p:cNvSpPr>
            <a:spLocks noGrp="1"/>
          </p:cNvSpPr>
          <p:nvPr>
            <p:ph type="sldNum" sz="quarter" idx="12"/>
          </p:nvPr>
        </p:nvSpPr>
        <p:spPr/>
        <p:txBody>
          <a:bodyPr/>
          <a:lstStyle/>
          <a:p>
            <a:fld id="{C0514641-A63E-43D0-9E6E-B6167B4D0B02}" type="slidenum">
              <a:rPr lang="en-IN" smtClean="0"/>
              <a:t>21</a:t>
            </a:fld>
            <a:endParaRPr lang="en-IN"/>
          </a:p>
        </p:txBody>
      </p:sp>
      <p:pic>
        <p:nvPicPr>
          <p:cNvPr id="5" name="Picture 4">
            <a:extLst>
              <a:ext uri="{FF2B5EF4-FFF2-40B4-BE49-F238E27FC236}">
                <a16:creationId xmlns:a16="http://schemas.microsoft.com/office/drawing/2014/main" id="{348F2DC5-DFB9-4F40-A686-D066F7010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866" y="1052441"/>
            <a:ext cx="5962261" cy="2455818"/>
          </a:xfrm>
          <a:prstGeom prst="rect">
            <a:avLst/>
          </a:prstGeom>
        </p:spPr>
      </p:pic>
      <p:sp>
        <p:nvSpPr>
          <p:cNvPr id="7" name="TextBox 6">
            <a:extLst>
              <a:ext uri="{FF2B5EF4-FFF2-40B4-BE49-F238E27FC236}">
                <a16:creationId xmlns:a16="http://schemas.microsoft.com/office/drawing/2014/main" id="{32E6EC95-9F88-4C0A-B081-0975B14001F5}"/>
              </a:ext>
            </a:extLst>
          </p:cNvPr>
          <p:cNvSpPr txBox="1"/>
          <p:nvPr/>
        </p:nvSpPr>
        <p:spPr>
          <a:xfrm>
            <a:off x="1720761" y="713887"/>
            <a:ext cx="8750473" cy="338554"/>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Table : Performance of Depression Scale Prediction Using the FDHH measured both in MAE and RMSE</a:t>
            </a:r>
            <a:endParaRPr lang="en-IN" sz="1600" dirty="0"/>
          </a:p>
        </p:txBody>
      </p:sp>
    </p:spTree>
    <p:extLst>
      <p:ext uri="{BB962C8B-B14F-4D97-AF65-F5344CB8AC3E}">
        <p14:creationId xmlns:p14="http://schemas.microsoft.com/office/powerpoint/2010/main" val="261908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33D3-F827-43F1-B529-EEF07BF01B19}"/>
              </a:ext>
            </a:extLst>
          </p:cNvPr>
          <p:cNvSpPr>
            <a:spLocks noGrp="1"/>
          </p:cNvSpPr>
          <p:nvPr>
            <p:ph type="title"/>
          </p:nvPr>
        </p:nvSpPr>
        <p:spPr>
          <a:xfrm>
            <a:off x="677334" y="147944"/>
            <a:ext cx="8596668" cy="668694"/>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ea typeface="+mj-ea"/>
                <a:cs typeface="+mj-cs"/>
              </a:rPr>
              <a:t>Experimental Results </a:t>
            </a:r>
            <a:r>
              <a:rPr kumimoji="0" lang="en-IN" sz="2000" b="0" i="0" u="none" strike="noStrike" kern="1200" cap="none" spc="0" normalizeH="0" baseline="0" noProof="0" dirty="0">
                <a:ln>
                  <a:noFill/>
                </a:ln>
                <a:solidFill>
                  <a:schemeClr val="accent1">
                    <a:lumMod val="75000"/>
                  </a:schemeClr>
                </a:solidFill>
                <a:effectLst/>
                <a:uLnTx/>
                <a:uFillTx/>
                <a:ea typeface="+mj-ea"/>
                <a:cs typeface="+mj-cs"/>
              </a:rPr>
              <a:t>(Experimental Setting cont.)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9914C4C-4997-4322-86EC-C40E6D72B96F}"/>
              </a:ext>
            </a:extLst>
          </p:cNvPr>
          <p:cNvSpPr>
            <a:spLocks noGrp="1"/>
          </p:cNvSpPr>
          <p:nvPr>
            <p:ph idx="1"/>
          </p:nvPr>
        </p:nvSpPr>
        <p:spPr>
          <a:xfrm>
            <a:off x="757766" y="3778899"/>
            <a:ext cx="10676466" cy="2577451"/>
          </a:xfrm>
        </p:spPr>
        <p:txBody>
          <a:bodyPr>
            <a:normAutofit fontScale="85000" lnSpcReduction="20000"/>
          </a:bodyPr>
          <a:lstStyle/>
          <a:p>
            <a:pPr algn="just"/>
            <a:r>
              <a:rPr lang="en-IN" dirty="0"/>
              <a:t>This table contains results of both approaches, with APP1 combining the efforts of the individual hand-crafted features, and demonstrates the effectiveness of the deep features using the FDHH algorithm.</a:t>
            </a:r>
          </a:p>
          <a:p>
            <a:pPr algn="just"/>
            <a:r>
              <a:rPr lang="en-IN" dirty="0"/>
              <a:t>MIX_FD has shown a significant improvement over the individual performances.</a:t>
            </a:r>
          </a:p>
          <a:p>
            <a:pPr algn="just"/>
            <a:r>
              <a:rPr lang="en-IN" dirty="0"/>
              <a:t>However, it is clear from this that the deep features perform consistently better than the individual and combined hand-crafted features.</a:t>
            </a:r>
          </a:p>
          <a:p>
            <a:pPr algn="just"/>
            <a:r>
              <a:rPr lang="en-IN" dirty="0"/>
              <a:t>Second, we can see that the deep learning approaches have performed better than hand-crafted features using both approaches.</a:t>
            </a:r>
          </a:p>
        </p:txBody>
      </p:sp>
      <p:sp>
        <p:nvSpPr>
          <p:cNvPr id="6" name="Footer Placeholder 5">
            <a:extLst>
              <a:ext uri="{FF2B5EF4-FFF2-40B4-BE49-F238E27FC236}">
                <a16:creationId xmlns:a16="http://schemas.microsoft.com/office/drawing/2014/main" id="{54A490C5-A4B7-4F29-8C8C-6C83F727A8D4}"/>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6C4BCF33-95D7-433D-94F4-5BD543EE87A5}"/>
              </a:ext>
            </a:extLst>
          </p:cNvPr>
          <p:cNvSpPr>
            <a:spLocks noGrp="1"/>
          </p:cNvSpPr>
          <p:nvPr>
            <p:ph type="sldNum" sz="quarter" idx="12"/>
          </p:nvPr>
        </p:nvSpPr>
        <p:spPr/>
        <p:txBody>
          <a:bodyPr/>
          <a:lstStyle/>
          <a:p>
            <a:fld id="{C0514641-A63E-43D0-9E6E-B6167B4D0B02}" type="slidenum">
              <a:rPr lang="en-IN" smtClean="0"/>
              <a:t>22</a:t>
            </a:fld>
            <a:endParaRPr lang="en-IN"/>
          </a:p>
        </p:txBody>
      </p:sp>
      <p:pic>
        <p:nvPicPr>
          <p:cNvPr id="5" name="Picture 4">
            <a:extLst>
              <a:ext uri="{FF2B5EF4-FFF2-40B4-BE49-F238E27FC236}">
                <a16:creationId xmlns:a16="http://schemas.microsoft.com/office/drawing/2014/main" id="{B0508ABD-9240-4EB1-9D04-4D96A237E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562" y="1068210"/>
            <a:ext cx="6278875" cy="2710687"/>
          </a:xfrm>
          <a:prstGeom prst="rect">
            <a:avLst/>
          </a:prstGeom>
        </p:spPr>
      </p:pic>
      <p:sp>
        <p:nvSpPr>
          <p:cNvPr id="7" name="TextBox 6">
            <a:extLst>
              <a:ext uri="{FF2B5EF4-FFF2-40B4-BE49-F238E27FC236}">
                <a16:creationId xmlns:a16="http://schemas.microsoft.com/office/drawing/2014/main" id="{FAD59D48-BDE9-4054-809E-2E3FAAA05423}"/>
              </a:ext>
            </a:extLst>
          </p:cNvPr>
          <p:cNvSpPr txBox="1"/>
          <p:nvPr/>
        </p:nvSpPr>
        <p:spPr>
          <a:xfrm>
            <a:off x="838199" y="729656"/>
            <a:ext cx="10797074" cy="338554"/>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Table : Performance of Depression Scale Prediction using FDHH (FD) after mix and before mix (EOH, LBP, LPQ, AND DEEP)  </a:t>
            </a:r>
            <a:endParaRPr lang="en-IN" sz="1600" dirty="0"/>
          </a:p>
        </p:txBody>
      </p:sp>
    </p:spTree>
    <p:extLst>
      <p:ext uri="{BB962C8B-B14F-4D97-AF65-F5344CB8AC3E}">
        <p14:creationId xmlns:p14="http://schemas.microsoft.com/office/powerpoint/2010/main" val="59089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BEFF-6442-4E97-B77F-A1886E7C2E5F}"/>
              </a:ext>
            </a:extLst>
          </p:cNvPr>
          <p:cNvSpPr>
            <a:spLocks noGrp="1"/>
          </p:cNvSpPr>
          <p:nvPr>
            <p:ph type="title"/>
          </p:nvPr>
        </p:nvSpPr>
        <p:spPr>
          <a:xfrm>
            <a:off x="791441" y="174498"/>
            <a:ext cx="8596668" cy="646596"/>
          </a:xfrm>
        </p:spPr>
        <p:txBody>
          <a:bodyPr>
            <a:normAutofit/>
          </a:bodyPr>
          <a:lstStyle/>
          <a:p>
            <a:r>
              <a:rPr kumimoji="0" lang="en-IN" sz="3600" b="0" i="0" u="none" strike="noStrike" kern="1200" cap="none" spc="0" normalizeH="0" baseline="0" noProof="0" dirty="0">
                <a:ln>
                  <a:noFill/>
                </a:ln>
                <a:solidFill>
                  <a:schemeClr val="accent1">
                    <a:lumMod val="75000"/>
                  </a:schemeClr>
                </a:solidFill>
                <a:effectLst/>
                <a:uLnTx/>
                <a:uFillTx/>
                <a:ea typeface="+mj-ea"/>
                <a:cs typeface="+mj-cs"/>
              </a:rPr>
              <a:t>Experimental Results </a:t>
            </a:r>
            <a:r>
              <a:rPr kumimoji="0" lang="en-IN" sz="2000" b="0" i="0" u="none" strike="noStrike" kern="1200" cap="none" spc="0" normalizeH="0" baseline="0" noProof="0" dirty="0">
                <a:ln>
                  <a:noFill/>
                </a:ln>
                <a:solidFill>
                  <a:schemeClr val="accent1">
                    <a:lumMod val="75000"/>
                  </a:schemeClr>
                </a:solidFill>
                <a:effectLst/>
                <a:uLnTx/>
                <a:uFillTx/>
                <a:ea typeface="+mj-ea"/>
                <a:cs typeface="+mj-cs"/>
              </a:rPr>
              <a:t>(Experimental Setting cont.)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770E4F4-622C-4BCA-9158-DD20CC36D738}"/>
              </a:ext>
            </a:extLst>
          </p:cNvPr>
          <p:cNvSpPr>
            <a:spLocks noGrp="1"/>
          </p:cNvSpPr>
          <p:nvPr>
            <p:ph idx="1"/>
          </p:nvPr>
        </p:nvSpPr>
        <p:spPr>
          <a:xfrm>
            <a:off x="6382139" y="821094"/>
            <a:ext cx="5018420" cy="5030998"/>
          </a:xfrm>
        </p:spPr>
        <p:txBody>
          <a:bodyPr>
            <a:normAutofit fontScale="92500" lnSpcReduction="20000"/>
          </a:bodyPr>
          <a:lstStyle/>
          <a:p>
            <a:pPr algn="just"/>
            <a:r>
              <a:rPr lang="en-IN" dirty="0"/>
              <a:t>In this first table, the audio features for short segments were tested. From the 2268 audio features (audio), the combined features (Comb) and MFCC features have been taken out to be tested separately.</a:t>
            </a:r>
          </a:p>
          <a:p>
            <a:pPr algn="just"/>
            <a:r>
              <a:rPr lang="en-IN" dirty="0"/>
              <a:t>The best overall feature uses the fusion of the audio and visual modalities, along with the weighted fusion of the regression techniques.</a:t>
            </a:r>
          </a:p>
          <a:p>
            <a:pPr algn="just"/>
            <a:r>
              <a:rPr lang="en-IN" dirty="0"/>
              <a:t>Performance comparisons against other techniques including the baseline can be seen in this last table.</a:t>
            </a:r>
          </a:p>
        </p:txBody>
      </p:sp>
      <p:sp>
        <p:nvSpPr>
          <p:cNvPr id="6" name="Footer Placeholder 5">
            <a:extLst>
              <a:ext uri="{FF2B5EF4-FFF2-40B4-BE49-F238E27FC236}">
                <a16:creationId xmlns:a16="http://schemas.microsoft.com/office/drawing/2014/main" id="{DEFFB912-9DDD-4824-85C2-0F3F182A9623}"/>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CC637852-B85E-4E01-9416-A021B02AC231}"/>
              </a:ext>
            </a:extLst>
          </p:cNvPr>
          <p:cNvSpPr>
            <a:spLocks noGrp="1"/>
          </p:cNvSpPr>
          <p:nvPr>
            <p:ph type="sldNum" sz="quarter" idx="12"/>
          </p:nvPr>
        </p:nvSpPr>
        <p:spPr/>
        <p:txBody>
          <a:bodyPr/>
          <a:lstStyle/>
          <a:p>
            <a:fld id="{C0514641-A63E-43D0-9E6E-B6167B4D0B02}" type="slidenum">
              <a:rPr lang="en-IN" smtClean="0"/>
              <a:t>23</a:t>
            </a:fld>
            <a:endParaRPr lang="en-IN"/>
          </a:p>
        </p:txBody>
      </p:sp>
      <p:pic>
        <p:nvPicPr>
          <p:cNvPr id="5" name="Picture 4">
            <a:extLst>
              <a:ext uri="{FF2B5EF4-FFF2-40B4-BE49-F238E27FC236}">
                <a16:creationId xmlns:a16="http://schemas.microsoft.com/office/drawing/2014/main" id="{18C1B01F-4A88-41B2-8F85-ADAAEEBAB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496" y="1348430"/>
            <a:ext cx="3714588" cy="1542670"/>
          </a:xfrm>
          <a:prstGeom prst="rect">
            <a:avLst/>
          </a:prstGeom>
        </p:spPr>
      </p:pic>
      <p:pic>
        <p:nvPicPr>
          <p:cNvPr id="8" name="Picture 7">
            <a:extLst>
              <a:ext uri="{FF2B5EF4-FFF2-40B4-BE49-F238E27FC236}">
                <a16:creationId xmlns:a16="http://schemas.microsoft.com/office/drawing/2014/main" id="{61A9F68C-FCD9-4C88-858E-4736FE3B9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356" y="3078142"/>
            <a:ext cx="3976867" cy="3131111"/>
          </a:xfrm>
          <a:prstGeom prst="rect">
            <a:avLst/>
          </a:prstGeom>
        </p:spPr>
      </p:pic>
      <p:sp>
        <p:nvSpPr>
          <p:cNvPr id="7" name="TextBox 6">
            <a:extLst>
              <a:ext uri="{FF2B5EF4-FFF2-40B4-BE49-F238E27FC236}">
                <a16:creationId xmlns:a16="http://schemas.microsoft.com/office/drawing/2014/main" id="{26211871-76B6-4B27-80F9-5E1C0B4C119B}"/>
              </a:ext>
            </a:extLst>
          </p:cNvPr>
          <p:cNvSpPr txBox="1"/>
          <p:nvPr/>
        </p:nvSpPr>
        <p:spPr>
          <a:xfrm>
            <a:off x="791441" y="821094"/>
            <a:ext cx="5590698" cy="584775"/>
          </a:xfrm>
          <a:prstGeom prst="rect">
            <a:avLst/>
          </a:prstGeom>
          <a:noFill/>
        </p:spPr>
        <p:txBody>
          <a:bodyPr wrap="square" rtlCol="0">
            <a:spAutoFit/>
          </a:bodyPr>
          <a:lstStyle/>
          <a:p>
            <a:r>
              <a:rPr lang="en-IN" sz="1600" dirty="0">
                <a:latin typeface="Times New Roman" panose="02020603050405020304" pitchFamily="18" charset="0"/>
                <a:ea typeface="Calibri" panose="020F0502020204030204" pitchFamily="34" charset="0"/>
              </a:rPr>
              <a:t>Table : </a:t>
            </a:r>
            <a:r>
              <a:rPr lang="en-IN" sz="1600" dirty="0">
                <a:effectLst/>
                <a:latin typeface="Times New Roman" panose="02020603050405020304" pitchFamily="18" charset="0"/>
                <a:ea typeface="Calibri" panose="020F0502020204030204" pitchFamily="34" charset="0"/>
              </a:rPr>
              <a:t>Performance of Depression Scale Prediction using Complete Audio, Comb Features, and MFCC.</a:t>
            </a:r>
            <a:endParaRPr lang="en-IN" sz="1600" dirty="0"/>
          </a:p>
        </p:txBody>
      </p:sp>
      <p:sp>
        <p:nvSpPr>
          <p:cNvPr id="9" name="TextBox 8">
            <a:extLst>
              <a:ext uri="{FF2B5EF4-FFF2-40B4-BE49-F238E27FC236}">
                <a16:creationId xmlns:a16="http://schemas.microsoft.com/office/drawing/2014/main" id="{7A3C7EB3-C052-4489-B25C-F0DE2BD08ADC}"/>
              </a:ext>
            </a:extLst>
          </p:cNvPr>
          <p:cNvSpPr txBox="1"/>
          <p:nvPr/>
        </p:nvSpPr>
        <p:spPr>
          <a:xfrm>
            <a:off x="766365" y="2779967"/>
            <a:ext cx="5043497" cy="338554"/>
          </a:xfrm>
          <a:prstGeom prst="rect">
            <a:avLst/>
          </a:prstGeom>
          <a:noFill/>
        </p:spPr>
        <p:txBody>
          <a:bodyPr wrap="none" rtlCol="0">
            <a:spAutoFit/>
          </a:bodyPr>
          <a:lstStyle/>
          <a:p>
            <a:r>
              <a:rPr lang="en-IN" sz="1600" dirty="0">
                <a:effectLst/>
                <a:latin typeface="Times New Roman" panose="02020603050405020304" pitchFamily="18" charset="0"/>
                <a:ea typeface="Calibri" panose="020F0502020204030204" pitchFamily="34" charset="0"/>
              </a:rPr>
              <a:t>Table : Performance Comparison against other approaches </a:t>
            </a:r>
            <a:endParaRPr lang="en-IN" sz="1600" dirty="0"/>
          </a:p>
        </p:txBody>
      </p:sp>
    </p:spTree>
    <p:extLst>
      <p:ext uri="{BB962C8B-B14F-4D97-AF65-F5344CB8AC3E}">
        <p14:creationId xmlns:p14="http://schemas.microsoft.com/office/powerpoint/2010/main" val="2274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C359-0957-4D80-812B-A79DB34B3033}"/>
              </a:ext>
            </a:extLst>
          </p:cNvPr>
          <p:cNvSpPr>
            <a:spLocks noGrp="1"/>
          </p:cNvSpPr>
          <p:nvPr>
            <p:ph type="title"/>
          </p:nvPr>
        </p:nvSpPr>
        <p:spPr>
          <a:xfrm>
            <a:off x="677334" y="346359"/>
            <a:ext cx="8596668" cy="709127"/>
          </a:xfrm>
        </p:spPr>
        <p:txBody>
          <a:bodyPr>
            <a:normAutofit/>
          </a:bodyPr>
          <a:lstStyle/>
          <a:p>
            <a:r>
              <a:rPr lang="en-IN" dirty="0">
                <a:solidFill>
                  <a:schemeClr val="accent1">
                    <a:lumMod val="75000"/>
                  </a:schemeClr>
                </a:solidFill>
              </a:rPr>
              <a:t>Conclusion </a:t>
            </a:r>
            <a:r>
              <a:rPr lang="en-IN" sz="2000" dirty="0">
                <a:solidFill>
                  <a:schemeClr val="accent1">
                    <a:lumMod val="75000"/>
                  </a:schemeClr>
                </a:solidFill>
              </a:rPr>
              <a:t>(Results)</a:t>
            </a:r>
            <a:endParaRPr lang="en-IN" sz="2000" dirty="0"/>
          </a:p>
        </p:txBody>
      </p:sp>
      <p:sp>
        <p:nvSpPr>
          <p:cNvPr id="3" name="Content Placeholder 2">
            <a:extLst>
              <a:ext uri="{FF2B5EF4-FFF2-40B4-BE49-F238E27FC236}">
                <a16:creationId xmlns:a16="http://schemas.microsoft.com/office/drawing/2014/main" id="{024B3EC2-046E-4E8B-B53F-79706572A0FF}"/>
              </a:ext>
            </a:extLst>
          </p:cNvPr>
          <p:cNvSpPr>
            <a:spLocks noGrp="1"/>
          </p:cNvSpPr>
          <p:nvPr>
            <p:ph idx="1"/>
          </p:nvPr>
        </p:nvSpPr>
        <p:spPr>
          <a:xfrm>
            <a:off x="677334" y="951722"/>
            <a:ext cx="10837332" cy="5404627"/>
          </a:xfrm>
        </p:spPr>
        <p:txBody>
          <a:bodyPr>
            <a:normAutofit fontScale="92500"/>
          </a:bodyPr>
          <a:lstStyle/>
          <a:p>
            <a:pPr algn="just"/>
            <a:r>
              <a:rPr lang="en-IN" dirty="0">
                <a:latin typeface="Times New Roman" panose="02020603050405020304" pitchFamily="18" charset="0"/>
                <a:cs typeface="Times New Roman" panose="02020603050405020304" pitchFamily="18" charset="0"/>
              </a:rPr>
              <a:t>This artificial intelligent system is based on facial and vocal expression in naturalistic video recordings for automatic depression scale prediction.</a:t>
            </a:r>
          </a:p>
          <a:p>
            <a:pPr algn="just"/>
            <a:r>
              <a:rPr lang="en-IN" dirty="0">
                <a:latin typeface="Times New Roman" panose="02020603050405020304" pitchFamily="18" charset="0"/>
                <a:cs typeface="Times New Roman" panose="02020603050405020304" pitchFamily="18" charset="0"/>
              </a:rPr>
              <a:t>Based on the idea of MHH for 2-D video motion feature, FDHH was proposed that can be applied to feature vector sequences to provide a dynamic feature for the video. Finally, PLS regression and LR are adopted to capture the correlation between the feature space and depression scales.</a:t>
            </a:r>
          </a:p>
          <a:p>
            <a:pPr algn="just"/>
            <a:r>
              <a:rPr lang="en-IN" dirty="0">
                <a:latin typeface="Times New Roman" panose="02020603050405020304" pitchFamily="18" charset="0"/>
                <a:cs typeface="Times New Roman" panose="02020603050405020304" pitchFamily="18" charset="0"/>
              </a:rPr>
              <a:t>The experimental results indicate that the proposed method achieved good state-of-the-art results on the AVEC2014 dataset.</a:t>
            </a:r>
          </a:p>
          <a:p>
            <a:pPr algn="just"/>
            <a:r>
              <a:rPr lang="en-IN" dirty="0">
                <a:latin typeface="Times New Roman" panose="02020603050405020304" pitchFamily="18" charset="0"/>
                <a:cs typeface="Times New Roman" panose="02020603050405020304" pitchFamily="18" charset="0"/>
              </a:rPr>
              <a:t>There are three main contributions from this paper. </a:t>
            </a:r>
          </a:p>
          <a:p>
            <a:pPr lvl="1" algn="just">
              <a:buFont typeface="+mj-lt"/>
              <a:buAutoNum type="arabicPeriod"/>
            </a:pPr>
            <a:r>
              <a:rPr lang="en-IN" dirty="0">
                <a:latin typeface="Times New Roman" panose="02020603050405020304" pitchFamily="18" charset="0"/>
                <a:cs typeface="Times New Roman" panose="02020603050405020304" pitchFamily="18" charset="0"/>
              </a:rPr>
              <a:t>The first one is the general framework that can be used for automatically predicting depression scales from facial and vocal expressions. </a:t>
            </a:r>
          </a:p>
          <a:p>
            <a:pPr lvl="1" algn="just">
              <a:buFont typeface="+mj-lt"/>
              <a:buAutoNum type="arabicPeriod"/>
            </a:pPr>
            <a:r>
              <a:rPr lang="en-IN" dirty="0">
                <a:latin typeface="Times New Roman" panose="02020603050405020304" pitchFamily="18" charset="0"/>
                <a:cs typeface="Times New Roman" panose="02020603050405020304" pitchFamily="18" charset="0"/>
              </a:rPr>
              <a:t>The second contribution is the FDHH dynamic feature, that uses the idea of MHH on the deep learning image feature and hand-crafted feature space. </a:t>
            </a:r>
          </a:p>
          <a:p>
            <a:pPr lvl="1" algn="just">
              <a:buFont typeface="+mj-lt"/>
              <a:buAutoNum type="arabicPeriod"/>
            </a:pPr>
            <a:r>
              <a:rPr lang="en-IN" dirty="0">
                <a:latin typeface="Times New Roman" panose="02020603050405020304" pitchFamily="18" charset="0"/>
                <a:cs typeface="Times New Roman" panose="02020603050405020304" pitchFamily="18" charset="0"/>
              </a:rPr>
              <a:t>The third one is the feature fusion of different descriptors from facial images.</a:t>
            </a:r>
          </a:p>
        </p:txBody>
      </p:sp>
      <p:sp>
        <p:nvSpPr>
          <p:cNvPr id="5" name="Footer Placeholder 4">
            <a:extLst>
              <a:ext uri="{FF2B5EF4-FFF2-40B4-BE49-F238E27FC236}">
                <a16:creationId xmlns:a16="http://schemas.microsoft.com/office/drawing/2014/main" id="{A7670843-D352-47C3-BF86-1A6F594AAA79}"/>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61763D9B-37C3-4F09-BF9A-CEE5593CC31E}"/>
              </a:ext>
            </a:extLst>
          </p:cNvPr>
          <p:cNvSpPr>
            <a:spLocks noGrp="1"/>
          </p:cNvSpPr>
          <p:nvPr>
            <p:ph type="sldNum" sz="quarter" idx="12"/>
          </p:nvPr>
        </p:nvSpPr>
        <p:spPr/>
        <p:txBody>
          <a:bodyPr/>
          <a:lstStyle/>
          <a:p>
            <a:fld id="{C0514641-A63E-43D0-9E6E-B6167B4D0B02}" type="slidenum">
              <a:rPr lang="en-IN" smtClean="0"/>
              <a:t>24</a:t>
            </a:fld>
            <a:endParaRPr lang="en-IN"/>
          </a:p>
        </p:txBody>
      </p:sp>
    </p:spTree>
    <p:extLst>
      <p:ext uri="{BB962C8B-B14F-4D97-AF65-F5344CB8AC3E}">
        <p14:creationId xmlns:p14="http://schemas.microsoft.com/office/powerpoint/2010/main" val="415162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827-B51D-42CB-884F-B1D20A76AEF7}"/>
              </a:ext>
            </a:extLst>
          </p:cNvPr>
          <p:cNvSpPr>
            <a:spLocks noGrp="1"/>
          </p:cNvSpPr>
          <p:nvPr>
            <p:ph type="title"/>
          </p:nvPr>
        </p:nvSpPr>
        <p:spPr>
          <a:xfrm>
            <a:off x="838200" y="197174"/>
            <a:ext cx="10515600" cy="642581"/>
          </a:xfrm>
        </p:spPr>
        <p:txBody>
          <a:bodyPr>
            <a:norm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C81E9B8-1AD4-4888-8AE5-CFA46E773F53}"/>
              </a:ext>
            </a:extLst>
          </p:cNvPr>
          <p:cNvSpPr>
            <a:spLocks noGrp="1"/>
          </p:cNvSpPr>
          <p:nvPr>
            <p:ph idx="1"/>
          </p:nvPr>
        </p:nvSpPr>
        <p:spPr>
          <a:xfrm>
            <a:off x="668694" y="839755"/>
            <a:ext cx="10685106" cy="5348643"/>
          </a:xfrm>
        </p:spPr>
        <p:txBody>
          <a:bodyPr>
            <a:noAutofit/>
          </a:bodyPr>
          <a:lstStyle/>
          <a:p>
            <a:pPr algn="just"/>
            <a:r>
              <a:rPr lang="en-IN" sz="1600" dirty="0">
                <a:latin typeface="Times New Roman" panose="02020603050405020304" pitchFamily="18" charset="0"/>
                <a:cs typeface="Times New Roman" panose="02020603050405020304" pitchFamily="18" charset="0"/>
              </a:rPr>
              <a:t>[1] M. F. </a:t>
            </a:r>
            <a:r>
              <a:rPr lang="en-IN" sz="1600" dirty="0" err="1">
                <a:latin typeface="Times New Roman" panose="02020603050405020304" pitchFamily="18" charset="0"/>
                <a:cs typeface="Times New Roman" panose="02020603050405020304" pitchFamily="18" charset="0"/>
              </a:rPr>
              <a:t>Valstar</a:t>
            </a:r>
            <a:r>
              <a:rPr lang="en-IN" sz="1600" dirty="0">
                <a:latin typeface="Times New Roman" panose="02020603050405020304" pitchFamily="18" charset="0"/>
                <a:cs typeface="Times New Roman" panose="02020603050405020304" pitchFamily="18" charset="0"/>
              </a:rPr>
              <a:t> et al., “AVEC 2013: The continuous audio/visual emotion and depression recognition challenge,” in Proc. Int. Conf. ACM Multimedia Audio/Vis. Emotion Challenge Workshop, 2013, pp. 3–10. </a:t>
            </a:r>
          </a:p>
          <a:p>
            <a:pPr algn="just"/>
            <a:r>
              <a:rPr lang="en-IN" sz="1600" dirty="0">
                <a:latin typeface="Times New Roman" panose="02020603050405020304" pitchFamily="18" charset="0"/>
                <a:cs typeface="Times New Roman" panose="02020603050405020304" pitchFamily="18" charset="0"/>
              </a:rPr>
              <a:t>[2] “Mental health in the EU,” Health </a:t>
            </a:r>
            <a:r>
              <a:rPr lang="en-IN" sz="1600" dirty="0" err="1">
                <a:latin typeface="Times New Roman" panose="02020603050405020304" pitchFamily="18" charset="0"/>
                <a:cs typeface="Times New Roman" panose="02020603050405020304" pitchFamily="18" charset="0"/>
              </a:rPr>
              <a:t>Consum</a:t>
            </a:r>
            <a:r>
              <a:rPr lang="en-IN" sz="1600" dirty="0">
                <a:latin typeface="Times New Roman" panose="02020603050405020304" pitchFamily="18" charset="0"/>
                <a:cs typeface="Times New Roman" panose="02020603050405020304" pitchFamily="18" charset="0"/>
              </a:rPr>
              <a:t>. Protect. Directorate </a:t>
            </a:r>
            <a:r>
              <a:rPr lang="en-IN" sz="1600" dirty="0" err="1">
                <a:latin typeface="Times New Roman" panose="02020603050405020304" pitchFamily="18" charset="0"/>
                <a:cs typeface="Times New Roman" panose="02020603050405020304" pitchFamily="18" charset="0"/>
              </a:rPr>
              <a:t>Gener</a:t>
            </a:r>
            <a:r>
              <a:rPr lang="en-IN" sz="1600" dirty="0">
                <a:latin typeface="Times New Roman" panose="02020603050405020304" pitchFamily="18" charset="0"/>
                <a:cs typeface="Times New Roman" panose="02020603050405020304" pitchFamily="18" charset="0"/>
              </a:rPr>
              <a:t>., Brussels, Belgium, Tech. Rep., 2008. </a:t>
            </a:r>
          </a:p>
          <a:p>
            <a:pPr algn="just"/>
            <a:r>
              <a:rPr lang="en-IN" sz="1600" dirty="0">
                <a:latin typeface="Times New Roman" panose="02020603050405020304" pitchFamily="18" charset="0"/>
                <a:cs typeface="Times New Roman" panose="02020603050405020304" pitchFamily="18" charset="0"/>
              </a:rPr>
              <a:t>[3] M. Marcus et al., “Depression: A global public health concern,” WHO Dept. Mental Health Substance Abuse, vol. 1, pp. 6–8, 2012. </a:t>
            </a:r>
          </a:p>
          <a:p>
            <a:pPr algn="just"/>
            <a:r>
              <a:rPr lang="en-IN" sz="1600" dirty="0">
                <a:latin typeface="Times New Roman" panose="02020603050405020304" pitchFamily="18" charset="0"/>
                <a:cs typeface="Times New Roman" panose="02020603050405020304" pitchFamily="18" charset="0"/>
              </a:rPr>
              <a:t>[4] “Depression and other common mental disorders: Global health estimates,” World Health Org., Geneva, Switzerland, Tech. Rep. WHO/MSD/MER/2017.2, 2017. </a:t>
            </a:r>
          </a:p>
          <a:p>
            <a:pPr algn="just"/>
            <a:r>
              <a:rPr lang="en-IN" sz="1600" dirty="0">
                <a:latin typeface="Times New Roman" panose="02020603050405020304" pitchFamily="18" charset="0"/>
                <a:cs typeface="Times New Roman" panose="02020603050405020304" pitchFamily="18" charset="0"/>
              </a:rPr>
              <a:t>[5] R. C. Kessler and E. J. </a:t>
            </a:r>
            <a:r>
              <a:rPr lang="en-IN" sz="1600" dirty="0" err="1">
                <a:latin typeface="Times New Roman" panose="02020603050405020304" pitchFamily="18" charset="0"/>
                <a:cs typeface="Times New Roman" panose="02020603050405020304" pitchFamily="18" charset="0"/>
              </a:rPr>
              <a:t>Bromet</a:t>
            </a:r>
            <a:r>
              <a:rPr lang="en-IN" sz="1600" dirty="0">
                <a:latin typeface="Times New Roman" panose="02020603050405020304" pitchFamily="18" charset="0"/>
                <a:cs typeface="Times New Roman" panose="02020603050405020304" pitchFamily="18" charset="0"/>
              </a:rPr>
              <a:t>, “The epidemiology of depression across cultures,” </a:t>
            </a:r>
            <a:r>
              <a:rPr lang="en-IN" sz="1600" dirty="0" err="1">
                <a:latin typeface="Times New Roman" panose="02020603050405020304" pitchFamily="18" charset="0"/>
                <a:cs typeface="Times New Roman" panose="02020603050405020304" pitchFamily="18" charset="0"/>
              </a:rPr>
              <a:t>Annu</a:t>
            </a:r>
            <a:r>
              <a:rPr lang="en-IN" sz="1600" dirty="0">
                <a:latin typeface="Times New Roman" panose="02020603050405020304" pitchFamily="18" charset="0"/>
                <a:cs typeface="Times New Roman" panose="02020603050405020304" pitchFamily="18" charset="0"/>
              </a:rPr>
              <a:t>. Rev. Public Health, vol. 34, pp. 119–138, Mar. 2013. [Online]. Available: http://www.annualreviews.org/doi/ 10.1146/annurev-publhealth-031912-114409 </a:t>
            </a:r>
          </a:p>
          <a:p>
            <a:pPr algn="just"/>
            <a:r>
              <a:rPr lang="en-IN" sz="1600" dirty="0">
                <a:latin typeface="Times New Roman" panose="02020603050405020304" pitchFamily="18" charset="0"/>
                <a:cs typeface="Times New Roman" panose="02020603050405020304" pitchFamily="18" charset="0"/>
              </a:rPr>
              <a:t>[6] E. Jenkins and E. M. Goldner, “Approaches to understanding and addressing treatment-resistant depression: A scoping review,” Depression Res. Treat., vol. 2012, pp. 1–7, Feb. 2012,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10.1155/2012/469680. </a:t>
            </a:r>
          </a:p>
          <a:p>
            <a:pPr algn="just"/>
            <a:r>
              <a:rPr lang="en-IN" sz="1600" dirty="0">
                <a:latin typeface="Times New Roman" panose="02020603050405020304" pitchFamily="18" charset="0"/>
                <a:cs typeface="Times New Roman" panose="02020603050405020304" pitchFamily="18" charset="0"/>
              </a:rPr>
              <a:t>[7] D. D. Luxton, Artificial Intelligence in Behavioural and Mental Health Care. London, U.K.: Academic Press, 2015. </a:t>
            </a:r>
          </a:p>
          <a:p>
            <a:pPr algn="just"/>
            <a:r>
              <a:rPr lang="en-IN" sz="1600" dirty="0">
                <a:latin typeface="Times New Roman" panose="02020603050405020304" pitchFamily="18" charset="0"/>
                <a:cs typeface="Times New Roman" panose="02020603050405020304" pitchFamily="18" charset="0"/>
              </a:rPr>
              <a:t>[8] J. F. Cohn et al., “Detecting depression from facial actions and vocal prosody,” in Proc. 3rd Int. Conf. Affective </a:t>
            </a:r>
            <a:r>
              <a:rPr lang="en-IN" sz="1600" dirty="0" err="1">
                <a:latin typeface="Times New Roman" panose="02020603050405020304" pitchFamily="18" charset="0"/>
                <a:cs typeface="Times New Roman" panose="02020603050405020304" pitchFamily="18" charset="0"/>
              </a:rPr>
              <a:t>Comput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Intell</a:t>
            </a:r>
            <a:r>
              <a:rPr lang="en-IN" sz="1600" dirty="0">
                <a:latin typeface="Times New Roman" panose="02020603050405020304" pitchFamily="18" charset="0"/>
                <a:cs typeface="Times New Roman" panose="02020603050405020304" pitchFamily="18" charset="0"/>
              </a:rPr>
              <a:t>. Interact. Workshops (ACII), Amsterdam, The Netherlands, 2009, pp. 1–7. </a:t>
            </a:r>
          </a:p>
          <a:p>
            <a:pPr algn="just"/>
            <a:r>
              <a:rPr lang="en-IN" sz="1600" dirty="0">
                <a:latin typeface="Times New Roman" panose="02020603050405020304" pitchFamily="18" charset="0"/>
                <a:cs typeface="Times New Roman" panose="02020603050405020304" pitchFamily="18" charset="0"/>
              </a:rPr>
              <a:t>[9] H. Davies et al., “Facial expression to emotional stimuli in non-psychotic disorders: A systematic review and meta-analysis,” </a:t>
            </a:r>
            <a:r>
              <a:rPr lang="en-IN" sz="1600" dirty="0" err="1">
                <a:latin typeface="Times New Roman" panose="02020603050405020304" pitchFamily="18" charset="0"/>
                <a:cs typeface="Times New Roman" panose="02020603050405020304" pitchFamily="18" charset="0"/>
              </a:rPr>
              <a:t>Neurosci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Biobehav</a:t>
            </a:r>
            <a:r>
              <a:rPr lang="en-IN" sz="1600" dirty="0">
                <a:latin typeface="Times New Roman" panose="02020603050405020304" pitchFamily="18" charset="0"/>
                <a:cs typeface="Times New Roman" panose="02020603050405020304" pitchFamily="18" charset="0"/>
              </a:rPr>
              <a:t>. Rev., vol. 64, pp. 252–271, May 2016. </a:t>
            </a:r>
          </a:p>
          <a:p>
            <a:pPr algn="just"/>
            <a:r>
              <a:rPr lang="en-IN" sz="1600" dirty="0">
                <a:latin typeface="Times New Roman" panose="02020603050405020304" pitchFamily="18" charset="0"/>
                <a:cs typeface="Times New Roman" panose="02020603050405020304" pitchFamily="18" charset="0"/>
              </a:rPr>
              <a:t>[10] A. Jan, H. Meng, Y. F. A. </a:t>
            </a:r>
            <a:r>
              <a:rPr lang="en-IN" sz="1600" dirty="0" err="1">
                <a:latin typeface="Times New Roman" panose="02020603050405020304" pitchFamily="18" charset="0"/>
                <a:cs typeface="Times New Roman" panose="02020603050405020304" pitchFamily="18" charset="0"/>
              </a:rPr>
              <a:t>Gaus</a:t>
            </a:r>
            <a:r>
              <a:rPr lang="en-IN" sz="1600" dirty="0">
                <a:latin typeface="Times New Roman" panose="02020603050405020304" pitchFamily="18" charset="0"/>
                <a:cs typeface="Times New Roman" panose="02020603050405020304" pitchFamily="18" charset="0"/>
              </a:rPr>
              <a:t>, F. Zhang, and S. </a:t>
            </a:r>
            <a:r>
              <a:rPr lang="en-IN" sz="1600" dirty="0" err="1">
                <a:latin typeface="Times New Roman" panose="02020603050405020304" pitchFamily="18" charset="0"/>
                <a:cs typeface="Times New Roman" panose="02020603050405020304" pitchFamily="18" charset="0"/>
              </a:rPr>
              <a:t>Turabzadeh</a:t>
            </a:r>
            <a:r>
              <a:rPr lang="en-IN" sz="1600" dirty="0">
                <a:latin typeface="Times New Roman" panose="02020603050405020304" pitchFamily="18" charset="0"/>
                <a:cs typeface="Times New Roman" panose="02020603050405020304" pitchFamily="18" charset="0"/>
              </a:rPr>
              <a:t>, “Automatic depression scale prediction using facial expression dynamics and regression,” in Proc. 4th Int. Workshop Audio/Vis. Emotion Challenge (AVEC), Orlando, FL, USA, 2014, pp. 73–80. </a:t>
            </a:r>
          </a:p>
        </p:txBody>
      </p:sp>
      <p:sp>
        <p:nvSpPr>
          <p:cNvPr id="4" name="Footer Placeholder 3">
            <a:extLst>
              <a:ext uri="{FF2B5EF4-FFF2-40B4-BE49-F238E27FC236}">
                <a16:creationId xmlns:a16="http://schemas.microsoft.com/office/drawing/2014/main" id="{F22BB566-67D1-45E0-93F3-EA296065CF10}"/>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88A14DE1-41F2-4D7E-9FCF-777EB22A9311}"/>
              </a:ext>
            </a:extLst>
          </p:cNvPr>
          <p:cNvSpPr>
            <a:spLocks noGrp="1"/>
          </p:cNvSpPr>
          <p:nvPr>
            <p:ph type="sldNum" sz="quarter" idx="12"/>
          </p:nvPr>
        </p:nvSpPr>
        <p:spPr/>
        <p:txBody>
          <a:bodyPr/>
          <a:lstStyle/>
          <a:p>
            <a:fld id="{C0514641-A63E-43D0-9E6E-B6167B4D0B02}" type="slidenum">
              <a:rPr lang="en-IN" smtClean="0"/>
              <a:t>25</a:t>
            </a:fld>
            <a:endParaRPr lang="en-IN"/>
          </a:p>
        </p:txBody>
      </p:sp>
    </p:spTree>
    <p:extLst>
      <p:ext uri="{BB962C8B-B14F-4D97-AF65-F5344CB8AC3E}">
        <p14:creationId xmlns:p14="http://schemas.microsoft.com/office/powerpoint/2010/main" val="106299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38D7-A4F5-4789-89DE-E84BFE4B3F32}"/>
              </a:ext>
            </a:extLst>
          </p:cNvPr>
          <p:cNvSpPr>
            <a:spLocks noGrp="1"/>
          </p:cNvSpPr>
          <p:nvPr>
            <p:ph type="ctrTitle"/>
          </p:nvPr>
        </p:nvSpPr>
        <p:spPr/>
        <p:txBody>
          <a:bodyPr/>
          <a:lstStyle/>
          <a:p>
            <a:r>
              <a:rPr lang="en-IN" sz="72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2311BDCB-6DE8-4F3B-958F-3F216C1BF77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8022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122C-99F1-442F-91F9-380183460F12}"/>
              </a:ext>
            </a:extLst>
          </p:cNvPr>
          <p:cNvSpPr>
            <a:spLocks noGrp="1"/>
          </p:cNvSpPr>
          <p:nvPr>
            <p:ph type="title"/>
          </p:nvPr>
        </p:nvSpPr>
        <p:spPr>
          <a:xfrm>
            <a:off x="838200" y="373739"/>
            <a:ext cx="10515600" cy="642581"/>
          </a:xfrm>
        </p:spPr>
        <p:txBody>
          <a:bodyPr>
            <a:normAutofit/>
          </a:bodyPr>
          <a:lstStyle/>
          <a:p>
            <a:r>
              <a:rPr lang="en-IN" sz="4000" dirty="0">
                <a:solidFill>
                  <a:schemeClr val="accent1">
                    <a:lumMod val="75000"/>
                  </a:schemeClr>
                </a:solidFill>
              </a:rPr>
              <a:t>Abbreviations</a:t>
            </a:r>
          </a:p>
        </p:txBody>
      </p:sp>
      <p:sp>
        <p:nvSpPr>
          <p:cNvPr id="3" name="Content Placeholder 2">
            <a:extLst>
              <a:ext uri="{FF2B5EF4-FFF2-40B4-BE49-F238E27FC236}">
                <a16:creationId xmlns:a16="http://schemas.microsoft.com/office/drawing/2014/main" id="{AD7705B2-BEA6-4994-8F8F-C1209317DE45}"/>
              </a:ext>
            </a:extLst>
          </p:cNvPr>
          <p:cNvSpPr>
            <a:spLocks noGrp="1"/>
          </p:cNvSpPr>
          <p:nvPr>
            <p:ph idx="1"/>
          </p:nvPr>
        </p:nvSpPr>
        <p:spPr>
          <a:xfrm>
            <a:off x="838200" y="1101012"/>
            <a:ext cx="5257800" cy="5170646"/>
          </a:xfrm>
        </p:spPr>
        <p:txBody>
          <a:bodyPr>
            <a:normAutofit lnSpcReduction="10000"/>
          </a:bodyPr>
          <a:lstStyle/>
          <a:p>
            <a:r>
              <a:rPr lang="en-IN" sz="2400" dirty="0"/>
              <a:t>MDD – Major Depressive Disorder </a:t>
            </a:r>
          </a:p>
          <a:p>
            <a:r>
              <a:rPr lang="en-IN" sz="2400" dirty="0"/>
              <a:t>FACS – Facial Action Coding System </a:t>
            </a:r>
          </a:p>
          <a:p>
            <a:r>
              <a:rPr lang="en-IN" sz="2400" dirty="0"/>
              <a:t>EEG – Electroencephalogram </a:t>
            </a:r>
          </a:p>
          <a:p>
            <a:r>
              <a:rPr lang="en-IN" sz="2400" dirty="0"/>
              <a:t>ECG – Electrocardiogram </a:t>
            </a:r>
          </a:p>
          <a:p>
            <a:r>
              <a:rPr lang="en-IN" sz="2400" dirty="0"/>
              <a:t>FDHH – Feature Dynamic History Histogram </a:t>
            </a:r>
          </a:p>
          <a:p>
            <a:r>
              <a:rPr lang="en-IN" sz="2400" dirty="0"/>
              <a:t>PLS – Partial Least Square </a:t>
            </a:r>
          </a:p>
          <a:p>
            <a:r>
              <a:rPr lang="en-IN" sz="2400" dirty="0"/>
              <a:t>LR – Linear Regression </a:t>
            </a:r>
          </a:p>
          <a:p>
            <a:r>
              <a:rPr lang="en-IN" sz="2400" dirty="0"/>
              <a:t>BDI – Beck Depression Inventory </a:t>
            </a:r>
          </a:p>
          <a:p>
            <a:r>
              <a:rPr lang="en-IN" sz="2400" dirty="0"/>
              <a:t>PCA – Principal Component Analysis </a:t>
            </a:r>
          </a:p>
          <a:p>
            <a:r>
              <a:rPr lang="en-IN" sz="2400" dirty="0"/>
              <a:t>LBP – Local Binary Pattern </a:t>
            </a:r>
          </a:p>
          <a:p>
            <a:r>
              <a:rPr lang="en-IN" sz="2400" dirty="0"/>
              <a:t>EOH – Edge Orientation Histogram </a:t>
            </a:r>
          </a:p>
        </p:txBody>
      </p:sp>
      <p:sp>
        <p:nvSpPr>
          <p:cNvPr id="4" name="Footer Placeholder 3">
            <a:extLst>
              <a:ext uri="{FF2B5EF4-FFF2-40B4-BE49-F238E27FC236}">
                <a16:creationId xmlns:a16="http://schemas.microsoft.com/office/drawing/2014/main" id="{152E76E3-B452-419D-964E-956715F134C5}"/>
              </a:ext>
            </a:extLst>
          </p:cNvPr>
          <p:cNvSpPr>
            <a:spLocks noGrp="1"/>
          </p:cNvSpPr>
          <p:nvPr>
            <p:ph type="ftr" sz="quarter" idx="11"/>
          </p:nvPr>
        </p:nvSpPr>
        <p:spPr/>
        <p:txBody>
          <a:bodyPr/>
          <a:lstStyle/>
          <a:p>
            <a:r>
              <a:rPr lang="en-IN"/>
              <a:t>Aditya Prasad Tripathy 1701106508</a:t>
            </a:r>
          </a:p>
        </p:txBody>
      </p:sp>
      <p:sp>
        <p:nvSpPr>
          <p:cNvPr id="5" name="Slide Number Placeholder 4">
            <a:extLst>
              <a:ext uri="{FF2B5EF4-FFF2-40B4-BE49-F238E27FC236}">
                <a16:creationId xmlns:a16="http://schemas.microsoft.com/office/drawing/2014/main" id="{75A8DC33-27FF-44EE-BABD-3182837B7696}"/>
              </a:ext>
            </a:extLst>
          </p:cNvPr>
          <p:cNvSpPr>
            <a:spLocks noGrp="1"/>
          </p:cNvSpPr>
          <p:nvPr>
            <p:ph type="sldNum" sz="quarter" idx="12"/>
          </p:nvPr>
        </p:nvSpPr>
        <p:spPr/>
        <p:txBody>
          <a:bodyPr/>
          <a:lstStyle/>
          <a:p>
            <a:fld id="{C0514641-A63E-43D0-9E6E-B6167B4D0B02}" type="slidenum">
              <a:rPr lang="en-IN" smtClean="0"/>
              <a:t>3</a:t>
            </a:fld>
            <a:endParaRPr lang="en-IN"/>
          </a:p>
        </p:txBody>
      </p:sp>
      <p:sp>
        <p:nvSpPr>
          <p:cNvPr id="6" name="TextBox 5">
            <a:extLst>
              <a:ext uri="{FF2B5EF4-FFF2-40B4-BE49-F238E27FC236}">
                <a16:creationId xmlns:a16="http://schemas.microsoft.com/office/drawing/2014/main" id="{2DB8954B-06A6-4FE7-B8A8-A5E4D356785B}"/>
              </a:ext>
            </a:extLst>
          </p:cNvPr>
          <p:cNvSpPr txBox="1"/>
          <p:nvPr/>
        </p:nvSpPr>
        <p:spPr>
          <a:xfrm>
            <a:off x="6096000" y="1102187"/>
            <a:ext cx="5257800" cy="5170646"/>
          </a:xfrm>
          <a:prstGeom prst="rect">
            <a:avLst/>
          </a:prstGeom>
          <a:noFill/>
        </p:spPr>
        <p:txBody>
          <a:bodyPr wrap="square" rtlCol="0">
            <a:spAutoFit/>
          </a:bodyPr>
          <a:lstStyle/>
          <a:p>
            <a:pPr marL="285750" indent="-285750">
              <a:buFont typeface="Arial" panose="020B0604020202020204" pitchFamily="34" charset="0"/>
              <a:buChar char="•"/>
            </a:pPr>
            <a:r>
              <a:rPr lang="en-IN" sz="2400" dirty="0"/>
              <a:t>LPQ – Local Phase Quantization </a:t>
            </a:r>
          </a:p>
          <a:p>
            <a:pPr marL="285750" indent="-285750">
              <a:buFont typeface="Arial" panose="020B0604020202020204" pitchFamily="34" charset="0"/>
              <a:buChar char="•"/>
            </a:pPr>
            <a:r>
              <a:rPr lang="en-IN" sz="2400" dirty="0"/>
              <a:t>VGG – Visual Geometry Group </a:t>
            </a:r>
          </a:p>
          <a:p>
            <a:pPr marL="285750" indent="-285750">
              <a:buFont typeface="Arial" panose="020B0604020202020204" pitchFamily="34" charset="0"/>
              <a:buChar char="•"/>
            </a:pPr>
            <a:r>
              <a:rPr lang="en-IN" sz="2400" dirty="0"/>
              <a:t>LLD – Low Level Depression </a:t>
            </a:r>
          </a:p>
          <a:p>
            <a:pPr marL="285750" indent="-285750">
              <a:buFont typeface="Arial" panose="020B0604020202020204" pitchFamily="34" charset="0"/>
              <a:buChar char="•"/>
            </a:pPr>
            <a:r>
              <a:rPr lang="en-IN" sz="2400" dirty="0"/>
              <a:t>MFCC – </a:t>
            </a:r>
            <a:r>
              <a:rPr lang="en-IN" sz="2400" dirty="0" err="1"/>
              <a:t>mel</a:t>
            </a:r>
            <a:r>
              <a:rPr lang="en-IN" sz="2400" dirty="0"/>
              <a:t>-frequency cepstral co-efficient </a:t>
            </a:r>
          </a:p>
          <a:p>
            <a:pPr marL="285750" indent="-285750">
              <a:buFont typeface="Arial" panose="020B0604020202020204" pitchFamily="34" charset="0"/>
              <a:buChar char="•"/>
            </a:pPr>
            <a:r>
              <a:rPr lang="en-IN" sz="2400" dirty="0"/>
              <a:t>MAE – Mean Absolute Error </a:t>
            </a:r>
          </a:p>
          <a:p>
            <a:pPr marL="285750" indent="-285750">
              <a:buFont typeface="Arial" panose="020B0604020202020204" pitchFamily="34" charset="0"/>
              <a:buChar char="•"/>
            </a:pPr>
            <a:r>
              <a:rPr lang="en-IN" sz="2400" dirty="0"/>
              <a:t>RMSE – Root Mean Square Error </a:t>
            </a:r>
          </a:p>
          <a:p>
            <a:pPr marL="285750" indent="-285750">
              <a:buFont typeface="Arial" panose="020B0604020202020204" pitchFamily="34" charset="0"/>
              <a:buChar char="•"/>
            </a:pPr>
            <a:r>
              <a:rPr lang="en-IN" sz="2400" dirty="0"/>
              <a:t>AVEC2014 – Audio-Visual Emotion Recognition Challenge 2014 </a:t>
            </a:r>
          </a:p>
          <a:p>
            <a:pPr marL="285750" indent="-285750">
              <a:buFont typeface="Arial" panose="020B0604020202020204" pitchFamily="34" charset="0"/>
              <a:buChar char="•"/>
            </a:pPr>
            <a:r>
              <a:rPr lang="en-IN" sz="2400" dirty="0"/>
              <a:t>APP1 – Approach 1 </a:t>
            </a:r>
          </a:p>
          <a:p>
            <a:pPr marL="285750" indent="-285750">
              <a:buFont typeface="Arial" panose="020B0604020202020204" pitchFamily="34" charset="0"/>
              <a:buChar char="•"/>
            </a:pPr>
            <a:r>
              <a:rPr lang="en-IN" sz="2400" dirty="0"/>
              <a:t>APP2 – An Alternate Approach i.e. Approach 2 </a:t>
            </a:r>
          </a:p>
          <a:p>
            <a:pPr marL="285750" indent="-285750">
              <a:buFont typeface="Arial" panose="020B0604020202020204" pitchFamily="34" charset="0"/>
              <a:buChar char="•"/>
            </a:pPr>
            <a:r>
              <a:rPr lang="en-IN" sz="2400" dirty="0"/>
              <a:t>MHH – Motion History Histogram</a:t>
            </a:r>
          </a:p>
          <a:p>
            <a:endParaRPr lang="en-IN" dirty="0"/>
          </a:p>
        </p:txBody>
      </p:sp>
    </p:spTree>
    <p:extLst>
      <p:ext uri="{BB962C8B-B14F-4D97-AF65-F5344CB8AC3E}">
        <p14:creationId xmlns:p14="http://schemas.microsoft.com/office/powerpoint/2010/main" val="193320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53B8-41FB-4092-97A7-F84C0F6C6BC8}"/>
              </a:ext>
            </a:extLst>
          </p:cNvPr>
          <p:cNvSpPr>
            <a:spLocks noGrp="1"/>
          </p:cNvSpPr>
          <p:nvPr>
            <p:ph type="title"/>
          </p:nvPr>
        </p:nvSpPr>
        <p:spPr>
          <a:xfrm>
            <a:off x="677334" y="619836"/>
            <a:ext cx="8596668" cy="600269"/>
          </a:xfrm>
          <a:noFill/>
        </p:spPr>
        <p:txBody>
          <a:bodyPr>
            <a:normAutofit fontScale="90000"/>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Introduction </a:t>
            </a:r>
            <a:r>
              <a:rPr lang="en-IN" sz="2000" dirty="0">
                <a:solidFill>
                  <a:schemeClr val="accent1">
                    <a:lumMod val="75000"/>
                  </a:schemeClr>
                </a:solidFill>
                <a:latin typeface="Times New Roman" panose="02020603050405020304" pitchFamily="18" charset="0"/>
                <a:cs typeface="Times New Roman" panose="02020603050405020304" pitchFamily="18" charset="0"/>
              </a:rPr>
              <a:t>(About Depression and use of AI in this field )</a:t>
            </a:r>
          </a:p>
        </p:txBody>
      </p:sp>
      <p:sp>
        <p:nvSpPr>
          <p:cNvPr id="3" name="Content Placeholder 2">
            <a:extLst>
              <a:ext uri="{FF2B5EF4-FFF2-40B4-BE49-F238E27FC236}">
                <a16:creationId xmlns:a16="http://schemas.microsoft.com/office/drawing/2014/main" id="{9E490091-2A41-4FDD-A6AA-59696C054DD1}"/>
              </a:ext>
            </a:extLst>
          </p:cNvPr>
          <p:cNvSpPr>
            <a:spLocks noGrp="1"/>
          </p:cNvSpPr>
          <p:nvPr>
            <p:ph idx="1"/>
          </p:nvPr>
        </p:nvSpPr>
        <p:spPr>
          <a:xfrm>
            <a:off x="677334" y="1399591"/>
            <a:ext cx="10837332" cy="4777273"/>
          </a:xfrm>
        </p:spPr>
        <p:txBody>
          <a:bodyPr>
            <a:normAutofit/>
          </a:bodyPr>
          <a:lstStyle/>
          <a:p>
            <a:pPr algn="just"/>
            <a:r>
              <a:rPr lang="en-IN" sz="2200" dirty="0">
                <a:latin typeface="Times New Roman" panose="02020603050405020304" pitchFamily="18" charset="0"/>
                <a:cs typeface="Times New Roman" panose="02020603050405020304" pitchFamily="18" charset="0"/>
              </a:rPr>
              <a:t>Mental health issues such as depression have been linked to deficits of cognitive control. It affects one in four citizens of working age, which can cause significant losses and burdens to the economic, social, educational, as well as justice systems.</a:t>
            </a:r>
          </a:p>
          <a:p>
            <a:pPr algn="just"/>
            <a:r>
              <a:rPr lang="en-IN" sz="2200" dirty="0">
                <a:latin typeface="Times New Roman" panose="02020603050405020304" pitchFamily="18" charset="0"/>
                <a:cs typeface="Times New Roman" panose="02020603050405020304" pitchFamily="18" charset="0"/>
              </a:rPr>
              <a:t>Depression is defined as “a common mental disorder that presents with depressed mood, loss of interest or pleasure, decreased energy, feelings of guilt or low self-worth, disturbed sleep or appetite, and poor concentration”.</a:t>
            </a:r>
          </a:p>
          <a:p>
            <a:pPr algn="just"/>
            <a:r>
              <a:rPr lang="en-IN" sz="2200" dirty="0">
                <a:latin typeface="Times New Roman" panose="02020603050405020304" pitchFamily="18" charset="0"/>
                <a:cs typeface="Times New Roman" panose="02020603050405020304" pitchFamily="18" charset="0"/>
              </a:rPr>
              <a:t>Among all psychiatric disorders, major depressive disorder (MDD) commonly occurs and heavily threatens the mental health of human beings. Recent study indicates that having a low income shows an increased chance of having MDDs.</a:t>
            </a:r>
          </a:p>
          <a:p>
            <a:pPr algn="just"/>
            <a:r>
              <a:rPr lang="en-IN" sz="2200" dirty="0">
                <a:latin typeface="Times New Roman" panose="02020603050405020304" pitchFamily="18" charset="0"/>
                <a:cs typeface="Times New Roman" panose="02020603050405020304" pitchFamily="18" charset="0"/>
              </a:rPr>
              <a:t>Artificial intelligence and mathematical modelling techniques are being progressively introduced in mental health research to try and solve this matter. Recent artificial modelling and methods of automatic emotion analysis for depression related issues are extensive.</a:t>
            </a:r>
          </a:p>
        </p:txBody>
      </p:sp>
      <p:sp>
        <p:nvSpPr>
          <p:cNvPr id="5" name="Footer Placeholder 4">
            <a:extLst>
              <a:ext uri="{FF2B5EF4-FFF2-40B4-BE49-F238E27FC236}">
                <a16:creationId xmlns:a16="http://schemas.microsoft.com/office/drawing/2014/main" id="{270CE43B-2421-4825-99F3-F16AD1E29F20}"/>
              </a:ext>
            </a:extLst>
          </p:cNvPr>
          <p:cNvSpPr>
            <a:spLocks noGrp="1"/>
          </p:cNvSpPr>
          <p:nvPr>
            <p:ph type="ftr" sz="quarter" idx="11"/>
          </p:nvPr>
        </p:nvSpPr>
        <p:spPr/>
        <p:txBody>
          <a:bodyPr/>
          <a:lstStyle/>
          <a:p>
            <a:r>
              <a:rPr lang="en-IN" dirty="0"/>
              <a:t>Aditya Prasad Tripathy 1701106508</a:t>
            </a:r>
          </a:p>
        </p:txBody>
      </p:sp>
      <p:sp>
        <p:nvSpPr>
          <p:cNvPr id="4" name="Slide Number Placeholder 3">
            <a:extLst>
              <a:ext uri="{FF2B5EF4-FFF2-40B4-BE49-F238E27FC236}">
                <a16:creationId xmlns:a16="http://schemas.microsoft.com/office/drawing/2014/main" id="{0B0CE0CA-2CCD-4315-88FA-36471A596081}"/>
              </a:ext>
            </a:extLst>
          </p:cNvPr>
          <p:cNvSpPr>
            <a:spLocks noGrp="1"/>
          </p:cNvSpPr>
          <p:nvPr>
            <p:ph type="sldNum" sz="quarter" idx="12"/>
          </p:nvPr>
        </p:nvSpPr>
        <p:spPr/>
        <p:txBody>
          <a:bodyPr/>
          <a:lstStyle/>
          <a:p>
            <a:fld id="{C0514641-A63E-43D0-9E6E-B6167B4D0B02}" type="slidenum">
              <a:rPr lang="en-IN" smtClean="0"/>
              <a:t>4</a:t>
            </a:fld>
            <a:endParaRPr lang="en-IN" dirty="0"/>
          </a:p>
        </p:txBody>
      </p:sp>
    </p:spTree>
    <p:extLst>
      <p:ext uri="{BB962C8B-B14F-4D97-AF65-F5344CB8AC3E}">
        <p14:creationId xmlns:p14="http://schemas.microsoft.com/office/powerpoint/2010/main" val="318449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8FCB-58B5-4BA0-9746-9674A4774B1B}"/>
              </a:ext>
            </a:extLst>
          </p:cNvPr>
          <p:cNvSpPr>
            <a:spLocks noGrp="1"/>
          </p:cNvSpPr>
          <p:nvPr>
            <p:ph type="title"/>
          </p:nvPr>
        </p:nvSpPr>
        <p:spPr>
          <a:xfrm>
            <a:off x="677334" y="542083"/>
            <a:ext cx="8596668" cy="650033"/>
          </a:xfrm>
        </p:spPr>
        <p:txBody>
          <a:bodyPr>
            <a:normAutofit fontScale="90000"/>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Introduction </a:t>
            </a:r>
            <a:r>
              <a:rPr lang="en-IN" sz="2000" dirty="0">
                <a:solidFill>
                  <a:schemeClr val="accent1">
                    <a:lumMod val="75000"/>
                  </a:schemeClr>
                </a:solidFill>
                <a:latin typeface="Times New Roman" panose="02020603050405020304" pitchFamily="18" charset="0"/>
                <a:cs typeface="Times New Roman" panose="02020603050405020304" pitchFamily="18" charset="0"/>
              </a:rPr>
              <a:t>(Use of AI in the field of depression detection)</a:t>
            </a:r>
          </a:p>
        </p:txBody>
      </p:sp>
      <p:sp>
        <p:nvSpPr>
          <p:cNvPr id="3" name="Content Placeholder 2">
            <a:extLst>
              <a:ext uri="{FF2B5EF4-FFF2-40B4-BE49-F238E27FC236}">
                <a16:creationId xmlns:a16="http://schemas.microsoft.com/office/drawing/2014/main" id="{8845EAC1-C6A3-47CB-93B2-A8D4BB9CD431}"/>
              </a:ext>
            </a:extLst>
          </p:cNvPr>
          <p:cNvSpPr>
            <a:spLocks noGrp="1"/>
          </p:cNvSpPr>
          <p:nvPr>
            <p:ph idx="1"/>
          </p:nvPr>
        </p:nvSpPr>
        <p:spPr>
          <a:xfrm>
            <a:off x="677334" y="1436914"/>
            <a:ext cx="10827311" cy="4674638"/>
          </a:xfrm>
        </p:spPr>
        <p:txBody>
          <a:bodyPr>
            <a:normAutofit/>
          </a:bodyPr>
          <a:lstStyle/>
          <a:p>
            <a:pPr algn="just"/>
            <a:r>
              <a:rPr lang="en-IN" sz="2400" dirty="0">
                <a:latin typeface="Times New Roman" panose="02020603050405020304" pitchFamily="18" charset="0"/>
                <a:cs typeface="Times New Roman" panose="02020603050405020304" pitchFamily="18" charset="0"/>
              </a:rPr>
              <a:t>The approach to classify emotion through facial expressions is using local and holistic feature descriptors. These techniques treat the whole face the same and look for patterns throughout, and not just for certain muscles. </a:t>
            </a:r>
          </a:p>
          <a:p>
            <a:pPr algn="just"/>
            <a:r>
              <a:rPr lang="en-IN" sz="2400" dirty="0">
                <a:latin typeface="Times New Roman" panose="02020603050405020304" pitchFamily="18" charset="0"/>
                <a:cs typeface="Times New Roman" panose="02020603050405020304" pitchFamily="18" charset="0"/>
              </a:rPr>
              <a:t>However, the depression disorder is not limited to be expressed by the face. The perception of emotional body movements and gestures has shown it can be observed through a series of controlled experiments using patients with and without MDD.</a:t>
            </a:r>
          </a:p>
          <a:p>
            <a:pPr algn="just"/>
            <a:r>
              <a:rPr lang="en-IN" sz="2400" dirty="0">
                <a:latin typeface="Times New Roman" panose="02020603050405020304" pitchFamily="18" charset="0"/>
                <a:cs typeface="Times New Roman" panose="02020603050405020304" pitchFamily="18" charset="0"/>
              </a:rPr>
              <a:t>In order to create a practical and efficient artificial system for depression recognition, visual and vocal data are key as they are easily obtainable for a system using a camera and microphone.</a:t>
            </a:r>
          </a:p>
          <a:p>
            <a:pPr algn="just"/>
            <a:r>
              <a:rPr lang="en-IN" sz="2400" dirty="0">
                <a:latin typeface="Times New Roman" panose="02020603050405020304" pitchFamily="18" charset="0"/>
                <a:cs typeface="Times New Roman" panose="02020603050405020304" pitchFamily="18" charset="0"/>
              </a:rPr>
              <a:t>Deep learning is also a research topic that has been adopted toward visual modality, especially in the form of a convolutional neural network (CNN).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F6654F3-0403-4110-9849-722246E31DA1}"/>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891DC4E3-2C28-40E3-8772-D51866947DF0}"/>
              </a:ext>
            </a:extLst>
          </p:cNvPr>
          <p:cNvSpPr>
            <a:spLocks noGrp="1"/>
          </p:cNvSpPr>
          <p:nvPr>
            <p:ph type="sldNum" sz="quarter" idx="12"/>
          </p:nvPr>
        </p:nvSpPr>
        <p:spPr/>
        <p:txBody>
          <a:bodyPr/>
          <a:lstStyle/>
          <a:p>
            <a:fld id="{C0514641-A63E-43D0-9E6E-B6167B4D0B02}" type="slidenum">
              <a:rPr lang="en-IN" smtClean="0"/>
              <a:t>5</a:t>
            </a:fld>
            <a:endParaRPr lang="en-IN"/>
          </a:p>
        </p:txBody>
      </p:sp>
    </p:spTree>
    <p:extLst>
      <p:ext uri="{BB962C8B-B14F-4D97-AF65-F5344CB8AC3E}">
        <p14:creationId xmlns:p14="http://schemas.microsoft.com/office/powerpoint/2010/main" val="319567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7147-4929-466E-B83E-A4BE064D82B0}"/>
              </a:ext>
            </a:extLst>
          </p:cNvPr>
          <p:cNvSpPr>
            <a:spLocks noGrp="1"/>
          </p:cNvSpPr>
          <p:nvPr>
            <p:ph type="title"/>
          </p:nvPr>
        </p:nvSpPr>
        <p:spPr>
          <a:xfrm>
            <a:off x="751979" y="303699"/>
            <a:ext cx="8596668" cy="601370"/>
          </a:xfrm>
        </p:spPr>
        <p:txBody>
          <a:bodyPr>
            <a:normAutofit fontScale="90000"/>
          </a:bodyPr>
          <a:lstStyle/>
          <a:p>
            <a:r>
              <a:rPr lang="en-IN" dirty="0">
                <a:solidFill>
                  <a:schemeClr val="accent1">
                    <a:lumMod val="75000"/>
                  </a:schemeClr>
                </a:solidFill>
              </a:rPr>
              <a:t>Introduction </a:t>
            </a:r>
            <a:r>
              <a:rPr lang="en-IN" sz="2000" dirty="0">
                <a:solidFill>
                  <a:schemeClr val="accent1">
                    <a:lumMod val="75000"/>
                  </a:schemeClr>
                </a:solidFill>
              </a:rPr>
              <a:t>(Available CNN Models in the field of depression detection)</a:t>
            </a:r>
            <a:endParaRPr lang="en-IN" sz="2000" dirty="0"/>
          </a:p>
        </p:txBody>
      </p:sp>
      <p:sp>
        <p:nvSpPr>
          <p:cNvPr id="3" name="Content Placeholder 2">
            <a:extLst>
              <a:ext uri="{FF2B5EF4-FFF2-40B4-BE49-F238E27FC236}">
                <a16:creationId xmlns:a16="http://schemas.microsoft.com/office/drawing/2014/main" id="{7121BFE9-C952-4221-A4E7-A47CB8242369}"/>
              </a:ext>
            </a:extLst>
          </p:cNvPr>
          <p:cNvSpPr>
            <a:spLocks noGrp="1"/>
          </p:cNvSpPr>
          <p:nvPr>
            <p:ph idx="1"/>
          </p:nvPr>
        </p:nvSpPr>
        <p:spPr>
          <a:xfrm>
            <a:off x="671805" y="937726"/>
            <a:ext cx="10804848" cy="5418624"/>
          </a:xfrm>
        </p:spPr>
        <p:txBody>
          <a:bodyPr>
            <a:normAutofit/>
          </a:bodyPr>
          <a:lstStyle/>
          <a:p>
            <a:pPr algn="just"/>
            <a:r>
              <a:rPr lang="en-IN" sz="2400" dirty="0"/>
              <a:t>Recently, the effectiveness of deep networks have been portrayed in different tasks such as face identification, image detection, segmentation and classification and many other tasks. </a:t>
            </a:r>
          </a:p>
          <a:p>
            <a:pPr algn="just"/>
            <a:r>
              <a:rPr lang="en-IN" sz="2400" dirty="0"/>
              <a:t>The majority of these applications have only become achievable due to the processing movement from CPU to GPU. The GPU is able to provide a significantly higher amount of computational resources versus a CPU, to handle multiple complex tasks in a shorter amount of time.</a:t>
            </a:r>
          </a:p>
          <a:p>
            <a:pPr algn="just"/>
            <a:r>
              <a:rPr lang="en-IN" sz="2400" dirty="0"/>
              <a:t>Now there are a variety of deep networks available such as AlexNet and the VGG networks. These pretrained CNN models such as VGGFace provide good features at the frame level of videos, as they are designed for still images.</a:t>
            </a:r>
          </a:p>
          <a:p>
            <a:pPr algn="just"/>
            <a:r>
              <a:rPr lang="en-IN" sz="2400" dirty="0"/>
              <a:t>The aim of this paper is to build an artificial intelligent system that can automatically predict the depression level from a user’s visual and vocal expression.</a:t>
            </a:r>
          </a:p>
        </p:txBody>
      </p:sp>
      <p:sp>
        <p:nvSpPr>
          <p:cNvPr id="5" name="Footer Placeholder 4">
            <a:extLst>
              <a:ext uri="{FF2B5EF4-FFF2-40B4-BE49-F238E27FC236}">
                <a16:creationId xmlns:a16="http://schemas.microsoft.com/office/drawing/2014/main" id="{021B998C-3113-4169-A212-6033899F0E6F}"/>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FF2164C9-7E64-4A06-9A99-AE1094E83F05}"/>
              </a:ext>
            </a:extLst>
          </p:cNvPr>
          <p:cNvSpPr>
            <a:spLocks noGrp="1"/>
          </p:cNvSpPr>
          <p:nvPr>
            <p:ph type="sldNum" sz="quarter" idx="12"/>
          </p:nvPr>
        </p:nvSpPr>
        <p:spPr/>
        <p:txBody>
          <a:bodyPr/>
          <a:lstStyle/>
          <a:p>
            <a:fld id="{C0514641-A63E-43D0-9E6E-B6167B4D0B02}" type="slidenum">
              <a:rPr lang="en-IN" smtClean="0"/>
              <a:t>6</a:t>
            </a:fld>
            <a:endParaRPr lang="en-IN"/>
          </a:p>
        </p:txBody>
      </p:sp>
    </p:spTree>
    <p:extLst>
      <p:ext uri="{BB962C8B-B14F-4D97-AF65-F5344CB8AC3E}">
        <p14:creationId xmlns:p14="http://schemas.microsoft.com/office/powerpoint/2010/main" val="7327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549C-6529-4DB2-A1E6-0B2FCF70BFBF}"/>
              </a:ext>
            </a:extLst>
          </p:cNvPr>
          <p:cNvSpPr>
            <a:spLocks noGrp="1"/>
          </p:cNvSpPr>
          <p:nvPr>
            <p:ph type="title"/>
          </p:nvPr>
        </p:nvSpPr>
        <p:spPr>
          <a:xfrm>
            <a:off x="677334" y="183761"/>
            <a:ext cx="7933266" cy="650033"/>
          </a:xfrm>
        </p:spPr>
        <p:txBody>
          <a:bodyPr>
            <a:normAutofit fontScale="90000"/>
          </a:bodyPr>
          <a:lstStyle/>
          <a:p>
            <a:r>
              <a:rPr lang="en-IN" dirty="0">
                <a:solidFill>
                  <a:schemeClr val="accent1">
                    <a:lumMod val="75000"/>
                  </a:schemeClr>
                </a:solidFill>
              </a:rPr>
              <a:t>Related Works</a:t>
            </a:r>
            <a:endParaRPr lang="en-IN" dirty="0"/>
          </a:p>
        </p:txBody>
      </p:sp>
      <p:sp>
        <p:nvSpPr>
          <p:cNvPr id="3" name="Content Placeholder 2">
            <a:extLst>
              <a:ext uri="{FF2B5EF4-FFF2-40B4-BE49-F238E27FC236}">
                <a16:creationId xmlns:a16="http://schemas.microsoft.com/office/drawing/2014/main" id="{1F52E6EE-8EE0-4722-80F5-D751D726E8D1}"/>
              </a:ext>
            </a:extLst>
          </p:cNvPr>
          <p:cNvSpPr>
            <a:spLocks noGrp="1"/>
          </p:cNvSpPr>
          <p:nvPr>
            <p:ph idx="1"/>
          </p:nvPr>
        </p:nvSpPr>
        <p:spPr>
          <a:xfrm>
            <a:off x="677334" y="833794"/>
            <a:ext cx="10837332" cy="5515428"/>
          </a:xfrm>
        </p:spPr>
        <p:txBody>
          <a:bodyPr>
            <a:noAutofit/>
          </a:bodyPr>
          <a:lstStyle/>
          <a:p>
            <a:pPr algn="just"/>
            <a:r>
              <a:rPr lang="en-IN" sz="2000" dirty="0"/>
              <a:t>Recent years have witnessed an increase of research for clinical and mental health analysis from facial and vocal expressions. There is a significant progress on emotion recognition from facial expressions.</a:t>
            </a:r>
          </a:p>
          <a:p>
            <a:pPr algn="just"/>
            <a:r>
              <a:rPr lang="en-IN" sz="2000" dirty="0"/>
              <a:t>In depression analysis, Cohn et al., who is a pioneer in the affective computing area, performed an experiment where he fused both visual and audio modality together in an attempt to incorporate behavioural observations, from which are strongly related to psychological disorders. Their findings suggest that building an automatic depression recognition system is possible, which will benefit clinical theory and practice.</a:t>
            </a:r>
          </a:p>
          <a:p>
            <a:pPr algn="just"/>
            <a:r>
              <a:rPr lang="en-IN" sz="2000" dirty="0"/>
              <a:t>Girard et al. analysed both manual and automatic facial expressions during semi structured clinical interviews of clinically depressed patients. They concluded that participants with high symptom severity tend to express more emotions associated with contempt, and smile less.</a:t>
            </a:r>
          </a:p>
          <a:p>
            <a:pPr algn="just"/>
            <a:r>
              <a:rPr lang="en-IN" sz="2000" dirty="0"/>
              <a:t>Scherer et al. studied the correlation between the properties of gaze, head pose, and smile of three mental disorders (i.e., depression, post-traumatic stress disorder, and anxiety). They discovered that there was a distinct difference between the highest and lowest distressed participants, in terms of automatically detected behaviours.</a:t>
            </a:r>
          </a:p>
          <a:p>
            <a:pPr algn="just"/>
            <a:r>
              <a:rPr lang="en-IN" sz="2000" dirty="0"/>
              <a:t>Recently, deep learning techniques have made significant progress on visual object recognition, using deep neural networks that simulate the humans vision-processing procedure that occurs in the mind. These neural networks can provide global visual features that describe the content of the facial expression. </a:t>
            </a:r>
          </a:p>
        </p:txBody>
      </p:sp>
      <p:sp>
        <p:nvSpPr>
          <p:cNvPr id="5" name="Footer Placeholder 4">
            <a:extLst>
              <a:ext uri="{FF2B5EF4-FFF2-40B4-BE49-F238E27FC236}">
                <a16:creationId xmlns:a16="http://schemas.microsoft.com/office/drawing/2014/main" id="{BBC8463C-7678-4685-8E6E-07A431171109}"/>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C73140B9-2F49-406E-9EAD-2B86274FD57F}"/>
              </a:ext>
            </a:extLst>
          </p:cNvPr>
          <p:cNvSpPr>
            <a:spLocks noGrp="1"/>
          </p:cNvSpPr>
          <p:nvPr>
            <p:ph type="sldNum" sz="quarter" idx="12"/>
          </p:nvPr>
        </p:nvSpPr>
        <p:spPr/>
        <p:txBody>
          <a:bodyPr/>
          <a:lstStyle/>
          <a:p>
            <a:fld id="{C0514641-A63E-43D0-9E6E-B6167B4D0B02}" type="slidenum">
              <a:rPr lang="en-IN" smtClean="0"/>
              <a:t>7</a:t>
            </a:fld>
            <a:endParaRPr lang="en-IN"/>
          </a:p>
        </p:txBody>
      </p:sp>
    </p:spTree>
    <p:extLst>
      <p:ext uri="{BB962C8B-B14F-4D97-AF65-F5344CB8AC3E}">
        <p14:creationId xmlns:p14="http://schemas.microsoft.com/office/powerpoint/2010/main" val="405662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5D7A-7D45-457B-8CEF-9EA9C53843D4}"/>
              </a:ext>
            </a:extLst>
          </p:cNvPr>
          <p:cNvSpPr>
            <a:spLocks noGrp="1"/>
          </p:cNvSpPr>
          <p:nvPr>
            <p:ph type="title"/>
          </p:nvPr>
        </p:nvSpPr>
        <p:spPr>
          <a:xfrm>
            <a:off x="677334" y="319005"/>
            <a:ext cx="8596668" cy="659363"/>
          </a:xfrm>
        </p:spPr>
        <p:txBody>
          <a:bodyPr>
            <a:normAutofit fontScale="90000"/>
          </a:bodyPr>
          <a:lstStyle/>
          <a:p>
            <a:r>
              <a:rPr lang="en-IN" dirty="0">
                <a:solidFill>
                  <a:schemeClr val="accent1">
                    <a:lumMod val="75000"/>
                  </a:schemeClr>
                </a:solidFill>
              </a:rPr>
              <a:t>Framework</a:t>
            </a:r>
            <a:endParaRPr lang="en-IN" dirty="0"/>
          </a:p>
        </p:txBody>
      </p:sp>
      <p:sp>
        <p:nvSpPr>
          <p:cNvPr id="3" name="Content Placeholder 2">
            <a:extLst>
              <a:ext uri="{FF2B5EF4-FFF2-40B4-BE49-F238E27FC236}">
                <a16:creationId xmlns:a16="http://schemas.microsoft.com/office/drawing/2014/main" id="{B8124FDA-D689-4EA2-8C70-ED521AA93768}"/>
              </a:ext>
            </a:extLst>
          </p:cNvPr>
          <p:cNvSpPr>
            <a:spLocks noGrp="1"/>
          </p:cNvSpPr>
          <p:nvPr>
            <p:ph idx="1"/>
          </p:nvPr>
        </p:nvSpPr>
        <p:spPr>
          <a:xfrm>
            <a:off x="677334" y="978368"/>
            <a:ext cx="10676466" cy="5282473"/>
          </a:xfrm>
        </p:spPr>
        <p:txBody>
          <a:bodyPr>
            <a:normAutofit fontScale="92500" lnSpcReduction="10000"/>
          </a:bodyPr>
          <a:lstStyle/>
          <a:p>
            <a:pPr algn="just"/>
            <a:r>
              <a:rPr lang="en-IN" sz="2600" dirty="0"/>
              <a:t>Human facial expressions and voices in depression are theoretically different from those under normal mental states. Depression scale prediction is achieved by combining dynamic descriptions within naturalistic facial and vocal expressions.</a:t>
            </a:r>
          </a:p>
          <a:p>
            <a:pPr algn="just"/>
            <a:r>
              <a:rPr lang="en-IN" sz="2600" dirty="0"/>
              <a:t>A novel method is developed that comprehensively models the variations in visual and vocal cues, to automatically predict the BDI-II scale of depression. </a:t>
            </a:r>
          </a:p>
          <a:p>
            <a:pPr algn="just"/>
            <a:r>
              <a:rPr lang="en-IN" sz="2600" dirty="0"/>
              <a:t>The proposed framework is an extension of the previous method by replacing the hand-crafted techniques with deep face representations as a base feature to the system.</a:t>
            </a:r>
          </a:p>
          <a:p>
            <a:pPr lvl="1" algn="just">
              <a:buFont typeface="+mj-lt"/>
              <a:buAutoNum type="arabicPeriod"/>
            </a:pPr>
            <a:r>
              <a:rPr lang="en-IN" dirty="0"/>
              <a:t>System Overview</a:t>
            </a:r>
          </a:p>
          <a:p>
            <a:pPr lvl="1" algn="just">
              <a:buFont typeface="+mj-lt"/>
              <a:buAutoNum type="arabicPeriod"/>
            </a:pPr>
            <a:r>
              <a:rPr lang="en-IN" dirty="0"/>
              <a:t>Visual Feature Extraction</a:t>
            </a:r>
          </a:p>
          <a:p>
            <a:pPr lvl="1" algn="just">
              <a:buFont typeface="+mj-lt"/>
              <a:buAutoNum type="arabicPeriod"/>
            </a:pPr>
            <a:r>
              <a:rPr lang="en-IN" dirty="0"/>
              <a:t>Audio Feature Extraction</a:t>
            </a:r>
          </a:p>
          <a:p>
            <a:pPr lvl="1" algn="just">
              <a:buFont typeface="+mj-lt"/>
              <a:buAutoNum type="arabicPeriod"/>
            </a:pPr>
            <a:r>
              <a:rPr lang="en-IN" dirty="0"/>
              <a:t>Feature Dynamic History Histogram</a:t>
            </a:r>
          </a:p>
          <a:p>
            <a:pPr lvl="1" algn="just">
              <a:buFont typeface="+mj-lt"/>
              <a:buAutoNum type="arabicPeriod"/>
            </a:pPr>
            <a:r>
              <a:rPr lang="en-IN" dirty="0"/>
              <a:t>Feature Combination and Fusion</a:t>
            </a:r>
          </a:p>
          <a:p>
            <a:pPr lvl="1" algn="just">
              <a:buFont typeface="+mj-lt"/>
              <a:buAutoNum type="arabicPeriod"/>
            </a:pPr>
            <a:r>
              <a:rPr lang="en-IN" dirty="0"/>
              <a:t>Alternate Feature Extraction Approach</a:t>
            </a:r>
          </a:p>
          <a:p>
            <a:pPr lvl="1" algn="just">
              <a:buFont typeface="+mj-lt"/>
              <a:buAutoNum type="arabicPeriod"/>
            </a:pPr>
            <a:r>
              <a:rPr lang="en-IN" dirty="0"/>
              <a:t>Regression</a:t>
            </a:r>
          </a:p>
        </p:txBody>
      </p:sp>
      <p:sp>
        <p:nvSpPr>
          <p:cNvPr id="5" name="Footer Placeholder 4">
            <a:extLst>
              <a:ext uri="{FF2B5EF4-FFF2-40B4-BE49-F238E27FC236}">
                <a16:creationId xmlns:a16="http://schemas.microsoft.com/office/drawing/2014/main" id="{ACC2063D-EE94-4573-BD1A-C0ED86ED087D}"/>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1D5581F6-7BBE-4C5D-A8A9-176BD56688B0}"/>
              </a:ext>
            </a:extLst>
          </p:cNvPr>
          <p:cNvSpPr>
            <a:spLocks noGrp="1"/>
          </p:cNvSpPr>
          <p:nvPr>
            <p:ph type="sldNum" sz="quarter" idx="12"/>
          </p:nvPr>
        </p:nvSpPr>
        <p:spPr/>
        <p:txBody>
          <a:bodyPr/>
          <a:lstStyle/>
          <a:p>
            <a:fld id="{C0514641-A63E-43D0-9E6E-B6167B4D0B02}" type="slidenum">
              <a:rPr lang="en-IN" smtClean="0"/>
              <a:t>8</a:t>
            </a:fld>
            <a:endParaRPr lang="en-IN"/>
          </a:p>
        </p:txBody>
      </p:sp>
    </p:spTree>
    <p:extLst>
      <p:ext uri="{BB962C8B-B14F-4D97-AF65-F5344CB8AC3E}">
        <p14:creationId xmlns:p14="http://schemas.microsoft.com/office/powerpoint/2010/main" val="363087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9C0E-5FA5-47FD-83D4-C572F15FD484}"/>
              </a:ext>
            </a:extLst>
          </p:cNvPr>
          <p:cNvSpPr>
            <a:spLocks noGrp="1"/>
          </p:cNvSpPr>
          <p:nvPr>
            <p:ph type="title"/>
          </p:nvPr>
        </p:nvSpPr>
        <p:spPr>
          <a:xfrm>
            <a:off x="677334" y="279919"/>
            <a:ext cx="8596668" cy="727788"/>
          </a:xfrm>
        </p:spPr>
        <p:txBody>
          <a:bodyPr>
            <a:normAutofit/>
          </a:bodyPr>
          <a:lstStyle/>
          <a:p>
            <a:r>
              <a:rPr lang="en-IN" sz="4000" dirty="0">
                <a:solidFill>
                  <a:schemeClr val="accent1">
                    <a:lumMod val="75000"/>
                  </a:schemeClr>
                </a:solidFill>
              </a:rPr>
              <a:t>Framework </a:t>
            </a:r>
            <a:r>
              <a:rPr lang="en-IN" sz="2000" dirty="0">
                <a:solidFill>
                  <a:schemeClr val="accent1">
                    <a:lumMod val="75000"/>
                  </a:schemeClr>
                </a:solidFill>
              </a:rPr>
              <a:t>(System Overview)</a:t>
            </a:r>
            <a:endParaRPr lang="en-IN" sz="2000" dirty="0"/>
          </a:p>
        </p:txBody>
      </p:sp>
      <p:sp>
        <p:nvSpPr>
          <p:cNvPr id="3" name="Content Placeholder 2">
            <a:extLst>
              <a:ext uri="{FF2B5EF4-FFF2-40B4-BE49-F238E27FC236}">
                <a16:creationId xmlns:a16="http://schemas.microsoft.com/office/drawing/2014/main" id="{F77EF920-26F0-4811-AC95-776ED6D0AAA0}"/>
              </a:ext>
            </a:extLst>
          </p:cNvPr>
          <p:cNvSpPr>
            <a:spLocks noGrp="1"/>
          </p:cNvSpPr>
          <p:nvPr>
            <p:ph idx="1"/>
          </p:nvPr>
        </p:nvSpPr>
        <p:spPr>
          <a:xfrm>
            <a:off x="677334" y="1129004"/>
            <a:ext cx="10837332" cy="5094514"/>
          </a:xfrm>
        </p:spPr>
        <p:txBody>
          <a:bodyPr>
            <a:normAutofit fontScale="85000" lnSpcReduction="20000"/>
          </a:bodyPr>
          <a:lstStyle/>
          <a:p>
            <a:pPr algn="just"/>
            <a:r>
              <a:rPr lang="en-IN" dirty="0"/>
              <a:t>Dynamic pattern variations are captured across the feature vector, which is reduced in dimensionality and used with regression techniques for depression analysis.</a:t>
            </a:r>
          </a:p>
          <a:p>
            <a:pPr algn="just"/>
            <a:r>
              <a:rPr lang="en-IN" dirty="0"/>
              <a:t>For the deep feature process, the temporal data for each sample is broken down into static image frames which are pre-processed by scaling and subtracting the given mean image.</a:t>
            </a:r>
          </a:p>
          <a:p>
            <a:pPr algn="just"/>
            <a:r>
              <a:rPr lang="en-IN" dirty="0"/>
              <a:t>These are propagated forward into the deep network for high level feature extraction. Once the deep features are extracted for a video sample, it is rank normalized between 0 and 1 before the FDHH algorithm is applied across each set of features per video.</a:t>
            </a:r>
          </a:p>
          <a:p>
            <a:pPr algn="just"/>
            <a:r>
              <a:rPr lang="en-IN" dirty="0"/>
              <a:t>The audio is split into segments and two sets of features are extracted from these segments. Then one of these sets are reduced in dimensionality and used with regression techniques to predict the depression scale.</a:t>
            </a:r>
          </a:p>
          <a:p>
            <a:pPr algn="just"/>
            <a:r>
              <a:rPr lang="en-IN" dirty="0"/>
              <a:t>Both frameworks are unimodal approaches. The efforts are combined at feature level by concatenating the features produced by each framework just before principal component analysis (PCA) is applied. This gives a bimodal feature vector, which is reduced in dimensionality using PCA and is rank normalized again between 0 and 1.</a:t>
            </a:r>
          </a:p>
        </p:txBody>
      </p:sp>
      <p:sp>
        <p:nvSpPr>
          <p:cNvPr id="5" name="Footer Placeholder 4">
            <a:extLst>
              <a:ext uri="{FF2B5EF4-FFF2-40B4-BE49-F238E27FC236}">
                <a16:creationId xmlns:a16="http://schemas.microsoft.com/office/drawing/2014/main" id="{07FD06A5-5BDD-4AE8-8FE1-E8CD7C309D50}"/>
              </a:ext>
            </a:extLst>
          </p:cNvPr>
          <p:cNvSpPr>
            <a:spLocks noGrp="1"/>
          </p:cNvSpPr>
          <p:nvPr>
            <p:ph type="ftr" sz="quarter" idx="11"/>
          </p:nvPr>
        </p:nvSpPr>
        <p:spPr/>
        <p:txBody>
          <a:bodyPr/>
          <a:lstStyle/>
          <a:p>
            <a:r>
              <a:rPr lang="en-IN"/>
              <a:t>Aditya Prasad Tripathy 1701106508</a:t>
            </a:r>
          </a:p>
        </p:txBody>
      </p:sp>
      <p:sp>
        <p:nvSpPr>
          <p:cNvPr id="4" name="Slide Number Placeholder 3">
            <a:extLst>
              <a:ext uri="{FF2B5EF4-FFF2-40B4-BE49-F238E27FC236}">
                <a16:creationId xmlns:a16="http://schemas.microsoft.com/office/drawing/2014/main" id="{23D5C3B8-7BB1-451F-A3BC-CE60EBC87CE7}"/>
              </a:ext>
            </a:extLst>
          </p:cNvPr>
          <p:cNvSpPr>
            <a:spLocks noGrp="1"/>
          </p:cNvSpPr>
          <p:nvPr>
            <p:ph type="sldNum" sz="quarter" idx="12"/>
          </p:nvPr>
        </p:nvSpPr>
        <p:spPr/>
        <p:txBody>
          <a:bodyPr/>
          <a:lstStyle/>
          <a:p>
            <a:fld id="{C0514641-A63E-43D0-9E6E-B6167B4D0B02}" type="slidenum">
              <a:rPr lang="en-IN" smtClean="0"/>
              <a:t>9</a:t>
            </a:fld>
            <a:endParaRPr lang="en-IN"/>
          </a:p>
        </p:txBody>
      </p:sp>
    </p:spTree>
    <p:extLst>
      <p:ext uri="{BB962C8B-B14F-4D97-AF65-F5344CB8AC3E}">
        <p14:creationId xmlns:p14="http://schemas.microsoft.com/office/powerpoint/2010/main" val="243995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5679</TotalTime>
  <Words>3686</Words>
  <Application>Microsoft Office PowerPoint</Application>
  <PresentationFormat>Widescreen</PresentationFormat>
  <Paragraphs>214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Artificial Intelligent System for Automatic Depression Level Analysis Through Visual and Vocal Expressions</vt:lpstr>
      <vt:lpstr>Content</vt:lpstr>
      <vt:lpstr>Abbreviations</vt:lpstr>
      <vt:lpstr>Introduction (About Depression and use of AI in this field )</vt:lpstr>
      <vt:lpstr>Introduction (Use of AI in the field of depression detection)</vt:lpstr>
      <vt:lpstr>Introduction (Available CNN Models in the field of depression detection)</vt:lpstr>
      <vt:lpstr>Related Works</vt:lpstr>
      <vt:lpstr>Framework</vt:lpstr>
      <vt:lpstr>Framework (System Overview)</vt:lpstr>
      <vt:lpstr>Framework (Visual Feature Extraction)</vt:lpstr>
      <vt:lpstr>Framework (Visual Feature Extraction cont.)</vt:lpstr>
      <vt:lpstr>Framework (Audio Feature Extraction)</vt:lpstr>
      <vt:lpstr>Framework (Audio Feature Extraction cont.)</vt:lpstr>
      <vt:lpstr>Framework (Feature Dynamic History Histogram)</vt:lpstr>
      <vt:lpstr>Framework (Feature Dynamic History Histogram cont.)</vt:lpstr>
      <vt:lpstr>Framework (Feature Combination and Fusion)</vt:lpstr>
      <vt:lpstr>Framework (Alternate Feature Extraction Approach)</vt:lpstr>
      <vt:lpstr>Framework (Regression)</vt:lpstr>
      <vt:lpstr>Experimental Results (About the dataset)</vt:lpstr>
      <vt:lpstr>Experimental Results (Experimental Setting)</vt:lpstr>
      <vt:lpstr>Experimental Results (Experimental Setting cont.)</vt:lpstr>
      <vt:lpstr>Experimental Results (Experimental Setting cont.)</vt:lpstr>
      <vt:lpstr>Experimental Results (Experimental Setting cont.)</vt:lpstr>
      <vt:lpstr>Conclusion (Results)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Intelligent System for Automatic Depression Level Analysis Through Visual and Vocal Expressions</dc:title>
  <dc:creator>Aditya Tripathy</dc:creator>
  <cp:lastModifiedBy>Aditya Tripathy</cp:lastModifiedBy>
  <cp:revision>98</cp:revision>
  <dcterms:created xsi:type="dcterms:W3CDTF">2020-11-12T15:36:01Z</dcterms:created>
  <dcterms:modified xsi:type="dcterms:W3CDTF">2020-11-27T13:58:24Z</dcterms:modified>
</cp:coreProperties>
</file>