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5e4ba7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5e4ba7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5e4ba7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5e4ba7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47479f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47479f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5e4ba7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5e4ba7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5e4ba7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5e4ba7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5e4ba7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5e4ba7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47479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47479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47479f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47479f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47479f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247479f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47479f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47479f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5e4ba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5e4ba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47479f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47479f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67cf69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67cf69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5e4ba7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5e4ba7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247479f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247479f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47479f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47479f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5e4ba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5e4ba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5e4ba7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5e4ba7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5e4ba7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5e4ba7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5e4ba7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5e4ba7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5e4ba7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5e4ba7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24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 u="sng"/>
              <a:t>“Commuting graph associated with algebraic structure”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 u="sng">
                <a:solidFill>
                  <a:schemeClr val="dk1"/>
                </a:solidFill>
              </a:rPr>
              <a:t>Special Project (MATH F491)</a:t>
            </a:r>
            <a:endParaRPr b="1" sz="36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rgbClr val="222222"/>
                </a:solidFill>
                <a:highlight>
                  <a:srgbClr val="FFFFFF"/>
                </a:highlight>
              </a:rPr>
              <a:t>Center of group V</a:t>
            </a:r>
            <a:r>
              <a:rPr b="1" baseline="-25000" lang="en" sz="3000" u="sng">
                <a:solidFill>
                  <a:srgbClr val="222222"/>
                </a:solidFill>
                <a:highlight>
                  <a:srgbClr val="FFFFFF"/>
                </a:highlight>
              </a:rPr>
              <a:t>8n</a:t>
            </a:r>
            <a:endParaRPr sz="30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834275"/>
            <a:ext cx="85206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dk1"/>
                </a:solidFill>
              </a:rPr>
              <a:t>Case1:</a:t>
            </a:r>
            <a:r>
              <a:rPr lang="en" sz="2800" u="sng">
                <a:solidFill>
                  <a:schemeClr val="dk1"/>
                </a:solidFill>
              </a:rPr>
              <a:t> if n is odd</a:t>
            </a:r>
            <a:endParaRPr sz="2800" u="sng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Z</a:t>
            </a:r>
            <a:r>
              <a:rPr baseline="-25000" lang="en" sz="2400">
                <a:solidFill>
                  <a:schemeClr val="dk1"/>
                </a:solidFill>
              </a:rPr>
              <a:t>8n</a:t>
            </a:r>
            <a:r>
              <a:rPr lang="en" sz="2400">
                <a:solidFill>
                  <a:schemeClr val="dk1"/>
                </a:solidFill>
              </a:rPr>
              <a:t> = { e, 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} 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Where e is the identity element)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        </a:t>
            </a:r>
            <a:r>
              <a:rPr b="1" lang="en" sz="2200">
                <a:solidFill>
                  <a:schemeClr val="dk1"/>
                </a:solidFill>
              </a:rPr>
              <a:t>e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						</a:t>
            </a:r>
            <a:r>
              <a:rPr b="1" lang="en" sz="2400">
                <a:solidFill>
                  <a:schemeClr val="dk1"/>
                </a:solidFill>
              </a:rPr>
              <a:t>       b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					K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endParaRPr b="1" baseline="-2500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2400">
                <a:solidFill>
                  <a:schemeClr val="dk1"/>
                </a:solidFill>
              </a:rPr>
              <a:t>   </a:t>
            </a:r>
            <a:r>
              <a:rPr b="1" lang="en" sz="2400">
                <a:solidFill>
                  <a:schemeClr val="dk1"/>
                </a:solidFill>
              </a:rPr>
              <a:t>V</a:t>
            </a:r>
            <a:r>
              <a:rPr b="1" baseline="-25000" lang="en" sz="2400">
                <a:solidFill>
                  <a:schemeClr val="dk1"/>
                </a:solidFill>
              </a:rPr>
              <a:t>8n-2 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b="1" baseline="-25000"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V</a:t>
            </a:r>
            <a:r>
              <a:rPr b="1" baseline="-25000" lang="en" sz="2400">
                <a:solidFill>
                  <a:schemeClr val="dk1"/>
                </a:solidFill>
              </a:rPr>
              <a:t>8n</a:t>
            </a:r>
            <a:r>
              <a:rPr b="1" lang="en" sz="2400">
                <a:solidFill>
                  <a:schemeClr val="dk1"/>
                </a:solidFill>
              </a:rPr>
              <a:t> ~ Z</a:t>
            </a:r>
            <a:r>
              <a:rPr b="1" baseline="-25000" lang="en" sz="2400">
                <a:solidFill>
                  <a:schemeClr val="dk1"/>
                </a:solidFill>
              </a:rPr>
              <a:t>8n</a:t>
            </a:r>
            <a:endParaRPr b="1" baseline="-25000" sz="24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60540" l="0" r="78030" t="33149"/>
          <a:stretch/>
        </p:blipFill>
        <p:spPr>
          <a:xfrm>
            <a:off x="2988500" y="2725425"/>
            <a:ext cx="3936475" cy="38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3"/>
          <p:cNvCxnSpPr>
            <a:stCxn id="116" idx="1"/>
          </p:cNvCxnSpPr>
          <p:nvPr/>
        </p:nvCxnSpPr>
        <p:spPr>
          <a:xfrm>
            <a:off x="2988500" y="2918963"/>
            <a:ext cx="14670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5327775" y="2995163"/>
            <a:ext cx="12924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4441125" y="3510275"/>
            <a:ext cx="1014300" cy="7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V</a:t>
            </a:r>
            <a:r>
              <a:rPr b="1" baseline="-25000" lang="en" sz="2200"/>
              <a:t>8n-2</a:t>
            </a:r>
            <a:endParaRPr b="1" baseline="-25000" sz="2200"/>
          </a:p>
        </p:txBody>
      </p:sp>
      <p:sp>
        <p:nvSpPr>
          <p:cNvPr id="120" name="Google Shape;120;p23"/>
          <p:cNvSpPr txBox="1"/>
          <p:nvPr/>
        </p:nvSpPr>
        <p:spPr>
          <a:xfrm>
            <a:off x="2708500" y="4250800"/>
            <a:ext cx="50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K</a:t>
            </a:r>
            <a:r>
              <a:rPr baseline="-25000" lang="en" sz="2400">
                <a:solidFill>
                  <a:schemeClr val="dk1"/>
                </a:solidFill>
              </a:rPr>
              <a:t>2 </a:t>
            </a:r>
            <a:r>
              <a:rPr lang="en" sz="2400">
                <a:solidFill>
                  <a:schemeClr val="dk1"/>
                </a:solidFill>
              </a:rPr>
              <a:t>: Complete graph with two nodes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453950"/>
            <a:ext cx="8520600" cy="4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>
                <a:solidFill>
                  <a:schemeClr val="dk1"/>
                </a:solidFill>
              </a:rPr>
              <a:t>Case2:</a:t>
            </a:r>
            <a:r>
              <a:rPr lang="en" sz="2800" u="sng">
                <a:solidFill>
                  <a:schemeClr val="dk1"/>
                </a:solidFill>
              </a:rPr>
              <a:t> if n is even</a:t>
            </a:r>
            <a:endParaRPr sz="2800" u="sng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Z</a:t>
            </a:r>
            <a:r>
              <a:rPr baseline="-25000" lang="en" sz="2400">
                <a:solidFill>
                  <a:schemeClr val="dk1"/>
                </a:solidFill>
              </a:rPr>
              <a:t>8</a:t>
            </a:r>
            <a:r>
              <a:rPr baseline="-25000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 = { e, 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, a</a:t>
            </a:r>
            <a:r>
              <a:rPr baseline="30000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, a</a:t>
            </a:r>
            <a:r>
              <a:rPr baseline="30000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}</a:t>
            </a:r>
            <a:endParaRPr sz="24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Where e is the identity element)	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	      </a:t>
            </a:r>
            <a:r>
              <a:rPr lang="en" sz="2400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                       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  </a:t>
            </a:r>
            <a:r>
              <a:rPr b="1" lang="en" sz="2200">
                <a:solidFill>
                  <a:schemeClr val="dk1"/>
                </a:solidFill>
              </a:rPr>
              <a:t>V</a:t>
            </a:r>
            <a:r>
              <a:rPr b="1" baseline="-25000" lang="en" sz="2200">
                <a:solidFill>
                  <a:schemeClr val="dk1"/>
                </a:solidFill>
              </a:rPr>
              <a:t>8n-4</a:t>
            </a:r>
            <a:r>
              <a:rPr b="1" lang="en" sz="2200">
                <a:solidFill>
                  <a:schemeClr val="dk1"/>
                </a:solidFill>
              </a:rPr>
              <a:t>=</a:t>
            </a:r>
            <a:r>
              <a:rPr b="1" baseline="-25000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V</a:t>
            </a:r>
            <a:r>
              <a:rPr b="1" baseline="-25000" lang="en" sz="2200">
                <a:solidFill>
                  <a:schemeClr val="dk1"/>
                </a:solidFill>
              </a:rPr>
              <a:t>8n</a:t>
            </a:r>
            <a:r>
              <a:rPr b="1" lang="en" sz="2200">
                <a:solidFill>
                  <a:schemeClr val="dk1"/>
                </a:solidFill>
              </a:rPr>
              <a:t> ~ Z</a:t>
            </a:r>
            <a:r>
              <a:rPr b="1" baseline="-25000" lang="en" sz="2200">
                <a:solidFill>
                  <a:schemeClr val="dk1"/>
                </a:solidFill>
              </a:rPr>
              <a:t>8n</a:t>
            </a:r>
            <a:endParaRPr b="1" baseline="-25000" sz="22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                 </a:t>
            </a:r>
            <a:r>
              <a:rPr b="1" lang="en" sz="2400">
                <a:solidFill>
                  <a:schemeClr val="dk1"/>
                </a:solidFill>
              </a:rPr>
              <a:t>K</a:t>
            </a:r>
            <a:r>
              <a:rPr b="1" baseline="-25000" lang="en" sz="2400">
                <a:solidFill>
                  <a:schemeClr val="dk1"/>
                </a:solidFill>
              </a:rPr>
              <a:t>4</a:t>
            </a:r>
            <a:endParaRPr b="1" baseline="-25000" sz="24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             </a:t>
            </a:r>
            <a:r>
              <a:rPr lang="en" sz="2400">
                <a:solidFill>
                  <a:schemeClr val="dk1"/>
                </a:solidFill>
              </a:rPr>
              <a:t>a</a:t>
            </a:r>
            <a:r>
              <a:rPr baseline="30000" lang="en" sz="2400">
                <a:solidFill>
                  <a:schemeClr val="dk1"/>
                </a:solidFill>
              </a:rPr>
              <a:t>n	                </a:t>
            </a:r>
            <a:r>
              <a:rPr lang="en" sz="2400">
                <a:solidFill>
                  <a:schemeClr val="dk1"/>
                </a:solidFill>
              </a:rPr>
              <a:t>    a</a:t>
            </a:r>
            <a:r>
              <a:rPr baseline="30000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endParaRPr sz="24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							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5517" l="10341" r="10349" t="8275"/>
          <a:stretch/>
        </p:blipFill>
        <p:spPr>
          <a:xfrm>
            <a:off x="6259525" y="2468575"/>
            <a:ext cx="1981150" cy="21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4"/>
          <p:cNvCxnSpPr/>
          <p:nvPr/>
        </p:nvCxnSpPr>
        <p:spPr>
          <a:xfrm flipH="1">
            <a:off x="4183750" y="2649125"/>
            <a:ext cx="21915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4"/>
          <p:cNvCxnSpPr/>
          <p:nvPr/>
        </p:nvCxnSpPr>
        <p:spPr>
          <a:xfrm rot="10800000">
            <a:off x="4238150" y="3953200"/>
            <a:ext cx="21552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4"/>
          <p:cNvSpPr/>
          <p:nvPr/>
        </p:nvSpPr>
        <p:spPr>
          <a:xfrm>
            <a:off x="3601175" y="3083738"/>
            <a:ext cx="1267800" cy="92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</a:t>
            </a:r>
            <a:r>
              <a:rPr b="1" baseline="-25000" lang="en" sz="2400"/>
              <a:t>8n-4</a:t>
            </a:r>
            <a:endParaRPr b="1" sz="2400"/>
          </a:p>
        </p:txBody>
      </p:sp>
      <p:sp>
        <p:nvSpPr>
          <p:cNvPr id="130" name="Google Shape;130;p24"/>
          <p:cNvSpPr txBox="1"/>
          <p:nvPr/>
        </p:nvSpPr>
        <p:spPr>
          <a:xfrm>
            <a:off x="760875" y="4148575"/>
            <a:ext cx="3549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90750" y="4257250"/>
            <a:ext cx="5252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K</a:t>
            </a:r>
            <a:r>
              <a:rPr baseline="-25000" lang="en" sz="2200">
                <a:solidFill>
                  <a:schemeClr val="dk1"/>
                </a:solidFill>
              </a:rPr>
              <a:t>4 </a:t>
            </a:r>
            <a:r>
              <a:rPr lang="en" sz="2200">
                <a:solidFill>
                  <a:schemeClr val="dk1"/>
                </a:solidFill>
              </a:rPr>
              <a:t>: Complete graph with four nodes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4"/>
          <p:cNvCxnSpPr>
            <a:stCxn id="129" idx="7"/>
          </p:cNvCxnSpPr>
          <p:nvPr/>
        </p:nvCxnSpPr>
        <p:spPr>
          <a:xfrm flipH="1" rot="10800000">
            <a:off x="4683310" y="2635422"/>
            <a:ext cx="34557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4"/>
          <p:cNvCxnSpPr>
            <a:stCxn id="129" idx="5"/>
          </p:cNvCxnSpPr>
          <p:nvPr/>
        </p:nvCxnSpPr>
        <p:spPr>
          <a:xfrm>
            <a:off x="4683310" y="3871653"/>
            <a:ext cx="34713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15875" y="299500"/>
            <a:ext cx="85206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POST-MID </a:t>
            </a:r>
            <a:r>
              <a:rPr b="1"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SEMESTER</a:t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Commuting graph for group structure V</a:t>
            </a:r>
            <a:r>
              <a:rPr b="1" baseline="-25000" lang="en" sz="3000"/>
              <a:t>8n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The neighbourhood of a vertex: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neighbourhood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of a vertex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v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a graph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the subgraph of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induced by all vertices adjacent to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v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i.e., the graph composed of the vertices adjacent to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v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and all edges connecting vertices adjacent to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v. (N[x])</a:t>
            </a:r>
            <a:endParaRPr i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N[e] = V</a:t>
            </a:r>
            <a:r>
              <a:rPr b="1" baseline="-25000" lang="en" sz="2400">
                <a:solidFill>
                  <a:srgbClr val="222222"/>
                </a:solidFill>
                <a:highlight>
                  <a:srgbClr val="FFFFFF"/>
                </a:highlight>
              </a:rPr>
              <a:t>8n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 (for both n even and odd)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Where e is the identity element)</a:t>
            </a:r>
            <a:endParaRPr b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1: n is ODD</a:t>
            </a:r>
            <a:endParaRPr b="1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28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V</a:t>
            </a:r>
            <a:r>
              <a:rPr baseline="-25000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odd: Z</a:t>
            </a:r>
            <a:r>
              <a:rPr baseline="-25000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e, b</a:t>
            </a:r>
            <a:r>
              <a:rPr baseline="30000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 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N[e] = V</a:t>
            </a:r>
            <a:r>
              <a:rPr baseline="-25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endParaRPr baseline="-25000"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N[b] = {e, b,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V</a:t>
            </a:r>
            <a:r>
              <a:rPr baseline="-25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( Since,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Z</a:t>
            </a:r>
            <a:r>
              <a:rPr baseline="-25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{e, b,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b] = { e,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 { e,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{ e,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U {a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b}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{ e, 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 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U {  a</a:t>
            </a:r>
            <a:r>
              <a:rPr baseline="30000" i="1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</a:t>
            </a:r>
            <a:endParaRPr sz="2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937550"/>
            <a:ext cx="85206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V</a:t>
            </a:r>
            <a:r>
              <a:rPr baseline="-25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 even: Z</a:t>
            </a:r>
            <a:r>
              <a:rPr baseline="-25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e, b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N[e] = V</a:t>
            </a:r>
            <a:r>
              <a:rPr baseline="-25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N[b] = {e, b,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V</a:t>
            </a:r>
            <a:r>
              <a:rPr baseline="-25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( Since,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Z</a:t>
            </a:r>
            <a:r>
              <a:rPr baseline="-25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{e, b,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b] = { e,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b}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 V</a:t>
            </a:r>
            <a:r>
              <a:rPr baseline="-25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for i = n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=  { e,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}; otherwise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{ e,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b} U {a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N[a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=  V</a:t>
            </a:r>
            <a:r>
              <a:rPr baseline="-25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for i = n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=  { e, 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U { 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U { a</a:t>
            </a:r>
            <a:r>
              <a:rPr baseline="30000" i="1"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}; otherwise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2: n is EVEN	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2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PROPERTIES OF V</a:t>
            </a:r>
            <a:r>
              <a:rPr b="1" baseline="-25000" lang="en" sz="2400">
                <a:latin typeface="Calibri"/>
                <a:ea typeface="Calibri"/>
                <a:cs typeface="Calibri"/>
                <a:sym typeface="Calibri"/>
              </a:rPr>
              <a:t>8n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783325"/>
            <a:ext cx="85206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connectivity: </a:t>
            </a:r>
            <a:endParaRPr b="1"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connectivity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minimum number of edges whose detention from a graph disconnects the graph.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n even </a:t>
            </a:r>
            <a:r>
              <a:rPr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connectivity =  4</a:t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n odd  </a:t>
            </a:r>
            <a:r>
              <a:rPr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connectivity = 3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PROPERTIES of V</a:t>
            </a:r>
            <a:r>
              <a:rPr b="1" baseline="-25000" lang="en" sz="2400">
                <a:latin typeface="Calibri"/>
                <a:ea typeface="Calibri"/>
                <a:cs typeface="Calibri"/>
                <a:sym typeface="Calibri"/>
              </a:rPr>
              <a:t>8n</a:t>
            </a:r>
            <a:endParaRPr baseline="-2500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85942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connectivity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connectivity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minimum number of vertices whose deletion from a graph disconnects the graph. Also referred to as point connectivity.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n even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connectivity = 4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n odd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connectivity = 2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1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PROPERTIES of V</a:t>
            </a:r>
            <a:r>
              <a:rPr b="1" baseline="-25000" lang="en" sz="2400">
                <a:latin typeface="Calibri"/>
                <a:ea typeface="Calibri"/>
                <a:cs typeface="Calibri"/>
                <a:sym typeface="Calibri"/>
              </a:rPr>
              <a:t>8n</a:t>
            </a:r>
            <a:endParaRPr baseline="-250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692200"/>
            <a:ext cx="8520600" cy="4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Number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number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size of the largest complete subgraph(clique) in the given graph.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number = 4n (for both odd and even)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set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set of vertices of the graph, no two of which are adjacent.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cardinality of the largest independent vertex 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n even 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 = 2n -1 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 n odd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Independence number = 2n+1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91150" y="572700"/>
            <a:ext cx="8945700" cy="4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covering number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covering number: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size of the minimum vertex cover (A vertex cover is a set of vertices such that each edge of the graph is incident to at least one vertex of the set)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cover number = 6n (for both odd and even)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Number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number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size of maximum vertex cover (A vertex cover is a set of vertices such that each edge of the graph is incident to at least one vertex of the set)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n even 	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number = 4n-2</a:t>
            </a:r>
            <a:endParaRPr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n odd: 4n-1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number = 4n-1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259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PROPERTIES of V</a:t>
            </a:r>
            <a:r>
              <a:rPr b="1" baseline="-25000" lang="en" sz="2400">
                <a:latin typeface="Calibri"/>
                <a:ea typeface="Calibri"/>
                <a:cs typeface="Calibri"/>
                <a:sym typeface="Calibri"/>
              </a:rPr>
              <a:t>8n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6170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Presented by-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dk1"/>
                </a:solidFill>
              </a:rPr>
              <a:t>Vishesh Garg - 2016B4A70611P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</a:rPr>
              <a:t>Aditya Tulsyan - 2017B4A70740P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Supervised by: Dr Jitender Kumar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Properties of V</a:t>
            </a:r>
            <a:r>
              <a:rPr b="1" baseline="-25000" lang="en" sz="2600" u="sng"/>
              <a:t>8n</a:t>
            </a:r>
            <a:endParaRPr b="1" baseline="-25000" sz="2600" u="sng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653150"/>
            <a:ext cx="8520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cover number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covering number: The size of the minimum edge cover (An edge cover of a graph is a set of edges such that every vertex of the graph is incident to at least one edge of the set)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cover number = 4n (for both n even and odd)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Eulerian Graph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Eulerian graph: An Eulerian trail (or Eulerian path) is a trail in a finite graph that visits every edge exactly once. Similarly, a Eulerian circuit or Eulerian cycle is a Eulerian trail that starts and ends on the same vertex. A Eulerian graph is a graph that contains a Eulerian cycle.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V</a:t>
            </a:r>
            <a:r>
              <a:rPr b="1" baseline="-25000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 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a Eulerian Graph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References</a:t>
            </a:r>
            <a:endParaRPr b="1" sz="3000"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Panda, Ramesh &amp; Dalal, Sandeep &amp; Kumar, Jitender. (2020). On the enhanced power graph of a group.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A. Iranmanesh and A. Jafarzadeh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(2008).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commuting graph associated with the symmetric and alternating groups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Vahidi, Javad &amp; Talebi Rostami, Ali. (2010). The commuting graphs on groups and. Journal of Mathematics and Computer Science. 11. 123-127.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Torktaz, M. &amp; Ashrafi, Ali. (2018). Spectral properties of the commuting graphs of certain groups. AKCE International Journal of Graphs and Combinatorics. 16. 10.1016/j.akcej.2018.09.006.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 u="sng">
                <a:solidFill>
                  <a:srgbClr val="000000"/>
                </a:solidFill>
              </a:rPr>
              <a:t>ABOUT THE PROJECT</a:t>
            </a:r>
            <a:endParaRPr b="1" sz="28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 u="sng">
                <a:solidFill>
                  <a:srgbClr val="000000"/>
                </a:solidFill>
              </a:rPr>
              <a:t>PRE-MID-SEMESTER WORK</a:t>
            </a:r>
            <a:endParaRPr b="1" sz="36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1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Commuting graph for group structure V</a:t>
            </a:r>
            <a:r>
              <a:rPr b="1" baseline="-25000" lang="en" sz="3000"/>
              <a:t>8n</a:t>
            </a:r>
            <a:endParaRPr b="1" baseline="-2500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863550"/>
            <a:ext cx="8520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Commutative property:</a:t>
            </a:r>
            <a:r>
              <a:rPr lang="en" sz="2400">
                <a:solidFill>
                  <a:schemeClr val="dk1"/>
                </a:solidFill>
              </a:rPr>
              <a:t> Two elements (</a:t>
            </a:r>
            <a:r>
              <a:rPr i="1" lang="en" sz="2400">
                <a:solidFill>
                  <a:schemeClr val="dk1"/>
                </a:solidFill>
              </a:rPr>
              <a:t>x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i="1" lang="en" sz="2400">
                <a:solidFill>
                  <a:schemeClr val="dk1"/>
                </a:solidFill>
              </a:rPr>
              <a:t>y</a:t>
            </a:r>
            <a:r>
              <a:rPr lang="en" sz="2400">
                <a:solidFill>
                  <a:schemeClr val="dk1"/>
                </a:solidFill>
              </a:rPr>
              <a:t>) of any group G are said to </a:t>
            </a:r>
            <a:r>
              <a:rPr b="1" lang="en" sz="2400">
                <a:solidFill>
                  <a:schemeClr val="dk1"/>
                </a:solidFill>
              </a:rPr>
              <a:t>commute</a:t>
            </a:r>
            <a:r>
              <a:rPr lang="en" sz="2400">
                <a:solidFill>
                  <a:schemeClr val="dk1"/>
                </a:solidFill>
              </a:rPr>
              <a:t> iff </a:t>
            </a:r>
            <a:r>
              <a:rPr i="1" lang="en" sz="2400">
                <a:solidFill>
                  <a:schemeClr val="dk1"/>
                </a:solidFill>
              </a:rPr>
              <a:t>x</a:t>
            </a:r>
            <a:r>
              <a:rPr lang="en" sz="2400">
                <a:solidFill>
                  <a:schemeClr val="dk1"/>
                </a:solidFill>
              </a:rPr>
              <a:t> o </a:t>
            </a:r>
            <a:r>
              <a:rPr i="1" lang="en" sz="2400">
                <a:solidFill>
                  <a:schemeClr val="dk1"/>
                </a:solidFill>
              </a:rPr>
              <a:t>y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i="1" lang="en" sz="2400">
                <a:solidFill>
                  <a:schemeClr val="dk1"/>
                </a:solidFill>
              </a:rPr>
              <a:t>y</a:t>
            </a:r>
            <a:r>
              <a:rPr lang="en" sz="2400">
                <a:solidFill>
                  <a:schemeClr val="dk1"/>
                </a:solidFill>
              </a:rPr>
              <a:t> o </a:t>
            </a:r>
            <a:r>
              <a:rPr i="1"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dk1"/>
                </a:solidFill>
              </a:rPr>
              <a:t>where “o” is the binary operation associated with the group.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73" y="2508375"/>
            <a:ext cx="4379551" cy="25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Commuting graph for group structure V</a:t>
            </a:r>
            <a:r>
              <a:rPr b="1" baseline="-25000" lang="en" sz="3000"/>
              <a:t>8n</a:t>
            </a:r>
            <a:endParaRPr b="1" baseline="-2500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282125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Commuting Graph:</a:t>
            </a:r>
            <a:r>
              <a:rPr b="1" lang="en"/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Given a finite group G and a subset X  of G, the commuting graph of G  on X, denoted by C(G,X)  is the graph that has X as its vertex set with x, y ∈ X  joined by an edge whenever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≠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y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and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x </a:t>
            </a:r>
            <a:r>
              <a:rPr lang="en" sz="2400">
                <a:solidFill>
                  <a:schemeClr val="dk1"/>
                </a:solidFill>
              </a:rPr>
              <a:t>o</a:t>
            </a:r>
            <a:r>
              <a:rPr i="1" lang="en" sz="2400">
                <a:solidFill>
                  <a:schemeClr val="dk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y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 y </a:t>
            </a:r>
            <a:r>
              <a:rPr lang="en" sz="2400">
                <a:solidFill>
                  <a:schemeClr val="dk1"/>
                </a:solidFill>
              </a:rPr>
              <a:t>o</a:t>
            </a:r>
            <a:r>
              <a:rPr i="1" lang="en" sz="2400">
                <a:solidFill>
                  <a:schemeClr val="dk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x (i.e. elements commute w.r.t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 t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he binary operation </a:t>
            </a:r>
            <a:r>
              <a:rPr lang="en" sz="2400">
                <a:solidFill>
                  <a:schemeClr val="dk1"/>
                </a:solidFill>
              </a:rPr>
              <a:t>o)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46575" y="35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Commuting graph for group structure V</a:t>
            </a:r>
            <a:r>
              <a:rPr b="1" baseline="-25000" lang="en" sz="3000"/>
              <a:t>8n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989625"/>
            <a:ext cx="85206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V</a:t>
            </a:r>
            <a:r>
              <a:rPr b="1" baseline="-25000" lang="en" sz="2600">
                <a:solidFill>
                  <a:schemeClr val="dk1"/>
                </a:solidFill>
              </a:rPr>
              <a:t>8n</a:t>
            </a:r>
            <a:r>
              <a:rPr b="1" lang="en" sz="2600">
                <a:solidFill>
                  <a:schemeClr val="dk1"/>
                </a:solidFill>
              </a:rPr>
              <a:t> group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group V</a:t>
            </a:r>
            <a:r>
              <a:rPr baseline="-25000" lang="en" sz="2400">
                <a:solidFill>
                  <a:schemeClr val="dk1"/>
                </a:solidFill>
              </a:rPr>
              <a:t>8n </a:t>
            </a:r>
            <a:r>
              <a:rPr lang="en" sz="2400">
                <a:solidFill>
                  <a:schemeClr val="dk1"/>
                </a:solidFill>
              </a:rPr>
              <a:t>is defined as: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V</a:t>
            </a:r>
            <a:r>
              <a:rPr b="1" baseline="-25000" lang="en" sz="2400">
                <a:solidFill>
                  <a:schemeClr val="dk1"/>
                </a:solidFill>
              </a:rPr>
              <a:t>8n</a:t>
            </a:r>
            <a:r>
              <a:rPr b="1" lang="en" sz="2400">
                <a:solidFill>
                  <a:schemeClr val="dk1"/>
                </a:solidFill>
              </a:rPr>
              <a:t>=  &lt; a, b | a</a:t>
            </a:r>
            <a:r>
              <a:rPr b="1" baseline="30000" lang="en" sz="2400">
                <a:solidFill>
                  <a:schemeClr val="dk1"/>
                </a:solidFill>
              </a:rPr>
              <a:t>2n</a:t>
            </a:r>
            <a:r>
              <a:rPr b="1" lang="en" sz="2400">
                <a:solidFill>
                  <a:schemeClr val="dk1"/>
                </a:solidFill>
              </a:rPr>
              <a:t> = b</a:t>
            </a:r>
            <a:r>
              <a:rPr b="1" baseline="30000" lang="en" sz="2400">
                <a:solidFill>
                  <a:schemeClr val="dk1"/>
                </a:solidFill>
              </a:rPr>
              <a:t>4</a:t>
            </a:r>
            <a:r>
              <a:rPr b="1" lang="en" sz="2400">
                <a:solidFill>
                  <a:schemeClr val="dk1"/>
                </a:solidFill>
              </a:rPr>
              <a:t> = e, ba = a</a:t>
            </a:r>
            <a:r>
              <a:rPr b="1" baseline="30000" lang="en" sz="2400">
                <a:solidFill>
                  <a:schemeClr val="dk1"/>
                </a:solidFill>
              </a:rPr>
              <a:t>-1</a:t>
            </a:r>
            <a:r>
              <a:rPr b="1" lang="en" sz="2400">
                <a:solidFill>
                  <a:schemeClr val="dk1"/>
                </a:solidFill>
              </a:rPr>
              <a:t> b</a:t>
            </a:r>
            <a:r>
              <a:rPr b="1" baseline="30000" lang="en" sz="2400">
                <a:solidFill>
                  <a:schemeClr val="dk1"/>
                </a:solidFill>
              </a:rPr>
              <a:t>-1</a:t>
            </a:r>
            <a:r>
              <a:rPr b="1" lang="en" sz="2400">
                <a:solidFill>
                  <a:schemeClr val="dk1"/>
                </a:solidFill>
              </a:rPr>
              <a:t> , b</a:t>
            </a:r>
            <a:r>
              <a:rPr b="1" baseline="30000" lang="en" sz="2400">
                <a:solidFill>
                  <a:schemeClr val="dk1"/>
                </a:solidFill>
              </a:rPr>
              <a:t>-1</a:t>
            </a:r>
            <a:r>
              <a:rPr b="1" lang="en" sz="2400">
                <a:solidFill>
                  <a:schemeClr val="dk1"/>
                </a:solidFill>
              </a:rPr>
              <a:t> a = a</a:t>
            </a:r>
            <a:r>
              <a:rPr b="1" baseline="30000" lang="en" sz="2400">
                <a:solidFill>
                  <a:schemeClr val="dk1"/>
                </a:solidFill>
              </a:rPr>
              <a:t>-1</a:t>
            </a:r>
            <a:r>
              <a:rPr b="1" lang="en" sz="2400">
                <a:solidFill>
                  <a:schemeClr val="dk1"/>
                </a:solidFill>
              </a:rPr>
              <a:t> b &gt;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Note that |V</a:t>
            </a:r>
            <a:r>
              <a:rPr baseline="-25000" lang="en" sz="2400">
                <a:solidFill>
                  <a:schemeClr val="dk1"/>
                </a:solidFill>
              </a:rPr>
              <a:t>8n</a:t>
            </a:r>
            <a:r>
              <a:rPr lang="en" sz="2400">
                <a:solidFill>
                  <a:schemeClr val="dk1"/>
                </a:solidFill>
              </a:rPr>
              <a:t>| = 8n.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Elements of V</a:t>
            </a:r>
            <a:r>
              <a:rPr b="1" baseline="-25000" lang="en" sz="2400">
                <a:solidFill>
                  <a:schemeClr val="dk1"/>
                </a:solidFill>
              </a:rPr>
              <a:t>8</a:t>
            </a:r>
            <a:r>
              <a:rPr b="1" lang="en" sz="2400">
                <a:solidFill>
                  <a:schemeClr val="dk1"/>
                </a:solidFill>
              </a:rPr>
              <a:t> = { e, a, b, b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, b</a:t>
            </a:r>
            <a:r>
              <a:rPr b="1" baseline="30000" lang="en" sz="2400">
                <a:solidFill>
                  <a:schemeClr val="dk1"/>
                </a:solidFill>
              </a:rPr>
              <a:t>3</a:t>
            </a:r>
            <a:r>
              <a:rPr b="1" lang="en" sz="2400">
                <a:solidFill>
                  <a:schemeClr val="dk1"/>
                </a:solidFill>
              </a:rPr>
              <a:t>, ab, ab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, ab</a:t>
            </a:r>
            <a:r>
              <a:rPr b="1" baseline="30000" lang="en" sz="2400">
                <a:solidFill>
                  <a:schemeClr val="dk1"/>
                </a:solidFill>
              </a:rPr>
              <a:t>3 </a:t>
            </a:r>
            <a:r>
              <a:rPr b="1" lang="en" sz="2400">
                <a:solidFill>
                  <a:schemeClr val="dk1"/>
                </a:solidFill>
              </a:rPr>
              <a:t>}                      </a:t>
            </a:r>
            <a:r>
              <a:rPr lang="en" sz="2400">
                <a:solidFill>
                  <a:schemeClr val="dk1"/>
                </a:solidFill>
              </a:rPr>
              <a:t>(for n = 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cxnSp>
        <p:nvCxnSpPr>
          <p:cNvPr id="96" name="Google Shape;96;p20"/>
          <p:cNvCxnSpPr/>
          <p:nvPr/>
        </p:nvCxnSpPr>
        <p:spPr>
          <a:xfrm flipH="1" rot="10800000">
            <a:off x="3658600" y="1601900"/>
            <a:ext cx="1901700" cy="1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0"/>
          <p:cNvSpPr/>
          <p:nvPr/>
        </p:nvSpPr>
        <p:spPr>
          <a:xfrm>
            <a:off x="297575" y="2159650"/>
            <a:ext cx="73590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90950"/>
            <a:ext cx="8520600" cy="4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Since, ba = a</a:t>
            </a:r>
            <a:r>
              <a:rPr baseline="30000" lang="en" sz="2400">
                <a:solidFill>
                  <a:schemeClr val="dk1"/>
                </a:solidFill>
              </a:rPr>
              <a:t>-1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-1</a:t>
            </a:r>
            <a:r>
              <a:rPr lang="en" sz="2400">
                <a:solidFill>
                  <a:schemeClr val="dk1"/>
                </a:solidFill>
              </a:rPr>
              <a:t> and b</a:t>
            </a:r>
            <a:r>
              <a:rPr baseline="30000" lang="en" sz="2400">
                <a:solidFill>
                  <a:schemeClr val="dk1"/>
                </a:solidFill>
              </a:rPr>
              <a:t>-1</a:t>
            </a:r>
            <a:r>
              <a:rPr lang="en" sz="2400">
                <a:solidFill>
                  <a:schemeClr val="dk1"/>
                </a:solidFill>
              </a:rPr>
              <a:t>a = a</a:t>
            </a:r>
            <a:r>
              <a:rPr baseline="30000" lang="en" sz="2400">
                <a:solidFill>
                  <a:schemeClr val="dk1"/>
                </a:solidFill>
              </a:rPr>
              <a:t>-1</a:t>
            </a:r>
            <a:r>
              <a:rPr lang="en" sz="2400">
                <a:solidFill>
                  <a:schemeClr val="dk1"/>
                </a:solidFill>
              </a:rPr>
              <a:t>b, one can observe that: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a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= a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= a</a:t>
            </a:r>
            <a:r>
              <a:rPr baseline="30000" lang="en" sz="2400">
                <a:solidFill>
                  <a:schemeClr val="dk1"/>
                </a:solidFill>
              </a:rPr>
              <a:t>2n-i</a:t>
            </a:r>
            <a:r>
              <a:rPr lang="en" sz="2400">
                <a:solidFill>
                  <a:schemeClr val="dk1"/>
                </a:solidFill>
              </a:rPr>
              <a:t>b; if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is even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a</a:t>
            </a:r>
            <a:r>
              <a:rPr baseline="30000" lang="en" sz="2400">
                <a:solidFill>
                  <a:schemeClr val="dk1"/>
                </a:solidFill>
              </a:rPr>
              <a:t>2n-i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; if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is odd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a</a:t>
            </a:r>
            <a:r>
              <a:rPr baseline="30000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= a</a:t>
            </a:r>
            <a:r>
              <a:rPr baseline="30000" lang="en" sz="2400">
                <a:solidFill>
                  <a:schemeClr val="dk1"/>
                </a:solidFill>
              </a:rPr>
              <a:t>2n-i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; if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is even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a</a:t>
            </a:r>
            <a:r>
              <a:rPr baseline="30000" lang="en" sz="2400">
                <a:solidFill>
                  <a:schemeClr val="dk1"/>
                </a:solidFill>
              </a:rPr>
              <a:t>2n-i</a:t>
            </a:r>
            <a:r>
              <a:rPr lang="en" sz="2400">
                <a:solidFill>
                  <a:schemeClr val="dk1"/>
                </a:solidFill>
              </a:rPr>
              <a:t>b; if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is odd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Thus, every element of V</a:t>
            </a:r>
            <a:r>
              <a:rPr baseline="-25000" lang="en" sz="2400">
                <a:solidFill>
                  <a:schemeClr val="dk1"/>
                </a:solidFill>
              </a:rPr>
              <a:t>8n</a:t>
            </a:r>
            <a:r>
              <a:rPr lang="en" sz="2400">
                <a:solidFill>
                  <a:schemeClr val="dk1"/>
                </a:solidFill>
              </a:rPr>
              <a:t>\ &lt;a&gt; is of the form a</a:t>
            </a:r>
            <a:r>
              <a:rPr baseline="30000" i="1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b</a:t>
            </a:r>
            <a:r>
              <a:rPr baseline="30000" i="1" lang="en" sz="2400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 for some </a:t>
            </a:r>
            <a:r>
              <a:rPr i="1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, where 1 ≤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</a:rPr>
              <a:t> ≤ 2n and 1 ≤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2400">
                <a:solidFill>
                  <a:schemeClr val="dk1"/>
                </a:solidFill>
              </a:rPr>
              <a:t> ≤3</a:t>
            </a:r>
            <a:endParaRPr sz="2400"/>
          </a:p>
        </p:txBody>
      </p:sp>
      <p:cxnSp>
        <p:nvCxnSpPr>
          <p:cNvPr id="103" name="Google Shape;103;p21"/>
          <p:cNvCxnSpPr/>
          <p:nvPr/>
        </p:nvCxnSpPr>
        <p:spPr>
          <a:xfrm>
            <a:off x="1291050" y="742225"/>
            <a:ext cx="3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Commuting graph for group structure V</a:t>
            </a:r>
            <a:r>
              <a:rPr b="1" baseline="-25000" lang="en" sz="3000"/>
              <a:t>8n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61850"/>
            <a:ext cx="8744100" cy="4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Center of a group: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The center of a group is the set of elements which commute with every element of the group. It is equal to the intersection of the centralizers of the group elements.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Examples: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The center of an abelian group,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G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, is all of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G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The center of a nonabelian simple group is trivial.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