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Barlow Condensed SemiBold"/>
      <p:regular r:id="rId23"/>
      <p:bold r:id="rId24"/>
      <p:italic r:id="rId25"/>
      <p:boldItalic r:id="rId26"/>
    </p:embeddedFont>
    <p:embeddedFont>
      <p:font typeface="Barlow Condensed Medium"/>
      <p:regular r:id="rId27"/>
      <p:bold r:id="rId28"/>
      <p:italic r:id="rId29"/>
      <p:boldItalic r:id="rId30"/>
    </p:embeddedFont>
    <p:embeddedFont>
      <p:font typeface="Arvo"/>
      <p:regular r:id="rId31"/>
      <p:bold r:id="rId32"/>
      <p:italic r:id="rId33"/>
      <p:boldItalic r:id="rId34"/>
    </p:embeddedFont>
    <p:embeddedFont>
      <p:font typeface="Barlow Condensed"/>
      <p:regular r:id="rId35"/>
      <p:bold r:id="rId36"/>
      <p:italic r:id="rId37"/>
      <p:boldItalic r:id="rId38"/>
    </p:embeddedFont>
    <p:embeddedFont>
      <p:font typeface="Fira Sans Extra Condensed Medium"/>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fntdata"/><Relationship Id="rId20" Type="http://schemas.openxmlformats.org/officeDocument/2006/relationships/slide" Target="slides/slide15.xml"/><Relationship Id="rId42" Type="http://schemas.openxmlformats.org/officeDocument/2006/relationships/font" Target="fonts/FiraSansExtraCondensedMedium-boldItalic.fntdata"/><Relationship Id="rId41" Type="http://schemas.openxmlformats.org/officeDocument/2006/relationships/font" Target="fonts/FiraSansExtraCondensedMedium-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font" Target="fonts/BarlowCondensedSemiBold-bold.fntdata"/><Relationship Id="rId46" Type="http://schemas.openxmlformats.org/officeDocument/2006/relationships/font" Target="fonts/OpenSans-boldItalic.fntdata"/><Relationship Id="rId23" Type="http://schemas.openxmlformats.org/officeDocument/2006/relationships/font" Target="fonts/BarlowCondensedSemiBold-regular.fntdata"/><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CondensedSemiBold-boldItalic.fntdata"/><Relationship Id="rId25" Type="http://schemas.openxmlformats.org/officeDocument/2006/relationships/font" Target="fonts/BarlowCondensedSemiBold-italic.fntdata"/><Relationship Id="rId28" Type="http://schemas.openxmlformats.org/officeDocument/2006/relationships/font" Target="fonts/BarlowCondensedMedium-bold.fntdata"/><Relationship Id="rId27" Type="http://schemas.openxmlformats.org/officeDocument/2006/relationships/font" Target="fonts/BarlowCondensed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vo-regular.fntdata"/><Relationship Id="rId30" Type="http://schemas.openxmlformats.org/officeDocument/2006/relationships/font" Target="fonts/BarlowCondensedMedium-boldItalic.fntdata"/><Relationship Id="rId11" Type="http://schemas.openxmlformats.org/officeDocument/2006/relationships/slide" Target="slides/slide6.xml"/><Relationship Id="rId33" Type="http://schemas.openxmlformats.org/officeDocument/2006/relationships/font" Target="fonts/Arvo-italic.fntdata"/><Relationship Id="rId10" Type="http://schemas.openxmlformats.org/officeDocument/2006/relationships/slide" Target="slides/slide5.xml"/><Relationship Id="rId32" Type="http://schemas.openxmlformats.org/officeDocument/2006/relationships/font" Target="fonts/Arvo-bold.fntdata"/><Relationship Id="rId13" Type="http://schemas.openxmlformats.org/officeDocument/2006/relationships/slide" Target="slides/slide8.xml"/><Relationship Id="rId35" Type="http://schemas.openxmlformats.org/officeDocument/2006/relationships/font" Target="fonts/BarlowCondensed-regular.fntdata"/><Relationship Id="rId12" Type="http://schemas.openxmlformats.org/officeDocument/2006/relationships/slide" Target="slides/slide7.xml"/><Relationship Id="rId34" Type="http://schemas.openxmlformats.org/officeDocument/2006/relationships/font" Target="fonts/Arvo-boldItalic.fntdata"/><Relationship Id="rId15" Type="http://schemas.openxmlformats.org/officeDocument/2006/relationships/slide" Target="slides/slide10.xml"/><Relationship Id="rId37" Type="http://schemas.openxmlformats.org/officeDocument/2006/relationships/font" Target="fonts/BarlowCondensed-italic.fntdata"/><Relationship Id="rId14" Type="http://schemas.openxmlformats.org/officeDocument/2006/relationships/slide" Target="slides/slide9.xml"/><Relationship Id="rId36" Type="http://schemas.openxmlformats.org/officeDocument/2006/relationships/font" Target="fonts/BarlowCondensed-bold.fntdata"/><Relationship Id="rId17" Type="http://schemas.openxmlformats.org/officeDocument/2006/relationships/slide" Target="slides/slide12.xml"/><Relationship Id="rId39" Type="http://schemas.openxmlformats.org/officeDocument/2006/relationships/font" Target="fonts/FiraSansExtraCondensedMedium-regular.fntdata"/><Relationship Id="rId16" Type="http://schemas.openxmlformats.org/officeDocument/2006/relationships/slide" Target="slides/slide11.xml"/><Relationship Id="rId38" Type="http://schemas.openxmlformats.org/officeDocument/2006/relationships/font" Target="fonts/BarlowCondense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8a612f97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a612f97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89110f09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89110f09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6" name="Shape 596"/>
        <p:cNvGrpSpPr/>
        <p:nvPr/>
      </p:nvGrpSpPr>
      <p:grpSpPr>
        <a:xfrm>
          <a:off x="0" y="0"/>
          <a:ext cx="0" cy="0"/>
          <a:chOff x="0" y="0"/>
          <a:chExt cx="0" cy="0"/>
        </a:xfrm>
      </p:grpSpPr>
      <p:sp>
        <p:nvSpPr>
          <p:cNvPr id="597" name="Google Shape;597;g8914a537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8914a537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g8914a53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8914a53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899ad3b8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899ad3b8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g8a612f97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8a612f97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g55e1ed11e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55e1ed11e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49246a2b4f6a86e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49246a2b4f6a86e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8a612f97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a612f97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5d2cabac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5d2cabac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99ad3b8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899ad3b8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899ad3b8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99ad3b8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899ad3b80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899ad3b80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5d2cabac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5d2cabac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99ad3b80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99ad3b80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891e5decb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891e5decb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OPENING"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TITLE_1">
    <p:bg>
      <p:bgPr>
        <a:solidFill>
          <a:schemeClr val="dk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2737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2pPr>
            <a:lvl3pPr lvl="2">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3pPr>
            <a:lvl4pPr lvl="3">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4pPr>
            <a:lvl5pPr lvl="4">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5pPr>
            <a:lvl6pPr lvl="5">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6pPr>
            <a:lvl7pPr lvl="6">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7pPr>
            <a:lvl8pPr lvl="7">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8pPr>
            <a:lvl9pPr lvl="8">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rvo"/>
              <a:buChar char="●"/>
              <a:defRPr sz="1800">
                <a:solidFill>
                  <a:schemeClr val="lt1"/>
                </a:solidFill>
                <a:latin typeface="Arvo"/>
                <a:ea typeface="Arvo"/>
                <a:cs typeface="Arvo"/>
                <a:sym typeface="Arvo"/>
              </a:defRPr>
            </a:lvl1pPr>
            <a:lvl2pPr indent="-317500" lvl="1" marL="9144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2pPr>
            <a:lvl3pPr indent="-317500" lvl="2" marL="13716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3pPr>
            <a:lvl4pPr indent="-317500" lvl="3" marL="18288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4pPr>
            <a:lvl5pPr indent="-317500" lvl="4" marL="22860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5pPr>
            <a:lvl6pPr indent="-317500" lvl="5" marL="27432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6pPr>
            <a:lvl7pPr indent="-317500" lvl="6" marL="32004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7pPr>
            <a:lvl8pPr indent="-317500" lvl="7" marL="36576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8pPr>
            <a:lvl9pPr indent="-317500" lvl="8" marL="4114800">
              <a:lnSpc>
                <a:spcPct val="115000"/>
              </a:lnSpc>
              <a:spcBef>
                <a:spcPts val="1600"/>
              </a:spcBef>
              <a:spcAft>
                <a:spcPts val="1600"/>
              </a:spcAft>
              <a:buClr>
                <a:schemeClr val="lt1"/>
              </a:buClr>
              <a:buSzPts val="1400"/>
              <a:buFont typeface="Arvo"/>
              <a:buChar char="■"/>
              <a:defRPr>
                <a:solidFill>
                  <a:schemeClr val="lt1"/>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336" name="Shape 336"/>
        <p:cNvGrpSpPr/>
        <p:nvPr/>
      </p:nvGrpSpPr>
      <p:grpSpPr>
        <a:xfrm>
          <a:off x="0" y="0"/>
          <a:ext cx="0" cy="0"/>
          <a:chOff x="0" y="0"/>
          <a:chExt cx="0" cy="0"/>
        </a:xfrm>
      </p:grpSpPr>
      <p:sp>
        <p:nvSpPr>
          <p:cNvPr id="337" name="Google Shape;337;p9"/>
          <p:cNvSpPr txBox="1"/>
          <p:nvPr/>
        </p:nvSpPr>
        <p:spPr>
          <a:xfrm>
            <a:off x="2316500" y="1223025"/>
            <a:ext cx="44190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6000">
                <a:solidFill>
                  <a:srgbClr val="434343"/>
                </a:solidFill>
                <a:latin typeface="Barlow Condensed Medium"/>
                <a:ea typeface="Barlow Condensed Medium"/>
                <a:cs typeface="Barlow Condensed Medium"/>
                <a:sym typeface="Barlow Condensed Medium"/>
              </a:rPr>
              <a:t>PDF to XML</a:t>
            </a:r>
            <a:endParaRPr sz="6000">
              <a:solidFill>
                <a:srgbClr val="434343"/>
              </a:solidFill>
              <a:latin typeface="Barlow Condensed Medium"/>
              <a:ea typeface="Barlow Condensed Medium"/>
              <a:cs typeface="Barlow Condensed Medium"/>
              <a:sym typeface="Barlow Condensed Medium"/>
            </a:endParaRPr>
          </a:p>
          <a:p>
            <a:pPr indent="0" lvl="0" marL="0" rtl="0" algn="ctr">
              <a:spcBef>
                <a:spcPts val="0"/>
              </a:spcBef>
              <a:spcAft>
                <a:spcPts val="0"/>
              </a:spcAft>
              <a:buNone/>
            </a:pPr>
            <a:r>
              <a:rPr lang="es" sz="6000">
                <a:solidFill>
                  <a:srgbClr val="434343"/>
                </a:solidFill>
                <a:latin typeface="Barlow Condensed Medium"/>
                <a:ea typeface="Barlow Condensed Medium"/>
                <a:cs typeface="Barlow Condensed Medium"/>
                <a:sym typeface="Barlow Condensed Medium"/>
              </a:rPr>
              <a:t>Conversión</a:t>
            </a:r>
            <a:endParaRPr sz="6000">
              <a:solidFill>
                <a:srgbClr val="434343"/>
              </a:solidFill>
              <a:latin typeface="Barlow Condensed Medium"/>
              <a:ea typeface="Barlow Condensed Medium"/>
              <a:cs typeface="Barlow Condensed Medium"/>
              <a:sym typeface="Barlow Condensed Medium"/>
            </a:endParaRPr>
          </a:p>
        </p:txBody>
      </p:sp>
      <p:sp>
        <p:nvSpPr>
          <p:cNvPr id="338" name="Google Shape;338;p9"/>
          <p:cNvSpPr txBox="1"/>
          <p:nvPr/>
        </p:nvSpPr>
        <p:spPr>
          <a:xfrm>
            <a:off x="921225" y="3384575"/>
            <a:ext cx="3738900" cy="14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500">
                <a:latin typeface="Arvo"/>
                <a:ea typeface="Arvo"/>
                <a:cs typeface="Arvo"/>
                <a:sym typeface="Arvo"/>
              </a:rPr>
              <a:t>Eshita Shukla</a:t>
            </a:r>
            <a:r>
              <a:rPr lang="es" sz="1500">
                <a:latin typeface="Arvo"/>
                <a:ea typeface="Arvo"/>
                <a:cs typeface="Arvo"/>
                <a:sym typeface="Arvo"/>
              </a:rPr>
              <a:t>                - VJTI</a:t>
            </a:r>
            <a:endParaRPr sz="1500">
              <a:latin typeface="Arvo"/>
              <a:ea typeface="Arvo"/>
              <a:cs typeface="Arvo"/>
              <a:sym typeface="Arvo"/>
            </a:endParaRPr>
          </a:p>
          <a:p>
            <a:pPr indent="0" lvl="0" marL="0" rtl="0" algn="l">
              <a:lnSpc>
                <a:spcPct val="115000"/>
              </a:lnSpc>
              <a:spcBef>
                <a:spcPts val="0"/>
              </a:spcBef>
              <a:spcAft>
                <a:spcPts val="0"/>
              </a:spcAft>
              <a:buNone/>
            </a:pPr>
            <a:r>
              <a:rPr b="1" lang="es" sz="1500">
                <a:latin typeface="Arvo"/>
                <a:ea typeface="Arvo"/>
                <a:cs typeface="Arvo"/>
                <a:sym typeface="Arvo"/>
              </a:rPr>
              <a:t>Jui Pitale    </a:t>
            </a:r>
            <a:r>
              <a:rPr lang="es" sz="1500">
                <a:latin typeface="Arvo"/>
                <a:ea typeface="Arvo"/>
                <a:cs typeface="Arvo"/>
                <a:sym typeface="Arvo"/>
              </a:rPr>
              <a:t>               </a:t>
            </a:r>
            <a:r>
              <a:rPr lang="es" sz="1500">
                <a:latin typeface="Arvo"/>
                <a:ea typeface="Arvo"/>
                <a:cs typeface="Arvo"/>
                <a:sym typeface="Arvo"/>
              </a:rPr>
              <a:t>         - VJTI</a:t>
            </a:r>
            <a:endParaRPr sz="1500">
              <a:latin typeface="Arvo"/>
              <a:ea typeface="Arvo"/>
              <a:cs typeface="Arvo"/>
              <a:sym typeface="Arvo"/>
            </a:endParaRPr>
          </a:p>
          <a:p>
            <a:pPr indent="0" lvl="0" marL="0" rtl="0" algn="l">
              <a:lnSpc>
                <a:spcPct val="115000"/>
              </a:lnSpc>
              <a:spcBef>
                <a:spcPts val="0"/>
              </a:spcBef>
              <a:spcAft>
                <a:spcPts val="0"/>
              </a:spcAft>
              <a:buNone/>
            </a:pPr>
            <a:r>
              <a:rPr b="1" lang="es" sz="1500">
                <a:latin typeface="Arvo"/>
                <a:ea typeface="Arvo"/>
                <a:cs typeface="Arvo"/>
                <a:sym typeface="Arvo"/>
              </a:rPr>
              <a:t>Aditya Tumarada</a:t>
            </a:r>
            <a:r>
              <a:rPr lang="es" sz="1500">
                <a:latin typeface="Arvo"/>
                <a:ea typeface="Arvo"/>
                <a:cs typeface="Arvo"/>
                <a:sym typeface="Arvo"/>
              </a:rPr>
              <a:t>       - IIT Guwahati</a:t>
            </a:r>
            <a:endParaRPr sz="1500">
              <a:latin typeface="Arvo"/>
              <a:ea typeface="Arvo"/>
              <a:cs typeface="Arvo"/>
              <a:sym typeface="Arv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pic>
        <p:nvPicPr>
          <p:cNvPr id="535" name="Google Shape;535;p18"/>
          <p:cNvPicPr preferRelativeResize="0"/>
          <p:nvPr/>
        </p:nvPicPr>
        <p:blipFill>
          <a:blip r:embed="rId3">
            <a:alphaModFix/>
          </a:blip>
          <a:stretch>
            <a:fillRect/>
          </a:stretch>
        </p:blipFill>
        <p:spPr>
          <a:xfrm>
            <a:off x="2484200" y="152400"/>
            <a:ext cx="3923690" cy="4838701"/>
          </a:xfrm>
          <a:prstGeom prst="rect">
            <a:avLst/>
          </a:prstGeom>
          <a:noFill/>
          <a:ln>
            <a:noFill/>
          </a:ln>
        </p:spPr>
      </p:pic>
      <p:sp>
        <p:nvSpPr>
          <p:cNvPr id="536" name="Google Shape;536;p18"/>
          <p:cNvSpPr/>
          <p:nvPr/>
        </p:nvSpPr>
        <p:spPr>
          <a:xfrm>
            <a:off x="2648525" y="2786700"/>
            <a:ext cx="3508200" cy="11823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18"/>
          <p:cNvPicPr preferRelativeResize="0"/>
          <p:nvPr/>
        </p:nvPicPr>
        <p:blipFill rotWithShape="1">
          <a:blip r:embed="rId4">
            <a:alphaModFix/>
          </a:blip>
          <a:srcRect b="20150" l="0" r="0" t="52877"/>
          <a:stretch/>
        </p:blipFill>
        <p:spPr>
          <a:xfrm>
            <a:off x="0" y="1861507"/>
            <a:ext cx="4628025" cy="1539343"/>
          </a:xfrm>
          <a:prstGeom prst="rect">
            <a:avLst/>
          </a:prstGeom>
          <a:noFill/>
          <a:ln>
            <a:noFill/>
          </a:ln>
          <a:effectLst>
            <a:outerShdw blurRad="157163" rotWithShape="0" algn="bl" dir="2700000" dist="114300">
              <a:srgbClr val="000000">
                <a:alpha val="40000"/>
              </a:srgbClr>
            </a:outerShdw>
          </a:effectLst>
        </p:spPr>
      </p:pic>
      <p:sp>
        <p:nvSpPr>
          <p:cNvPr id="538" name="Google Shape;538;p18"/>
          <p:cNvSpPr/>
          <p:nvPr/>
        </p:nvSpPr>
        <p:spPr>
          <a:xfrm>
            <a:off x="168900" y="1957600"/>
            <a:ext cx="214800" cy="2148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383700" y="1957600"/>
            <a:ext cx="1466400" cy="2148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1850100" y="1957600"/>
            <a:ext cx="360900" cy="214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2211000" y="1957600"/>
            <a:ext cx="176400" cy="2148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2387525" y="1957600"/>
            <a:ext cx="414600" cy="2148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2802125" y="1957600"/>
            <a:ext cx="291600" cy="214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3093725" y="1957600"/>
            <a:ext cx="330000" cy="2148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3423725" y="1957600"/>
            <a:ext cx="414600" cy="2148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3838325" y="1957600"/>
            <a:ext cx="506700" cy="2148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7" name="Google Shape;547;p18"/>
          <p:cNvCxnSpPr/>
          <p:nvPr/>
        </p:nvCxnSpPr>
        <p:spPr>
          <a:xfrm flipH="1" rot="10800000">
            <a:off x="276300" y="878200"/>
            <a:ext cx="318600" cy="1079400"/>
          </a:xfrm>
          <a:prstGeom prst="straightConnector1">
            <a:avLst/>
          </a:prstGeom>
          <a:noFill/>
          <a:ln cap="flat" cmpd="sng" w="38100">
            <a:solidFill>
              <a:schemeClr val="accent6"/>
            </a:solidFill>
            <a:prstDash val="solid"/>
            <a:round/>
            <a:headEnd len="med" w="med" type="none"/>
            <a:tailEnd len="med" w="med" type="triangle"/>
          </a:ln>
        </p:spPr>
      </p:cxnSp>
      <p:cxnSp>
        <p:nvCxnSpPr>
          <p:cNvPr id="548" name="Google Shape;548;p18"/>
          <p:cNvCxnSpPr>
            <a:stCxn id="539" idx="0"/>
          </p:cNvCxnSpPr>
          <p:nvPr/>
        </p:nvCxnSpPr>
        <p:spPr>
          <a:xfrm rot="10800000">
            <a:off x="832500" y="892900"/>
            <a:ext cx="284400" cy="1064700"/>
          </a:xfrm>
          <a:prstGeom prst="straightConnector1">
            <a:avLst/>
          </a:prstGeom>
          <a:noFill/>
          <a:ln cap="flat" cmpd="sng" w="38100">
            <a:solidFill>
              <a:schemeClr val="accent6"/>
            </a:solidFill>
            <a:prstDash val="solid"/>
            <a:round/>
            <a:headEnd len="med" w="med" type="none"/>
            <a:tailEnd len="med" w="med" type="triangle"/>
          </a:ln>
        </p:spPr>
      </p:cxnSp>
      <p:cxnSp>
        <p:nvCxnSpPr>
          <p:cNvPr id="549" name="Google Shape;549;p18"/>
          <p:cNvCxnSpPr>
            <a:stCxn id="541" idx="0"/>
            <a:endCxn id="550" idx="2"/>
          </p:cNvCxnSpPr>
          <p:nvPr/>
        </p:nvCxnSpPr>
        <p:spPr>
          <a:xfrm rot="10800000">
            <a:off x="1180200" y="882700"/>
            <a:ext cx="1119000" cy="1074900"/>
          </a:xfrm>
          <a:prstGeom prst="straightConnector1">
            <a:avLst/>
          </a:prstGeom>
          <a:noFill/>
          <a:ln cap="flat" cmpd="sng" w="38100">
            <a:solidFill>
              <a:schemeClr val="accent6"/>
            </a:solidFill>
            <a:prstDash val="solid"/>
            <a:round/>
            <a:headEnd len="med" w="med" type="none"/>
            <a:tailEnd len="med" w="med" type="triangle"/>
          </a:ln>
        </p:spPr>
      </p:cxnSp>
      <p:cxnSp>
        <p:nvCxnSpPr>
          <p:cNvPr id="551" name="Google Shape;551;p18"/>
          <p:cNvCxnSpPr>
            <a:stCxn id="542" idx="0"/>
          </p:cNvCxnSpPr>
          <p:nvPr/>
        </p:nvCxnSpPr>
        <p:spPr>
          <a:xfrm rot="10800000">
            <a:off x="1576025" y="892900"/>
            <a:ext cx="1018800" cy="1064700"/>
          </a:xfrm>
          <a:prstGeom prst="straightConnector1">
            <a:avLst/>
          </a:prstGeom>
          <a:noFill/>
          <a:ln cap="flat" cmpd="sng" w="38100">
            <a:solidFill>
              <a:schemeClr val="accent6"/>
            </a:solidFill>
            <a:prstDash val="solid"/>
            <a:round/>
            <a:headEnd len="med" w="med" type="none"/>
            <a:tailEnd len="med" w="med" type="triangle"/>
          </a:ln>
        </p:spPr>
      </p:cxnSp>
      <p:cxnSp>
        <p:nvCxnSpPr>
          <p:cNvPr id="552" name="Google Shape;552;p18"/>
          <p:cNvCxnSpPr>
            <a:stCxn id="545" idx="0"/>
          </p:cNvCxnSpPr>
          <p:nvPr/>
        </p:nvCxnSpPr>
        <p:spPr>
          <a:xfrm rot="10800000">
            <a:off x="1798925" y="907900"/>
            <a:ext cx="1832100" cy="1049700"/>
          </a:xfrm>
          <a:prstGeom prst="straightConnector1">
            <a:avLst/>
          </a:prstGeom>
          <a:noFill/>
          <a:ln cap="flat" cmpd="sng" w="38100">
            <a:solidFill>
              <a:schemeClr val="accent6"/>
            </a:solidFill>
            <a:prstDash val="solid"/>
            <a:round/>
            <a:headEnd len="med" w="med" type="none"/>
            <a:tailEnd len="med" w="med" type="triangle"/>
          </a:ln>
        </p:spPr>
      </p:cxnSp>
      <p:cxnSp>
        <p:nvCxnSpPr>
          <p:cNvPr id="553" name="Google Shape;553;p18"/>
          <p:cNvCxnSpPr>
            <a:stCxn id="546" idx="0"/>
          </p:cNvCxnSpPr>
          <p:nvPr/>
        </p:nvCxnSpPr>
        <p:spPr>
          <a:xfrm rot="10800000">
            <a:off x="1828475" y="744400"/>
            <a:ext cx="2263200" cy="1213200"/>
          </a:xfrm>
          <a:prstGeom prst="straightConnector1">
            <a:avLst/>
          </a:prstGeom>
          <a:noFill/>
          <a:ln cap="flat" cmpd="sng" w="38100">
            <a:solidFill>
              <a:schemeClr val="accent6"/>
            </a:solidFill>
            <a:prstDash val="solid"/>
            <a:round/>
            <a:headEnd len="med" w="med" type="none"/>
            <a:tailEnd len="med" w="med" type="triangle"/>
          </a:ln>
        </p:spPr>
      </p:cxnSp>
      <p:sp>
        <p:nvSpPr>
          <p:cNvPr id="550" name="Google Shape;550;p18"/>
          <p:cNvSpPr txBox="1"/>
          <p:nvPr/>
        </p:nvSpPr>
        <p:spPr>
          <a:xfrm>
            <a:off x="212850" y="529600"/>
            <a:ext cx="19347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Arvo"/>
                <a:ea typeface="Arvo"/>
                <a:cs typeface="Arvo"/>
                <a:sym typeface="Arvo"/>
              </a:rPr>
              <a:t>Probability = 6/9</a:t>
            </a:r>
            <a:endParaRPr b="1">
              <a:latin typeface="Arvo"/>
              <a:ea typeface="Arvo"/>
              <a:cs typeface="Arvo"/>
              <a:sym typeface="Arvo"/>
            </a:endParaRPr>
          </a:p>
        </p:txBody>
      </p:sp>
      <p:pic>
        <p:nvPicPr>
          <p:cNvPr id="554" name="Google Shape;554;p18"/>
          <p:cNvPicPr preferRelativeResize="0"/>
          <p:nvPr/>
        </p:nvPicPr>
        <p:blipFill>
          <a:blip r:embed="rId5">
            <a:alphaModFix/>
          </a:blip>
          <a:stretch>
            <a:fillRect/>
          </a:stretch>
        </p:blipFill>
        <p:spPr>
          <a:xfrm>
            <a:off x="6504690" y="1703125"/>
            <a:ext cx="1838325" cy="1371600"/>
          </a:xfrm>
          <a:prstGeom prst="rect">
            <a:avLst/>
          </a:prstGeom>
          <a:noFill/>
          <a:ln>
            <a:noFill/>
          </a:ln>
          <a:effectLst>
            <a:outerShdw blurRad="142875" rotWithShape="0" algn="bl" dir="3300000" dist="152400">
              <a:srgbClr val="000000">
                <a:alpha val="25000"/>
              </a:srgbClr>
            </a:outerShdw>
          </a:effectLst>
        </p:spPr>
      </p:pic>
      <p:sp>
        <p:nvSpPr>
          <p:cNvPr id="555" name="Google Shape;555;p18"/>
          <p:cNvSpPr txBox="1"/>
          <p:nvPr/>
        </p:nvSpPr>
        <p:spPr>
          <a:xfrm>
            <a:off x="6525325" y="1335775"/>
            <a:ext cx="1817700" cy="299400"/>
          </a:xfrm>
          <a:prstGeom prst="rect">
            <a:avLst/>
          </a:prstGeom>
          <a:noFill/>
          <a:ln>
            <a:noFill/>
          </a:ln>
          <a:effectLst>
            <a:outerShdw blurRad="57150" rotWithShape="0" algn="bl" dir="3300000" dist="7620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rvo"/>
                <a:ea typeface="Arvo"/>
                <a:cs typeface="Arvo"/>
                <a:sym typeface="Arvo"/>
              </a:rPr>
              <a:t>configFile</a:t>
            </a:r>
            <a:endParaRPr>
              <a:latin typeface="Arvo"/>
              <a:ea typeface="Arvo"/>
              <a:cs typeface="Arvo"/>
              <a:sym typeface="Arvo"/>
            </a:endParaRPr>
          </a:p>
        </p:txBody>
      </p:sp>
      <p:sp>
        <p:nvSpPr>
          <p:cNvPr id="556" name="Google Shape;556;p18"/>
          <p:cNvSpPr txBox="1"/>
          <p:nvPr/>
        </p:nvSpPr>
        <p:spPr>
          <a:xfrm>
            <a:off x="6504700" y="3273100"/>
            <a:ext cx="2500200" cy="17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a:latin typeface="Arvo"/>
                <a:ea typeface="Arvo"/>
                <a:cs typeface="Arvo"/>
                <a:sym typeface="Arvo"/>
              </a:rPr>
              <a:t>Without probability calculation: </a:t>
            </a:r>
            <a:endParaRPr b="1">
              <a:latin typeface="Arvo"/>
              <a:ea typeface="Arvo"/>
              <a:cs typeface="Arvo"/>
              <a:sym typeface="Arvo"/>
            </a:endParaRPr>
          </a:p>
          <a:p>
            <a:pPr indent="0" lvl="0" marL="0" rtl="0" algn="l">
              <a:spcBef>
                <a:spcPts val="0"/>
              </a:spcBef>
              <a:spcAft>
                <a:spcPts val="0"/>
              </a:spcAft>
              <a:buNone/>
            </a:pPr>
            <a:r>
              <a:rPr lang="es">
                <a:latin typeface="Arvo"/>
                <a:ea typeface="Arvo"/>
                <a:cs typeface="Arvo"/>
                <a:sym typeface="Arvo"/>
              </a:rPr>
              <a:t>if the keyword “Description” is present in the name of the book that has been bought by the customer, the algo fails </a:t>
            </a:r>
            <a:endParaRPr>
              <a:latin typeface="Arvo"/>
              <a:ea typeface="Arvo"/>
              <a:cs typeface="Arvo"/>
              <a:sym typeface="Arvo"/>
            </a:endParaRPr>
          </a:p>
        </p:txBody>
      </p:sp>
      <p:sp>
        <p:nvSpPr>
          <p:cNvPr id="557" name="Google Shape;557;p18"/>
          <p:cNvSpPr txBox="1"/>
          <p:nvPr/>
        </p:nvSpPr>
        <p:spPr>
          <a:xfrm flipH="1">
            <a:off x="5754450" y="169450"/>
            <a:ext cx="2728800" cy="13353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2800">
                <a:solidFill>
                  <a:srgbClr val="434343"/>
                </a:solidFill>
                <a:latin typeface="Barlow Condensed SemiBold"/>
                <a:ea typeface="Barlow Condensed SemiBold"/>
                <a:cs typeface="Barlow Condensed SemiBold"/>
                <a:sym typeface="Barlow Condensed SemiBold"/>
              </a:rPr>
              <a:t>Classifying </a:t>
            </a:r>
            <a:endParaRPr sz="2800">
              <a:solidFill>
                <a:srgbClr val="434343"/>
              </a:solidFill>
              <a:latin typeface="Barlow Condensed SemiBold"/>
              <a:ea typeface="Barlow Condensed SemiBold"/>
              <a:cs typeface="Barlow Condensed SemiBold"/>
              <a:sym typeface="Barlow Condensed SemiBold"/>
            </a:endParaRPr>
          </a:p>
          <a:p>
            <a:pPr indent="0" lvl="0" marL="0" rtl="0" algn="r">
              <a:spcBef>
                <a:spcPts val="0"/>
              </a:spcBef>
              <a:spcAft>
                <a:spcPts val="0"/>
              </a:spcAft>
              <a:buNone/>
            </a:pPr>
            <a:r>
              <a:rPr lang="es" sz="2800">
                <a:solidFill>
                  <a:srgbClr val="434343"/>
                </a:solidFill>
                <a:latin typeface="Barlow Condensed SemiBold"/>
                <a:ea typeface="Barlow Condensed SemiBold"/>
                <a:cs typeface="Barlow Condensed SemiBold"/>
                <a:sym typeface="Barlow Condensed SemiBold"/>
              </a:rPr>
              <a:t>into “heading” </a:t>
            </a:r>
            <a:endParaRPr sz="2800">
              <a:solidFill>
                <a:srgbClr val="434343"/>
              </a:solidFill>
              <a:latin typeface="Barlow Condensed SemiBold"/>
              <a:ea typeface="Barlow Condensed SemiBold"/>
              <a:cs typeface="Barlow Condensed SemiBold"/>
              <a:sym typeface="Barlow Condensed SemiBold"/>
            </a:endParaRPr>
          </a:p>
          <a:p>
            <a:pPr indent="0" lvl="0" marL="0" rtl="0" algn="r">
              <a:spcBef>
                <a:spcPts val="0"/>
              </a:spcBef>
              <a:spcAft>
                <a:spcPts val="0"/>
              </a:spcAft>
              <a:buNone/>
            </a:pPr>
            <a:r>
              <a:rPr lang="es" sz="2800">
                <a:solidFill>
                  <a:srgbClr val="434343"/>
                </a:solidFill>
                <a:latin typeface="Barlow Condensed SemiBold"/>
                <a:ea typeface="Barlow Condensed SemiBold"/>
                <a:cs typeface="Barlow Condensed SemiBold"/>
                <a:sym typeface="Barlow Condensed SemiBold"/>
              </a:rPr>
              <a:t>or not</a:t>
            </a:r>
            <a:endParaRPr sz="2800">
              <a:solidFill>
                <a:srgbClr val="434343"/>
              </a:solidFill>
              <a:latin typeface="Barlow Condensed SemiBold"/>
              <a:ea typeface="Barlow Condensed SemiBold"/>
              <a:cs typeface="Barlow Condensed SemiBold"/>
              <a:sym typeface="Barlow Condensed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000"/>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100"/>
                                        <p:tgtEl>
                                          <p:spTgt spid="538"/>
                                        </p:tgtEl>
                                      </p:cBhvr>
                                    </p:animEffect>
                                  </p:childTnLst>
                                </p:cTn>
                              </p:par>
                              <p:par>
                                <p:cTn fill="hold" nodeType="with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0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000"/>
                                        <p:tgtEl>
                                          <p:spTgt spid="540"/>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000"/>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000"/>
                                        <p:tgtEl>
                                          <p:spTgt spid="542"/>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000"/>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000"/>
                                        <p:tgtEl>
                                          <p:spTgt spid="544"/>
                                        </p:tgtEl>
                                      </p:cBhvr>
                                    </p:animEffec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000"/>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000"/>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1000"/>
                                        <p:tgtEl>
                                          <p:spTgt spid="550"/>
                                        </p:tgtEl>
                                        <p:attrNameLst>
                                          <p:attrName>ppt_w</p:attrName>
                                        </p:attrNameLst>
                                      </p:cBhvr>
                                      <p:tavLst>
                                        <p:tav fmla="" tm="0">
                                          <p:val>
                                            <p:strVal val="0"/>
                                          </p:val>
                                        </p:tav>
                                        <p:tav fmla="" tm="100000">
                                          <p:val>
                                            <p:strVal val="#ppt_w"/>
                                          </p:val>
                                        </p:tav>
                                      </p:tavLst>
                                    </p:anim>
                                    <p:anim calcmode="lin" valueType="num">
                                      <p:cBhvr additive="base">
                                        <p:cTn dur="1000"/>
                                        <p:tgtEl>
                                          <p:spTgt spid="55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pic>
        <p:nvPicPr>
          <p:cNvPr id="562" name="Google Shape;562;p19"/>
          <p:cNvPicPr preferRelativeResize="0"/>
          <p:nvPr/>
        </p:nvPicPr>
        <p:blipFill rotWithShape="1">
          <a:blip r:embed="rId3">
            <a:alphaModFix/>
          </a:blip>
          <a:srcRect b="20150" l="0" r="0" t="52877"/>
          <a:stretch/>
        </p:blipFill>
        <p:spPr>
          <a:xfrm>
            <a:off x="330375" y="1213444"/>
            <a:ext cx="8483250" cy="2821656"/>
          </a:xfrm>
          <a:prstGeom prst="rect">
            <a:avLst/>
          </a:prstGeom>
          <a:noFill/>
          <a:ln>
            <a:noFill/>
          </a:ln>
          <a:effectLst>
            <a:outerShdw blurRad="57150" rotWithShape="0" algn="bl" dir="2700000" dist="114300">
              <a:srgbClr val="000000">
                <a:alpha val="26000"/>
              </a:srgbClr>
            </a:outerShdw>
          </a:effectLst>
        </p:spPr>
      </p:pic>
      <p:sp>
        <p:nvSpPr>
          <p:cNvPr id="563" name="Google Shape;563;p19"/>
          <p:cNvSpPr txBox="1"/>
          <p:nvPr/>
        </p:nvSpPr>
        <p:spPr>
          <a:xfrm flipH="1">
            <a:off x="3285450" y="169450"/>
            <a:ext cx="5197800" cy="1044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Probability Calculation for Consecutive rows</a:t>
            </a:r>
            <a:endParaRPr sz="3000">
              <a:solidFill>
                <a:srgbClr val="434343"/>
              </a:solidFill>
              <a:latin typeface="Barlow Condensed SemiBold"/>
              <a:ea typeface="Barlow Condensed SemiBold"/>
              <a:cs typeface="Barlow Condensed SemiBold"/>
              <a:sym typeface="Barlow Condensed SemiBold"/>
            </a:endParaRPr>
          </a:p>
        </p:txBody>
      </p:sp>
      <p:cxnSp>
        <p:nvCxnSpPr>
          <p:cNvPr id="564" name="Google Shape;564;p19"/>
          <p:cNvCxnSpPr/>
          <p:nvPr/>
        </p:nvCxnSpPr>
        <p:spPr>
          <a:xfrm>
            <a:off x="674386" y="1349957"/>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65" name="Google Shape;565;p19"/>
          <p:cNvCxnSpPr/>
          <p:nvPr/>
        </p:nvCxnSpPr>
        <p:spPr>
          <a:xfrm>
            <a:off x="1088696" y="1353572"/>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66" name="Google Shape;566;p19"/>
          <p:cNvCxnSpPr/>
          <p:nvPr/>
        </p:nvCxnSpPr>
        <p:spPr>
          <a:xfrm>
            <a:off x="3784193" y="1377095"/>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67" name="Google Shape;567;p19"/>
          <p:cNvCxnSpPr/>
          <p:nvPr/>
        </p:nvCxnSpPr>
        <p:spPr>
          <a:xfrm>
            <a:off x="4426343" y="1377089"/>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68" name="Google Shape;568;p19"/>
          <p:cNvCxnSpPr/>
          <p:nvPr/>
        </p:nvCxnSpPr>
        <p:spPr>
          <a:xfrm>
            <a:off x="4693808" y="1385033"/>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69" name="Google Shape;569;p19"/>
          <p:cNvCxnSpPr/>
          <p:nvPr/>
        </p:nvCxnSpPr>
        <p:spPr>
          <a:xfrm>
            <a:off x="5451005" y="1391641"/>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70" name="Google Shape;570;p19"/>
          <p:cNvCxnSpPr/>
          <p:nvPr/>
        </p:nvCxnSpPr>
        <p:spPr>
          <a:xfrm>
            <a:off x="6027233" y="1396670"/>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71" name="Google Shape;571;p19"/>
          <p:cNvCxnSpPr/>
          <p:nvPr/>
        </p:nvCxnSpPr>
        <p:spPr>
          <a:xfrm>
            <a:off x="6636809" y="1401990"/>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72" name="Google Shape;572;p19"/>
          <p:cNvCxnSpPr/>
          <p:nvPr/>
        </p:nvCxnSpPr>
        <p:spPr>
          <a:xfrm>
            <a:off x="7427354" y="1408889"/>
            <a:ext cx="4800" cy="376214"/>
          </a:xfrm>
          <a:prstGeom prst="straightConnector1">
            <a:avLst/>
          </a:prstGeom>
          <a:noFill/>
          <a:ln cap="flat" cmpd="sng" w="38100">
            <a:solidFill>
              <a:schemeClr val="accent1"/>
            </a:solidFill>
            <a:prstDash val="solid"/>
            <a:round/>
            <a:headEnd len="med" w="med" type="none"/>
            <a:tailEnd len="med" w="med" type="none"/>
          </a:ln>
        </p:spPr>
      </p:cxnSp>
      <p:cxnSp>
        <p:nvCxnSpPr>
          <p:cNvPr id="573" name="Google Shape;573;p19"/>
          <p:cNvCxnSpPr/>
          <p:nvPr/>
        </p:nvCxnSpPr>
        <p:spPr>
          <a:xfrm>
            <a:off x="818748" y="1727431"/>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74" name="Google Shape;574;p19"/>
          <p:cNvCxnSpPr/>
          <p:nvPr/>
        </p:nvCxnSpPr>
        <p:spPr>
          <a:xfrm>
            <a:off x="1085413" y="1729758"/>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75" name="Google Shape;575;p19"/>
          <p:cNvCxnSpPr/>
          <p:nvPr/>
        </p:nvCxnSpPr>
        <p:spPr>
          <a:xfrm>
            <a:off x="3859470" y="1753967"/>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76" name="Google Shape;576;p19"/>
          <p:cNvCxnSpPr/>
          <p:nvPr/>
        </p:nvCxnSpPr>
        <p:spPr>
          <a:xfrm>
            <a:off x="4433335" y="1758975"/>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77" name="Google Shape;577;p19"/>
          <p:cNvCxnSpPr/>
          <p:nvPr/>
        </p:nvCxnSpPr>
        <p:spPr>
          <a:xfrm>
            <a:off x="4804821" y="1762217"/>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78" name="Google Shape;578;p19"/>
          <p:cNvCxnSpPr/>
          <p:nvPr/>
        </p:nvCxnSpPr>
        <p:spPr>
          <a:xfrm>
            <a:off x="5641777" y="1769521"/>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79" name="Google Shape;579;p19"/>
          <p:cNvCxnSpPr/>
          <p:nvPr/>
        </p:nvCxnSpPr>
        <p:spPr>
          <a:xfrm>
            <a:off x="6162044" y="1774061"/>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80" name="Google Shape;580;p19"/>
          <p:cNvCxnSpPr/>
          <p:nvPr/>
        </p:nvCxnSpPr>
        <p:spPr>
          <a:xfrm>
            <a:off x="6824019" y="1779838"/>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81" name="Google Shape;581;p19"/>
          <p:cNvCxnSpPr/>
          <p:nvPr/>
        </p:nvCxnSpPr>
        <p:spPr>
          <a:xfrm>
            <a:off x="7590740" y="1786529"/>
            <a:ext cx="4800" cy="376214"/>
          </a:xfrm>
          <a:prstGeom prst="straightConnector1">
            <a:avLst/>
          </a:prstGeom>
          <a:noFill/>
          <a:ln cap="flat" cmpd="sng" w="38100">
            <a:solidFill>
              <a:schemeClr val="dk1"/>
            </a:solidFill>
            <a:prstDash val="solid"/>
            <a:round/>
            <a:headEnd len="med" w="med" type="none"/>
            <a:tailEnd len="med" w="med" type="none"/>
          </a:ln>
        </p:spPr>
      </p:cxnSp>
      <p:cxnSp>
        <p:nvCxnSpPr>
          <p:cNvPr id="582" name="Google Shape;582;p19"/>
          <p:cNvCxnSpPr/>
          <p:nvPr/>
        </p:nvCxnSpPr>
        <p:spPr>
          <a:xfrm>
            <a:off x="4150276" y="2676940"/>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3" name="Google Shape;583;p19"/>
          <p:cNvCxnSpPr/>
          <p:nvPr/>
        </p:nvCxnSpPr>
        <p:spPr>
          <a:xfrm>
            <a:off x="5048005" y="2684774"/>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4" name="Google Shape;584;p19"/>
          <p:cNvCxnSpPr/>
          <p:nvPr/>
        </p:nvCxnSpPr>
        <p:spPr>
          <a:xfrm>
            <a:off x="5742091" y="2690831"/>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5" name="Google Shape;585;p19"/>
          <p:cNvCxnSpPr/>
          <p:nvPr/>
        </p:nvCxnSpPr>
        <p:spPr>
          <a:xfrm>
            <a:off x="6302844" y="2695725"/>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6" name="Google Shape;586;p19"/>
          <p:cNvCxnSpPr/>
          <p:nvPr/>
        </p:nvCxnSpPr>
        <p:spPr>
          <a:xfrm>
            <a:off x="7057678" y="2702312"/>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7" name="Google Shape;587;p19"/>
          <p:cNvCxnSpPr/>
          <p:nvPr/>
        </p:nvCxnSpPr>
        <p:spPr>
          <a:xfrm>
            <a:off x="7881547" y="2709502"/>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8" name="Google Shape;588;p19"/>
          <p:cNvCxnSpPr/>
          <p:nvPr/>
        </p:nvCxnSpPr>
        <p:spPr>
          <a:xfrm>
            <a:off x="1077368" y="2650123"/>
            <a:ext cx="4800" cy="376214"/>
          </a:xfrm>
          <a:prstGeom prst="straightConnector1">
            <a:avLst/>
          </a:prstGeom>
          <a:noFill/>
          <a:ln cap="flat" cmpd="sng" w="38100">
            <a:solidFill>
              <a:schemeClr val="accent6"/>
            </a:solidFill>
            <a:prstDash val="solid"/>
            <a:round/>
            <a:headEnd len="med" w="med" type="none"/>
            <a:tailEnd len="med" w="med" type="none"/>
          </a:ln>
        </p:spPr>
      </p:cxnSp>
      <p:cxnSp>
        <p:nvCxnSpPr>
          <p:cNvPr id="589" name="Google Shape;589;p19"/>
          <p:cNvCxnSpPr/>
          <p:nvPr/>
        </p:nvCxnSpPr>
        <p:spPr>
          <a:xfrm>
            <a:off x="4014425" y="1408840"/>
            <a:ext cx="4800" cy="348616"/>
          </a:xfrm>
          <a:prstGeom prst="straightConnector1">
            <a:avLst/>
          </a:prstGeom>
          <a:noFill/>
          <a:ln cap="flat" cmpd="sng" w="76200">
            <a:solidFill>
              <a:schemeClr val="lt2"/>
            </a:solidFill>
            <a:prstDash val="solid"/>
            <a:round/>
            <a:headEnd len="med" w="med" type="none"/>
            <a:tailEnd len="med" w="med" type="none"/>
          </a:ln>
        </p:spPr>
      </p:cxnSp>
      <p:cxnSp>
        <p:nvCxnSpPr>
          <p:cNvPr id="590" name="Google Shape;590;p19"/>
          <p:cNvCxnSpPr/>
          <p:nvPr/>
        </p:nvCxnSpPr>
        <p:spPr>
          <a:xfrm>
            <a:off x="5003126" y="1422693"/>
            <a:ext cx="4800" cy="348616"/>
          </a:xfrm>
          <a:prstGeom prst="straightConnector1">
            <a:avLst/>
          </a:prstGeom>
          <a:noFill/>
          <a:ln cap="flat" cmpd="sng" w="76200">
            <a:solidFill>
              <a:schemeClr val="lt2"/>
            </a:solidFill>
            <a:prstDash val="solid"/>
            <a:round/>
            <a:headEnd len="med" w="med" type="none"/>
            <a:tailEnd len="med" w="med" type="none"/>
          </a:ln>
        </p:spPr>
      </p:cxnSp>
      <p:cxnSp>
        <p:nvCxnSpPr>
          <p:cNvPr id="591" name="Google Shape;591;p19"/>
          <p:cNvCxnSpPr/>
          <p:nvPr/>
        </p:nvCxnSpPr>
        <p:spPr>
          <a:xfrm>
            <a:off x="5739111" y="1436308"/>
            <a:ext cx="4800" cy="348616"/>
          </a:xfrm>
          <a:prstGeom prst="straightConnector1">
            <a:avLst/>
          </a:prstGeom>
          <a:noFill/>
          <a:ln cap="flat" cmpd="sng" w="76200">
            <a:solidFill>
              <a:schemeClr val="lt2"/>
            </a:solidFill>
            <a:prstDash val="solid"/>
            <a:round/>
            <a:headEnd len="med" w="med" type="none"/>
            <a:tailEnd len="med" w="med" type="none"/>
          </a:ln>
        </p:spPr>
      </p:cxnSp>
      <p:cxnSp>
        <p:nvCxnSpPr>
          <p:cNvPr id="592" name="Google Shape;592;p19"/>
          <p:cNvCxnSpPr/>
          <p:nvPr/>
        </p:nvCxnSpPr>
        <p:spPr>
          <a:xfrm>
            <a:off x="6205251" y="1422695"/>
            <a:ext cx="4800" cy="348616"/>
          </a:xfrm>
          <a:prstGeom prst="straightConnector1">
            <a:avLst/>
          </a:prstGeom>
          <a:noFill/>
          <a:ln cap="flat" cmpd="sng" w="76200">
            <a:solidFill>
              <a:schemeClr val="lt2"/>
            </a:solidFill>
            <a:prstDash val="solid"/>
            <a:round/>
            <a:headEnd len="med" w="med" type="none"/>
            <a:tailEnd len="med" w="med" type="none"/>
          </a:ln>
        </p:spPr>
      </p:cxnSp>
      <p:cxnSp>
        <p:nvCxnSpPr>
          <p:cNvPr id="593" name="Google Shape;593;p19"/>
          <p:cNvCxnSpPr/>
          <p:nvPr/>
        </p:nvCxnSpPr>
        <p:spPr>
          <a:xfrm>
            <a:off x="6898008" y="1436326"/>
            <a:ext cx="4800" cy="348616"/>
          </a:xfrm>
          <a:prstGeom prst="straightConnector1">
            <a:avLst/>
          </a:prstGeom>
          <a:noFill/>
          <a:ln cap="flat" cmpd="sng" w="76200">
            <a:solidFill>
              <a:schemeClr val="lt2"/>
            </a:solidFill>
            <a:prstDash val="solid"/>
            <a:round/>
            <a:headEnd len="med" w="med" type="none"/>
            <a:tailEnd len="med" w="med" type="none"/>
          </a:ln>
        </p:spPr>
      </p:cxnSp>
      <p:cxnSp>
        <p:nvCxnSpPr>
          <p:cNvPr id="594" name="Google Shape;594;p19"/>
          <p:cNvCxnSpPr/>
          <p:nvPr/>
        </p:nvCxnSpPr>
        <p:spPr>
          <a:xfrm>
            <a:off x="7768775" y="1436316"/>
            <a:ext cx="4800" cy="348616"/>
          </a:xfrm>
          <a:prstGeom prst="straightConnector1">
            <a:avLst/>
          </a:prstGeom>
          <a:noFill/>
          <a:ln cap="flat" cmpd="sng" w="76200">
            <a:solidFill>
              <a:schemeClr val="lt2"/>
            </a:solidFill>
            <a:prstDash val="solid"/>
            <a:round/>
            <a:headEnd len="med" w="med" type="none"/>
            <a:tailEnd len="med" w="med" type="none"/>
          </a:ln>
        </p:spPr>
      </p:cxnSp>
      <p:cxnSp>
        <p:nvCxnSpPr>
          <p:cNvPr id="595" name="Google Shape;595;p19"/>
          <p:cNvCxnSpPr/>
          <p:nvPr/>
        </p:nvCxnSpPr>
        <p:spPr>
          <a:xfrm flipH="1">
            <a:off x="4549119" y="1379234"/>
            <a:ext cx="12600" cy="361200"/>
          </a:xfrm>
          <a:prstGeom prst="straightConnector1">
            <a:avLst/>
          </a:prstGeom>
          <a:noFill/>
          <a:ln cap="flat" cmpd="sng" w="76200">
            <a:solidFill>
              <a:schemeClr val="l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0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0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0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000"/>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0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000"/>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0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000"/>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000"/>
                                        <p:tgtEl>
                                          <p:spTgt spid="578"/>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1000"/>
                                        <p:tgtEl>
                                          <p:spTgt spid="5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000"/>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0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0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000"/>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000"/>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0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000"/>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000"/>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566"/>
                                        </p:tgtEl>
                                      </p:cBhvr>
                                    </p:animEffect>
                                    <p:set>
                                      <p:cBhvr>
                                        <p:cTn dur="1" fill="hold">
                                          <p:stCondLst>
                                            <p:cond delay="1000"/>
                                          </p:stCondLst>
                                        </p:cTn>
                                        <p:tgtEl>
                                          <p:spTgt spid="5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67"/>
                                        </p:tgtEl>
                                      </p:cBhvr>
                                    </p:animEffect>
                                    <p:set>
                                      <p:cBhvr>
                                        <p:cTn dur="1" fill="hold">
                                          <p:stCondLst>
                                            <p:cond delay="1000"/>
                                          </p:stCondLst>
                                        </p:cTn>
                                        <p:tgtEl>
                                          <p:spTgt spid="56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68"/>
                                        </p:tgtEl>
                                      </p:cBhvr>
                                    </p:animEffect>
                                    <p:set>
                                      <p:cBhvr>
                                        <p:cTn dur="1" fill="hold">
                                          <p:stCondLst>
                                            <p:cond delay="1000"/>
                                          </p:stCondLst>
                                        </p:cTn>
                                        <p:tgtEl>
                                          <p:spTgt spid="5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69"/>
                                        </p:tgtEl>
                                      </p:cBhvr>
                                    </p:animEffect>
                                    <p:set>
                                      <p:cBhvr>
                                        <p:cTn dur="1" fill="hold">
                                          <p:stCondLst>
                                            <p:cond delay="1000"/>
                                          </p:stCondLst>
                                        </p:cTn>
                                        <p:tgtEl>
                                          <p:spTgt spid="5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0"/>
                                        </p:tgtEl>
                                      </p:cBhvr>
                                    </p:animEffect>
                                    <p:set>
                                      <p:cBhvr>
                                        <p:cTn dur="1" fill="hold">
                                          <p:stCondLst>
                                            <p:cond delay="1000"/>
                                          </p:stCondLst>
                                        </p:cTn>
                                        <p:tgtEl>
                                          <p:spTgt spid="5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1"/>
                                        </p:tgtEl>
                                      </p:cBhvr>
                                    </p:animEffect>
                                    <p:set>
                                      <p:cBhvr>
                                        <p:cTn dur="1" fill="hold">
                                          <p:stCondLst>
                                            <p:cond delay="1000"/>
                                          </p:stCondLst>
                                        </p:cTn>
                                        <p:tgtEl>
                                          <p:spTgt spid="5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572"/>
                                        </p:tgtEl>
                                      </p:cBhvr>
                                    </p:animEffect>
                                    <p:set>
                                      <p:cBhvr>
                                        <p:cTn dur="1" fill="hold">
                                          <p:stCondLst>
                                            <p:cond delay="1000"/>
                                          </p:stCondLst>
                                        </p:cTn>
                                        <p:tgtEl>
                                          <p:spTgt spid="5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9" name="Shape 599"/>
        <p:cNvGrpSpPr/>
        <p:nvPr/>
      </p:nvGrpSpPr>
      <p:grpSpPr>
        <a:xfrm>
          <a:off x="0" y="0"/>
          <a:ext cx="0" cy="0"/>
          <a:chOff x="0" y="0"/>
          <a:chExt cx="0" cy="0"/>
        </a:xfrm>
      </p:grpSpPr>
      <p:sp>
        <p:nvSpPr>
          <p:cNvPr id="600" name="Google Shape;600;p20"/>
          <p:cNvSpPr txBox="1"/>
          <p:nvPr>
            <p:ph type="ctrTitle"/>
          </p:nvPr>
        </p:nvSpPr>
        <p:spPr>
          <a:xfrm>
            <a:off x="266500" y="468450"/>
            <a:ext cx="8095500" cy="993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Text Extraction</a:t>
            </a:r>
            <a:endParaRPr/>
          </a:p>
          <a:p>
            <a:pPr indent="0" lvl="0" marL="0" rtl="0" algn="r">
              <a:spcBef>
                <a:spcPts val="0"/>
              </a:spcBef>
              <a:spcAft>
                <a:spcPts val="0"/>
              </a:spcAft>
              <a:buNone/>
            </a:pPr>
            <a:r>
              <a:t/>
            </a:r>
            <a:endParaRPr sz="1800"/>
          </a:p>
          <a:p>
            <a:pPr indent="0" lvl="0" marL="0" rtl="0" algn="r">
              <a:spcBef>
                <a:spcPts val="0"/>
              </a:spcBef>
              <a:spcAft>
                <a:spcPts val="0"/>
              </a:spcAft>
              <a:buNone/>
            </a:pPr>
            <a:r>
              <a:rPr lang="es" sz="1800"/>
              <a:t>(page-wise extraction in key value pair form)</a:t>
            </a:r>
            <a:endParaRPr sz="1800"/>
          </a:p>
        </p:txBody>
      </p:sp>
      <p:pic>
        <p:nvPicPr>
          <p:cNvPr id="601" name="Google Shape;601;p20"/>
          <p:cNvPicPr preferRelativeResize="0"/>
          <p:nvPr/>
        </p:nvPicPr>
        <p:blipFill>
          <a:blip r:embed="rId3">
            <a:alphaModFix/>
          </a:blip>
          <a:stretch>
            <a:fillRect/>
          </a:stretch>
        </p:blipFill>
        <p:spPr>
          <a:xfrm>
            <a:off x="384875" y="665725"/>
            <a:ext cx="1226200" cy="1307062"/>
          </a:xfrm>
          <a:prstGeom prst="rect">
            <a:avLst/>
          </a:prstGeom>
          <a:noFill/>
          <a:ln>
            <a:noFill/>
          </a:ln>
          <a:effectLst>
            <a:outerShdw blurRad="57150" rotWithShape="0" algn="bl" dir="5400000" dist="19050">
              <a:srgbClr val="000000">
                <a:alpha val="50000"/>
              </a:srgbClr>
            </a:outerShdw>
          </a:effectLst>
        </p:spPr>
      </p:pic>
      <p:sp>
        <p:nvSpPr>
          <p:cNvPr id="602" name="Google Shape;602;p20"/>
          <p:cNvSpPr/>
          <p:nvPr/>
        </p:nvSpPr>
        <p:spPr>
          <a:xfrm>
            <a:off x="198325" y="2199900"/>
            <a:ext cx="20202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Convert .pdf to .html</a:t>
            </a:r>
            <a:endParaRPr b="1">
              <a:latin typeface="Arvo"/>
              <a:ea typeface="Arvo"/>
              <a:cs typeface="Arvo"/>
              <a:sym typeface="Arvo"/>
            </a:endParaRPr>
          </a:p>
        </p:txBody>
      </p:sp>
      <p:pic>
        <p:nvPicPr>
          <p:cNvPr id="603" name="Google Shape;603;p20"/>
          <p:cNvPicPr preferRelativeResize="0"/>
          <p:nvPr/>
        </p:nvPicPr>
        <p:blipFill>
          <a:blip r:embed="rId4">
            <a:alphaModFix/>
          </a:blip>
          <a:stretch>
            <a:fillRect/>
          </a:stretch>
        </p:blipFill>
        <p:spPr>
          <a:xfrm>
            <a:off x="621575" y="2799300"/>
            <a:ext cx="1173700" cy="1173700"/>
          </a:xfrm>
          <a:prstGeom prst="rect">
            <a:avLst/>
          </a:prstGeom>
          <a:noFill/>
          <a:ln cap="flat" cmpd="sng" w="28575">
            <a:solidFill>
              <a:schemeClr val="dk2"/>
            </a:solidFill>
            <a:prstDash val="solid"/>
            <a:round/>
            <a:headEnd len="sm" w="sm" type="none"/>
            <a:tailEnd len="sm" w="sm" type="none"/>
          </a:ln>
        </p:spPr>
      </p:pic>
      <p:cxnSp>
        <p:nvCxnSpPr>
          <p:cNvPr id="604" name="Google Shape;604;p20"/>
          <p:cNvCxnSpPr>
            <a:endCxn id="605" idx="1"/>
          </p:cNvCxnSpPr>
          <p:nvPr/>
        </p:nvCxnSpPr>
        <p:spPr>
          <a:xfrm>
            <a:off x="2218450" y="2559150"/>
            <a:ext cx="1085700" cy="12600"/>
          </a:xfrm>
          <a:prstGeom prst="straightConnector1">
            <a:avLst/>
          </a:prstGeom>
          <a:noFill/>
          <a:ln cap="flat" cmpd="sng" w="28575">
            <a:solidFill>
              <a:schemeClr val="dk2"/>
            </a:solidFill>
            <a:prstDash val="solid"/>
            <a:round/>
            <a:headEnd len="med" w="med" type="none"/>
            <a:tailEnd len="med" w="med" type="triangle"/>
          </a:ln>
        </p:spPr>
      </p:cxnSp>
      <p:sp>
        <p:nvSpPr>
          <p:cNvPr id="605" name="Google Shape;605;p20"/>
          <p:cNvSpPr/>
          <p:nvPr/>
        </p:nvSpPr>
        <p:spPr>
          <a:xfrm>
            <a:off x="3304150" y="2128650"/>
            <a:ext cx="2020200" cy="8862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Remove Table data from extracted text</a:t>
            </a:r>
            <a:endParaRPr b="1">
              <a:latin typeface="Arvo"/>
              <a:ea typeface="Arvo"/>
              <a:cs typeface="Arvo"/>
              <a:sym typeface="Arvo"/>
            </a:endParaRPr>
          </a:p>
        </p:txBody>
      </p:sp>
      <p:sp>
        <p:nvSpPr>
          <p:cNvPr id="606" name="Google Shape;606;p20"/>
          <p:cNvSpPr/>
          <p:nvPr/>
        </p:nvSpPr>
        <p:spPr>
          <a:xfrm>
            <a:off x="6526500" y="2199900"/>
            <a:ext cx="20202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Convert to key-value pairs</a:t>
            </a:r>
            <a:endParaRPr b="1">
              <a:latin typeface="Arvo"/>
              <a:ea typeface="Arvo"/>
              <a:cs typeface="Arvo"/>
              <a:sym typeface="Arvo"/>
            </a:endParaRPr>
          </a:p>
        </p:txBody>
      </p:sp>
      <p:pic>
        <p:nvPicPr>
          <p:cNvPr id="607" name="Google Shape;607;p20"/>
          <p:cNvPicPr preferRelativeResize="0"/>
          <p:nvPr/>
        </p:nvPicPr>
        <p:blipFill>
          <a:blip r:embed="rId5">
            <a:alphaModFix/>
          </a:blip>
          <a:stretch>
            <a:fillRect/>
          </a:stretch>
        </p:blipFill>
        <p:spPr>
          <a:xfrm>
            <a:off x="2755188" y="2937775"/>
            <a:ext cx="1173700" cy="1173700"/>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pic>
        <p:nvPicPr>
          <p:cNvPr id="608" name="Google Shape;608;p20"/>
          <p:cNvPicPr preferRelativeResize="0"/>
          <p:nvPr/>
        </p:nvPicPr>
        <p:blipFill>
          <a:blip r:embed="rId6">
            <a:alphaModFix/>
          </a:blip>
          <a:stretch>
            <a:fillRect/>
          </a:stretch>
        </p:blipFill>
        <p:spPr>
          <a:xfrm>
            <a:off x="4504525" y="2943600"/>
            <a:ext cx="1162050" cy="1162050"/>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609" name="Google Shape;609;p20"/>
          <p:cNvSpPr/>
          <p:nvPr/>
        </p:nvSpPr>
        <p:spPr>
          <a:xfrm>
            <a:off x="4139613" y="3518475"/>
            <a:ext cx="154200" cy="12300"/>
          </a:xfrm>
          <a:prstGeom prst="mathMinus">
            <a:avLst>
              <a:gd fmla="val 23520" name="adj1"/>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20"/>
          <p:cNvPicPr preferRelativeResize="0"/>
          <p:nvPr/>
        </p:nvPicPr>
        <p:blipFill>
          <a:blip r:embed="rId7">
            <a:alphaModFix/>
          </a:blip>
          <a:stretch>
            <a:fillRect/>
          </a:stretch>
        </p:blipFill>
        <p:spPr>
          <a:xfrm>
            <a:off x="6991650" y="2889200"/>
            <a:ext cx="1089875" cy="993900"/>
          </a:xfrm>
          <a:prstGeom prst="rect">
            <a:avLst/>
          </a:prstGeom>
          <a:noFill/>
          <a:ln cap="flat" cmpd="sng" w="28575">
            <a:solidFill>
              <a:schemeClr val="dk2"/>
            </a:solidFill>
            <a:prstDash val="solid"/>
            <a:round/>
            <a:headEnd len="sm" w="sm" type="none"/>
            <a:tailEnd len="sm" w="sm" type="none"/>
          </a:ln>
        </p:spPr>
      </p:pic>
      <p:cxnSp>
        <p:nvCxnSpPr>
          <p:cNvPr id="611" name="Google Shape;611;p20"/>
          <p:cNvCxnSpPr>
            <a:stCxn id="605" idx="3"/>
            <a:endCxn id="606" idx="1"/>
          </p:cNvCxnSpPr>
          <p:nvPr/>
        </p:nvCxnSpPr>
        <p:spPr>
          <a:xfrm>
            <a:off x="5324350" y="2571750"/>
            <a:ext cx="1202100" cy="0"/>
          </a:xfrm>
          <a:prstGeom prst="straightConnector1">
            <a:avLst/>
          </a:prstGeom>
          <a:noFill/>
          <a:ln cap="flat" cmpd="sng" w="28575">
            <a:solidFill>
              <a:schemeClr val="dk2"/>
            </a:solidFill>
            <a:prstDash val="solid"/>
            <a:round/>
            <a:headEnd len="med" w="med" type="none"/>
            <a:tailEnd len="med" w="med" type="triangle"/>
          </a:ln>
        </p:spPr>
      </p:cxnSp>
      <p:grpSp>
        <p:nvGrpSpPr>
          <p:cNvPr id="612" name="Google Shape;612;p20"/>
          <p:cNvGrpSpPr/>
          <p:nvPr/>
        </p:nvGrpSpPr>
        <p:grpSpPr>
          <a:xfrm>
            <a:off x="8081536" y="1789833"/>
            <a:ext cx="671532" cy="781929"/>
            <a:chOff x="-62148800" y="3377700"/>
            <a:chExt cx="311125" cy="316750"/>
          </a:xfrm>
        </p:grpSpPr>
        <p:sp>
          <p:nvSpPr>
            <p:cNvPr id="613" name="Google Shape;613;p20"/>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accent1"/>
            </a:solidFill>
            <a:ln cap="flat" cmpd="sng" w="9525">
              <a:solidFill>
                <a:schemeClr val="accent3"/>
              </a:solidFill>
              <a:prstDash val="solid"/>
              <a:round/>
              <a:headEnd len="sm" w="sm" type="none"/>
              <a:tailEnd len="sm" w="sm" type="none"/>
            </a:ln>
            <a:effectLst>
              <a:outerShdw blurRad="57150" rotWithShape="0" algn="bl" dir="2400000" dist="6667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0"/>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accent1"/>
            </a:solidFill>
            <a:ln cap="flat" cmpd="sng" w="9525">
              <a:solidFill>
                <a:schemeClr val="accent3"/>
              </a:solidFill>
              <a:prstDash val="solid"/>
              <a:round/>
              <a:headEnd len="sm" w="sm" type="none"/>
              <a:tailEnd len="sm" w="sm" type="none"/>
            </a:ln>
            <a:effectLst>
              <a:outerShdw blurRad="57150" rotWithShape="0" algn="bl" dir="2400000" dist="6667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0"/>
          <p:cNvSpPr txBox="1"/>
          <p:nvPr/>
        </p:nvSpPr>
        <p:spPr>
          <a:xfrm>
            <a:off x="0" y="0"/>
            <a:ext cx="3000000" cy="5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600">
                <a:latin typeface="Arvo"/>
                <a:ea typeface="Arvo"/>
                <a:cs typeface="Arvo"/>
                <a:sym typeface="Arvo"/>
              </a:rPr>
              <a:t>APPROACH</a:t>
            </a:r>
            <a:endParaRPr b="1" sz="2600">
              <a:latin typeface="Arvo"/>
              <a:ea typeface="Arvo"/>
              <a:cs typeface="Arvo"/>
              <a:sym typeface="Arv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02"/>
                                        </p:tgtEl>
                                        <p:attrNameLst>
                                          <p:attrName>style.visibility</p:attrName>
                                        </p:attrNameLst>
                                      </p:cBhvr>
                                      <p:to>
                                        <p:strVal val="visible"/>
                                      </p:to>
                                    </p:set>
                                    <p:anim calcmode="lin" valueType="num">
                                      <p:cBhvr additive="base">
                                        <p:cTn dur="1000"/>
                                        <p:tgtEl>
                                          <p:spTgt spid="6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03"/>
                                        </p:tgtEl>
                                        <p:attrNameLst>
                                          <p:attrName>style.visibility</p:attrName>
                                        </p:attrNameLst>
                                      </p:cBhvr>
                                      <p:to>
                                        <p:strVal val="visible"/>
                                      </p:to>
                                    </p:set>
                                    <p:anim calcmode="lin" valueType="num">
                                      <p:cBhvr additive="base">
                                        <p:cTn dur="1000"/>
                                        <p:tgtEl>
                                          <p:spTgt spid="6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000"/>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1000"/>
                                        <p:tgtEl>
                                          <p:spTgt spid="6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07"/>
                                        </p:tgtEl>
                                        <p:attrNameLst>
                                          <p:attrName>style.visibility</p:attrName>
                                        </p:attrNameLst>
                                      </p:cBhvr>
                                      <p:to>
                                        <p:strVal val="visible"/>
                                      </p:to>
                                    </p:set>
                                    <p:anim calcmode="lin" valueType="num">
                                      <p:cBhvr additive="base">
                                        <p:cTn dur="1000"/>
                                        <p:tgtEl>
                                          <p:spTgt spid="6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9"/>
                                        </p:tgtEl>
                                        <p:attrNameLst>
                                          <p:attrName>style.visibility</p:attrName>
                                        </p:attrNameLst>
                                      </p:cBhvr>
                                      <p:to>
                                        <p:strVal val="visible"/>
                                      </p:to>
                                    </p:set>
                                    <p:anim calcmode="lin" valueType="num">
                                      <p:cBhvr additive="base">
                                        <p:cTn dur="1000"/>
                                        <p:tgtEl>
                                          <p:spTgt spid="6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08"/>
                                        </p:tgtEl>
                                        <p:attrNameLst>
                                          <p:attrName>style.visibility</p:attrName>
                                        </p:attrNameLst>
                                      </p:cBhvr>
                                      <p:to>
                                        <p:strVal val="visible"/>
                                      </p:to>
                                    </p:set>
                                    <p:anim calcmode="lin" valueType="num">
                                      <p:cBhvr additive="base">
                                        <p:cTn dur="1000"/>
                                        <p:tgtEl>
                                          <p:spTgt spid="6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000"/>
                                        <p:tgtEl>
                                          <p:spTgt spid="6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06"/>
                                        </p:tgtEl>
                                        <p:attrNameLst>
                                          <p:attrName>style.visibility</p:attrName>
                                        </p:attrNameLst>
                                      </p:cBhvr>
                                      <p:to>
                                        <p:strVal val="visible"/>
                                      </p:to>
                                    </p:set>
                                    <p:anim calcmode="lin" valueType="num">
                                      <p:cBhvr additive="base">
                                        <p:cTn dur="1000"/>
                                        <p:tgtEl>
                                          <p:spTgt spid="6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10"/>
                                        </p:tgtEl>
                                        <p:attrNameLst>
                                          <p:attrName>style.visibility</p:attrName>
                                        </p:attrNameLst>
                                      </p:cBhvr>
                                      <p:to>
                                        <p:strVal val="visible"/>
                                      </p:to>
                                    </p:set>
                                    <p:anim calcmode="lin" valueType="num">
                                      <p:cBhvr additive="base">
                                        <p:cTn dur="1000"/>
                                        <p:tgtEl>
                                          <p:spTgt spid="610"/>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2800"/>
                                        <p:tgtEl>
                                          <p:spTgt spid="6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21"/>
          <p:cNvSpPr/>
          <p:nvPr/>
        </p:nvSpPr>
        <p:spPr>
          <a:xfrm>
            <a:off x="7213300" y="1239400"/>
            <a:ext cx="1524300" cy="636000"/>
          </a:xfrm>
          <a:prstGeom prst="roundRect">
            <a:avLst>
              <a:gd fmla="val 16667" name="adj"/>
            </a:avLst>
          </a:prstGeom>
          <a:solidFill>
            <a:srgbClr val="FFFFFF"/>
          </a:solid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Table</a:t>
            </a:r>
            <a:endParaRPr b="1">
              <a:latin typeface="Arvo"/>
              <a:ea typeface="Arvo"/>
              <a:cs typeface="Arvo"/>
              <a:sym typeface="Arvo"/>
            </a:endParaRPr>
          </a:p>
        </p:txBody>
      </p:sp>
      <p:sp>
        <p:nvSpPr>
          <p:cNvPr id="621" name="Google Shape;621;p21"/>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XML Generation</a:t>
            </a:r>
            <a:endParaRPr/>
          </a:p>
        </p:txBody>
      </p:sp>
      <p:sp>
        <p:nvSpPr>
          <p:cNvPr id="622" name="Google Shape;622;p21"/>
          <p:cNvSpPr/>
          <p:nvPr/>
        </p:nvSpPr>
        <p:spPr>
          <a:xfrm>
            <a:off x="0" y="710375"/>
            <a:ext cx="17724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600">
                <a:solidFill>
                  <a:srgbClr val="351C75"/>
                </a:solidFill>
                <a:latin typeface="Arvo"/>
                <a:ea typeface="Arvo"/>
                <a:cs typeface="Arvo"/>
                <a:sym typeface="Arvo"/>
              </a:rPr>
              <a:t>(</a:t>
            </a:r>
            <a:r>
              <a:rPr b="1" lang="es" sz="1600">
                <a:solidFill>
                  <a:srgbClr val="351C75"/>
                </a:solidFill>
                <a:latin typeface="Open Sans"/>
                <a:ea typeface="Open Sans"/>
                <a:cs typeface="Open Sans"/>
                <a:sym typeface="Open Sans"/>
              </a:rPr>
              <a:t>Text</a:t>
            </a:r>
            <a:r>
              <a:rPr b="1" lang="es" sz="1600">
                <a:solidFill>
                  <a:srgbClr val="351C75"/>
                </a:solidFill>
                <a:latin typeface="Arvo"/>
                <a:ea typeface="Arvo"/>
                <a:cs typeface="Arvo"/>
                <a:sym typeface="Arvo"/>
              </a:rPr>
              <a:t>)</a:t>
            </a:r>
            <a:endParaRPr b="1" sz="1600">
              <a:solidFill>
                <a:srgbClr val="351C75"/>
              </a:solidFill>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key-value pairs</a:t>
            </a:r>
            <a:endParaRPr b="1">
              <a:latin typeface="Arvo"/>
              <a:ea typeface="Arvo"/>
              <a:cs typeface="Arvo"/>
              <a:sym typeface="Arvo"/>
            </a:endParaRPr>
          </a:p>
        </p:txBody>
      </p:sp>
      <p:pic>
        <p:nvPicPr>
          <p:cNvPr id="623" name="Google Shape;623;p21"/>
          <p:cNvPicPr preferRelativeResize="0"/>
          <p:nvPr/>
        </p:nvPicPr>
        <p:blipFill>
          <a:blip r:embed="rId3">
            <a:alphaModFix/>
          </a:blip>
          <a:stretch>
            <a:fillRect/>
          </a:stretch>
        </p:blipFill>
        <p:spPr>
          <a:xfrm>
            <a:off x="1648875" y="585275"/>
            <a:ext cx="1089875" cy="993900"/>
          </a:xfrm>
          <a:prstGeom prst="rect">
            <a:avLst/>
          </a:prstGeom>
          <a:noFill/>
          <a:ln cap="flat" cmpd="sng" w="28575">
            <a:solidFill>
              <a:schemeClr val="dk2"/>
            </a:solidFill>
            <a:prstDash val="solid"/>
            <a:round/>
            <a:headEnd len="sm" w="sm" type="none"/>
            <a:tailEnd len="sm" w="sm" type="none"/>
          </a:ln>
        </p:spPr>
      </p:pic>
      <p:sp>
        <p:nvSpPr>
          <p:cNvPr id="624" name="Google Shape;624;p21"/>
          <p:cNvSpPr/>
          <p:nvPr/>
        </p:nvSpPr>
        <p:spPr>
          <a:xfrm>
            <a:off x="31025" y="1879700"/>
            <a:ext cx="17724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DOM </a:t>
            </a:r>
            <a:endParaRPr b="1">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document</a:t>
            </a:r>
            <a:endParaRPr b="1">
              <a:latin typeface="Arvo"/>
              <a:ea typeface="Arvo"/>
              <a:cs typeface="Arvo"/>
              <a:sym typeface="Arvo"/>
            </a:endParaRPr>
          </a:p>
        </p:txBody>
      </p:sp>
      <p:sp>
        <p:nvSpPr>
          <p:cNvPr id="625" name="Google Shape;625;p21"/>
          <p:cNvSpPr/>
          <p:nvPr/>
        </p:nvSpPr>
        <p:spPr>
          <a:xfrm>
            <a:off x="2340075" y="1879700"/>
            <a:ext cx="17724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XML</a:t>
            </a:r>
            <a:endParaRPr b="1">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String</a:t>
            </a:r>
            <a:endParaRPr b="1">
              <a:latin typeface="Arvo"/>
              <a:ea typeface="Arvo"/>
              <a:cs typeface="Arvo"/>
              <a:sym typeface="Arvo"/>
            </a:endParaRPr>
          </a:p>
        </p:txBody>
      </p:sp>
      <p:sp>
        <p:nvSpPr>
          <p:cNvPr id="626" name="Google Shape;626;p21"/>
          <p:cNvSpPr/>
          <p:nvPr/>
        </p:nvSpPr>
        <p:spPr>
          <a:xfrm>
            <a:off x="4838200" y="1857413"/>
            <a:ext cx="17724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latin typeface="Arvo"/>
                <a:ea typeface="Arvo"/>
                <a:cs typeface="Arvo"/>
                <a:sym typeface="Arvo"/>
              </a:rPr>
              <a:t>XML</a:t>
            </a:r>
            <a:endParaRPr b="1">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String</a:t>
            </a:r>
            <a:endParaRPr b="1">
              <a:latin typeface="Arvo"/>
              <a:ea typeface="Arvo"/>
              <a:cs typeface="Arvo"/>
              <a:sym typeface="Arvo"/>
            </a:endParaRPr>
          </a:p>
        </p:txBody>
      </p:sp>
      <p:sp>
        <p:nvSpPr>
          <p:cNvPr id="627" name="Google Shape;627;p21"/>
          <p:cNvSpPr/>
          <p:nvPr/>
        </p:nvSpPr>
        <p:spPr>
          <a:xfrm>
            <a:off x="3589150" y="2966650"/>
            <a:ext cx="17724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 DOM </a:t>
            </a:r>
            <a:endParaRPr b="1">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document</a:t>
            </a:r>
            <a:endParaRPr b="1">
              <a:latin typeface="Arvo"/>
              <a:ea typeface="Arvo"/>
              <a:cs typeface="Arvo"/>
              <a:sym typeface="Arvo"/>
            </a:endParaRPr>
          </a:p>
          <a:p>
            <a:pPr indent="0" lvl="0" marL="0" rtl="0" algn="ctr">
              <a:spcBef>
                <a:spcPts val="0"/>
              </a:spcBef>
              <a:spcAft>
                <a:spcPts val="0"/>
              </a:spcAft>
              <a:buNone/>
            </a:pPr>
            <a:r>
              <a:t/>
            </a:r>
            <a:endParaRPr b="1">
              <a:latin typeface="Arvo"/>
              <a:ea typeface="Arvo"/>
              <a:cs typeface="Arvo"/>
              <a:sym typeface="Arvo"/>
            </a:endParaRPr>
          </a:p>
        </p:txBody>
      </p:sp>
      <p:pic>
        <p:nvPicPr>
          <p:cNvPr id="628" name="Google Shape;628;p21"/>
          <p:cNvPicPr preferRelativeResize="0"/>
          <p:nvPr/>
        </p:nvPicPr>
        <p:blipFill>
          <a:blip r:embed="rId4">
            <a:alphaModFix/>
          </a:blip>
          <a:stretch>
            <a:fillRect/>
          </a:stretch>
        </p:blipFill>
        <p:spPr>
          <a:xfrm>
            <a:off x="497975" y="2484275"/>
            <a:ext cx="838500" cy="832876"/>
          </a:xfrm>
          <a:prstGeom prst="rect">
            <a:avLst/>
          </a:prstGeom>
          <a:noFill/>
          <a:ln>
            <a:noFill/>
          </a:ln>
        </p:spPr>
      </p:pic>
      <p:sp>
        <p:nvSpPr>
          <p:cNvPr id="629" name="Google Shape;629;p21"/>
          <p:cNvSpPr/>
          <p:nvPr/>
        </p:nvSpPr>
        <p:spPr>
          <a:xfrm>
            <a:off x="4282897" y="2071850"/>
            <a:ext cx="384900" cy="359400"/>
          </a:xfrm>
          <a:prstGeom prst="mathPlus">
            <a:avLst>
              <a:gd fmla="val 23520" name="adj1"/>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0" name="Google Shape;630;p21"/>
          <p:cNvPicPr preferRelativeResize="0"/>
          <p:nvPr/>
        </p:nvPicPr>
        <p:blipFill>
          <a:blip r:embed="rId4">
            <a:alphaModFix/>
          </a:blip>
          <a:stretch>
            <a:fillRect/>
          </a:stretch>
        </p:blipFill>
        <p:spPr>
          <a:xfrm>
            <a:off x="5239650" y="2987925"/>
            <a:ext cx="838500" cy="832876"/>
          </a:xfrm>
          <a:prstGeom prst="rect">
            <a:avLst/>
          </a:prstGeom>
          <a:noFill/>
          <a:ln>
            <a:noFill/>
          </a:ln>
        </p:spPr>
      </p:pic>
      <p:cxnSp>
        <p:nvCxnSpPr>
          <p:cNvPr id="631" name="Google Shape;631;p21"/>
          <p:cNvCxnSpPr>
            <a:stCxn id="624" idx="3"/>
            <a:endCxn id="625" idx="1"/>
          </p:cNvCxnSpPr>
          <p:nvPr/>
        </p:nvCxnSpPr>
        <p:spPr>
          <a:xfrm>
            <a:off x="1803425" y="2251550"/>
            <a:ext cx="536700" cy="0"/>
          </a:xfrm>
          <a:prstGeom prst="straightConnector1">
            <a:avLst/>
          </a:prstGeom>
          <a:noFill/>
          <a:ln cap="flat" cmpd="sng" w="28575">
            <a:solidFill>
              <a:schemeClr val="dk2"/>
            </a:solidFill>
            <a:prstDash val="solid"/>
            <a:round/>
            <a:headEnd len="med" w="med" type="none"/>
            <a:tailEnd len="med" w="med" type="triangle"/>
          </a:ln>
        </p:spPr>
      </p:cxnSp>
      <p:cxnSp>
        <p:nvCxnSpPr>
          <p:cNvPr id="632" name="Google Shape;632;p21"/>
          <p:cNvCxnSpPr/>
          <p:nvPr/>
        </p:nvCxnSpPr>
        <p:spPr>
          <a:xfrm>
            <a:off x="4470088" y="2484275"/>
            <a:ext cx="16500" cy="515100"/>
          </a:xfrm>
          <a:prstGeom prst="straightConnector1">
            <a:avLst/>
          </a:prstGeom>
          <a:noFill/>
          <a:ln cap="flat" cmpd="sng" w="28575">
            <a:solidFill>
              <a:schemeClr val="dk2"/>
            </a:solidFill>
            <a:prstDash val="solid"/>
            <a:round/>
            <a:headEnd len="med" w="med" type="none"/>
            <a:tailEnd len="med" w="med" type="triangle"/>
          </a:ln>
        </p:spPr>
      </p:cxnSp>
      <p:sp>
        <p:nvSpPr>
          <p:cNvPr id="633" name="Google Shape;633;p21"/>
          <p:cNvSpPr/>
          <p:nvPr/>
        </p:nvSpPr>
        <p:spPr>
          <a:xfrm>
            <a:off x="3592150" y="4053600"/>
            <a:ext cx="17724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Arvo"/>
              <a:ea typeface="Arvo"/>
              <a:cs typeface="Arvo"/>
              <a:sym typeface="Arvo"/>
            </a:endParaRPr>
          </a:p>
          <a:p>
            <a:pPr indent="0" lvl="0" marL="0" rtl="0" algn="ctr">
              <a:spcBef>
                <a:spcPts val="0"/>
              </a:spcBef>
              <a:spcAft>
                <a:spcPts val="0"/>
              </a:spcAft>
              <a:buNone/>
            </a:pPr>
            <a:r>
              <a:rPr b="1" lang="es">
                <a:latin typeface="Arvo"/>
                <a:ea typeface="Arvo"/>
                <a:cs typeface="Arvo"/>
                <a:sym typeface="Arvo"/>
              </a:rPr>
              <a:t>Transform to XML File</a:t>
            </a:r>
            <a:endParaRPr b="1">
              <a:latin typeface="Arvo"/>
              <a:ea typeface="Arvo"/>
              <a:cs typeface="Arvo"/>
              <a:sym typeface="Arvo"/>
            </a:endParaRPr>
          </a:p>
          <a:p>
            <a:pPr indent="0" lvl="0" marL="0" rtl="0" algn="ctr">
              <a:spcBef>
                <a:spcPts val="0"/>
              </a:spcBef>
              <a:spcAft>
                <a:spcPts val="0"/>
              </a:spcAft>
              <a:buNone/>
            </a:pPr>
            <a:r>
              <a:t/>
            </a:r>
            <a:endParaRPr b="1">
              <a:latin typeface="Arvo"/>
              <a:ea typeface="Arvo"/>
              <a:cs typeface="Arvo"/>
              <a:sym typeface="Arvo"/>
            </a:endParaRPr>
          </a:p>
        </p:txBody>
      </p:sp>
      <p:cxnSp>
        <p:nvCxnSpPr>
          <p:cNvPr id="634" name="Google Shape;634;p21"/>
          <p:cNvCxnSpPr>
            <a:stCxn id="627" idx="2"/>
          </p:cNvCxnSpPr>
          <p:nvPr/>
        </p:nvCxnSpPr>
        <p:spPr>
          <a:xfrm>
            <a:off x="4475350" y="3710350"/>
            <a:ext cx="5400" cy="379200"/>
          </a:xfrm>
          <a:prstGeom prst="straightConnector1">
            <a:avLst/>
          </a:prstGeom>
          <a:noFill/>
          <a:ln cap="flat" cmpd="sng" w="28575">
            <a:solidFill>
              <a:schemeClr val="dk2"/>
            </a:solidFill>
            <a:prstDash val="solid"/>
            <a:round/>
            <a:headEnd len="med" w="med" type="none"/>
            <a:tailEnd len="med" w="med" type="triangle"/>
          </a:ln>
        </p:spPr>
      </p:cxnSp>
      <p:pic>
        <p:nvPicPr>
          <p:cNvPr id="635" name="Google Shape;635;p21"/>
          <p:cNvPicPr preferRelativeResize="0"/>
          <p:nvPr/>
        </p:nvPicPr>
        <p:blipFill>
          <a:blip r:embed="rId5">
            <a:alphaModFix/>
          </a:blip>
          <a:stretch>
            <a:fillRect/>
          </a:stretch>
        </p:blipFill>
        <p:spPr>
          <a:xfrm>
            <a:off x="2681338" y="3958226"/>
            <a:ext cx="1089875" cy="1089875"/>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grpSp>
        <p:nvGrpSpPr>
          <p:cNvPr id="636" name="Google Shape;636;p21"/>
          <p:cNvGrpSpPr/>
          <p:nvPr/>
        </p:nvGrpSpPr>
        <p:grpSpPr>
          <a:xfrm>
            <a:off x="5184886" y="4075883"/>
            <a:ext cx="671532" cy="781929"/>
            <a:chOff x="-62148800" y="3377700"/>
            <a:chExt cx="311125" cy="316750"/>
          </a:xfrm>
        </p:grpSpPr>
        <p:sp>
          <p:nvSpPr>
            <p:cNvPr id="637" name="Google Shape;637;p21"/>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accent1"/>
            </a:solidFill>
            <a:ln cap="flat" cmpd="sng" w="9525">
              <a:solidFill>
                <a:schemeClr val="accent3"/>
              </a:solidFill>
              <a:prstDash val="solid"/>
              <a:round/>
              <a:headEnd len="sm" w="sm" type="none"/>
              <a:tailEnd len="sm" w="sm" type="none"/>
            </a:ln>
            <a:effectLst>
              <a:outerShdw blurRad="57150" rotWithShape="0" algn="bl" dir="2400000" dist="6667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accent1"/>
            </a:solidFill>
            <a:ln cap="flat" cmpd="sng" w="9525">
              <a:solidFill>
                <a:schemeClr val="accent3"/>
              </a:solidFill>
              <a:prstDash val="solid"/>
              <a:round/>
              <a:headEnd len="sm" w="sm" type="none"/>
              <a:tailEnd len="sm" w="sm" type="none"/>
            </a:ln>
            <a:effectLst>
              <a:outerShdw blurRad="57150" rotWithShape="0" algn="bl" dir="2400000" dist="66675">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21"/>
          <p:cNvSpPr txBox="1"/>
          <p:nvPr/>
        </p:nvSpPr>
        <p:spPr>
          <a:xfrm>
            <a:off x="0" y="74375"/>
            <a:ext cx="3000000" cy="6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600">
                <a:latin typeface="Arvo"/>
                <a:ea typeface="Arvo"/>
                <a:cs typeface="Arvo"/>
                <a:sym typeface="Arvo"/>
              </a:rPr>
              <a:t>APPROACH</a:t>
            </a:r>
            <a:endParaRPr b="1" sz="2600">
              <a:latin typeface="Arvo"/>
              <a:ea typeface="Arvo"/>
              <a:cs typeface="Arvo"/>
              <a:sym typeface="Arvo"/>
            </a:endParaRPr>
          </a:p>
        </p:txBody>
      </p:sp>
      <p:cxnSp>
        <p:nvCxnSpPr>
          <p:cNvPr id="640" name="Google Shape;640;p21"/>
          <p:cNvCxnSpPr>
            <a:endCxn id="624" idx="0"/>
          </p:cNvCxnSpPr>
          <p:nvPr/>
        </p:nvCxnSpPr>
        <p:spPr>
          <a:xfrm>
            <a:off x="917225" y="1462400"/>
            <a:ext cx="0" cy="417300"/>
          </a:xfrm>
          <a:prstGeom prst="straightConnector1">
            <a:avLst/>
          </a:prstGeom>
          <a:noFill/>
          <a:ln cap="flat" cmpd="sng" w="28575">
            <a:solidFill>
              <a:schemeClr val="dk2"/>
            </a:solidFill>
            <a:prstDash val="solid"/>
            <a:round/>
            <a:headEnd len="med" w="med" type="none"/>
            <a:tailEnd len="med" w="med" type="triangle"/>
          </a:ln>
        </p:spPr>
      </p:cxnSp>
      <p:pic>
        <p:nvPicPr>
          <p:cNvPr id="641" name="Google Shape;641;p21"/>
          <p:cNvPicPr preferRelativeResize="0"/>
          <p:nvPr/>
        </p:nvPicPr>
        <p:blipFill>
          <a:blip r:embed="rId6">
            <a:alphaModFix/>
          </a:blip>
          <a:stretch>
            <a:fillRect/>
          </a:stretch>
        </p:blipFill>
        <p:spPr>
          <a:xfrm>
            <a:off x="7394425" y="1769538"/>
            <a:ext cx="1162050" cy="1162050"/>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cxnSp>
        <p:nvCxnSpPr>
          <p:cNvPr id="642" name="Google Shape;642;p21"/>
          <p:cNvCxnSpPr>
            <a:stCxn id="641" idx="1"/>
          </p:cNvCxnSpPr>
          <p:nvPr/>
        </p:nvCxnSpPr>
        <p:spPr>
          <a:xfrm rot="10800000">
            <a:off x="6632725" y="2341563"/>
            <a:ext cx="761700" cy="9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1000"/>
                                        <p:tgtEl>
                                          <p:spTgt spid="62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34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3600"/>
                                        <p:tgtEl>
                                          <p:spTgt spid="640"/>
                                        </p:tgtEl>
                                      </p:cBhvr>
                                    </p:animEffect>
                                  </p:childTnLst>
                                </p:cTn>
                              </p:par>
                              <p:par>
                                <p:cTn fill="hold" nodeType="withEffect" presetClass="entr" presetID="2" presetSubtype="8">
                                  <p:stCondLst>
                                    <p:cond delay="0"/>
                                  </p:stCondLst>
                                  <p:childTnLst>
                                    <p:set>
                                      <p:cBhvr>
                                        <p:cTn dur="1" fill="hold">
                                          <p:stCondLst>
                                            <p:cond delay="0"/>
                                          </p:stCondLst>
                                        </p:cTn>
                                        <p:tgtEl>
                                          <p:spTgt spid="624"/>
                                        </p:tgtEl>
                                        <p:attrNameLst>
                                          <p:attrName>style.visibility</p:attrName>
                                        </p:attrNameLst>
                                      </p:cBhvr>
                                      <p:to>
                                        <p:strVal val="visible"/>
                                      </p:to>
                                    </p:set>
                                    <p:anim calcmode="lin" valueType="num">
                                      <p:cBhvr additive="base">
                                        <p:cTn dur="1000"/>
                                        <p:tgtEl>
                                          <p:spTgt spid="62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3600"/>
                                        <p:tgtEl>
                                          <p:spTgt spid="628"/>
                                        </p:tgtEl>
                                      </p:cBhvr>
                                    </p:animEffect>
                                  </p:childTnLst>
                                </p:cTn>
                              </p:par>
                              <p:par>
                                <p:cTn fill="hold" nodeType="withEffect" presetClass="entr" presetID="2" presetSubtype="2">
                                  <p:stCondLst>
                                    <p:cond delay="0"/>
                                  </p:stCondLst>
                                  <p:childTnLst>
                                    <p:set>
                                      <p:cBhvr>
                                        <p:cTn dur="1" fill="hold">
                                          <p:stCondLst>
                                            <p:cond delay="0"/>
                                          </p:stCondLst>
                                        </p:cTn>
                                        <p:tgtEl>
                                          <p:spTgt spid="620"/>
                                        </p:tgtEl>
                                        <p:attrNameLst>
                                          <p:attrName>style.visibility</p:attrName>
                                        </p:attrNameLst>
                                      </p:cBhvr>
                                      <p:to>
                                        <p:strVal val="visible"/>
                                      </p:to>
                                    </p:set>
                                    <p:anim calcmode="lin" valueType="num">
                                      <p:cBhvr additive="base">
                                        <p:cTn dur="1000"/>
                                        <p:tgtEl>
                                          <p:spTgt spid="62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36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000"/>
                                        <p:tgtEl>
                                          <p:spTgt spid="63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5"/>
                                        </p:tgtEl>
                                        <p:attrNameLst>
                                          <p:attrName>style.visibility</p:attrName>
                                        </p:attrNameLst>
                                      </p:cBhvr>
                                      <p:to>
                                        <p:strVal val="visible"/>
                                      </p:to>
                                    </p:set>
                                    <p:anim calcmode="lin" valueType="num">
                                      <p:cBhvr additive="base">
                                        <p:cTn dur="1000"/>
                                        <p:tgtEl>
                                          <p:spTgt spid="6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26"/>
                                        </p:tgtEl>
                                        <p:attrNameLst>
                                          <p:attrName>style.visibility</p:attrName>
                                        </p:attrNameLst>
                                      </p:cBhvr>
                                      <p:to>
                                        <p:strVal val="visible"/>
                                      </p:to>
                                    </p:set>
                                    <p:anim calcmode="lin" valueType="num">
                                      <p:cBhvr additive="base">
                                        <p:cTn dur="1000"/>
                                        <p:tgtEl>
                                          <p:spTgt spid="6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000"/>
                                        <p:tgtEl>
                                          <p:spTgt spid="6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7"/>
                                        </p:tgtEl>
                                        <p:attrNameLst>
                                          <p:attrName>style.visibility</p:attrName>
                                        </p:attrNameLst>
                                      </p:cBhvr>
                                      <p:to>
                                        <p:strVal val="visible"/>
                                      </p:to>
                                    </p:set>
                                    <p:anim calcmode="lin" valueType="num">
                                      <p:cBhvr additive="base">
                                        <p:cTn dur="1000"/>
                                        <p:tgtEl>
                                          <p:spTgt spid="627"/>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3800"/>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33"/>
                                        </p:tgtEl>
                                        <p:attrNameLst>
                                          <p:attrName>style.visibility</p:attrName>
                                        </p:attrNameLst>
                                      </p:cBhvr>
                                      <p:to>
                                        <p:strVal val="visible"/>
                                      </p:to>
                                    </p:set>
                                    <p:anim calcmode="lin" valueType="num">
                                      <p:cBhvr additive="base">
                                        <p:cTn dur="1000"/>
                                        <p:tgtEl>
                                          <p:spTgt spid="63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3900"/>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3900"/>
                                        <p:tgtEl>
                                          <p:spTgt spid="6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22"/>
          <p:cNvSpPr txBox="1"/>
          <p:nvPr/>
        </p:nvSpPr>
        <p:spPr>
          <a:xfrm>
            <a:off x="2716700" y="985650"/>
            <a:ext cx="6369300" cy="679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4800">
                <a:solidFill>
                  <a:srgbClr val="434343"/>
                </a:solidFill>
                <a:latin typeface="Barlow Condensed SemiBold"/>
                <a:ea typeface="Barlow Condensed SemiBold"/>
                <a:cs typeface="Barlow Condensed SemiBold"/>
                <a:sym typeface="Barlow Condensed SemiBold"/>
              </a:rPr>
              <a:t>Limitations of the S/W</a:t>
            </a:r>
            <a:endParaRPr sz="4800">
              <a:solidFill>
                <a:srgbClr val="434343"/>
              </a:solidFill>
              <a:latin typeface="Barlow Condensed SemiBold"/>
              <a:ea typeface="Barlow Condensed SemiBold"/>
              <a:cs typeface="Barlow Condensed SemiBold"/>
              <a:sym typeface="Barlow Condensed SemiBold"/>
            </a:endParaRPr>
          </a:p>
        </p:txBody>
      </p:sp>
      <p:sp>
        <p:nvSpPr>
          <p:cNvPr id="648" name="Google Shape;648;p22"/>
          <p:cNvSpPr/>
          <p:nvPr/>
        </p:nvSpPr>
        <p:spPr>
          <a:xfrm>
            <a:off x="4903300" y="2385400"/>
            <a:ext cx="4240800" cy="3561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txBox="1"/>
          <p:nvPr/>
        </p:nvSpPr>
        <p:spPr>
          <a:xfrm>
            <a:off x="4873000" y="3099325"/>
            <a:ext cx="2850600" cy="88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solidFill>
                <a:srgbClr val="434343"/>
              </a:solidFill>
              <a:latin typeface="Arvo"/>
              <a:ea typeface="Arvo"/>
              <a:cs typeface="Arvo"/>
              <a:sym typeface="Arvo"/>
            </a:endParaRPr>
          </a:p>
          <a:p>
            <a:pPr indent="0" lvl="0" marL="457200" rtl="0" algn="l">
              <a:lnSpc>
                <a:spcPct val="150000"/>
              </a:lnSpc>
              <a:spcBef>
                <a:spcPts val="0"/>
              </a:spcBef>
              <a:spcAft>
                <a:spcPts val="0"/>
              </a:spcAft>
              <a:buNone/>
            </a:pPr>
            <a:r>
              <a:rPr lang="es">
                <a:solidFill>
                  <a:srgbClr val="434343"/>
                </a:solidFill>
                <a:latin typeface="Arvo"/>
                <a:ea typeface="Arvo"/>
                <a:cs typeface="Arvo"/>
                <a:sym typeface="Arvo"/>
              </a:rPr>
              <a:t>At least some of the </a:t>
            </a:r>
            <a:r>
              <a:rPr b="1" lang="es">
                <a:solidFill>
                  <a:schemeClr val="accent4"/>
                </a:solidFill>
                <a:latin typeface="Arvo"/>
                <a:ea typeface="Arvo"/>
                <a:cs typeface="Arvo"/>
                <a:sym typeface="Arvo"/>
              </a:rPr>
              <a:t>words </a:t>
            </a:r>
            <a:r>
              <a:rPr lang="es">
                <a:solidFill>
                  <a:srgbClr val="434343"/>
                </a:solidFill>
                <a:latin typeface="Arvo"/>
                <a:ea typeface="Arvo"/>
                <a:cs typeface="Arvo"/>
                <a:sym typeface="Arvo"/>
              </a:rPr>
              <a:t>in the </a:t>
            </a:r>
            <a:r>
              <a:rPr b="1" lang="es">
                <a:solidFill>
                  <a:schemeClr val="accent4"/>
                </a:solidFill>
                <a:latin typeface="Arvo"/>
                <a:ea typeface="Arvo"/>
                <a:cs typeface="Arvo"/>
                <a:sym typeface="Arvo"/>
              </a:rPr>
              <a:t>heading </a:t>
            </a:r>
            <a:r>
              <a:rPr lang="es">
                <a:solidFill>
                  <a:srgbClr val="434343"/>
                </a:solidFill>
                <a:latin typeface="Arvo"/>
                <a:ea typeface="Arvo"/>
                <a:cs typeface="Arvo"/>
                <a:sym typeface="Arvo"/>
              </a:rPr>
              <a:t>should be known</a:t>
            </a:r>
            <a:endParaRPr>
              <a:solidFill>
                <a:srgbClr val="434343"/>
              </a:solidFill>
              <a:latin typeface="Arvo"/>
              <a:ea typeface="Arvo"/>
              <a:cs typeface="Arvo"/>
              <a:sym typeface="Arvo"/>
            </a:endParaRPr>
          </a:p>
        </p:txBody>
      </p:sp>
      <p:sp>
        <p:nvSpPr>
          <p:cNvPr id="650" name="Google Shape;650;p22"/>
          <p:cNvSpPr/>
          <p:nvPr/>
        </p:nvSpPr>
        <p:spPr>
          <a:xfrm>
            <a:off x="4116450" y="1573700"/>
            <a:ext cx="5193300" cy="4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1" name="Google Shape;651;p22"/>
          <p:cNvPicPr preferRelativeResize="0"/>
          <p:nvPr/>
        </p:nvPicPr>
        <p:blipFill>
          <a:blip r:embed="rId3">
            <a:alphaModFix/>
          </a:blip>
          <a:stretch>
            <a:fillRect/>
          </a:stretch>
        </p:blipFill>
        <p:spPr>
          <a:xfrm>
            <a:off x="3402325" y="1858875"/>
            <a:ext cx="1252350" cy="1252350"/>
          </a:xfrm>
          <a:prstGeom prst="rect">
            <a:avLst/>
          </a:prstGeom>
          <a:noFill/>
          <a:ln cap="flat" cmpd="sng" w="28575">
            <a:solidFill>
              <a:schemeClr val="dk2"/>
            </a:solidFill>
            <a:prstDash val="solid"/>
            <a:round/>
            <a:headEnd len="sm" w="sm" type="none"/>
            <a:tailEnd len="sm" w="sm" type="none"/>
          </a:ln>
          <a:effectLst>
            <a:outerShdw blurRad="57150" rotWithShape="0" algn="bl" dir="7980000" dist="123825">
              <a:srgbClr val="000000">
                <a:alpha val="28000"/>
              </a:srgbClr>
            </a:outerShdw>
          </a:effectLst>
        </p:spPr>
      </p:pic>
      <p:sp>
        <p:nvSpPr>
          <p:cNvPr id="652" name="Google Shape;652;p22"/>
          <p:cNvSpPr txBox="1"/>
          <p:nvPr/>
        </p:nvSpPr>
        <p:spPr>
          <a:xfrm>
            <a:off x="2770450" y="3309300"/>
            <a:ext cx="2516100" cy="4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500">
                <a:solidFill>
                  <a:schemeClr val="accent4"/>
                </a:solidFill>
                <a:latin typeface="Arvo"/>
                <a:ea typeface="Arvo"/>
                <a:cs typeface="Arvo"/>
                <a:sym typeface="Arvo"/>
              </a:rPr>
              <a:t>Recognition of the </a:t>
            </a:r>
            <a:endParaRPr b="1" sz="1500">
              <a:solidFill>
                <a:schemeClr val="accent4"/>
              </a:solidFill>
              <a:latin typeface="Arvo"/>
              <a:ea typeface="Arvo"/>
              <a:cs typeface="Arvo"/>
              <a:sym typeface="Arvo"/>
            </a:endParaRPr>
          </a:p>
          <a:p>
            <a:pPr indent="0" lvl="0" marL="0" rtl="0" algn="ctr">
              <a:spcBef>
                <a:spcPts val="0"/>
              </a:spcBef>
              <a:spcAft>
                <a:spcPts val="0"/>
              </a:spcAft>
              <a:buNone/>
            </a:pPr>
            <a:r>
              <a:rPr b="1" lang="es" sz="1500">
                <a:solidFill>
                  <a:schemeClr val="accent4"/>
                </a:solidFill>
                <a:latin typeface="Arvo"/>
                <a:ea typeface="Arvo"/>
                <a:cs typeface="Arvo"/>
                <a:sym typeface="Arvo"/>
              </a:rPr>
              <a:t>“key”-”value” pairs</a:t>
            </a:r>
            <a:endParaRPr b="1" sz="1500">
              <a:solidFill>
                <a:schemeClr val="accent4"/>
              </a:solidFill>
              <a:latin typeface="Arvo"/>
              <a:ea typeface="Arvo"/>
              <a:cs typeface="Arvo"/>
              <a:sym typeface="Arvo"/>
            </a:endParaRPr>
          </a:p>
        </p:txBody>
      </p:sp>
      <p:sp>
        <p:nvSpPr>
          <p:cNvPr id="653" name="Google Shape;653;p22"/>
          <p:cNvSpPr txBox="1"/>
          <p:nvPr/>
        </p:nvSpPr>
        <p:spPr>
          <a:xfrm>
            <a:off x="2448250" y="3904250"/>
            <a:ext cx="3160500" cy="11517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Arvo"/>
              <a:buChar char="➢"/>
            </a:pPr>
            <a:r>
              <a:rPr lang="es">
                <a:latin typeface="Arvo"/>
                <a:ea typeface="Arvo"/>
                <a:cs typeface="Arvo"/>
                <a:sym typeface="Arvo"/>
              </a:rPr>
              <a:t>Change in </a:t>
            </a:r>
            <a:r>
              <a:rPr b="1" lang="es">
                <a:solidFill>
                  <a:schemeClr val="accent4"/>
                </a:solidFill>
                <a:latin typeface="Arvo"/>
                <a:ea typeface="Arvo"/>
                <a:cs typeface="Arvo"/>
                <a:sym typeface="Arvo"/>
              </a:rPr>
              <a:t>text styles</a:t>
            </a:r>
            <a:endParaRPr b="1">
              <a:solidFill>
                <a:schemeClr val="accent4"/>
              </a:solidFill>
              <a:latin typeface="Arvo"/>
              <a:ea typeface="Arvo"/>
              <a:cs typeface="Arvo"/>
              <a:sym typeface="Arvo"/>
            </a:endParaRPr>
          </a:p>
          <a:p>
            <a:pPr indent="-317500" lvl="0" marL="457200" rtl="0" algn="l">
              <a:lnSpc>
                <a:spcPct val="150000"/>
              </a:lnSpc>
              <a:spcBef>
                <a:spcPts val="0"/>
              </a:spcBef>
              <a:spcAft>
                <a:spcPts val="0"/>
              </a:spcAft>
              <a:buClr>
                <a:schemeClr val="accent4"/>
              </a:buClr>
              <a:buSzPts val="1400"/>
              <a:buFont typeface="Arvo"/>
              <a:buChar char="➢"/>
            </a:pPr>
            <a:r>
              <a:rPr b="1" lang="es">
                <a:solidFill>
                  <a:schemeClr val="accent4"/>
                </a:solidFill>
                <a:latin typeface="Arvo"/>
                <a:ea typeface="Arvo"/>
                <a:cs typeface="Arvo"/>
                <a:sym typeface="Arvo"/>
              </a:rPr>
              <a:t>Line-spacing</a:t>
            </a:r>
            <a:endParaRPr b="1">
              <a:solidFill>
                <a:schemeClr val="accent4"/>
              </a:solidFill>
              <a:latin typeface="Arvo"/>
              <a:ea typeface="Arvo"/>
              <a:cs typeface="Arvo"/>
              <a:sym typeface="Arvo"/>
            </a:endParaRPr>
          </a:p>
          <a:p>
            <a:pPr indent="-317500" lvl="0" marL="457200" rtl="0" algn="l">
              <a:lnSpc>
                <a:spcPct val="150000"/>
              </a:lnSpc>
              <a:spcBef>
                <a:spcPts val="0"/>
              </a:spcBef>
              <a:spcAft>
                <a:spcPts val="0"/>
              </a:spcAft>
              <a:buClr>
                <a:schemeClr val="lt1"/>
              </a:buClr>
              <a:buSzPts val="1400"/>
              <a:buFont typeface="Arvo"/>
              <a:buChar char="➢"/>
            </a:pPr>
            <a:r>
              <a:rPr b="1" lang="es">
                <a:solidFill>
                  <a:schemeClr val="accent4"/>
                </a:solidFill>
                <a:latin typeface="Arvo"/>
                <a:ea typeface="Arvo"/>
                <a:cs typeface="Arvo"/>
                <a:sym typeface="Arvo"/>
              </a:rPr>
              <a:t>C</a:t>
            </a:r>
            <a:r>
              <a:rPr b="1" lang="es">
                <a:solidFill>
                  <a:schemeClr val="accent4"/>
                </a:solidFill>
                <a:latin typeface="Arvo"/>
                <a:ea typeface="Arvo"/>
                <a:cs typeface="Arvo"/>
                <a:sym typeface="Arvo"/>
              </a:rPr>
              <a:t>ould be difficult</a:t>
            </a:r>
            <a:r>
              <a:rPr b="1" lang="es">
                <a:solidFill>
                  <a:schemeClr val="lt1"/>
                </a:solidFill>
                <a:latin typeface="Arvo"/>
                <a:ea typeface="Arvo"/>
                <a:cs typeface="Arvo"/>
                <a:sym typeface="Arvo"/>
              </a:rPr>
              <a:t> </a:t>
            </a:r>
            <a:r>
              <a:rPr lang="es">
                <a:solidFill>
                  <a:schemeClr val="lt1"/>
                </a:solidFill>
                <a:latin typeface="Arvo"/>
                <a:ea typeface="Arvo"/>
                <a:cs typeface="Arvo"/>
                <a:sym typeface="Arvo"/>
              </a:rPr>
              <a:t>to handle</a:t>
            </a:r>
            <a:endParaRPr>
              <a:latin typeface="Arvo"/>
              <a:ea typeface="Arvo"/>
              <a:cs typeface="Arvo"/>
              <a:sym typeface="Arvo"/>
            </a:endParaRPr>
          </a:p>
          <a:p>
            <a:pPr indent="0" lvl="0" marL="457200" rtl="0" algn="l">
              <a:lnSpc>
                <a:spcPct val="150000"/>
              </a:lnSpc>
              <a:spcBef>
                <a:spcPts val="0"/>
              </a:spcBef>
              <a:spcAft>
                <a:spcPts val="0"/>
              </a:spcAft>
              <a:buNone/>
            </a:pPr>
            <a:r>
              <a:t/>
            </a:r>
            <a:endParaRPr>
              <a:latin typeface="Arvo"/>
              <a:ea typeface="Arvo"/>
              <a:cs typeface="Arvo"/>
              <a:sym typeface="Arvo"/>
            </a:endParaRPr>
          </a:p>
          <a:p>
            <a:pPr indent="0" lvl="0" marL="0" rtl="0" algn="l">
              <a:lnSpc>
                <a:spcPct val="150000"/>
              </a:lnSpc>
              <a:spcBef>
                <a:spcPts val="0"/>
              </a:spcBef>
              <a:spcAft>
                <a:spcPts val="0"/>
              </a:spcAft>
              <a:buNone/>
            </a:pPr>
            <a:r>
              <a:t/>
            </a:r>
            <a:endParaRPr>
              <a:latin typeface="Arvo"/>
              <a:ea typeface="Arvo"/>
              <a:cs typeface="Arvo"/>
              <a:sym typeface="Arvo"/>
            </a:endParaRPr>
          </a:p>
        </p:txBody>
      </p:sp>
      <p:pic>
        <p:nvPicPr>
          <p:cNvPr id="654" name="Google Shape;654;p22"/>
          <p:cNvPicPr preferRelativeResize="0"/>
          <p:nvPr/>
        </p:nvPicPr>
        <p:blipFill>
          <a:blip r:embed="rId4">
            <a:alphaModFix/>
          </a:blip>
          <a:stretch>
            <a:fillRect/>
          </a:stretch>
        </p:blipFill>
        <p:spPr>
          <a:xfrm>
            <a:off x="5608750" y="1809186"/>
            <a:ext cx="1379100" cy="1379075"/>
          </a:xfrm>
          <a:prstGeom prst="rect">
            <a:avLst/>
          </a:prstGeom>
          <a:noFill/>
          <a:ln>
            <a:noFill/>
          </a:ln>
          <a:effectLst>
            <a:outerShdw blurRad="57150" rotWithShape="0" algn="bl" dir="8760000" dist="171450">
              <a:srgbClr val="000000">
                <a:alpha val="26000"/>
              </a:srgbClr>
            </a:outerShdw>
          </a:effectLst>
        </p:spPr>
      </p:pic>
      <p:pic>
        <p:nvPicPr>
          <p:cNvPr id="655" name="Google Shape;655;p22"/>
          <p:cNvPicPr preferRelativeResize="0"/>
          <p:nvPr/>
        </p:nvPicPr>
        <p:blipFill>
          <a:blip r:embed="rId5">
            <a:alphaModFix/>
          </a:blip>
          <a:stretch>
            <a:fillRect/>
          </a:stretch>
        </p:blipFill>
        <p:spPr>
          <a:xfrm>
            <a:off x="259875" y="1573700"/>
            <a:ext cx="2749283" cy="1763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0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52"/>
                                        </p:tgtEl>
                                        <p:attrNameLst>
                                          <p:attrName>style.visibility</p:attrName>
                                        </p:attrNameLst>
                                      </p:cBhvr>
                                      <p:to>
                                        <p:strVal val="visible"/>
                                      </p:to>
                                    </p:set>
                                    <p:anim calcmode="lin" valueType="num">
                                      <p:cBhvr additive="base">
                                        <p:cTn dur="1000"/>
                                        <p:tgtEl>
                                          <p:spTgt spid="6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53"/>
                                        </p:tgtEl>
                                        <p:attrNameLst>
                                          <p:attrName>style.visibility</p:attrName>
                                        </p:attrNameLst>
                                      </p:cBhvr>
                                      <p:to>
                                        <p:strVal val="visible"/>
                                      </p:to>
                                    </p:set>
                                    <p:anim calcmode="lin" valueType="num">
                                      <p:cBhvr additive="base">
                                        <p:cTn dur="1000"/>
                                        <p:tgtEl>
                                          <p:spTgt spid="6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1000"/>
                                        <p:tgtEl>
                                          <p:spTgt spid="6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23"/>
          <p:cNvSpPr txBox="1"/>
          <p:nvPr/>
        </p:nvSpPr>
        <p:spPr>
          <a:xfrm>
            <a:off x="2716700" y="985650"/>
            <a:ext cx="6034800" cy="679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4800">
                <a:solidFill>
                  <a:srgbClr val="434343"/>
                </a:solidFill>
                <a:latin typeface="Barlow Condensed SemiBold"/>
                <a:ea typeface="Barlow Condensed SemiBold"/>
                <a:cs typeface="Barlow Condensed SemiBold"/>
                <a:sym typeface="Barlow Condensed SemiBold"/>
              </a:rPr>
              <a:t>Conclusión</a:t>
            </a:r>
            <a:endParaRPr sz="4800">
              <a:solidFill>
                <a:srgbClr val="434343"/>
              </a:solidFill>
              <a:latin typeface="Barlow Condensed SemiBold"/>
              <a:ea typeface="Barlow Condensed SemiBold"/>
              <a:cs typeface="Barlow Condensed SemiBold"/>
              <a:sym typeface="Barlow Condensed SemiBold"/>
            </a:endParaRPr>
          </a:p>
        </p:txBody>
      </p:sp>
      <p:sp>
        <p:nvSpPr>
          <p:cNvPr id="661" name="Google Shape;661;p23"/>
          <p:cNvSpPr/>
          <p:nvPr/>
        </p:nvSpPr>
        <p:spPr>
          <a:xfrm>
            <a:off x="4903300" y="2385400"/>
            <a:ext cx="4240800" cy="3561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3"/>
          <p:cNvSpPr txBox="1"/>
          <p:nvPr/>
        </p:nvSpPr>
        <p:spPr>
          <a:xfrm>
            <a:off x="1399750" y="1731100"/>
            <a:ext cx="6584700" cy="301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4"/>
              </a:buClr>
              <a:buSzPts val="1400"/>
              <a:buFont typeface="Arvo"/>
              <a:buChar char="❖"/>
            </a:pPr>
            <a:r>
              <a:rPr lang="es">
                <a:solidFill>
                  <a:srgbClr val="434343"/>
                </a:solidFill>
                <a:latin typeface="Arvo"/>
                <a:ea typeface="Arvo"/>
                <a:cs typeface="Arvo"/>
                <a:sym typeface="Arvo"/>
              </a:rPr>
              <a:t>Our team has been working on this problem statement for the last </a:t>
            </a:r>
            <a:r>
              <a:rPr b="1" lang="es">
                <a:solidFill>
                  <a:schemeClr val="accent4"/>
                </a:solidFill>
                <a:latin typeface="Arvo"/>
                <a:ea typeface="Arvo"/>
                <a:cs typeface="Arvo"/>
                <a:sym typeface="Arvo"/>
              </a:rPr>
              <a:t>5 weeks</a:t>
            </a:r>
            <a:r>
              <a:rPr lang="es">
                <a:solidFill>
                  <a:schemeClr val="accent4"/>
                </a:solidFill>
                <a:latin typeface="Arvo"/>
                <a:ea typeface="Arvo"/>
                <a:cs typeface="Arvo"/>
                <a:sym typeface="Arvo"/>
              </a:rPr>
              <a:t>.</a:t>
            </a:r>
            <a:endParaRPr>
              <a:solidFill>
                <a:schemeClr val="accent4"/>
              </a:solidFill>
              <a:latin typeface="Arvo"/>
              <a:ea typeface="Arvo"/>
              <a:cs typeface="Arvo"/>
              <a:sym typeface="Arvo"/>
            </a:endParaRPr>
          </a:p>
          <a:p>
            <a:pPr indent="0" lvl="0" marL="457200" rtl="0" algn="l">
              <a:spcBef>
                <a:spcPts val="0"/>
              </a:spcBef>
              <a:spcAft>
                <a:spcPts val="0"/>
              </a:spcAft>
              <a:buNone/>
            </a:pPr>
            <a:r>
              <a:t/>
            </a:r>
            <a:endParaRPr>
              <a:solidFill>
                <a:srgbClr val="434343"/>
              </a:solidFill>
              <a:latin typeface="Arvo"/>
              <a:ea typeface="Arvo"/>
              <a:cs typeface="Arvo"/>
              <a:sym typeface="Arvo"/>
            </a:endParaRPr>
          </a:p>
          <a:p>
            <a:pPr indent="-317500" lvl="0" marL="457200" rtl="0" algn="l">
              <a:spcBef>
                <a:spcPts val="0"/>
              </a:spcBef>
              <a:spcAft>
                <a:spcPts val="0"/>
              </a:spcAft>
              <a:buClr>
                <a:schemeClr val="accent4"/>
              </a:buClr>
              <a:buSzPts val="1400"/>
              <a:buFont typeface="Arvo"/>
              <a:buChar char="❖"/>
            </a:pPr>
            <a:r>
              <a:rPr lang="es">
                <a:solidFill>
                  <a:srgbClr val="434343"/>
                </a:solidFill>
                <a:latin typeface="Arvo"/>
                <a:ea typeface="Arvo"/>
                <a:cs typeface="Arvo"/>
                <a:sym typeface="Arvo"/>
              </a:rPr>
              <a:t>We have been able to process </a:t>
            </a:r>
            <a:r>
              <a:rPr b="1" lang="es">
                <a:solidFill>
                  <a:schemeClr val="accent4"/>
                </a:solidFill>
                <a:latin typeface="Arvo"/>
                <a:ea typeface="Arvo"/>
                <a:cs typeface="Arvo"/>
                <a:sym typeface="Arvo"/>
              </a:rPr>
              <a:t>almost all types of PDFs</a:t>
            </a:r>
            <a:r>
              <a:rPr lang="es">
                <a:solidFill>
                  <a:srgbClr val="9900FF"/>
                </a:solidFill>
                <a:latin typeface="Arvo"/>
                <a:ea typeface="Arvo"/>
                <a:cs typeface="Arvo"/>
                <a:sym typeface="Arvo"/>
              </a:rPr>
              <a:t> </a:t>
            </a:r>
            <a:r>
              <a:rPr lang="es">
                <a:solidFill>
                  <a:srgbClr val="434343"/>
                </a:solidFill>
                <a:latin typeface="Arvo"/>
                <a:ea typeface="Arvo"/>
                <a:cs typeface="Arvo"/>
                <a:sym typeface="Arvo"/>
              </a:rPr>
              <a:t>and successfully extracted all data into an xml, to ensure which we changed our algorithm thrice.</a:t>
            </a:r>
            <a:endParaRPr>
              <a:solidFill>
                <a:srgbClr val="434343"/>
              </a:solidFill>
              <a:latin typeface="Arvo"/>
              <a:ea typeface="Arvo"/>
              <a:cs typeface="Arvo"/>
              <a:sym typeface="Arvo"/>
            </a:endParaRPr>
          </a:p>
          <a:p>
            <a:pPr indent="0" lvl="0" marL="457200" rtl="0" algn="l">
              <a:spcBef>
                <a:spcPts val="0"/>
              </a:spcBef>
              <a:spcAft>
                <a:spcPts val="0"/>
              </a:spcAft>
              <a:buNone/>
            </a:pPr>
            <a:r>
              <a:t/>
            </a:r>
            <a:endParaRPr>
              <a:solidFill>
                <a:srgbClr val="434343"/>
              </a:solidFill>
              <a:latin typeface="Arvo"/>
              <a:ea typeface="Arvo"/>
              <a:cs typeface="Arvo"/>
              <a:sym typeface="Arvo"/>
            </a:endParaRPr>
          </a:p>
          <a:p>
            <a:pPr indent="-317500" lvl="0" marL="457200" rtl="0" algn="l">
              <a:spcBef>
                <a:spcPts val="0"/>
              </a:spcBef>
              <a:spcAft>
                <a:spcPts val="0"/>
              </a:spcAft>
              <a:buClr>
                <a:schemeClr val="accent4"/>
              </a:buClr>
              <a:buSzPts val="1400"/>
              <a:buFont typeface="Arvo"/>
              <a:buChar char="❖"/>
            </a:pPr>
            <a:r>
              <a:rPr lang="es">
                <a:solidFill>
                  <a:srgbClr val="434343"/>
                </a:solidFill>
                <a:latin typeface="Arvo"/>
                <a:ea typeface="Arvo"/>
                <a:cs typeface="Arvo"/>
                <a:sym typeface="Arvo"/>
              </a:rPr>
              <a:t>On the </a:t>
            </a:r>
            <a:r>
              <a:rPr b="1" lang="es">
                <a:solidFill>
                  <a:schemeClr val="accent4"/>
                </a:solidFill>
                <a:latin typeface="Arvo"/>
                <a:ea typeface="Arvo"/>
                <a:cs typeface="Arvo"/>
                <a:sym typeface="Arvo"/>
              </a:rPr>
              <a:t>basis of only the alignment</a:t>
            </a:r>
            <a:r>
              <a:rPr lang="es">
                <a:solidFill>
                  <a:srgbClr val="434343"/>
                </a:solidFill>
                <a:latin typeface="Arvo"/>
                <a:ea typeface="Arvo"/>
                <a:cs typeface="Arvo"/>
                <a:sym typeface="Arvo"/>
              </a:rPr>
              <a:t>(left/right/center) of the text in each column of the table, we are able to</a:t>
            </a:r>
            <a:r>
              <a:rPr b="1" lang="es">
                <a:solidFill>
                  <a:schemeClr val="accent4"/>
                </a:solidFill>
                <a:latin typeface="Arvo"/>
                <a:ea typeface="Arvo"/>
                <a:cs typeface="Arvo"/>
                <a:sym typeface="Arvo"/>
              </a:rPr>
              <a:t> successfully get the desired XML output.</a:t>
            </a:r>
            <a:endParaRPr b="1">
              <a:solidFill>
                <a:schemeClr val="accent4"/>
              </a:solidFill>
              <a:latin typeface="Arvo"/>
              <a:ea typeface="Arvo"/>
              <a:cs typeface="Arvo"/>
              <a:sym typeface="Arvo"/>
            </a:endParaRPr>
          </a:p>
          <a:p>
            <a:pPr indent="0" lvl="0" marL="457200" rtl="0" algn="l">
              <a:spcBef>
                <a:spcPts val="0"/>
              </a:spcBef>
              <a:spcAft>
                <a:spcPts val="0"/>
              </a:spcAft>
              <a:buNone/>
            </a:pPr>
            <a:r>
              <a:t/>
            </a:r>
            <a:endParaRPr>
              <a:solidFill>
                <a:srgbClr val="434343"/>
              </a:solidFill>
              <a:latin typeface="Arvo"/>
              <a:ea typeface="Arvo"/>
              <a:cs typeface="Arvo"/>
              <a:sym typeface="Arvo"/>
            </a:endParaRPr>
          </a:p>
          <a:p>
            <a:pPr indent="-317500" lvl="0" marL="457200" rtl="0" algn="l">
              <a:spcBef>
                <a:spcPts val="0"/>
              </a:spcBef>
              <a:spcAft>
                <a:spcPts val="0"/>
              </a:spcAft>
              <a:buClr>
                <a:schemeClr val="accent4"/>
              </a:buClr>
              <a:buSzPts val="1400"/>
              <a:buFont typeface="Arvo"/>
              <a:buChar char="❖"/>
            </a:pPr>
            <a:r>
              <a:rPr lang="es">
                <a:solidFill>
                  <a:srgbClr val="434343"/>
                </a:solidFill>
                <a:latin typeface="Arvo"/>
                <a:ea typeface="Arvo"/>
                <a:cs typeface="Arvo"/>
                <a:sym typeface="Arvo"/>
              </a:rPr>
              <a:t>The project is made as </a:t>
            </a:r>
            <a:r>
              <a:rPr b="1" lang="es">
                <a:solidFill>
                  <a:schemeClr val="accent4"/>
                </a:solidFill>
                <a:latin typeface="Arvo"/>
                <a:ea typeface="Arvo"/>
                <a:cs typeface="Arvo"/>
                <a:sym typeface="Arvo"/>
              </a:rPr>
              <a:t>flexible</a:t>
            </a:r>
            <a:r>
              <a:rPr lang="es">
                <a:solidFill>
                  <a:srgbClr val="434343"/>
                </a:solidFill>
                <a:latin typeface="Arvo"/>
                <a:ea typeface="Arvo"/>
                <a:cs typeface="Arvo"/>
                <a:sym typeface="Arvo"/>
              </a:rPr>
              <a:t> as possible. The user can add more keywords if they want</a:t>
            </a:r>
            <a:endParaRPr>
              <a:solidFill>
                <a:srgbClr val="434343"/>
              </a:solidFill>
              <a:latin typeface="Arvo"/>
              <a:ea typeface="Arvo"/>
              <a:cs typeface="Arvo"/>
              <a:sym typeface="Arvo"/>
            </a:endParaRPr>
          </a:p>
        </p:txBody>
      </p:sp>
      <p:sp>
        <p:nvSpPr>
          <p:cNvPr id="663" name="Google Shape;663;p23"/>
          <p:cNvSpPr/>
          <p:nvPr/>
        </p:nvSpPr>
        <p:spPr>
          <a:xfrm>
            <a:off x="4116450" y="1573700"/>
            <a:ext cx="5193300" cy="4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Effect filter="fade" transition="in">
                                      <p:cBhvr>
                                        <p:cTn dur="1000"/>
                                        <p:tgtEl>
                                          <p:spTgt spid="6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Effect filter="fade" transition="in">
                                      <p:cBhvr>
                                        <p:cTn dur="1000"/>
                                        <p:tgtEl>
                                          <p:spTgt spid="6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Effect filter="fade" transition="in">
                                      <p:cBhvr>
                                        <p:cTn dur="1000"/>
                                        <p:tgtEl>
                                          <p:spTgt spid="6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Effect filter="fade" transition="in">
                                      <p:cBhvr>
                                        <p:cTn dur="1000"/>
                                        <p:tgtEl>
                                          <p:spTgt spid="6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Effect filter="fade" transition="in">
                                      <p:cBhvr>
                                        <p:cTn dur="1000"/>
                                        <p:tgtEl>
                                          <p:spTgt spid="6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5" st="5"/>
                                            </p:txEl>
                                          </p:spTgt>
                                        </p:tgtEl>
                                        <p:attrNameLst>
                                          <p:attrName>style.visibility</p:attrName>
                                        </p:attrNameLst>
                                      </p:cBhvr>
                                      <p:to>
                                        <p:strVal val="visible"/>
                                      </p:to>
                                    </p:set>
                                    <p:animEffect filter="fade" transition="in">
                                      <p:cBhvr>
                                        <p:cTn dur="1000"/>
                                        <p:tgtEl>
                                          <p:spTgt spid="6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6" st="6"/>
                                            </p:txEl>
                                          </p:spTgt>
                                        </p:tgtEl>
                                        <p:attrNameLst>
                                          <p:attrName>style.visibility</p:attrName>
                                        </p:attrNameLst>
                                      </p:cBhvr>
                                      <p:to>
                                        <p:strVal val="visible"/>
                                      </p:to>
                                    </p:set>
                                    <p:animEffect filter="fade" transition="in">
                                      <p:cBhvr>
                                        <p:cTn dur="1000"/>
                                        <p:tgtEl>
                                          <p:spTgt spid="6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24"/>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THANKS!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25"/>
          <p:cNvSpPr txBox="1"/>
          <p:nvPr>
            <p:ph type="ctrTitle"/>
          </p:nvPr>
        </p:nvSpPr>
        <p:spPr>
          <a:xfrm>
            <a:off x="1733525" y="437574"/>
            <a:ext cx="5553000" cy="134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      Questions ??</a:t>
            </a:r>
            <a:endParaRPr/>
          </a:p>
        </p:txBody>
      </p:sp>
      <p:pic>
        <p:nvPicPr>
          <p:cNvPr id="674" name="Google Shape;674;p25"/>
          <p:cNvPicPr preferRelativeResize="0"/>
          <p:nvPr/>
        </p:nvPicPr>
        <p:blipFill>
          <a:blip r:embed="rId3">
            <a:alphaModFix/>
          </a:blip>
          <a:stretch>
            <a:fillRect/>
          </a:stretch>
        </p:blipFill>
        <p:spPr>
          <a:xfrm>
            <a:off x="2605025" y="1994774"/>
            <a:ext cx="3810000" cy="291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0"/>
          <p:cNvSpPr txBox="1"/>
          <p:nvPr/>
        </p:nvSpPr>
        <p:spPr>
          <a:xfrm>
            <a:off x="1868250" y="2708275"/>
            <a:ext cx="4465200" cy="1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Arvo"/>
              <a:ea typeface="Arvo"/>
              <a:cs typeface="Arvo"/>
              <a:sym typeface="Arvo"/>
            </a:endParaRPr>
          </a:p>
        </p:txBody>
      </p:sp>
      <p:sp>
        <p:nvSpPr>
          <p:cNvPr id="344" name="Google Shape;344;p10"/>
          <p:cNvSpPr/>
          <p:nvPr/>
        </p:nvSpPr>
        <p:spPr>
          <a:xfrm>
            <a:off x="5077250" y="2551050"/>
            <a:ext cx="4066800" cy="4554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0"/>
          <p:cNvSpPr/>
          <p:nvPr/>
        </p:nvSpPr>
        <p:spPr>
          <a:xfrm>
            <a:off x="3884500" y="-7675"/>
            <a:ext cx="184200" cy="45216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0"/>
          <p:cNvSpPr txBox="1"/>
          <p:nvPr/>
        </p:nvSpPr>
        <p:spPr>
          <a:xfrm>
            <a:off x="-58000" y="2067475"/>
            <a:ext cx="9201900" cy="57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rgbClr val="434343"/>
                </a:solidFill>
                <a:latin typeface="Barlow Condensed SemiBold"/>
                <a:ea typeface="Barlow Condensed SemiBold"/>
                <a:cs typeface="Barlow Condensed SemiBold"/>
                <a:sym typeface="Barlow Condensed SemiBold"/>
              </a:rPr>
              <a:t>Introduction</a:t>
            </a:r>
            <a:endParaRPr sz="4800">
              <a:solidFill>
                <a:srgbClr val="434343"/>
              </a:solidFill>
              <a:latin typeface="Barlow Condensed SemiBold"/>
              <a:ea typeface="Barlow Condensed SemiBold"/>
              <a:cs typeface="Barlow Condensed SemiBold"/>
              <a:sym typeface="Barlow Condensed SemiBold"/>
            </a:endParaRPr>
          </a:p>
        </p:txBody>
      </p:sp>
      <p:sp>
        <p:nvSpPr>
          <p:cNvPr id="347" name="Google Shape;347;p10"/>
          <p:cNvSpPr/>
          <p:nvPr/>
        </p:nvSpPr>
        <p:spPr>
          <a:xfrm>
            <a:off x="1474350" y="2645275"/>
            <a:ext cx="6195300" cy="6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11"/>
          <p:cNvSpPr txBox="1"/>
          <p:nvPr/>
        </p:nvSpPr>
        <p:spPr>
          <a:xfrm>
            <a:off x="351650" y="2032725"/>
            <a:ext cx="8515200" cy="1864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434343"/>
                </a:solidFill>
                <a:latin typeface="Arvo"/>
                <a:ea typeface="Arvo"/>
                <a:cs typeface="Arvo"/>
                <a:sym typeface="Arvo"/>
              </a:rPr>
              <a:t>We have a framework, which can compare the XML data with database tables and reports the data differences. </a:t>
            </a:r>
            <a:endParaRPr>
              <a:solidFill>
                <a:srgbClr val="434343"/>
              </a:solidFill>
              <a:latin typeface="Arvo"/>
              <a:ea typeface="Arvo"/>
              <a:cs typeface="Arvo"/>
              <a:sym typeface="Arvo"/>
            </a:endParaRPr>
          </a:p>
          <a:p>
            <a:pPr indent="0" lvl="0" marL="0" rtl="0" algn="l">
              <a:spcBef>
                <a:spcPts val="0"/>
              </a:spcBef>
              <a:spcAft>
                <a:spcPts val="0"/>
              </a:spcAft>
              <a:buNone/>
            </a:pPr>
            <a:r>
              <a:t/>
            </a:r>
            <a:endParaRPr>
              <a:solidFill>
                <a:srgbClr val="434343"/>
              </a:solidFill>
              <a:latin typeface="Arvo"/>
              <a:ea typeface="Arvo"/>
              <a:cs typeface="Arvo"/>
              <a:sym typeface="Arvo"/>
            </a:endParaRPr>
          </a:p>
          <a:p>
            <a:pPr indent="0" lvl="0" marL="0" rtl="0" algn="l">
              <a:spcBef>
                <a:spcPts val="0"/>
              </a:spcBef>
              <a:spcAft>
                <a:spcPts val="0"/>
              </a:spcAft>
              <a:buNone/>
            </a:pPr>
            <a:r>
              <a:rPr lang="es">
                <a:solidFill>
                  <a:srgbClr val="434343"/>
                </a:solidFill>
                <a:latin typeface="Arvo"/>
                <a:ea typeface="Arvo"/>
                <a:cs typeface="Arvo"/>
                <a:sym typeface="Arvo"/>
              </a:rPr>
              <a:t>However, the system does not support the data comparison between PDF and table data due to which data is compared manually and leads to error-prone. </a:t>
            </a:r>
            <a:endParaRPr>
              <a:solidFill>
                <a:srgbClr val="434343"/>
              </a:solidFill>
              <a:latin typeface="Arvo"/>
              <a:ea typeface="Arvo"/>
              <a:cs typeface="Arvo"/>
              <a:sym typeface="Arvo"/>
            </a:endParaRPr>
          </a:p>
          <a:p>
            <a:pPr indent="0" lvl="0" marL="0" rtl="0" algn="l">
              <a:spcBef>
                <a:spcPts val="0"/>
              </a:spcBef>
              <a:spcAft>
                <a:spcPts val="0"/>
              </a:spcAft>
              <a:buNone/>
            </a:pPr>
            <a:r>
              <a:t/>
            </a:r>
            <a:endParaRPr>
              <a:solidFill>
                <a:srgbClr val="434343"/>
              </a:solidFill>
              <a:latin typeface="Arvo"/>
              <a:ea typeface="Arvo"/>
              <a:cs typeface="Arvo"/>
              <a:sym typeface="Arvo"/>
            </a:endParaRPr>
          </a:p>
          <a:p>
            <a:pPr indent="0" lvl="0" marL="0" rtl="0" algn="l">
              <a:spcBef>
                <a:spcPts val="0"/>
              </a:spcBef>
              <a:spcAft>
                <a:spcPts val="0"/>
              </a:spcAft>
              <a:buNone/>
            </a:pPr>
            <a:r>
              <a:rPr lang="es">
                <a:solidFill>
                  <a:srgbClr val="434343"/>
                </a:solidFill>
                <a:latin typeface="Arvo"/>
                <a:ea typeface="Arvo"/>
                <a:cs typeface="Arvo"/>
                <a:sym typeface="Arvo"/>
              </a:rPr>
              <a:t>So that once we convert the PDF file to the XML file, it can be injected into the existing Framework to compare the data and find the root cause the data discrepancy in the PDF files.</a:t>
            </a:r>
            <a:endParaRPr>
              <a:solidFill>
                <a:srgbClr val="434343"/>
              </a:solidFill>
              <a:latin typeface="Arvo"/>
              <a:ea typeface="Arvo"/>
              <a:cs typeface="Arvo"/>
              <a:sym typeface="Arvo"/>
            </a:endParaRPr>
          </a:p>
        </p:txBody>
      </p:sp>
      <p:sp>
        <p:nvSpPr>
          <p:cNvPr id="353" name="Google Shape;353;p11"/>
          <p:cNvSpPr txBox="1"/>
          <p:nvPr/>
        </p:nvSpPr>
        <p:spPr>
          <a:xfrm>
            <a:off x="2143325" y="1118788"/>
            <a:ext cx="6867300" cy="9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100">
                <a:solidFill>
                  <a:srgbClr val="434343"/>
                </a:solidFill>
                <a:latin typeface="Barlow Condensed"/>
                <a:ea typeface="Barlow Condensed"/>
                <a:cs typeface="Barlow Condensed"/>
                <a:sym typeface="Barlow Condensed"/>
              </a:rPr>
              <a:t>Write a PDF to XML utility (tool) by leveraging the pdfbox library so that we can use this tool to compare .pdf files to DB tables. </a:t>
            </a:r>
            <a:endParaRPr b="1" sz="2100">
              <a:solidFill>
                <a:srgbClr val="434343"/>
              </a:solidFill>
              <a:latin typeface="Barlow Condensed"/>
              <a:ea typeface="Barlow Condensed"/>
              <a:cs typeface="Barlow Condensed"/>
              <a:sym typeface="Barlow Condensed"/>
            </a:endParaRPr>
          </a:p>
        </p:txBody>
      </p:sp>
      <p:sp>
        <p:nvSpPr>
          <p:cNvPr id="354" name="Google Shape;354;p11"/>
          <p:cNvSpPr/>
          <p:nvPr/>
        </p:nvSpPr>
        <p:spPr>
          <a:xfrm>
            <a:off x="4940775" y="2350250"/>
            <a:ext cx="4203300" cy="4281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4248975" y="894525"/>
            <a:ext cx="5193300" cy="4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txBox="1"/>
          <p:nvPr/>
        </p:nvSpPr>
        <p:spPr>
          <a:xfrm>
            <a:off x="4572001" y="358125"/>
            <a:ext cx="3789900" cy="57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Problem Statement</a:t>
            </a:r>
            <a:endParaRPr sz="3000">
              <a:solidFill>
                <a:srgbClr val="434343"/>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12"/>
          <p:cNvSpPr/>
          <p:nvPr/>
        </p:nvSpPr>
        <p:spPr>
          <a:xfrm>
            <a:off x="4940775" y="2350250"/>
            <a:ext cx="4203300" cy="4281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2"/>
          <p:cNvSpPr/>
          <p:nvPr/>
        </p:nvSpPr>
        <p:spPr>
          <a:xfrm>
            <a:off x="4248975" y="894525"/>
            <a:ext cx="5193300" cy="4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2"/>
          <p:cNvSpPr txBox="1"/>
          <p:nvPr/>
        </p:nvSpPr>
        <p:spPr>
          <a:xfrm>
            <a:off x="7526600" y="1635888"/>
            <a:ext cx="1329600" cy="577800"/>
          </a:xfrm>
          <a:prstGeom prst="rect">
            <a:avLst/>
          </a:prstGeom>
          <a:noFill/>
          <a:ln>
            <a:noFill/>
          </a:ln>
          <a:effectLst>
            <a:outerShdw blurRad="57150" rotWithShape="0" algn="bl" dir="5400000" dist="38100">
              <a:srgbClr val="434343">
                <a:alpha val="34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
                <a:latin typeface="Arvo"/>
                <a:ea typeface="Arvo"/>
                <a:cs typeface="Arvo"/>
                <a:sym typeface="Arvo"/>
              </a:rPr>
              <a:t>Location of </a:t>
            </a:r>
            <a:r>
              <a:rPr b="1" lang="es">
                <a:latin typeface="Arvo"/>
                <a:ea typeface="Arvo"/>
                <a:cs typeface="Arvo"/>
                <a:sym typeface="Arvo"/>
              </a:rPr>
              <a:t>all classes</a:t>
            </a:r>
            <a:endParaRPr b="1">
              <a:latin typeface="Arvo"/>
              <a:ea typeface="Arvo"/>
              <a:cs typeface="Arvo"/>
              <a:sym typeface="Arvo"/>
            </a:endParaRPr>
          </a:p>
        </p:txBody>
      </p:sp>
      <p:sp>
        <p:nvSpPr>
          <p:cNvPr id="364" name="Google Shape;364;p12"/>
          <p:cNvSpPr txBox="1"/>
          <p:nvPr/>
        </p:nvSpPr>
        <p:spPr>
          <a:xfrm>
            <a:off x="6411800" y="1872050"/>
            <a:ext cx="1114800" cy="306300"/>
          </a:xfrm>
          <a:prstGeom prst="rect">
            <a:avLst/>
          </a:prstGeom>
          <a:noFill/>
          <a:ln>
            <a:noFill/>
          </a:ln>
          <a:effectLst>
            <a:outerShdw blurRad="57150" rotWithShape="0" algn="bl" dir="5400000" dist="38100">
              <a:srgbClr val="434343">
                <a:alpha val="34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s" sz="1100">
                <a:latin typeface="Arvo"/>
                <a:ea typeface="Arvo"/>
                <a:cs typeface="Arvo"/>
                <a:sym typeface="Arvo"/>
              </a:rPr>
              <a:t>main</a:t>
            </a:r>
            <a:r>
              <a:rPr lang="es" sz="1100">
                <a:latin typeface="Arvo"/>
                <a:ea typeface="Arvo"/>
                <a:cs typeface="Arvo"/>
                <a:sym typeface="Arvo"/>
              </a:rPr>
              <a:t> Class</a:t>
            </a:r>
            <a:endParaRPr sz="1100">
              <a:latin typeface="Arvo"/>
              <a:ea typeface="Arvo"/>
              <a:cs typeface="Arvo"/>
              <a:sym typeface="Arvo"/>
            </a:endParaRPr>
          </a:p>
        </p:txBody>
      </p:sp>
      <p:sp>
        <p:nvSpPr>
          <p:cNvPr id="365" name="Google Shape;365;p12"/>
          <p:cNvSpPr txBox="1"/>
          <p:nvPr/>
        </p:nvSpPr>
        <p:spPr>
          <a:xfrm>
            <a:off x="7146225" y="2913650"/>
            <a:ext cx="1707900" cy="428100"/>
          </a:xfrm>
          <a:prstGeom prst="rect">
            <a:avLst/>
          </a:prstGeom>
          <a:noFill/>
          <a:ln>
            <a:noFill/>
          </a:ln>
          <a:effectLst>
            <a:outerShdw blurRad="57150" rotWithShape="0" algn="bl" dir="5400000" dist="38100">
              <a:srgbClr val="434343">
                <a:alpha val="34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 sz="1100">
                <a:latin typeface="Arvo"/>
                <a:ea typeface="Arvo"/>
                <a:cs typeface="Arvo"/>
                <a:sym typeface="Arvo"/>
              </a:rPr>
              <a:t>Classes for </a:t>
            </a:r>
            <a:r>
              <a:rPr b="1" lang="es" sz="1100">
                <a:latin typeface="Arvo"/>
                <a:ea typeface="Arvo"/>
                <a:cs typeface="Arvo"/>
                <a:sym typeface="Arvo"/>
              </a:rPr>
              <a:t>generation of .xml</a:t>
            </a:r>
            <a:endParaRPr b="1" sz="1100">
              <a:latin typeface="Arvo"/>
              <a:ea typeface="Arvo"/>
              <a:cs typeface="Arvo"/>
              <a:sym typeface="Arvo"/>
            </a:endParaRPr>
          </a:p>
        </p:txBody>
      </p:sp>
      <p:sp>
        <p:nvSpPr>
          <p:cNvPr id="366" name="Google Shape;366;p12"/>
          <p:cNvSpPr txBox="1"/>
          <p:nvPr/>
        </p:nvSpPr>
        <p:spPr>
          <a:xfrm>
            <a:off x="1830450" y="140800"/>
            <a:ext cx="3429000" cy="1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67" name="Google Shape;367;p12"/>
          <p:cNvSpPr txBox="1"/>
          <p:nvPr/>
        </p:nvSpPr>
        <p:spPr>
          <a:xfrm>
            <a:off x="4572001" y="358125"/>
            <a:ext cx="3789900" cy="57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Project Structure</a:t>
            </a:r>
            <a:endParaRPr sz="3000">
              <a:solidFill>
                <a:srgbClr val="434343"/>
              </a:solidFill>
              <a:latin typeface="Barlow Condensed SemiBold"/>
              <a:ea typeface="Barlow Condensed SemiBold"/>
              <a:cs typeface="Barlow Condensed SemiBold"/>
              <a:sym typeface="Barlow Condensed SemiBold"/>
            </a:endParaRPr>
          </a:p>
        </p:txBody>
      </p:sp>
      <p:pic>
        <p:nvPicPr>
          <p:cNvPr id="368" name="Google Shape;368;p12"/>
          <p:cNvPicPr preferRelativeResize="0"/>
          <p:nvPr/>
        </p:nvPicPr>
        <p:blipFill>
          <a:blip r:embed="rId3">
            <a:alphaModFix/>
          </a:blip>
          <a:stretch>
            <a:fillRect/>
          </a:stretch>
        </p:blipFill>
        <p:spPr>
          <a:xfrm>
            <a:off x="2503650" y="1195850"/>
            <a:ext cx="2960301" cy="3550075"/>
          </a:xfrm>
          <a:prstGeom prst="rect">
            <a:avLst/>
          </a:prstGeom>
          <a:noFill/>
          <a:ln>
            <a:noFill/>
          </a:ln>
        </p:spPr>
      </p:pic>
      <p:sp>
        <p:nvSpPr>
          <p:cNvPr id="369" name="Google Shape;369;p12"/>
          <p:cNvSpPr/>
          <p:nvPr/>
        </p:nvSpPr>
        <p:spPr>
          <a:xfrm>
            <a:off x="4323525" y="1764200"/>
            <a:ext cx="3263400" cy="174000"/>
          </a:xfrm>
          <a:prstGeom prst="right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a:effectLst>
            <a:outerShdw blurRad="57150" rotWithShape="0" algn="bl" dir="5400000" dist="571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2"/>
          <p:cNvSpPr/>
          <p:nvPr/>
        </p:nvSpPr>
        <p:spPr>
          <a:xfrm>
            <a:off x="4940775" y="3002450"/>
            <a:ext cx="2120400" cy="306300"/>
          </a:xfrm>
          <a:prstGeom prst="rightArrowCallout">
            <a:avLst>
              <a:gd fmla="val 31219" name="adj1"/>
              <a:gd fmla="val 25000" name="adj2"/>
              <a:gd fmla="val 25000" name="adj3"/>
              <a:gd fmla="val 4511" name="adj4"/>
            </a:avLst>
          </a:prstGeom>
          <a:solidFill>
            <a:schemeClr val="accent6"/>
          </a:solidFill>
          <a:ln cap="flat" cmpd="sng" w="9525">
            <a:solidFill>
              <a:schemeClr val="accent6"/>
            </a:solidFill>
            <a:prstDash val="solid"/>
            <a:round/>
            <a:headEnd len="sm" w="sm" type="none"/>
            <a:tailEnd len="sm" w="sm" type="none"/>
          </a:ln>
          <a:effectLst>
            <a:outerShdw blurRad="57150" rotWithShape="0" algn="bl" dir="5400000" dist="571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2"/>
          <p:cNvSpPr/>
          <p:nvPr/>
        </p:nvSpPr>
        <p:spPr>
          <a:xfrm>
            <a:off x="5044100" y="1938200"/>
            <a:ext cx="1367700" cy="174000"/>
          </a:xfrm>
          <a:prstGeom prst="rightArrow">
            <a:avLst>
              <a:gd fmla="val 50000" name="adj1"/>
              <a:gd fmla="val 50000" name="adj2"/>
            </a:avLst>
          </a:prstGeom>
          <a:solidFill>
            <a:schemeClr val="accent1"/>
          </a:solidFill>
          <a:ln cap="flat" cmpd="sng" w="9525">
            <a:solidFill>
              <a:schemeClr val="accent1"/>
            </a:solidFill>
            <a:prstDash val="solid"/>
            <a:round/>
            <a:headEnd len="sm" w="sm" type="none"/>
            <a:tailEnd len="sm" w="sm" type="none"/>
          </a:ln>
          <a:effectLst>
            <a:outerShdw blurRad="57150" rotWithShape="0" algn="bl" dir="5400000" dist="57150">
              <a:srgbClr val="000000">
                <a:alpha val="1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13"/>
          <p:cNvSpPr txBox="1"/>
          <p:nvPr/>
        </p:nvSpPr>
        <p:spPr>
          <a:xfrm>
            <a:off x="1868250" y="2708275"/>
            <a:ext cx="4465200" cy="1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Arvo"/>
              <a:ea typeface="Arvo"/>
              <a:cs typeface="Arvo"/>
              <a:sym typeface="Arvo"/>
            </a:endParaRPr>
          </a:p>
        </p:txBody>
      </p:sp>
      <p:sp>
        <p:nvSpPr>
          <p:cNvPr id="377" name="Google Shape;377;p13"/>
          <p:cNvSpPr/>
          <p:nvPr/>
        </p:nvSpPr>
        <p:spPr>
          <a:xfrm>
            <a:off x="5077250" y="2551050"/>
            <a:ext cx="4066800" cy="4554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3884500" y="-7675"/>
            <a:ext cx="184200" cy="45216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txBox="1"/>
          <p:nvPr/>
        </p:nvSpPr>
        <p:spPr>
          <a:xfrm>
            <a:off x="-58000" y="2067475"/>
            <a:ext cx="9201900" cy="57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rgbClr val="434343"/>
                </a:solidFill>
                <a:latin typeface="Barlow Condensed SemiBold"/>
                <a:ea typeface="Barlow Condensed SemiBold"/>
                <a:cs typeface="Barlow Condensed SemiBold"/>
                <a:sym typeface="Barlow Condensed SemiBold"/>
              </a:rPr>
              <a:t>Demo</a:t>
            </a:r>
            <a:endParaRPr sz="4800">
              <a:solidFill>
                <a:srgbClr val="434343"/>
              </a:solidFill>
              <a:latin typeface="Barlow Condensed SemiBold"/>
              <a:ea typeface="Barlow Condensed SemiBold"/>
              <a:cs typeface="Barlow Condensed SemiBold"/>
              <a:sym typeface="Barlow Condensed SemiBold"/>
            </a:endParaRPr>
          </a:p>
        </p:txBody>
      </p:sp>
      <p:sp>
        <p:nvSpPr>
          <p:cNvPr id="380" name="Google Shape;380;p13"/>
          <p:cNvSpPr/>
          <p:nvPr/>
        </p:nvSpPr>
        <p:spPr>
          <a:xfrm>
            <a:off x="1474350" y="2645275"/>
            <a:ext cx="6195300" cy="6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14"/>
          <p:cNvSpPr txBox="1"/>
          <p:nvPr/>
        </p:nvSpPr>
        <p:spPr>
          <a:xfrm>
            <a:off x="1868250" y="2708275"/>
            <a:ext cx="4465200" cy="15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latin typeface="Arvo"/>
              <a:ea typeface="Arvo"/>
              <a:cs typeface="Arvo"/>
              <a:sym typeface="Arvo"/>
            </a:endParaRPr>
          </a:p>
        </p:txBody>
      </p:sp>
      <p:sp>
        <p:nvSpPr>
          <p:cNvPr id="386" name="Google Shape;386;p14"/>
          <p:cNvSpPr/>
          <p:nvPr/>
        </p:nvSpPr>
        <p:spPr>
          <a:xfrm>
            <a:off x="5077250" y="2551050"/>
            <a:ext cx="4066800" cy="4554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3884500" y="-7675"/>
            <a:ext cx="184200" cy="4521600"/>
          </a:xfrm>
          <a:prstGeom prst="rect">
            <a:avLst/>
          </a:prstGeom>
          <a:solidFill>
            <a:srgbClr val="E9E6E1"/>
          </a:solidFill>
          <a:ln cap="flat" cmpd="sng" w="9525">
            <a:solidFill>
              <a:srgbClr val="E9E6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1474350" y="2645275"/>
            <a:ext cx="6195300" cy="6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txBox="1"/>
          <p:nvPr/>
        </p:nvSpPr>
        <p:spPr>
          <a:xfrm>
            <a:off x="-58000" y="2067475"/>
            <a:ext cx="9201900" cy="577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s" sz="4800">
                <a:solidFill>
                  <a:srgbClr val="434343"/>
                </a:solidFill>
                <a:latin typeface="Barlow Condensed SemiBold"/>
                <a:ea typeface="Barlow Condensed SemiBold"/>
                <a:cs typeface="Barlow Condensed SemiBold"/>
                <a:sym typeface="Barlow Condensed SemiBold"/>
              </a:rPr>
              <a:t>Approach</a:t>
            </a:r>
            <a:endParaRPr sz="4800">
              <a:solidFill>
                <a:srgbClr val="434343"/>
              </a:solidFill>
              <a:latin typeface="Barlow Condensed SemiBold"/>
              <a:ea typeface="Barlow Condensed SemiBold"/>
              <a:cs typeface="Barlow Condensed SemiBold"/>
              <a:sym typeface="Barlow Condensed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grpSp>
        <p:nvGrpSpPr>
          <p:cNvPr id="394" name="Google Shape;394;p15"/>
          <p:cNvGrpSpPr/>
          <p:nvPr/>
        </p:nvGrpSpPr>
        <p:grpSpPr>
          <a:xfrm>
            <a:off x="3104037" y="468450"/>
            <a:ext cx="3051030" cy="4206676"/>
            <a:chOff x="2772462" y="468450"/>
            <a:chExt cx="3051030" cy="4206676"/>
          </a:xfrm>
        </p:grpSpPr>
        <p:cxnSp>
          <p:nvCxnSpPr>
            <p:cNvPr id="395" name="Google Shape;395;p15"/>
            <p:cNvCxnSpPr/>
            <p:nvPr/>
          </p:nvCxnSpPr>
          <p:spPr>
            <a:xfrm>
              <a:off x="4492801" y="4117775"/>
              <a:ext cx="449700" cy="0"/>
            </a:xfrm>
            <a:prstGeom prst="straightConnector1">
              <a:avLst/>
            </a:prstGeom>
            <a:noFill/>
            <a:ln cap="flat" cmpd="sng" w="19050">
              <a:solidFill>
                <a:schemeClr val="accent2"/>
              </a:solidFill>
              <a:prstDash val="solid"/>
              <a:round/>
              <a:headEnd len="med" w="med" type="oval"/>
              <a:tailEnd len="med" w="med" type="none"/>
            </a:ln>
            <a:effectLst>
              <a:outerShdw blurRad="57150" rotWithShape="0" algn="bl" dir="5400000" dist="19050">
                <a:srgbClr val="000000">
                  <a:alpha val="50000"/>
                </a:srgbClr>
              </a:outerShdw>
            </a:effectLst>
          </p:spPr>
        </p:cxnSp>
        <p:cxnSp>
          <p:nvCxnSpPr>
            <p:cNvPr id="396" name="Google Shape;396;p15"/>
            <p:cNvCxnSpPr/>
            <p:nvPr/>
          </p:nvCxnSpPr>
          <p:spPr>
            <a:xfrm>
              <a:off x="3642651" y="3087200"/>
              <a:ext cx="449700" cy="0"/>
            </a:xfrm>
            <a:prstGeom prst="straightConnector1">
              <a:avLst/>
            </a:prstGeom>
            <a:noFill/>
            <a:ln cap="flat" cmpd="sng" w="19050">
              <a:solidFill>
                <a:schemeClr val="accent2"/>
              </a:solidFill>
              <a:prstDash val="solid"/>
              <a:round/>
              <a:headEnd len="med" w="med" type="none"/>
              <a:tailEnd len="med" w="med" type="oval"/>
            </a:ln>
            <a:effectLst>
              <a:outerShdw blurRad="57150" rotWithShape="0" algn="bl" dir="5400000" dist="19050">
                <a:srgbClr val="000000">
                  <a:alpha val="50000"/>
                </a:srgbClr>
              </a:outerShdw>
            </a:effectLst>
          </p:spPr>
        </p:cxnSp>
        <p:cxnSp>
          <p:nvCxnSpPr>
            <p:cNvPr id="397" name="Google Shape;397;p15"/>
            <p:cNvCxnSpPr/>
            <p:nvPr/>
          </p:nvCxnSpPr>
          <p:spPr>
            <a:xfrm>
              <a:off x="4492801" y="2066725"/>
              <a:ext cx="449700" cy="0"/>
            </a:xfrm>
            <a:prstGeom prst="straightConnector1">
              <a:avLst/>
            </a:prstGeom>
            <a:noFill/>
            <a:ln cap="flat" cmpd="sng" w="19050">
              <a:solidFill>
                <a:schemeClr val="accent2"/>
              </a:solidFill>
              <a:prstDash val="solid"/>
              <a:round/>
              <a:headEnd len="med" w="med" type="oval"/>
              <a:tailEnd len="med" w="med" type="none"/>
            </a:ln>
            <a:effectLst>
              <a:outerShdw blurRad="57150" rotWithShape="0" algn="bl" dir="5400000" dist="19050">
                <a:srgbClr val="000000">
                  <a:alpha val="50000"/>
                </a:srgbClr>
              </a:outerShdw>
            </a:effectLst>
          </p:spPr>
        </p:cxnSp>
        <p:cxnSp>
          <p:nvCxnSpPr>
            <p:cNvPr id="398" name="Google Shape;398;p15"/>
            <p:cNvCxnSpPr>
              <a:stCxn id="399" idx="3"/>
            </p:cNvCxnSpPr>
            <p:nvPr/>
          </p:nvCxnSpPr>
          <p:spPr>
            <a:xfrm>
              <a:off x="3642651" y="1036150"/>
              <a:ext cx="449700" cy="0"/>
            </a:xfrm>
            <a:prstGeom prst="straightConnector1">
              <a:avLst/>
            </a:prstGeom>
            <a:noFill/>
            <a:ln cap="flat" cmpd="sng" w="19050">
              <a:solidFill>
                <a:schemeClr val="accent2"/>
              </a:solidFill>
              <a:prstDash val="solid"/>
              <a:round/>
              <a:headEnd len="med" w="med" type="none"/>
              <a:tailEnd len="med" w="med" type="oval"/>
            </a:ln>
            <a:effectLst>
              <a:outerShdw blurRad="57150" rotWithShape="0" algn="bl" dir="5400000" dist="19050">
                <a:srgbClr val="000000">
                  <a:alpha val="50000"/>
                </a:srgbClr>
              </a:outerShdw>
            </a:effectLst>
          </p:spPr>
        </p:cxnSp>
        <p:sp>
          <p:nvSpPr>
            <p:cNvPr id="400" name="Google Shape;400;p15"/>
            <p:cNvSpPr/>
            <p:nvPr/>
          </p:nvSpPr>
          <p:spPr>
            <a:xfrm>
              <a:off x="2772462" y="468450"/>
              <a:ext cx="3051030" cy="4206676"/>
            </a:xfrm>
            <a:custGeom>
              <a:rect b="b" l="l" r="r" t="t"/>
              <a:pathLst>
                <a:path extrusionOk="0" h="170328" w="123536">
                  <a:moveTo>
                    <a:pt x="23585" y="1"/>
                  </a:moveTo>
                  <a:cubicBezTo>
                    <a:pt x="10527" y="1"/>
                    <a:pt x="1" y="10552"/>
                    <a:pt x="1" y="23610"/>
                  </a:cubicBezTo>
                  <a:cubicBezTo>
                    <a:pt x="1" y="36642"/>
                    <a:pt x="10527" y="47294"/>
                    <a:pt x="23585" y="47294"/>
                  </a:cubicBezTo>
                  <a:lnTo>
                    <a:pt x="99826" y="47294"/>
                  </a:lnTo>
                  <a:cubicBezTo>
                    <a:pt x="109425" y="47294"/>
                    <a:pt x="117269" y="55038"/>
                    <a:pt x="117269" y="64637"/>
                  </a:cubicBezTo>
                  <a:cubicBezTo>
                    <a:pt x="117269" y="74237"/>
                    <a:pt x="109425" y="81981"/>
                    <a:pt x="99926" y="81981"/>
                  </a:cubicBezTo>
                  <a:lnTo>
                    <a:pt x="23585" y="81981"/>
                  </a:lnTo>
                  <a:cubicBezTo>
                    <a:pt x="10527" y="81981"/>
                    <a:pt x="1" y="92633"/>
                    <a:pt x="1" y="105690"/>
                  </a:cubicBezTo>
                  <a:cubicBezTo>
                    <a:pt x="1" y="118723"/>
                    <a:pt x="10527" y="129274"/>
                    <a:pt x="23585" y="129274"/>
                  </a:cubicBezTo>
                  <a:lnTo>
                    <a:pt x="99826" y="129274"/>
                  </a:lnTo>
                  <a:cubicBezTo>
                    <a:pt x="109425" y="129274"/>
                    <a:pt x="117269" y="137119"/>
                    <a:pt x="117269" y="146718"/>
                  </a:cubicBezTo>
                  <a:cubicBezTo>
                    <a:pt x="117269" y="156317"/>
                    <a:pt x="109425" y="164062"/>
                    <a:pt x="99926" y="164062"/>
                  </a:cubicBezTo>
                  <a:cubicBezTo>
                    <a:pt x="98146" y="164062"/>
                    <a:pt x="96793" y="165515"/>
                    <a:pt x="96793" y="167194"/>
                  </a:cubicBezTo>
                  <a:cubicBezTo>
                    <a:pt x="96793" y="168974"/>
                    <a:pt x="98146" y="170327"/>
                    <a:pt x="99926" y="170327"/>
                  </a:cubicBezTo>
                  <a:cubicBezTo>
                    <a:pt x="112883" y="170327"/>
                    <a:pt x="123535" y="159776"/>
                    <a:pt x="123535" y="146718"/>
                  </a:cubicBezTo>
                  <a:cubicBezTo>
                    <a:pt x="123535" y="133660"/>
                    <a:pt x="112883" y="123009"/>
                    <a:pt x="99826" y="123009"/>
                  </a:cubicBezTo>
                  <a:lnTo>
                    <a:pt x="23585" y="123009"/>
                  </a:lnTo>
                  <a:cubicBezTo>
                    <a:pt x="13986" y="123009"/>
                    <a:pt x="6266" y="115289"/>
                    <a:pt x="6266" y="105690"/>
                  </a:cubicBezTo>
                  <a:cubicBezTo>
                    <a:pt x="6266" y="96066"/>
                    <a:pt x="13986" y="88247"/>
                    <a:pt x="23585" y="88247"/>
                  </a:cubicBezTo>
                  <a:lnTo>
                    <a:pt x="99926" y="88247"/>
                  </a:lnTo>
                  <a:cubicBezTo>
                    <a:pt x="112883" y="88247"/>
                    <a:pt x="123535" y="77695"/>
                    <a:pt x="123535" y="64637"/>
                  </a:cubicBezTo>
                  <a:cubicBezTo>
                    <a:pt x="123535" y="51580"/>
                    <a:pt x="112883" y="41028"/>
                    <a:pt x="99826" y="41028"/>
                  </a:cubicBezTo>
                  <a:lnTo>
                    <a:pt x="23585" y="41028"/>
                  </a:lnTo>
                  <a:cubicBezTo>
                    <a:pt x="13986" y="41028"/>
                    <a:pt x="6266" y="33209"/>
                    <a:pt x="6266" y="23610"/>
                  </a:cubicBezTo>
                  <a:cubicBezTo>
                    <a:pt x="6266" y="13986"/>
                    <a:pt x="13986" y="6266"/>
                    <a:pt x="23585" y="6266"/>
                  </a:cubicBezTo>
                  <a:lnTo>
                    <a:pt x="42181" y="6266"/>
                  </a:lnTo>
                  <a:cubicBezTo>
                    <a:pt x="43961" y="6266"/>
                    <a:pt x="45314" y="4813"/>
                    <a:pt x="45314" y="3133"/>
                  </a:cubicBezTo>
                  <a:cubicBezTo>
                    <a:pt x="45314" y="1354"/>
                    <a:pt x="43961" y="1"/>
                    <a:pt x="42181" y="1"/>
                  </a:cubicBezTo>
                  <a:close/>
                </a:path>
              </a:pathLst>
            </a:custGeom>
            <a:solidFill>
              <a:srgbClr val="564097"/>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2887250" y="580000"/>
              <a:ext cx="912300" cy="912300"/>
            </a:xfrm>
            <a:prstGeom prst="ellipse">
              <a:avLst/>
            </a:prstGeom>
            <a:solidFill>
              <a:schemeClr val="accent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4785602" y="1610567"/>
              <a:ext cx="912300" cy="912300"/>
            </a:xfrm>
            <a:prstGeom prst="ellipse">
              <a:avLst/>
            </a:prstGeom>
            <a:solidFill>
              <a:schemeClr val="accent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2887250" y="2628386"/>
              <a:ext cx="912300" cy="912300"/>
            </a:xfrm>
            <a:prstGeom prst="ellipse">
              <a:avLst/>
            </a:prstGeom>
            <a:solidFill>
              <a:schemeClr val="accent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4785602" y="3639878"/>
              <a:ext cx="912300" cy="912300"/>
            </a:xfrm>
            <a:prstGeom prst="ellipse">
              <a:avLst/>
            </a:prstGeom>
            <a:solidFill>
              <a:schemeClr val="accent2"/>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3003800" y="696550"/>
              <a:ext cx="679200" cy="679200"/>
            </a:xfrm>
            <a:prstGeom prst="ellipse">
              <a:avLst/>
            </a:prstGeom>
            <a:solidFill>
              <a:schemeClr val="accent5"/>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4902150" y="3756437"/>
              <a:ext cx="679200" cy="679200"/>
            </a:xfrm>
            <a:prstGeom prst="ellipse">
              <a:avLst/>
            </a:prstGeom>
            <a:solidFill>
              <a:schemeClr val="accent5"/>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4902162" y="1727113"/>
              <a:ext cx="679200" cy="679200"/>
            </a:xfrm>
            <a:prstGeom prst="ellipse">
              <a:avLst/>
            </a:prstGeom>
            <a:solidFill>
              <a:schemeClr val="accent5"/>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3003800" y="2744925"/>
              <a:ext cx="679200" cy="679200"/>
            </a:xfrm>
            <a:prstGeom prst="ellipse">
              <a:avLst/>
            </a:prstGeom>
            <a:solidFill>
              <a:schemeClr val="accent5"/>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15"/>
          <p:cNvSpPr txBox="1"/>
          <p:nvPr>
            <p:ph type="ctrTitle"/>
          </p:nvPr>
        </p:nvSpPr>
        <p:spPr>
          <a:xfrm>
            <a:off x="3375726" y="747250"/>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01</a:t>
            </a:r>
            <a:endParaRPr>
              <a:solidFill>
                <a:srgbClr val="FFFFFF"/>
              </a:solidFill>
            </a:endParaRPr>
          </a:p>
        </p:txBody>
      </p:sp>
      <p:sp>
        <p:nvSpPr>
          <p:cNvPr id="409" name="Google Shape;409;p15"/>
          <p:cNvSpPr txBox="1"/>
          <p:nvPr>
            <p:ph type="ctrTitle"/>
          </p:nvPr>
        </p:nvSpPr>
        <p:spPr>
          <a:xfrm>
            <a:off x="5274076" y="17778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02</a:t>
            </a:r>
            <a:endParaRPr>
              <a:solidFill>
                <a:srgbClr val="FFFFFF"/>
              </a:solidFill>
            </a:endParaRPr>
          </a:p>
        </p:txBody>
      </p:sp>
      <p:sp>
        <p:nvSpPr>
          <p:cNvPr id="410" name="Google Shape;410;p15"/>
          <p:cNvSpPr txBox="1"/>
          <p:nvPr>
            <p:ph type="ctrTitle"/>
          </p:nvPr>
        </p:nvSpPr>
        <p:spPr>
          <a:xfrm>
            <a:off x="3375726" y="27956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03</a:t>
            </a:r>
            <a:endParaRPr>
              <a:solidFill>
                <a:srgbClr val="FFFFFF"/>
              </a:solidFill>
            </a:endParaRPr>
          </a:p>
        </p:txBody>
      </p:sp>
      <p:sp>
        <p:nvSpPr>
          <p:cNvPr id="411" name="Google Shape;411;p15"/>
          <p:cNvSpPr txBox="1"/>
          <p:nvPr>
            <p:ph type="ctrTitle"/>
          </p:nvPr>
        </p:nvSpPr>
        <p:spPr>
          <a:xfrm>
            <a:off x="5274076" y="38071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04</a:t>
            </a:r>
            <a:endParaRPr>
              <a:solidFill>
                <a:srgbClr val="FFFFFF"/>
              </a:solidFill>
            </a:endParaRPr>
          </a:p>
        </p:txBody>
      </p:sp>
      <p:sp>
        <p:nvSpPr>
          <p:cNvPr id="412" name="Google Shape;412;p15"/>
          <p:cNvSpPr txBox="1"/>
          <p:nvPr/>
        </p:nvSpPr>
        <p:spPr>
          <a:xfrm>
            <a:off x="4572001" y="468450"/>
            <a:ext cx="3789900" cy="57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Our Target</a:t>
            </a:r>
            <a:endParaRPr sz="3000">
              <a:solidFill>
                <a:srgbClr val="434343"/>
              </a:solidFill>
              <a:latin typeface="Barlow Condensed SemiBold"/>
              <a:ea typeface="Barlow Condensed SemiBold"/>
              <a:cs typeface="Barlow Condensed SemiBold"/>
              <a:sym typeface="Barlow Condensed SemiBold"/>
            </a:endParaRPr>
          </a:p>
        </p:txBody>
      </p:sp>
      <p:sp>
        <p:nvSpPr>
          <p:cNvPr id="413" name="Google Shape;413;p15"/>
          <p:cNvSpPr txBox="1"/>
          <p:nvPr/>
        </p:nvSpPr>
        <p:spPr>
          <a:xfrm>
            <a:off x="4544775" y="879775"/>
            <a:ext cx="16923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s" sz="1000">
                <a:solidFill>
                  <a:srgbClr val="4C1130"/>
                </a:solidFill>
                <a:latin typeface="Arvo"/>
                <a:ea typeface="Arvo"/>
                <a:cs typeface="Arvo"/>
                <a:sym typeface="Arvo"/>
              </a:rPr>
              <a:t>Table Extraction</a:t>
            </a:r>
            <a:endParaRPr b="1" sz="1000">
              <a:solidFill>
                <a:srgbClr val="4C1130"/>
              </a:solidFill>
              <a:latin typeface="Arvo"/>
              <a:ea typeface="Arvo"/>
              <a:cs typeface="Arvo"/>
              <a:sym typeface="Arvo"/>
            </a:endParaRPr>
          </a:p>
        </p:txBody>
      </p:sp>
      <p:sp>
        <p:nvSpPr>
          <p:cNvPr id="414" name="Google Shape;414;p15"/>
          <p:cNvSpPr txBox="1"/>
          <p:nvPr/>
        </p:nvSpPr>
        <p:spPr>
          <a:xfrm>
            <a:off x="2977400" y="1910350"/>
            <a:ext cx="1726200" cy="57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000">
                <a:solidFill>
                  <a:srgbClr val="4C1130"/>
                </a:solidFill>
                <a:latin typeface="Arvo"/>
                <a:ea typeface="Arvo"/>
                <a:cs typeface="Arvo"/>
                <a:sym typeface="Arvo"/>
              </a:rPr>
              <a:t>Text Extraction</a:t>
            </a:r>
            <a:endParaRPr sz="1000">
              <a:solidFill>
                <a:srgbClr val="434343"/>
              </a:solidFill>
              <a:latin typeface="Arvo"/>
              <a:ea typeface="Arvo"/>
              <a:cs typeface="Arvo"/>
              <a:sym typeface="Arvo"/>
            </a:endParaRPr>
          </a:p>
          <a:p>
            <a:pPr indent="0" lvl="0" marL="0" rtl="0" algn="r">
              <a:lnSpc>
                <a:spcPct val="115000"/>
              </a:lnSpc>
              <a:spcBef>
                <a:spcPts val="1600"/>
              </a:spcBef>
              <a:spcAft>
                <a:spcPts val="1600"/>
              </a:spcAft>
              <a:buNone/>
            </a:pPr>
            <a:r>
              <a:t/>
            </a:r>
            <a:endParaRPr sz="1000">
              <a:solidFill>
                <a:srgbClr val="434343"/>
              </a:solidFill>
              <a:latin typeface="Arvo"/>
              <a:ea typeface="Arvo"/>
              <a:cs typeface="Arvo"/>
              <a:sym typeface="Arvo"/>
            </a:endParaRPr>
          </a:p>
        </p:txBody>
      </p:sp>
      <p:sp>
        <p:nvSpPr>
          <p:cNvPr id="415" name="Google Shape;415;p15"/>
          <p:cNvSpPr txBox="1"/>
          <p:nvPr/>
        </p:nvSpPr>
        <p:spPr>
          <a:xfrm>
            <a:off x="4544775" y="2928150"/>
            <a:ext cx="1988700" cy="57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000">
                <a:solidFill>
                  <a:srgbClr val="4C1130"/>
                </a:solidFill>
                <a:latin typeface="Arvo"/>
                <a:ea typeface="Arvo"/>
                <a:cs typeface="Arvo"/>
                <a:sym typeface="Arvo"/>
              </a:rPr>
              <a:t>Image Extraction</a:t>
            </a:r>
            <a:endParaRPr sz="1000">
              <a:solidFill>
                <a:srgbClr val="434343"/>
              </a:solidFill>
              <a:latin typeface="Arvo"/>
              <a:ea typeface="Arvo"/>
              <a:cs typeface="Arvo"/>
              <a:sym typeface="Arvo"/>
            </a:endParaRPr>
          </a:p>
          <a:p>
            <a:pPr indent="0" lvl="0" marL="0" rtl="0" algn="l">
              <a:lnSpc>
                <a:spcPct val="115000"/>
              </a:lnSpc>
              <a:spcBef>
                <a:spcPts val="1600"/>
              </a:spcBef>
              <a:spcAft>
                <a:spcPts val="1600"/>
              </a:spcAft>
              <a:buNone/>
            </a:pPr>
            <a:r>
              <a:t/>
            </a:r>
            <a:endParaRPr sz="1000">
              <a:solidFill>
                <a:srgbClr val="434343"/>
              </a:solidFill>
              <a:latin typeface="Arvo"/>
              <a:ea typeface="Arvo"/>
              <a:cs typeface="Arvo"/>
              <a:sym typeface="Arvo"/>
            </a:endParaRPr>
          </a:p>
        </p:txBody>
      </p:sp>
      <p:sp>
        <p:nvSpPr>
          <p:cNvPr id="416" name="Google Shape;416;p15"/>
          <p:cNvSpPr txBox="1"/>
          <p:nvPr/>
        </p:nvSpPr>
        <p:spPr>
          <a:xfrm>
            <a:off x="2450650" y="3958725"/>
            <a:ext cx="2253000" cy="57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000">
                <a:solidFill>
                  <a:srgbClr val="4C1130"/>
                </a:solidFill>
                <a:latin typeface="Arvo"/>
                <a:ea typeface="Arvo"/>
                <a:cs typeface="Arvo"/>
                <a:sym typeface="Arvo"/>
              </a:rPr>
              <a:t>XML Generation</a:t>
            </a:r>
            <a:endParaRPr sz="1000">
              <a:solidFill>
                <a:srgbClr val="434343"/>
              </a:solidFill>
              <a:latin typeface="Arvo"/>
              <a:ea typeface="Arvo"/>
              <a:cs typeface="Arvo"/>
              <a:sym typeface="Arvo"/>
            </a:endParaRPr>
          </a:p>
          <a:p>
            <a:pPr indent="0" lvl="0" marL="0" rtl="0" algn="r">
              <a:lnSpc>
                <a:spcPct val="115000"/>
              </a:lnSpc>
              <a:spcBef>
                <a:spcPts val="1600"/>
              </a:spcBef>
              <a:spcAft>
                <a:spcPts val="1600"/>
              </a:spcAft>
              <a:buNone/>
            </a:pPr>
            <a:r>
              <a:t/>
            </a:r>
            <a:endParaRPr sz="1000">
              <a:solidFill>
                <a:srgbClr val="434343"/>
              </a:solidFill>
              <a:latin typeface="Arvo"/>
              <a:ea typeface="Arvo"/>
              <a:cs typeface="Arvo"/>
              <a:sym typeface="Arvo"/>
            </a:endParaRPr>
          </a:p>
        </p:txBody>
      </p:sp>
      <p:sp>
        <p:nvSpPr>
          <p:cNvPr id="417" name="Google Shape;417;p15"/>
          <p:cNvSpPr txBox="1"/>
          <p:nvPr/>
        </p:nvSpPr>
        <p:spPr>
          <a:xfrm>
            <a:off x="6682575" y="946875"/>
            <a:ext cx="1828500" cy="67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latin typeface="Arvo"/>
                <a:ea typeface="Arvo"/>
                <a:cs typeface="Arvo"/>
                <a:sym typeface="Arvo"/>
              </a:rPr>
              <a:t>Implementation with GUI</a:t>
            </a:r>
            <a:endParaRPr>
              <a:latin typeface="Arvo"/>
              <a:ea typeface="Arvo"/>
              <a:cs typeface="Arvo"/>
              <a:sym typeface="Arvo"/>
            </a:endParaRPr>
          </a:p>
        </p:txBody>
      </p:sp>
      <p:sp>
        <p:nvSpPr>
          <p:cNvPr id="418" name="Google Shape;418;p15"/>
          <p:cNvSpPr/>
          <p:nvPr/>
        </p:nvSpPr>
        <p:spPr>
          <a:xfrm>
            <a:off x="6027900" y="3006225"/>
            <a:ext cx="878100" cy="156600"/>
          </a:xfrm>
          <a:prstGeom prst="rightArrow">
            <a:avLst>
              <a:gd fmla="val 50000" name="adj1"/>
              <a:gd fmla="val 50000" name="adj2"/>
            </a:avLst>
          </a:prstGeom>
          <a:solidFill>
            <a:srgbClr val="76A5AF"/>
          </a:solidFill>
          <a:ln cap="flat" cmpd="sng" w="28575">
            <a:solidFill>
              <a:srgbClr val="4C113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txBox="1"/>
          <p:nvPr/>
        </p:nvSpPr>
        <p:spPr>
          <a:xfrm>
            <a:off x="6988125" y="2908575"/>
            <a:ext cx="1217400" cy="35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000">
                <a:latin typeface="Arvo"/>
                <a:ea typeface="Arvo"/>
                <a:cs typeface="Arvo"/>
                <a:sym typeface="Arvo"/>
              </a:rPr>
              <a:t>Saved in a folder</a:t>
            </a:r>
            <a:endParaRPr sz="1000">
              <a:latin typeface="Arvo"/>
              <a:ea typeface="Arvo"/>
              <a:cs typeface="Arvo"/>
              <a:sym typeface="Arv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16"/>
          <p:cNvSpPr txBox="1"/>
          <p:nvPr/>
        </p:nvSpPr>
        <p:spPr>
          <a:xfrm flipH="1">
            <a:off x="5754450" y="169450"/>
            <a:ext cx="2728800" cy="5778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Table Extraction</a:t>
            </a:r>
            <a:endParaRPr sz="3000">
              <a:solidFill>
                <a:srgbClr val="434343"/>
              </a:solidFill>
              <a:latin typeface="Barlow Condensed SemiBold"/>
              <a:ea typeface="Barlow Condensed SemiBold"/>
              <a:cs typeface="Barlow Condensed SemiBold"/>
              <a:sym typeface="Barlow Condensed SemiBold"/>
            </a:endParaRPr>
          </a:p>
        </p:txBody>
      </p:sp>
      <p:pic>
        <p:nvPicPr>
          <p:cNvPr id="425" name="Google Shape;425;p16"/>
          <p:cNvPicPr preferRelativeResize="0"/>
          <p:nvPr/>
        </p:nvPicPr>
        <p:blipFill>
          <a:blip r:embed="rId3">
            <a:alphaModFix/>
          </a:blip>
          <a:stretch>
            <a:fillRect/>
          </a:stretch>
        </p:blipFill>
        <p:spPr>
          <a:xfrm>
            <a:off x="1013550" y="883075"/>
            <a:ext cx="7469712" cy="4091450"/>
          </a:xfrm>
          <a:prstGeom prst="rect">
            <a:avLst/>
          </a:prstGeom>
          <a:noFill/>
          <a:ln>
            <a:noFill/>
          </a:ln>
        </p:spPr>
      </p:pic>
      <p:sp>
        <p:nvSpPr>
          <p:cNvPr id="426" name="Google Shape;426;p16"/>
          <p:cNvSpPr/>
          <p:nvPr/>
        </p:nvSpPr>
        <p:spPr>
          <a:xfrm>
            <a:off x="4506400" y="883075"/>
            <a:ext cx="2020200" cy="7437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Arvo"/>
                <a:ea typeface="Arvo"/>
                <a:cs typeface="Arvo"/>
                <a:sym typeface="Arvo"/>
              </a:rPr>
              <a:t>Extract rows &amp; their coordinates</a:t>
            </a:r>
            <a:endParaRPr b="1" sz="1200">
              <a:latin typeface="Arvo"/>
              <a:ea typeface="Arvo"/>
              <a:cs typeface="Arvo"/>
              <a:sym typeface="Arvo"/>
            </a:endParaRPr>
          </a:p>
        </p:txBody>
      </p:sp>
      <p:sp>
        <p:nvSpPr>
          <p:cNvPr id="427" name="Google Shape;427;p16"/>
          <p:cNvSpPr/>
          <p:nvPr/>
        </p:nvSpPr>
        <p:spPr>
          <a:xfrm>
            <a:off x="3554875" y="346175"/>
            <a:ext cx="1167900" cy="978000"/>
          </a:xfrm>
          <a:prstGeom prst="rect">
            <a:avLst/>
          </a:prstGeom>
          <a:solidFill>
            <a:schemeClr val="accent1"/>
          </a:solidFill>
          <a:ln cap="flat" cmpd="sng" w="9525">
            <a:solidFill>
              <a:schemeClr val="dk2"/>
            </a:solidFill>
            <a:prstDash val="solid"/>
            <a:round/>
            <a:headEnd len="sm" w="sm" type="none"/>
            <a:tailEnd len="sm" w="sm" type="none"/>
          </a:ln>
          <a:effectLst>
            <a:outerShdw blurRad="57150" rotWithShape="0" algn="bl" dir="3780000" dist="104775">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6005175" y="1858550"/>
            <a:ext cx="2540700" cy="6450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Arvo"/>
                <a:ea typeface="Arvo"/>
                <a:cs typeface="Arvo"/>
                <a:sym typeface="Arvo"/>
              </a:rPr>
              <a:t>Divide each page into rectangles</a:t>
            </a:r>
            <a:endParaRPr b="1" sz="1200">
              <a:latin typeface="Arvo"/>
              <a:ea typeface="Arvo"/>
              <a:cs typeface="Arvo"/>
              <a:sym typeface="Arvo"/>
            </a:endParaRPr>
          </a:p>
        </p:txBody>
      </p:sp>
      <p:sp>
        <p:nvSpPr>
          <p:cNvPr id="429" name="Google Shape;429;p16"/>
          <p:cNvSpPr/>
          <p:nvPr/>
        </p:nvSpPr>
        <p:spPr>
          <a:xfrm>
            <a:off x="7402975" y="1008800"/>
            <a:ext cx="1167900" cy="978000"/>
          </a:xfrm>
          <a:prstGeom prst="rect">
            <a:avLst/>
          </a:prstGeom>
          <a:solidFill>
            <a:schemeClr val="accent1"/>
          </a:solidFill>
          <a:ln cap="flat" cmpd="sng" w="9525">
            <a:solidFill>
              <a:schemeClr val="dk2"/>
            </a:solidFill>
            <a:prstDash val="solid"/>
            <a:round/>
            <a:headEnd len="sm" w="sm" type="none"/>
            <a:tailEnd len="sm" w="sm" type="none"/>
          </a:ln>
          <a:effectLst>
            <a:outerShdw blurRad="57150" rotWithShape="0" algn="bl" dir="3780000" dist="104775">
              <a:srgbClr val="000000">
                <a:alpha val="2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430" name="Google Shape;430;p16"/>
          <p:cNvSpPr/>
          <p:nvPr/>
        </p:nvSpPr>
        <p:spPr>
          <a:xfrm>
            <a:off x="7402975" y="10088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7402975" y="12044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7402975" y="15956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5980275" y="3431550"/>
            <a:ext cx="2590500" cy="6105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Arvo"/>
                <a:ea typeface="Arvo"/>
                <a:cs typeface="Arvo"/>
                <a:sym typeface="Arvo"/>
              </a:rPr>
              <a:t>Divide each rectangle (row) into columns</a:t>
            </a:r>
            <a:endParaRPr b="1" sz="1200">
              <a:latin typeface="Arvo"/>
              <a:ea typeface="Arvo"/>
              <a:cs typeface="Arvo"/>
              <a:sym typeface="Arvo"/>
            </a:endParaRPr>
          </a:p>
        </p:txBody>
      </p:sp>
      <p:sp>
        <p:nvSpPr>
          <p:cNvPr id="434" name="Google Shape;434;p16"/>
          <p:cNvSpPr/>
          <p:nvPr/>
        </p:nvSpPr>
        <p:spPr>
          <a:xfrm>
            <a:off x="7590175" y="2570900"/>
            <a:ext cx="1167900" cy="978000"/>
          </a:xfrm>
          <a:prstGeom prst="rect">
            <a:avLst/>
          </a:prstGeom>
          <a:solidFill>
            <a:schemeClr val="accent1"/>
          </a:solidFill>
          <a:ln cap="flat" cmpd="sng" w="9525">
            <a:solidFill>
              <a:schemeClr val="dk2"/>
            </a:solidFill>
            <a:prstDash val="solid"/>
            <a:round/>
            <a:headEnd len="sm" w="sm" type="none"/>
            <a:tailEnd len="sm" w="sm" type="none"/>
          </a:ln>
          <a:effectLst>
            <a:outerShdw blurRad="57150" rotWithShape="0" algn="bl" dir="3780000" dist="114300">
              <a:srgbClr val="000000">
                <a:alpha val="1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6"/>
          <p:cNvSpPr/>
          <p:nvPr/>
        </p:nvSpPr>
        <p:spPr>
          <a:xfrm>
            <a:off x="7590175" y="27665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a:off x="7590175" y="3157700"/>
            <a:ext cx="6114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a:off x="7590175" y="33533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a:off x="7777375" y="257090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a:off x="8014375" y="2570900"/>
            <a:ext cx="558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a:off x="8520950" y="257090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a:off x="7777375" y="276650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a:off x="8014375" y="2962100"/>
            <a:ext cx="1872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a:off x="8201575" y="2962100"/>
            <a:ext cx="3195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a:off x="7777375" y="315770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a:off x="8014375" y="3157700"/>
            <a:ext cx="1872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a:off x="8520950" y="315770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a:off x="7590175" y="3353300"/>
            <a:ext cx="558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
          <p:cNvSpPr/>
          <p:nvPr/>
        </p:nvSpPr>
        <p:spPr>
          <a:xfrm>
            <a:off x="8348875" y="3353300"/>
            <a:ext cx="4107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
          <p:cNvSpPr/>
          <p:nvPr/>
        </p:nvSpPr>
        <p:spPr>
          <a:xfrm>
            <a:off x="4012275" y="4364025"/>
            <a:ext cx="2590500" cy="6105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Arvo"/>
                <a:ea typeface="Arvo"/>
                <a:cs typeface="Arvo"/>
                <a:sym typeface="Arvo"/>
              </a:rPr>
              <a:t>Classify each row ad “normal” or “heading”</a:t>
            </a:r>
            <a:endParaRPr b="1" sz="1200">
              <a:latin typeface="Arvo"/>
              <a:ea typeface="Arvo"/>
              <a:cs typeface="Arvo"/>
              <a:sym typeface="Arvo"/>
            </a:endParaRPr>
          </a:p>
        </p:txBody>
      </p:sp>
      <p:sp>
        <p:nvSpPr>
          <p:cNvPr id="450" name="Google Shape;450;p16"/>
          <p:cNvSpPr/>
          <p:nvPr/>
        </p:nvSpPr>
        <p:spPr>
          <a:xfrm>
            <a:off x="4604300" y="3431550"/>
            <a:ext cx="1167900" cy="978000"/>
          </a:xfrm>
          <a:prstGeom prst="rect">
            <a:avLst/>
          </a:prstGeom>
          <a:solidFill>
            <a:schemeClr val="accent1"/>
          </a:solidFill>
          <a:ln cap="flat" cmpd="sng" w="9525">
            <a:solidFill>
              <a:schemeClr val="dk2"/>
            </a:solidFill>
            <a:prstDash val="solid"/>
            <a:round/>
            <a:headEnd len="sm" w="sm" type="none"/>
            <a:tailEnd len="sm" w="sm" type="none"/>
          </a:ln>
          <a:effectLst>
            <a:outerShdw blurRad="57150" rotWithShape="0" algn="bl" dir="3720000" dist="952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4604300" y="343155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6"/>
          <p:cNvSpPr/>
          <p:nvPr/>
        </p:nvSpPr>
        <p:spPr>
          <a:xfrm>
            <a:off x="5028500" y="3431550"/>
            <a:ext cx="5580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6"/>
          <p:cNvSpPr/>
          <p:nvPr/>
        </p:nvSpPr>
        <p:spPr>
          <a:xfrm>
            <a:off x="4604300" y="362715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4604300" y="3822750"/>
            <a:ext cx="11679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4604307" y="4018350"/>
            <a:ext cx="6114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6"/>
          <p:cNvSpPr/>
          <p:nvPr/>
        </p:nvSpPr>
        <p:spPr>
          <a:xfrm>
            <a:off x="4604300" y="421395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6"/>
          <p:cNvSpPr/>
          <p:nvPr/>
        </p:nvSpPr>
        <p:spPr>
          <a:xfrm>
            <a:off x="4604300" y="3431550"/>
            <a:ext cx="1872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4791500" y="3431550"/>
            <a:ext cx="2370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5535075" y="3431550"/>
            <a:ext cx="2370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6"/>
          <p:cNvSpPr/>
          <p:nvPr/>
        </p:nvSpPr>
        <p:spPr>
          <a:xfrm>
            <a:off x="4604300" y="3627150"/>
            <a:ext cx="1872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6"/>
          <p:cNvSpPr/>
          <p:nvPr/>
        </p:nvSpPr>
        <p:spPr>
          <a:xfrm>
            <a:off x="4791500" y="362715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6"/>
          <p:cNvSpPr/>
          <p:nvPr/>
        </p:nvSpPr>
        <p:spPr>
          <a:xfrm>
            <a:off x="5028500" y="3822750"/>
            <a:ext cx="1872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6"/>
          <p:cNvSpPr/>
          <p:nvPr/>
        </p:nvSpPr>
        <p:spPr>
          <a:xfrm>
            <a:off x="5215700" y="3822750"/>
            <a:ext cx="319500" cy="195600"/>
          </a:xfrm>
          <a:prstGeom prst="rect">
            <a:avLst/>
          </a:prstGeom>
          <a:solidFill>
            <a:srgbClr val="6B768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6"/>
          <p:cNvSpPr/>
          <p:nvPr/>
        </p:nvSpPr>
        <p:spPr>
          <a:xfrm>
            <a:off x="4791500" y="401835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6"/>
          <p:cNvSpPr/>
          <p:nvPr/>
        </p:nvSpPr>
        <p:spPr>
          <a:xfrm>
            <a:off x="5028500" y="4018350"/>
            <a:ext cx="1872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6"/>
          <p:cNvSpPr/>
          <p:nvPr/>
        </p:nvSpPr>
        <p:spPr>
          <a:xfrm>
            <a:off x="5535075" y="4018350"/>
            <a:ext cx="237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6"/>
          <p:cNvSpPr/>
          <p:nvPr/>
        </p:nvSpPr>
        <p:spPr>
          <a:xfrm>
            <a:off x="4604300" y="4213950"/>
            <a:ext cx="5580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6"/>
          <p:cNvSpPr/>
          <p:nvPr/>
        </p:nvSpPr>
        <p:spPr>
          <a:xfrm>
            <a:off x="5363000" y="4213950"/>
            <a:ext cx="4107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6"/>
          <p:cNvSpPr/>
          <p:nvPr/>
        </p:nvSpPr>
        <p:spPr>
          <a:xfrm>
            <a:off x="1809375" y="3431463"/>
            <a:ext cx="2590500" cy="6105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Arvo"/>
                <a:ea typeface="Arvo"/>
                <a:cs typeface="Arvo"/>
                <a:sym typeface="Arvo"/>
              </a:rPr>
              <a:t>Group all rows into table</a:t>
            </a:r>
            <a:br>
              <a:rPr b="1" lang="es" sz="1200">
                <a:latin typeface="Arvo"/>
                <a:ea typeface="Arvo"/>
                <a:cs typeface="Arvo"/>
                <a:sym typeface="Arvo"/>
              </a:rPr>
            </a:br>
            <a:r>
              <a:rPr b="1" lang="es" sz="1200">
                <a:latin typeface="Arvo"/>
                <a:ea typeface="Arvo"/>
                <a:cs typeface="Arvo"/>
                <a:sym typeface="Arvo"/>
              </a:rPr>
              <a:t>(some in no tables)</a:t>
            </a:r>
            <a:endParaRPr b="1" sz="1200">
              <a:latin typeface="Arvo"/>
              <a:ea typeface="Arvo"/>
              <a:cs typeface="Arvo"/>
              <a:sym typeface="Arvo"/>
            </a:endParaRPr>
          </a:p>
        </p:txBody>
      </p:sp>
      <p:sp>
        <p:nvSpPr>
          <p:cNvPr id="470" name="Google Shape;470;p16"/>
          <p:cNvSpPr/>
          <p:nvPr/>
        </p:nvSpPr>
        <p:spPr>
          <a:xfrm>
            <a:off x="813700" y="2913800"/>
            <a:ext cx="1167900" cy="978000"/>
          </a:xfrm>
          <a:prstGeom prst="rect">
            <a:avLst/>
          </a:prstGeom>
          <a:solidFill>
            <a:schemeClr val="accent1"/>
          </a:solidFill>
          <a:ln cap="flat" cmpd="sng" w="9525">
            <a:solidFill>
              <a:schemeClr val="dk2"/>
            </a:solidFill>
            <a:prstDash val="solid"/>
            <a:round/>
            <a:headEnd len="sm" w="sm" type="none"/>
            <a:tailEnd len="sm" w="sm" type="none"/>
          </a:ln>
          <a:effectLst>
            <a:outerShdw blurRad="57150" rotWithShape="0" algn="bl" dir="4320000" dist="133350">
              <a:srgbClr val="000000">
                <a:alpha val="2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6"/>
          <p:cNvSpPr/>
          <p:nvPr/>
        </p:nvSpPr>
        <p:spPr>
          <a:xfrm>
            <a:off x="813700" y="31094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6"/>
          <p:cNvSpPr/>
          <p:nvPr/>
        </p:nvSpPr>
        <p:spPr>
          <a:xfrm>
            <a:off x="813700" y="3500600"/>
            <a:ext cx="1167900" cy="195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6"/>
          <p:cNvSpPr/>
          <p:nvPr/>
        </p:nvSpPr>
        <p:spPr>
          <a:xfrm>
            <a:off x="1000900" y="2921477"/>
            <a:ext cx="2370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6"/>
          <p:cNvSpPr/>
          <p:nvPr/>
        </p:nvSpPr>
        <p:spPr>
          <a:xfrm>
            <a:off x="813700" y="3305000"/>
            <a:ext cx="11679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6"/>
          <p:cNvSpPr/>
          <p:nvPr/>
        </p:nvSpPr>
        <p:spPr>
          <a:xfrm>
            <a:off x="813700" y="3500600"/>
            <a:ext cx="11679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6"/>
          <p:cNvSpPr/>
          <p:nvPr/>
        </p:nvSpPr>
        <p:spPr>
          <a:xfrm>
            <a:off x="813700" y="3696200"/>
            <a:ext cx="1167900" cy="19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6"/>
          <p:cNvSpPr/>
          <p:nvPr/>
        </p:nvSpPr>
        <p:spPr>
          <a:xfrm>
            <a:off x="813700" y="2913800"/>
            <a:ext cx="1872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6"/>
          <p:cNvSpPr/>
          <p:nvPr/>
        </p:nvSpPr>
        <p:spPr>
          <a:xfrm>
            <a:off x="1237900" y="2913800"/>
            <a:ext cx="5580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6"/>
          <p:cNvSpPr/>
          <p:nvPr/>
        </p:nvSpPr>
        <p:spPr>
          <a:xfrm>
            <a:off x="1744475" y="2913800"/>
            <a:ext cx="2370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6"/>
          <p:cNvSpPr/>
          <p:nvPr/>
        </p:nvSpPr>
        <p:spPr>
          <a:xfrm>
            <a:off x="1237900" y="3305000"/>
            <a:ext cx="1872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6"/>
          <p:cNvSpPr/>
          <p:nvPr/>
        </p:nvSpPr>
        <p:spPr>
          <a:xfrm>
            <a:off x="1425100" y="3305000"/>
            <a:ext cx="3195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6"/>
          <p:cNvSpPr/>
          <p:nvPr/>
        </p:nvSpPr>
        <p:spPr>
          <a:xfrm>
            <a:off x="1000900" y="3500600"/>
            <a:ext cx="2370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6"/>
          <p:cNvSpPr/>
          <p:nvPr/>
        </p:nvSpPr>
        <p:spPr>
          <a:xfrm>
            <a:off x="1237900" y="3500600"/>
            <a:ext cx="1872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1744475" y="3500600"/>
            <a:ext cx="237000" cy="1956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a:off x="813700" y="3696200"/>
            <a:ext cx="558000" cy="19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1570900" y="3696200"/>
            <a:ext cx="410700" cy="195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813700" y="3109400"/>
            <a:ext cx="11679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813700" y="3109400"/>
            <a:ext cx="1872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1000900" y="3109400"/>
            <a:ext cx="237000" cy="195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933075" y="1825863"/>
            <a:ext cx="2590500" cy="610500"/>
          </a:xfrm>
          <a:prstGeom prst="roundRect">
            <a:avLst>
              <a:gd fmla="val 16667" name="adj"/>
            </a:avLst>
          </a:prstGeom>
          <a:solidFill>
            <a:srgbClr val="FFFFFF"/>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latin typeface="Arvo"/>
                <a:ea typeface="Arvo"/>
                <a:cs typeface="Arvo"/>
                <a:sym typeface="Arvo"/>
              </a:rPr>
              <a:t>Group all rows into table</a:t>
            </a:r>
            <a:br>
              <a:rPr b="1" lang="es" sz="1200">
                <a:latin typeface="Arvo"/>
                <a:ea typeface="Arvo"/>
                <a:cs typeface="Arvo"/>
                <a:sym typeface="Arvo"/>
              </a:rPr>
            </a:br>
            <a:r>
              <a:rPr b="1" lang="es" sz="1200">
                <a:latin typeface="Arvo"/>
                <a:ea typeface="Arvo"/>
                <a:cs typeface="Arvo"/>
                <a:sym typeface="Arvo"/>
              </a:rPr>
              <a:t>(some in no tables)</a:t>
            </a:r>
            <a:endParaRPr b="1" sz="1200">
              <a:latin typeface="Arvo"/>
              <a:ea typeface="Arvo"/>
              <a:cs typeface="Arvo"/>
              <a:sym typeface="Arvo"/>
            </a:endParaRPr>
          </a:p>
        </p:txBody>
      </p:sp>
      <p:grpSp>
        <p:nvGrpSpPr>
          <p:cNvPr id="491" name="Google Shape;491;p16"/>
          <p:cNvGrpSpPr/>
          <p:nvPr/>
        </p:nvGrpSpPr>
        <p:grpSpPr>
          <a:xfrm>
            <a:off x="675561" y="1498045"/>
            <a:ext cx="671532" cy="781929"/>
            <a:chOff x="-62148800" y="3377700"/>
            <a:chExt cx="311125" cy="316750"/>
          </a:xfrm>
        </p:grpSpPr>
        <p:sp>
          <p:nvSpPr>
            <p:cNvPr id="492" name="Google Shape;492;p16"/>
            <p:cNvSpPr/>
            <p:nvPr/>
          </p:nvSpPr>
          <p:spPr>
            <a:xfrm>
              <a:off x="-62085775" y="3653375"/>
              <a:ext cx="185875" cy="41075"/>
            </a:xfrm>
            <a:custGeom>
              <a:rect b="b" l="l" r="r" t="t"/>
              <a:pathLst>
                <a:path extrusionOk="0" h="1643" w="7435">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accent1"/>
            </a:solidFill>
            <a:ln cap="flat" cmpd="sng" w="9525">
              <a:solidFill>
                <a:schemeClr val="accent3"/>
              </a:solidFill>
              <a:prstDash val="solid"/>
              <a:round/>
              <a:headEnd len="sm" w="sm" type="none"/>
              <a:tailEnd len="sm" w="sm" type="none"/>
            </a:ln>
            <a:effectLst>
              <a:outerShdw blurRad="57150" rotWithShape="0" algn="bl" dir="204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6"/>
            <p:cNvSpPr/>
            <p:nvPr/>
          </p:nvSpPr>
          <p:spPr>
            <a:xfrm>
              <a:off x="-62148800" y="3377700"/>
              <a:ext cx="311125" cy="254425"/>
            </a:xfrm>
            <a:custGeom>
              <a:rect b="b" l="l" r="r" t="t"/>
              <a:pathLst>
                <a:path extrusionOk="0" h="10177" w="12445">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accent1"/>
            </a:solidFill>
            <a:ln cap="flat" cmpd="sng" w="9525">
              <a:solidFill>
                <a:schemeClr val="accent3"/>
              </a:solidFill>
              <a:prstDash val="solid"/>
              <a:round/>
              <a:headEnd len="sm" w="sm" type="none"/>
              <a:tailEnd len="sm" w="sm" type="none"/>
            </a:ln>
            <a:effectLst>
              <a:outerShdw blurRad="57150" rotWithShape="0" algn="bl" dir="2040000" dist="571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5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000"/>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1000"/>
                                        <p:tgtEl>
                                          <p:spTgt spid="4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49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pic>
        <p:nvPicPr>
          <p:cNvPr id="498" name="Google Shape;498;p17"/>
          <p:cNvPicPr preferRelativeResize="0"/>
          <p:nvPr/>
        </p:nvPicPr>
        <p:blipFill>
          <a:blip r:embed="rId3">
            <a:alphaModFix/>
          </a:blip>
          <a:stretch>
            <a:fillRect/>
          </a:stretch>
        </p:blipFill>
        <p:spPr>
          <a:xfrm>
            <a:off x="2814300" y="152400"/>
            <a:ext cx="3923690" cy="4838701"/>
          </a:xfrm>
          <a:prstGeom prst="rect">
            <a:avLst/>
          </a:prstGeom>
          <a:noFill/>
          <a:ln>
            <a:noFill/>
          </a:ln>
        </p:spPr>
      </p:pic>
      <p:sp>
        <p:nvSpPr>
          <p:cNvPr id="499" name="Google Shape;499;p17"/>
          <p:cNvSpPr txBox="1"/>
          <p:nvPr/>
        </p:nvSpPr>
        <p:spPr>
          <a:xfrm flipH="1">
            <a:off x="5831225" y="152400"/>
            <a:ext cx="2728800" cy="1044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s" sz="3000">
                <a:solidFill>
                  <a:srgbClr val="434343"/>
                </a:solidFill>
                <a:latin typeface="Barlow Condensed SemiBold"/>
                <a:ea typeface="Barlow Condensed SemiBold"/>
                <a:cs typeface="Barlow Condensed SemiBold"/>
                <a:sym typeface="Barlow Condensed SemiBold"/>
              </a:rPr>
              <a:t>Dividing into rectangles</a:t>
            </a:r>
            <a:endParaRPr sz="3000">
              <a:solidFill>
                <a:srgbClr val="434343"/>
              </a:solidFill>
              <a:latin typeface="Barlow Condensed SemiBold"/>
              <a:ea typeface="Barlow Condensed SemiBold"/>
              <a:cs typeface="Barlow Condensed SemiBold"/>
              <a:sym typeface="Barlow Condensed SemiBold"/>
            </a:endParaRPr>
          </a:p>
        </p:txBody>
      </p:sp>
      <p:sp>
        <p:nvSpPr>
          <p:cNvPr id="500" name="Google Shape;500;p17"/>
          <p:cNvSpPr/>
          <p:nvPr/>
        </p:nvSpPr>
        <p:spPr>
          <a:xfrm>
            <a:off x="2814300" y="491400"/>
            <a:ext cx="3923700" cy="429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2814300" y="9213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2814300" y="1013400"/>
            <a:ext cx="3923700" cy="261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7"/>
          <p:cNvSpPr/>
          <p:nvPr/>
        </p:nvSpPr>
        <p:spPr>
          <a:xfrm>
            <a:off x="2814300" y="12744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7"/>
          <p:cNvSpPr/>
          <p:nvPr/>
        </p:nvSpPr>
        <p:spPr>
          <a:xfrm>
            <a:off x="2814300" y="1412400"/>
            <a:ext cx="3923700" cy="261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7"/>
          <p:cNvSpPr/>
          <p:nvPr/>
        </p:nvSpPr>
        <p:spPr>
          <a:xfrm>
            <a:off x="2814300" y="1673400"/>
            <a:ext cx="3923700" cy="4299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7"/>
          <p:cNvSpPr/>
          <p:nvPr/>
        </p:nvSpPr>
        <p:spPr>
          <a:xfrm>
            <a:off x="2814300" y="21033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7"/>
          <p:cNvSpPr/>
          <p:nvPr/>
        </p:nvSpPr>
        <p:spPr>
          <a:xfrm>
            <a:off x="2814300" y="21954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7"/>
          <p:cNvSpPr/>
          <p:nvPr/>
        </p:nvSpPr>
        <p:spPr>
          <a:xfrm>
            <a:off x="2814300" y="22875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7"/>
          <p:cNvSpPr/>
          <p:nvPr/>
        </p:nvSpPr>
        <p:spPr>
          <a:xfrm>
            <a:off x="2814300" y="23796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7"/>
          <p:cNvSpPr/>
          <p:nvPr/>
        </p:nvSpPr>
        <p:spPr>
          <a:xfrm>
            <a:off x="2814300" y="25176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7"/>
          <p:cNvSpPr/>
          <p:nvPr/>
        </p:nvSpPr>
        <p:spPr>
          <a:xfrm>
            <a:off x="2814300" y="26097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7"/>
          <p:cNvSpPr/>
          <p:nvPr/>
        </p:nvSpPr>
        <p:spPr>
          <a:xfrm>
            <a:off x="2814300" y="2701800"/>
            <a:ext cx="3923700" cy="1848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7"/>
          <p:cNvSpPr/>
          <p:nvPr/>
        </p:nvSpPr>
        <p:spPr>
          <a:xfrm>
            <a:off x="2814300" y="28863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p:nvPr/>
        </p:nvSpPr>
        <p:spPr>
          <a:xfrm>
            <a:off x="2814300" y="29787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7"/>
          <p:cNvSpPr/>
          <p:nvPr/>
        </p:nvSpPr>
        <p:spPr>
          <a:xfrm>
            <a:off x="2814300" y="30708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7"/>
          <p:cNvSpPr/>
          <p:nvPr/>
        </p:nvSpPr>
        <p:spPr>
          <a:xfrm>
            <a:off x="2814300" y="32088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7"/>
          <p:cNvSpPr/>
          <p:nvPr/>
        </p:nvSpPr>
        <p:spPr>
          <a:xfrm>
            <a:off x="2814300" y="33477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7"/>
          <p:cNvSpPr/>
          <p:nvPr/>
        </p:nvSpPr>
        <p:spPr>
          <a:xfrm>
            <a:off x="2814300" y="34407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7"/>
          <p:cNvSpPr/>
          <p:nvPr/>
        </p:nvSpPr>
        <p:spPr>
          <a:xfrm>
            <a:off x="2814300" y="35337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7"/>
          <p:cNvSpPr/>
          <p:nvPr/>
        </p:nvSpPr>
        <p:spPr>
          <a:xfrm>
            <a:off x="2814300" y="36267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7"/>
          <p:cNvSpPr/>
          <p:nvPr/>
        </p:nvSpPr>
        <p:spPr>
          <a:xfrm>
            <a:off x="2814300" y="37656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7"/>
          <p:cNvSpPr/>
          <p:nvPr/>
        </p:nvSpPr>
        <p:spPr>
          <a:xfrm>
            <a:off x="2814300" y="38586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7"/>
          <p:cNvSpPr/>
          <p:nvPr/>
        </p:nvSpPr>
        <p:spPr>
          <a:xfrm>
            <a:off x="2814300" y="39975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7"/>
          <p:cNvSpPr/>
          <p:nvPr/>
        </p:nvSpPr>
        <p:spPr>
          <a:xfrm>
            <a:off x="2814300" y="4090500"/>
            <a:ext cx="3923700" cy="921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7"/>
          <p:cNvSpPr/>
          <p:nvPr/>
        </p:nvSpPr>
        <p:spPr>
          <a:xfrm>
            <a:off x="2814300" y="4183500"/>
            <a:ext cx="3923700" cy="138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7"/>
          <p:cNvSpPr/>
          <p:nvPr/>
        </p:nvSpPr>
        <p:spPr>
          <a:xfrm>
            <a:off x="2814300" y="4322400"/>
            <a:ext cx="3923700" cy="339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7"/>
          <p:cNvSpPr/>
          <p:nvPr/>
        </p:nvSpPr>
        <p:spPr>
          <a:xfrm>
            <a:off x="2814300" y="4662300"/>
            <a:ext cx="3923700" cy="339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7"/>
          <p:cNvSpPr/>
          <p:nvPr/>
        </p:nvSpPr>
        <p:spPr>
          <a:xfrm>
            <a:off x="2814300" y="152400"/>
            <a:ext cx="3923700" cy="339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7"/>
          <p:cNvSpPr/>
          <p:nvPr/>
        </p:nvSpPr>
        <p:spPr>
          <a:xfrm>
            <a:off x="2814300" y="2701800"/>
            <a:ext cx="3923700" cy="184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7"/>
          <p:cNvSpPr/>
          <p:nvPr/>
        </p:nvSpPr>
        <p:spPr>
          <a:xfrm>
            <a:off x="2814300" y="2886300"/>
            <a:ext cx="3923700" cy="921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0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000"/>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par>
                                <p:cTn fill="hold" nodeType="with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0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352D50"/>
      </a:dk2>
      <a:lt2>
        <a:srgbClr val="ABB2FC"/>
      </a:lt2>
      <a:accent1>
        <a:srgbClr val="FFCC33"/>
      </a:accent1>
      <a:accent2>
        <a:srgbClr val="B4A7D6"/>
      </a:accent2>
      <a:accent3>
        <a:srgbClr val="20124D"/>
      </a:accent3>
      <a:accent4>
        <a:srgbClr val="351C75"/>
      </a:accent4>
      <a:accent5>
        <a:srgbClr val="ECDA20"/>
      </a:accent5>
      <a:accent6>
        <a:srgbClr val="824DDD"/>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