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sldIdLst>
    <p:sldId id="256" r:id="rId2"/>
    <p:sldId id="257" r:id="rId3"/>
    <p:sldId id="258" r:id="rId4"/>
    <p:sldId id="305" r:id="rId5"/>
    <p:sldId id="259" r:id="rId6"/>
    <p:sldId id="261" r:id="rId7"/>
    <p:sldId id="262" r:id="rId8"/>
    <p:sldId id="263" r:id="rId9"/>
    <p:sldId id="265" r:id="rId10"/>
    <p:sldId id="264" r:id="rId11"/>
    <p:sldId id="300" r:id="rId12"/>
    <p:sldId id="307" r:id="rId13"/>
    <p:sldId id="306" r:id="rId14"/>
    <p:sldId id="301" r:id="rId15"/>
    <p:sldId id="302" r:id="rId16"/>
    <p:sldId id="304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CCF99-699B-4CE2-95BE-D1A233A50EBF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A9E5-A317-4B71-B83C-02DB935C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1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Good morning sir , I am </a:t>
            </a:r>
            <a:r>
              <a:rPr lang="en-IN" dirty="0" err="1" smtClean="0"/>
              <a:t>ankush</a:t>
            </a:r>
            <a:r>
              <a:rPr lang="en-IN" dirty="0" smtClean="0"/>
              <a:t> Kamthane and he is Aditya </a:t>
            </a:r>
            <a:r>
              <a:rPr lang="en-IN" dirty="0" err="1" smtClean="0"/>
              <a:t>singh</a:t>
            </a:r>
            <a:r>
              <a:rPr lang="en-IN" dirty="0" smtClean="0"/>
              <a:t>,</a:t>
            </a:r>
            <a:r>
              <a:rPr lang="en-IN" baseline="0" dirty="0" smtClean="0"/>
              <a:t> we are from </a:t>
            </a:r>
            <a:r>
              <a:rPr lang="en-IN" baseline="0" dirty="0" err="1" smtClean="0"/>
              <a:t>iit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bhu</a:t>
            </a:r>
            <a:r>
              <a:rPr lang="en-IN" baseline="0" dirty="0" smtClean="0"/>
              <a:t>, now </a:t>
            </a:r>
            <a:endParaRPr lang="en-IN" dirty="0" smtClean="0"/>
          </a:p>
          <a:p>
            <a:r>
              <a:rPr lang="en-IN" dirty="0" smtClean="0"/>
              <a:t>We</a:t>
            </a:r>
            <a:r>
              <a:rPr lang="en-IN" baseline="0" dirty="0" smtClean="0"/>
              <a:t> are going to present a solution approach on BOSCH’s Route Optimization algorithm</a:t>
            </a:r>
          </a:p>
          <a:p>
            <a:r>
              <a:rPr lang="en-IN" baseline="0" dirty="0" smtClean="0"/>
              <a:t>So lets start, with problem statement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0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After having group discussion of our team,</a:t>
            </a:r>
            <a:r>
              <a:rPr lang="en-IN" baseline="0" dirty="0" smtClean="0"/>
              <a:t> we have concluded the problem statement as, we have to develop……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1)We have to start the route from </a:t>
            </a:r>
            <a:r>
              <a:rPr lang="en-IN" sz="12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Yelachenahalli</a:t>
            </a:r>
            <a:r>
              <a:rPr lang="en-IN" sz="12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metro Station and end</a:t>
            </a:r>
            <a:r>
              <a:rPr lang="en-IN" sz="1200" b="0" i="0" u="none" strike="noStrike" baseline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it at </a:t>
            </a:r>
            <a:r>
              <a:rPr lang="en-IN" sz="1200" dirty="0" smtClean="0"/>
              <a:t>Bosch </a:t>
            </a:r>
            <a:r>
              <a:rPr lang="en-IN" sz="1200" dirty="0" err="1" smtClean="0"/>
              <a:t>Bidadi</a:t>
            </a:r>
            <a:r>
              <a:rPr lang="en-IN" sz="1200" dirty="0" smtClean="0"/>
              <a:t> for pickup route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For solving this problem,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2)We have to fetch</a:t>
            </a:r>
            <a:r>
              <a:rPr lang="en-IN" sz="1200" baseline="0" dirty="0" smtClean="0"/>
              <a:t> data of distance and time</a:t>
            </a:r>
            <a:endParaRPr lang="en-I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1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Going towards our mathematical</a:t>
                </a:r>
                <a:r>
                  <a:rPr lang="en-IN" baseline="0" dirty="0" smtClean="0"/>
                  <a:t> model</a:t>
                </a: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We have use </a:t>
                </a:r>
                <a:r>
                  <a:rPr lang="en-IN" dirty="0" err="1" smtClean="0"/>
                  <a:t>Gurobi</a:t>
                </a:r>
                <a:r>
                  <a:rPr lang="en-IN" dirty="0" smtClean="0"/>
                  <a:t> optimization solver using python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system specification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𝑔𝑒𝑛𝑒𝑟𝑎𝑡𝑖𝑜𝑛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processor and 4GB RAM system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Going towards our mathematical</a:t>
                </a:r>
                <a:r>
                  <a:rPr lang="en-IN" baseline="0" dirty="0" smtClean="0"/>
                  <a:t> model</a:t>
                </a: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We have use </a:t>
                </a:r>
                <a:r>
                  <a:rPr lang="en-IN" dirty="0" err="1" smtClean="0"/>
                  <a:t>Gurobi</a:t>
                </a:r>
                <a:r>
                  <a:rPr lang="en-IN" dirty="0" smtClean="0"/>
                  <a:t> optimization solver using python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system specification :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𝑖5 8^(𝑡ℎ ) 𝑔𝑒𝑛𝑒𝑟𝑎𝑡𝑖𝑜𝑛 </a:t>
                </a:r>
                <a:r>
                  <a:rPr lang="en-IN" dirty="0" smtClean="0"/>
                  <a:t>processor and 4GB RAM system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8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Constraint ensures that,</a:t>
            </a:r>
            <a:r>
              <a:rPr lang="en-IN" baseline="0" dirty="0" smtClean="0"/>
              <a:t> only one bus will  visit a bus stop once in a shift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0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constraint will eliminate sub tour and also put</a:t>
            </a:r>
            <a:r>
              <a:rPr lang="en-IN" baseline="0" dirty="0" smtClean="0"/>
              <a:t> capacity restriction on vehicle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4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By Solving this model we come to this solution</a:t>
            </a:r>
          </a:p>
          <a:p>
            <a:r>
              <a:rPr lang="en-IN" dirty="0" smtClean="0"/>
              <a:t>If any doubts regarding</a:t>
            </a:r>
            <a:r>
              <a:rPr lang="en-IN" baseline="0" dirty="0" smtClean="0"/>
              <a:t> to mathematical model, we can discuss it during q &amp; 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3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Our</a:t>
            </a:r>
            <a:r>
              <a:rPr lang="en-IN" baseline="0" dirty="0" smtClean="0"/>
              <a:t> algorithm gives an optimal value of  the net distance travelled by all the buses i.e. 77kms for this case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9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A9E5-A317-4B71-B83C-02DB935C6BE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6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53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3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5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2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8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7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9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1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2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574E-8BFA-48FB-8619-16329D4D7742}" type="datetimeFigureOut">
              <a:rPr lang="en-IN" smtClean="0"/>
              <a:t>21/12/2019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CEAF5A-B218-4D8E-9FAE-EB2785835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1269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84244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CC0000"/>
                </a:solidFill>
              </a:rPr>
              <a:t>BOSCH's Route Optimization Algorithm</a:t>
            </a:r>
            <a:endParaRPr lang="en-IN" sz="5400" dirty="0">
              <a:solidFill>
                <a:srgbClr val="CC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10" y="6086901"/>
            <a:ext cx="2187790" cy="7710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348" y="4423474"/>
            <a:ext cx="3953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solidFill>
                  <a:srgbClr val="C00000"/>
                </a:solidFill>
              </a:rPr>
              <a:t>Presented by:-</a:t>
            </a:r>
          </a:p>
          <a:p>
            <a:pPr algn="ctr"/>
            <a:r>
              <a:rPr lang="en-IN" sz="2000" dirty="0" smtClean="0">
                <a:solidFill>
                  <a:srgbClr val="C00000"/>
                </a:solidFill>
              </a:rPr>
              <a:t>1</a:t>
            </a:r>
            <a:r>
              <a:rPr lang="en-IN" sz="2000" dirty="0">
                <a:solidFill>
                  <a:srgbClr val="C00000"/>
                </a:solidFill>
              </a:rPr>
              <a:t>) Ankush Ramesh </a:t>
            </a:r>
            <a:r>
              <a:rPr lang="en-IN" sz="2000" dirty="0" smtClean="0">
                <a:solidFill>
                  <a:srgbClr val="C00000"/>
                </a:solidFill>
              </a:rPr>
              <a:t>Kamthane*  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IN" sz="2000" dirty="0" smtClean="0">
                <a:solidFill>
                  <a:srgbClr val="C00000"/>
                </a:solidFill>
              </a:rPr>
              <a:t>2)Aditya Singh</a:t>
            </a:r>
          </a:p>
          <a:p>
            <a:pPr algn="ctr"/>
            <a:endParaRPr lang="en-IN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760561"/>
                <a:ext cx="9339618" cy="537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Objective:-  To minimize total operational cost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Constraints:-</a:t>
                </a: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Only one bus will visit a bus stop once in a shift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Path defining  and bus hiring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Capacity and sub tour elimination constraint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Distance and time limit constraints</a:t>
                </a:r>
              </a:p>
              <a:p>
                <a:endParaRPr lang="en-IN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 4:-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760561"/>
                <a:ext cx="9339618" cy="5377370"/>
              </a:xfrm>
              <a:prstGeom prst="rect">
                <a:avLst/>
              </a:prstGeom>
              <a:blipFill rotWithShape="0">
                <a:blip r:embed="rId3"/>
                <a:stretch>
                  <a:fillRect l="-587" t="-6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0515"/>
              </p:ext>
            </p:extLst>
          </p:nvPr>
        </p:nvGraphicFramePr>
        <p:xfrm>
          <a:off x="2770495" y="323881"/>
          <a:ext cx="8134065" cy="637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59430"/>
                <a:gridCol w="4074635"/>
              </a:tblGrid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Pick Up Route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Drop Route</a:t>
                      </a:r>
                      <a:endParaRPr lang="en-IN" sz="12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Yelachenahalli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metro 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Bosch </a:t>
                      </a:r>
                      <a:r>
                        <a:rPr lang="en-IN" sz="1400" dirty="0" err="1" smtClean="0"/>
                        <a:t>Bidadi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Kadarenahalli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Uttarahalli</a:t>
                      </a:r>
                      <a:r>
                        <a:rPr lang="en-IN" sz="1400" dirty="0" smtClean="0"/>
                        <a:t> Main Rd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Jayanagar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Kodipalya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Mantri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Sarovar</a:t>
                      </a:r>
                      <a:r>
                        <a:rPr lang="en-IN" sz="1400" dirty="0" smtClean="0"/>
                        <a:t> Apartment 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RNS INSTITUTE OF TECHNOLOGY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Double 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Kanti</a:t>
                      </a:r>
                      <a:r>
                        <a:rPr lang="en-IN" sz="1400" dirty="0" smtClean="0"/>
                        <a:t> Sweets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Bata Showroom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Jnanakshi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Rajarajeshwari</a:t>
                      </a:r>
                      <a:r>
                        <a:rPr lang="en-IN" sz="1400" dirty="0" smtClean="0"/>
                        <a:t> temple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Kathreguppe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r>
                        <a:rPr lang="en-IN" sz="1400" dirty="0" smtClean="0"/>
                        <a:t> 3rd 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PES University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Sri </a:t>
                      </a:r>
                      <a:r>
                        <a:rPr lang="en-IN" sz="1400" dirty="0" err="1" smtClean="0"/>
                        <a:t>Kamakya</a:t>
                      </a:r>
                      <a:r>
                        <a:rPr lang="en-IN" sz="1400" dirty="0" smtClean="0"/>
                        <a:t> Theatre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Hoskerehalli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Hosakerehalli</a:t>
                      </a:r>
                      <a:r>
                        <a:rPr lang="en-IN" sz="1400" dirty="0" smtClean="0"/>
                        <a:t> Main Road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Kathriguppe</a:t>
                      </a:r>
                      <a:r>
                        <a:rPr lang="en-IN" sz="1400" dirty="0" smtClean="0"/>
                        <a:t> Circle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Hosakerehalli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Janatha</a:t>
                      </a:r>
                      <a:r>
                        <a:rPr lang="en-IN" sz="1400" dirty="0" smtClean="0"/>
                        <a:t> Bazar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Ittamadu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Ittamadu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Janatha</a:t>
                      </a:r>
                      <a:r>
                        <a:rPr lang="en-IN" sz="1400" dirty="0" smtClean="0"/>
                        <a:t> Bazar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Hosakerehalli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Kathriguppe</a:t>
                      </a:r>
                      <a:r>
                        <a:rPr lang="en-IN" sz="1400" dirty="0" smtClean="0"/>
                        <a:t> Circle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Hoskerehalli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Hosakerehalli</a:t>
                      </a:r>
                      <a:r>
                        <a:rPr lang="en-IN" sz="1400" dirty="0" smtClean="0"/>
                        <a:t> Main Road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Sri </a:t>
                      </a:r>
                      <a:r>
                        <a:rPr lang="en-IN" sz="1400" dirty="0" err="1" smtClean="0"/>
                        <a:t>Kamakya</a:t>
                      </a:r>
                      <a:r>
                        <a:rPr lang="en-IN" sz="1400" dirty="0" smtClean="0"/>
                        <a:t> Theatre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PES University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Kathreguppe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r>
                        <a:rPr lang="en-IN" sz="1400" dirty="0" smtClean="0"/>
                        <a:t> 3rd Stage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Jnanakshi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Rajarajeshwari</a:t>
                      </a:r>
                      <a:r>
                        <a:rPr lang="en-IN" sz="1400" dirty="0" smtClean="0"/>
                        <a:t> temple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Bata Showroom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Kanti</a:t>
                      </a:r>
                      <a:r>
                        <a:rPr lang="en-IN" sz="1400" dirty="0" smtClean="0"/>
                        <a:t> Sweets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Double Rd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RNS INSTITUTE OF TECHNOLOGY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Mantri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Sarovar</a:t>
                      </a:r>
                      <a:r>
                        <a:rPr lang="en-IN" sz="1400" dirty="0" smtClean="0"/>
                        <a:t> Apartment Rd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Kodipalya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Jayanagar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Uttarahalli</a:t>
                      </a:r>
                      <a:r>
                        <a:rPr lang="en-IN" sz="1400" dirty="0" smtClean="0"/>
                        <a:t> Main 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Kadarenahalli</a:t>
                      </a:r>
                      <a:r>
                        <a:rPr lang="en-IN" sz="1400" dirty="0" smtClean="0"/>
                        <a:t>, </a:t>
                      </a:r>
                      <a:r>
                        <a:rPr lang="en-IN" sz="1400" dirty="0" err="1" smtClean="0"/>
                        <a:t>Banashankari</a:t>
                      </a:r>
                      <a:endParaRPr lang="en-IN" sz="1400" dirty="0"/>
                    </a:p>
                  </a:txBody>
                  <a:tcPr/>
                </a:tc>
              </a:tr>
              <a:tr h="2575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Bosch </a:t>
                      </a:r>
                      <a:r>
                        <a:rPr lang="en-IN" sz="1400" dirty="0" err="1" smtClean="0"/>
                        <a:t>Bidadi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Yelachenahalli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metro Station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4716" y="136482"/>
            <a:ext cx="1187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4"/>
                </a:solidFill>
              </a:rPr>
              <a:t>      Results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205" y="1787857"/>
            <a:ext cx="247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75000"/>
                  </a:schemeClr>
                </a:solidFill>
              </a:rPr>
              <a:t>Total distance:77078.0</a:t>
            </a:r>
            <a:endParaRPr lang="en-IN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95615"/>
              </p:ext>
            </p:extLst>
          </p:nvPr>
        </p:nvGraphicFramePr>
        <p:xfrm>
          <a:off x="1769804" y="211933"/>
          <a:ext cx="10176390" cy="644116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191435"/>
                <a:gridCol w="4984955"/>
              </a:tblGrid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BUS 1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Route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BU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S 2 Route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Austin Town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Austin Town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Mico</a:t>
                      </a:r>
                      <a:r>
                        <a:rPr lang="en-IN" sz="1400" u="none" strike="noStrike" dirty="0">
                          <a:effectLst/>
                        </a:rPr>
                        <a:t> Signal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Austin Town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Mico Signal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Viveknagar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Dairy Circle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Viveknagar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392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Lakkasandra</a:t>
                      </a:r>
                      <a:r>
                        <a:rPr lang="en-IN" sz="1400" u="none" strike="noStrike" dirty="0">
                          <a:effectLst/>
                        </a:rPr>
                        <a:t> Bus Stop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Koramangala Police Station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392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Vijaya Bank Adugodi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Koramangala Depot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392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Lakkasandra Bus Stop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Koramangala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Spar Stop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Silk Board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392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Ashram HDFC Bank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Udupi Guarden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Arakere</a:t>
                      </a:r>
                      <a:r>
                        <a:rPr lang="en-IN" sz="1400" u="none" strike="noStrike" dirty="0">
                          <a:effectLst/>
                        </a:rPr>
                        <a:t> Layout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Koramangala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Ashram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Adugodi Signal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Thilaknagar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Adugodi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392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Jayadeva</a:t>
                      </a:r>
                      <a:r>
                        <a:rPr lang="en-IN" sz="1400" u="none" strike="noStrike" dirty="0">
                          <a:effectLst/>
                        </a:rPr>
                        <a:t> Hospital Junction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Adugodi Signal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BTM 2nd stage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Aneypalya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Bannerghatta 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Canara  Bank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64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BTM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Bosch </a:t>
                      </a:r>
                      <a:r>
                        <a:rPr lang="en-IN" sz="1400" u="none" strike="noStrike" dirty="0" err="1">
                          <a:effectLst/>
                        </a:rPr>
                        <a:t>Bidadi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Mico</a:t>
                      </a:r>
                      <a:r>
                        <a:rPr lang="en-IN" sz="1400" u="none" strike="noStrike" dirty="0">
                          <a:effectLst/>
                        </a:rPr>
                        <a:t> Layout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Arekere</a:t>
                      </a:r>
                      <a:r>
                        <a:rPr lang="en-IN" sz="1400" u="none" strike="noStrike" dirty="0">
                          <a:effectLst/>
                        </a:rPr>
                        <a:t> Gate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Hulimavu</a:t>
                      </a:r>
                      <a:r>
                        <a:rPr lang="en-IN" sz="1400" u="none" strike="noStrike" dirty="0">
                          <a:effectLst/>
                        </a:rPr>
                        <a:t> Gate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BPL Stop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253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Gottigere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  <a:tr h="2091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Bosch </a:t>
                      </a:r>
                      <a:r>
                        <a:rPr lang="en-IN" sz="1400" u="none" strike="noStrike" dirty="0" err="1">
                          <a:effectLst/>
                        </a:rPr>
                        <a:t>Bidadi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0" marR="5040" marT="504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59794" y="5501148"/>
            <a:ext cx="343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BUS 1 : 74.24 </a:t>
            </a:r>
            <a:r>
              <a:rPr lang="en-IN" dirty="0" err="1" smtClean="0"/>
              <a:t>kms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BUS 2 : 56.42 </a:t>
            </a:r>
            <a:r>
              <a:rPr lang="en-IN" dirty="0" err="1" smtClean="0"/>
              <a:t>kms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523" y="5751871"/>
            <a:ext cx="22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Total = 130.66 </a:t>
            </a:r>
            <a:r>
              <a:rPr lang="en-IN" dirty="0" err="1" smtClean="0"/>
              <a:t>kms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15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91" y="1386348"/>
            <a:ext cx="9419617" cy="54716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Graphical Visualization</a:t>
            </a:r>
            <a:endParaRPr lang="en-IN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Challenges Faced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382" y="1760561"/>
            <a:ext cx="933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get input data i.e. distance matrix and time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u</a:t>
            </a:r>
            <a:r>
              <a:rPr lang="en-IN" dirty="0" smtClean="0"/>
              <a:t>nderstanding the given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developing mathematical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Developing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b="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66" y="1447424"/>
            <a:ext cx="8147714" cy="5199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Variation in Time Data (Because of Traffic)</a:t>
            </a:r>
            <a:endParaRPr lang="en-IN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/>
            <a:r>
              <a:rPr lang="en-IN" sz="2800" b="1" dirty="0" smtClean="0">
                <a:solidFill>
                  <a:schemeClr val="accent4"/>
                </a:solidFill>
              </a:rPr>
              <a:t>Vehicle Occupancy Constraint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52382" y="1760561"/>
            <a:ext cx="9339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mentioned in given data, bus capacity is 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According to Vehicle Occupancy Constraint, each vehicle should have to carry minimum 0.85*Bus Capacity numbers of passengers i.e. 27.2 implies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the given data set there are only 29 passengers, therefore we have to use only one bus to carry all the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Therefore, we consider this constraint as a redundant constraint.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b="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394180_960_720">
            <a:extLst>
              <a:ext uri="{FF2B5EF4-FFF2-40B4-BE49-F238E27FC236}">
                <a16:creationId xmlns:a16="http://schemas.microsoft.com/office/drawing/2014/main" xmlns="" id="{25C2BB42-CC57-4F9B-92AE-5A64778D32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0606">
            <a:off x="1910367" y="808681"/>
            <a:ext cx="9144000" cy="5620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8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Problem Statement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382" y="1760561"/>
            <a:ext cx="933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C00000"/>
                </a:solidFill>
              </a:rPr>
              <a:t>Objective:-  </a:t>
            </a:r>
            <a:r>
              <a:rPr lang="en-US" dirty="0" smtClean="0"/>
              <a:t>To develop a route optimization algorithm considering following 		       constraints,</a:t>
            </a:r>
          </a:p>
          <a:p>
            <a:endParaRPr lang="en-US" dirty="0" smtClean="0"/>
          </a:p>
          <a:p>
            <a:pPr marL="2171700" lvl="4" indent="-342900">
              <a:buFont typeface="+mj-lt"/>
              <a:buAutoNum type="alphaLcParenR"/>
            </a:pPr>
            <a:r>
              <a:rPr lang="en-IN" dirty="0"/>
              <a:t>Minimize operational cost. </a:t>
            </a:r>
            <a:endParaRPr lang="en-IN" dirty="0" smtClean="0"/>
          </a:p>
          <a:p>
            <a:pPr marL="2171700" lvl="4" indent="-342900">
              <a:buFont typeface="+mj-lt"/>
              <a:buAutoNum type="alphaLcParenR"/>
            </a:pPr>
            <a:r>
              <a:rPr lang="en-IN" dirty="0"/>
              <a:t>Number of buses </a:t>
            </a:r>
            <a:endParaRPr lang="en-IN" dirty="0" smtClean="0"/>
          </a:p>
          <a:p>
            <a:pPr marL="2171700" lvl="4" indent="-342900">
              <a:buFont typeface="+mj-lt"/>
              <a:buAutoNum type="alphaLcParenR"/>
            </a:pPr>
            <a:r>
              <a:rPr lang="en-US" dirty="0"/>
              <a:t>Vehicle occupancy should be at least 85%. </a:t>
            </a:r>
            <a:endParaRPr lang="en-US" dirty="0" smtClean="0"/>
          </a:p>
          <a:p>
            <a:pPr marL="2171700" lvl="4" indent="-342900">
              <a:buFont typeface="+mj-lt"/>
              <a:buAutoNum type="alphaLcParenR"/>
            </a:pPr>
            <a:r>
              <a:rPr lang="en-US" dirty="0"/>
              <a:t>Time window 	</a:t>
            </a: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3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Solution Approach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382" y="1760561"/>
            <a:ext cx="933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problem is very much similar to standard Vehicle </a:t>
            </a:r>
            <a:r>
              <a:rPr lang="en-IN" dirty="0"/>
              <a:t>R</a:t>
            </a:r>
            <a:r>
              <a:rPr lang="en-IN" dirty="0" smtClean="0"/>
              <a:t>outing Problem(VRP), therefore we have developed mathematical model to solve it.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have formulated a mixed integer linear programming model to solve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Standard Capacitated VRP </a:t>
            </a:r>
            <a:r>
              <a:rPr lang="en-IN" dirty="0" err="1" smtClean="0"/>
              <a:t>Vs</a:t>
            </a:r>
            <a:r>
              <a:rPr lang="en-IN" dirty="0" smtClean="0"/>
              <a:t>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Vehicle hiring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Distance 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Time limitation</a:t>
            </a:r>
            <a:endParaRPr lang="en-IN" dirty="0"/>
          </a:p>
          <a:p>
            <a:r>
              <a:rPr lang="en-IN" dirty="0" smtClean="0"/>
              <a:t>	</a:t>
            </a:r>
          </a:p>
          <a:p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Scalability of our solution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382" y="1760561"/>
            <a:ext cx="933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if we have 1 or 100 buses our algorithm can adapt to the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solution does not depend on geography of city or number of passengers to handle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solution is easy to use for any non technical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solution can be develop as a user friendly app 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1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435746"/>
                <a:ext cx="9339618" cy="542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Sets and Indices:-  </a:t>
                </a:r>
                <a:endParaRPr lang="en-IN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𝑝𝑖𝑐𝑘𝑢𝑝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𝑑𝑟𝑜𝑝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𝑝𝑎𝑠𝑠𝑒𝑛𝑔𝑒𝑟𝑠</m:t>
                    </m:r>
                  </m:oMath>
                </a14:m>
                <a:r>
                  <a:rPr lang="en-IN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including start and end point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𝑝𝑖𝑐𝑘𝑢𝑝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𝑑𝑟𝑜𝑝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𝑝𝑎𝑠𝑠𝑒𝑛𝑔𝑒𝑟𝑠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excluding 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start and end point</a:t>
                </a:r>
                <a:endParaRPr lang="en-IN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𝑏𝑢𝑠𝑒𝑠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Parameters:-</a:t>
                </a:r>
                <a:endParaRPr lang="en-IN" b="1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𝑝𝑎𝑠𝑠𝑒𝑛𝑔𝑒𝑟𝑠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𝑏𝑜𝑎𝑟𝑑𝑖𝑛𝑔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𝑏𝑒𝑡𝑤𝑒𝑒𝑛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I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𝑇𝑟𝑎𝑣𝑒𝑙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𝑏𝑒𝑡𝑤𝑒𝑒𝑛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𝐶𝑎𝑝𝑎𝑐𝑖𝑡𝑦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𝑇𝑟𝑎𝑣𝑒𝑙𝑙𝑖𝑛𝑔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𝑙𝑖𝑚𝑖𝑡𝑎𝑡𝑖𝑜𝑛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92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𝑘𝑚𝑠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𝐴𝑣𝑎𝑖𝑙𝑎𝑏𝑙𝑒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80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4800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</m:t>
                          </m:r>
                        </m:e>
                      </m:func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Decision Variables:-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: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𝐵𝑖𝑛𝑎𝑟𝑦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𝑣𝑎𝑟𝑖𝑎𝑏𝑙𝑒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𝑒𝑞𝑢𝑎𝑙𝑠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𝑏𝑢𝑠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h𝑖𝑟𝑒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𝑜𝑡h𝑒𝑟𝑤𝑖𝑠𝑒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𝐵𝑖𝑛𝑎𝑟𝑦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𝑣𝑎𝑟𝑖𝑎𝑏𝑙𝑒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𝑒𝑞𝑢𝑎𝑙𝑠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𝑡𝑟𝑎𝑣𝑒𝑙𝑙𝑖𝑛𝑔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0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: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𝐵𝑖𝑛𝑎𝑟𝑦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𝑣𝑎𝑟𝑖𝑎𝑏𝑙𝑒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𝑒𝑞𝑢𝑎𝑙𝑠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𝑣𝑖𝑠𝑖𝑡𝑖𝑛𝑔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0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IN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𝐶𝑜𝑛𝑡𝑖𝑛𝑢𝑜𝑢𝑠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𝑣𝑎𝑟𝑖𝑎𝑏𝑙𝑒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𝑎𝑐𝑐𝑢𝑚𝑙𝑎𝑡𝑒𝑑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𝑝𝑎𝑠𝑠𝑎𝑛𝑔𝑒𝑟𝑠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435746"/>
                <a:ext cx="9339618" cy="5422254"/>
              </a:xfrm>
              <a:prstGeom prst="rect">
                <a:avLst/>
              </a:prstGeom>
              <a:blipFill rotWithShape="0">
                <a:blip r:embed="rId2"/>
                <a:stretch>
                  <a:fillRect l="-587" t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760561"/>
                <a:ext cx="9339618" cy="384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Objective:-  </a:t>
                </a:r>
                <a:r>
                  <a:rPr lang="en-IN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minimize total operational cost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Constraints:-</a:t>
                </a: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Only one bus will visit a bus stop once in a shift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Path defining  and bus hiring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Capacity </a:t>
                </a: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sub tour elimination </a:t>
                </a: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</a:t>
                </a:r>
                <a:endParaRPr lang="en-IN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Distance and time limit constraints</a:t>
                </a: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Objective Function:-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760561"/>
                <a:ext cx="9339618" cy="3842847"/>
              </a:xfrm>
              <a:prstGeom prst="rect">
                <a:avLst/>
              </a:prstGeom>
              <a:blipFill rotWithShape="0">
                <a:blip r:embed="rId2"/>
                <a:stretch>
                  <a:fillRect l="-587" t="-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760561"/>
                <a:ext cx="9339618" cy="411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Objective:-  To minimize total operational cost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Constraints:-</a:t>
                </a: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Only one bus will visit a bus stop once in a shift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Path defining  and </a:t>
                </a: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bus hiring</a:t>
                </a:r>
                <a:endParaRPr lang="en-IN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Capacity </a:t>
                </a: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sub tour elimination </a:t>
                </a: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</a:t>
                </a:r>
                <a:endParaRPr lang="en-IN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Distance and time limit constraints</a:t>
                </a: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 1:-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                         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760561"/>
                <a:ext cx="9339618" cy="4119846"/>
              </a:xfrm>
              <a:prstGeom prst="rect">
                <a:avLst/>
              </a:prstGeom>
              <a:blipFill rotWithShape="0">
                <a:blip r:embed="rId3"/>
                <a:stretch>
                  <a:fillRect l="-587" t="-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760561"/>
                <a:ext cx="933961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Objective:-  To minimize total operational cost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Constraints:-</a:t>
                </a: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Only one bus will visit a bus stop once in a shift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Path defining  and bus hiring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Capacity </a:t>
                </a: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sub tour elimination </a:t>
                </a: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</a:t>
                </a:r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Distance and time limit constraints</a:t>
                </a: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 2:-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760561"/>
                <a:ext cx="9339618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587" t="-1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816278"/>
                  </p:ext>
                </p:extLst>
              </p:nvPr>
            </p:nvGraphicFramePr>
            <p:xfrm>
              <a:off x="2852382" y="4367284"/>
              <a:ext cx="8128000" cy="21432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107976"/>
                    <a:gridCol w="4020024"/>
                  </a:tblGrid>
                  <a:tr h="23069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                                           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                         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             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                                            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𝑗𝑖𝑘</m:t>
                                        </m:r>
                                      </m:sub>
                                    </m:sSub>
                                    <m: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                                             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∈</m:t>
                                        </m:r>
                                        <m: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IN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816278"/>
                  </p:ext>
                </p:extLst>
              </p:nvPr>
            </p:nvGraphicFramePr>
            <p:xfrm>
              <a:off x="2852382" y="4367284"/>
              <a:ext cx="8128000" cy="21432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107976"/>
                    <a:gridCol w="4020024"/>
                  </a:tblGrid>
                  <a:tr h="1071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r="-97778" b="-99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273" b="-99435"/>
                          </a:stretch>
                        </a:blipFill>
                      </a:tcPr>
                    </a:tc>
                  </a:tr>
                  <a:tr h="1071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0568" r="-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2273" t="-1005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6318914"/>
                <a:ext cx="566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ik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I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6318914"/>
                <a:ext cx="566382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24382" y="6318914"/>
                <a:ext cx="3507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82" y="6318914"/>
                <a:ext cx="35074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4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9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Mathematical Model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2382" y="1760561"/>
                <a:ext cx="9339618" cy="4823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Objective:-  To minimize total operational cost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Constraints:-</a:t>
                </a: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Only one bus will visit a bus stop once in a shift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Path defining  and bus hiring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Capacity and sub tour elimination constraint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Distance and time limit constraints</a:t>
                </a: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Constraint 3:-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  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 </a:t>
                </a:r>
              </a:p>
              <a:p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b="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1760561"/>
                <a:ext cx="9339618" cy="4823628"/>
              </a:xfrm>
              <a:prstGeom prst="rect">
                <a:avLst/>
              </a:prstGeom>
              <a:blipFill rotWithShape="0">
                <a:blip r:embed="rId3"/>
                <a:stretch>
                  <a:fillRect l="-587" t="-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1256</TotalTime>
  <Words>756</Words>
  <Application>Microsoft Office PowerPoint</Application>
  <PresentationFormat>Widescreen</PresentationFormat>
  <Paragraphs>262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Kamthane</dc:creator>
  <cp:lastModifiedBy>Ankush Kamthane</cp:lastModifiedBy>
  <cp:revision>71</cp:revision>
  <dcterms:created xsi:type="dcterms:W3CDTF">2019-12-18T09:18:28Z</dcterms:created>
  <dcterms:modified xsi:type="dcterms:W3CDTF">2019-12-21T13:05:17Z</dcterms:modified>
</cp:coreProperties>
</file>