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65" r:id="rId3"/>
    <p:sldId id="266" r:id="rId4"/>
    <p:sldId id="267" r:id="rId5"/>
    <p:sldId id="268" r:id="rId6"/>
    <p:sldId id="270" r:id="rId7"/>
    <p:sldId id="269" r:id="rId8"/>
    <p:sldId id="457" r:id="rId9"/>
    <p:sldId id="274" r:id="rId10"/>
    <p:sldId id="271" r:id="rId11"/>
    <p:sldId id="458" r:id="rId12"/>
    <p:sldId id="459" r:id="rId13"/>
    <p:sldId id="272" r:id="rId14"/>
    <p:sldId id="273" r:id="rId15"/>
    <p:sldId id="275" r:id="rId16"/>
    <p:sldId id="276" r:id="rId17"/>
    <p:sldId id="277"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6772" autoAdjust="0"/>
  </p:normalViewPr>
  <p:slideViewPr>
    <p:cSldViewPr snapToGrid="0">
      <p:cViewPr varScale="1">
        <p:scale>
          <a:sx n="41" d="100"/>
          <a:sy n="41" d="100"/>
        </p:scale>
        <p:origin x="106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6C97B0-ABD6-4288-81C6-8D75D546548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AB95BCF-AD41-4F18-825C-2789DFDF330D}">
      <dgm:prSet/>
      <dgm:spPr/>
      <dgm:t>
        <a:bodyPr/>
        <a:lstStyle/>
        <a:p>
          <a:r>
            <a:rPr lang="en-IN"/>
            <a:t>Given an actual label and a predicted label, the first thing we can do is divide our samples in 4 buckets:</a:t>
          </a:r>
          <a:endParaRPr lang="en-US"/>
        </a:p>
      </dgm:t>
    </dgm:pt>
    <dgm:pt modelId="{DC0804EE-B420-4862-BD75-56068041F495}" type="parTrans" cxnId="{A9109AD8-E6C8-4BF5-84C1-C7CC3EC8A424}">
      <dgm:prSet/>
      <dgm:spPr/>
      <dgm:t>
        <a:bodyPr/>
        <a:lstStyle/>
        <a:p>
          <a:endParaRPr lang="en-US"/>
        </a:p>
      </dgm:t>
    </dgm:pt>
    <dgm:pt modelId="{BF8160C5-20BB-4796-8F2E-3589E1246A85}" type="sibTrans" cxnId="{A9109AD8-E6C8-4BF5-84C1-C7CC3EC8A424}">
      <dgm:prSet/>
      <dgm:spPr/>
      <dgm:t>
        <a:bodyPr/>
        <a:lstStyle/>
        <a:p>
          <a:endParaRPr lang="en-US"/>
        </a:p>
      </dgm:t>
    </dgm:pt>
    <dgm:pt modelId="{6B1ECF22-98F4-44FD-8660-65B9B58C6961}">
      <dgm:prSet/>
      <dgm:spPr/>
      <dgm:t>
        <a:bodyPr/>
        <a:lstStyle/>
        <a:p>
          <a:r>
            <a:rPr lang="en-IN" dirty="0"/>
            <a:t>True positive — actual = 1, predicted = 1</a:t>
          </a:r>
          <a:endParaRPr lang="en-US" dirty="0"/>
        </a:p>
      </dgm:t>
    </dgm:pt>
    <dgm:pt modelId="{72211427-6FA6-4BF9-AE46-4686F32CF06D}" type="parTrans" cxnId="{41ABB964-B475-489A-BFE0-1BC0D162914D}">
      <dgm:prSet/>
      <dgm:spPr/>
      <dgm:t>
        <a:bodyPr/>
        <a:lstStyle/>
        <a:p>
          <a:endParaRPr lang="en-US"/>
        </a:p>
      </dgm:t>
    </dgm:pt>
    <dgm:pt modelId="{FBCE356A-BD95-430E-93F5-FAF7C7503E6B}" type="sibTrans" cxnId="{41ABB964-B475-489A-BFE0-1BC0D162914D}">
      <dgm:prSet/>
      <dgm:spPr/>
      <dgm:t>
        <a:bodyPr/>
        <a:lstStyle/>
        <a:p>
          <a:endParaRPr lang="en-US"/>
        </a:p>
      </dgm:t>
    </dgm:pt>
    <dgm:pt modelId="{37AAA3DD-F8CA-4BFD-A513-786317C763A1}">
      <dgm:prSet/>
      <dgm:spPr/>
      <dgm:t>
        <a:bodyPr/>
        <a:lstStyle/>
        <a:p>
          <a:r>
            <a:rPr lang="en-IN"/>
            <a:t>False positive — actual = 0, predicted = 1</a:t>
          </a:r>
          <a:endParaRPr lang="en-US"/>
        </a:p>
      </dgm:t>
    </dgm:pt>
    <dgm:pt modelId="{ABE489EE-D9D0-4D59-B7CC-79B2A6118C10}" type="parTrans" cxnId="{04D56595-8942-4456-B53A-30D4155E5BA5}">
      <dgm:prSet/>
      <dgm:spPr/>
      <dgm:t>
        <a:bodyPr/>
        <a:lstStyle/>
        <a:p>
          <a:endParaRPr lang="en-US"/>
        </a:p>
      </dgm:t>
    </dgm:pt>
    <dgm:pt modelId="{4CF474EA-EFBF-4106-AAD0-CFAACE9113D3}" type="sibTrans" cxnId="{04D56595-8942-4456-B53A-30D4155E5BA5}">
      <dgm:prSet/>
      <dgm:spPr/>
      <dgm:t>
        <a:bodyPr/>
        <a:lstStyle/>
        <a:p>
          <a:endParaRPr lang="en-US"/>
        </a:p>
      </dgm:t>
    </dgm:pt>
    <dgm:pt modelId="{EE7C8884-4446-440B-8BDB-E47B5D2CAE35}">
      <dgm:prSet/>
      <dgm:spPr/>
      <dgm:t>
        <a:bodyPr/>
        <a:lstStyle/>
        <a:p>
          <a:r>
            <a:rPr lang="en-IN"/>
            <a:t>False negative — actual = 1, predicted = 0</a:t>
          </a:r>
          <a:endParaRPr lang="en-US"/>
        </a:p>
      </dgm:t>
    </dgm:pt>
    <dgm:pt modelId="{4841FD05-D7F1-40E9-91E8-EA7AC7B61824}" type="parTrans" cxnId="{AC17F5FC-3E33-4E10-AD0A-A8588FA7F042}">
      <dgm:prSet/>
      <dgm:spPr/>
      <dgm:t>
        <a:bodyPr/>
        <a:lstStyle/>
        <a:p>
          <a:endParaRPr lang="en-US"/>
        </a:p>
      </dgm:t>
    </dgm:pt>
    <dgm:pt modelId="{F22FF8B2-B3B6-47ED-8D53-51E5F30CC3A8}" type="sibTrans" cxnId="{AC17F5FC-3E33-4E10-AD0A-A8588FA7F042}">
      <dgm:prSet/>
      <dgm:spPr/>
      <dgm:t>
        <a:bodyPr/>
        <a:lstStyle/>
        <a:p>
          <a:endParaRPr lang="en-US"/>
        </a:p>
      </dgm:t>
    </dgm:pt>
    <dgm:pt modelId="{C1F39DBA-422B-4E71-B782-38F4DAC9746D}">
      <dgm:prSet/>
      <dgm:spPr/>
      <dgm:t>
        <a:bodyPr/>
        <a:lstStyle/>
        <a:p>
          <a:r>
            <a:rPr lang="en-IN"/>
            <a:t>True negative — actual = 0, predicted = 0</a:t>
          </a:r>
          <a:endParaRPr lang="en-US"/>
        </a:p>
      </dgm:t>
    </dgm:pt>
    <dgm:pt modelId="{836F059A-51B8-41AF-AD9D-089820293934}" type="parTrans" cxnId="{6D4C2CAA-992E-4AF0-B20C-7A936C7C8445}">
      <dgm:prSet/>
      <dgm:spPr/>
      <dgm:t>
        <a:bodyPr/>
        <a:lstStyle/>
        <a:p>
          <a:endParaRPr lang="en-US"/>
        </a:p>
      </dgm:t>
    </dgm:pt>
    <dgm:pt modelId="{012EC3A1-163B-4DA5-9C2B-8CED07EA351D}" type="sibTrans" cxnId="{6D4C2CAA-992E-4AF0-B20C-7A936C7C8445}">
      <dgm:prSet/>
      <dgm:spPr/>
      <dgm:t>
        <a:bodyPr/>
        <a:lstStyle/>
        <a:p>
          <a:endParaRPr lang="en-US"/>
        </a:p>
      </dgm:t>
    </dgm:pt>
    <dgm:pt modelId="{8DDA9307-EDB7-46D9-84A7-E83FADA66ECC}" type="pres">
      <dgm:prSet presAssocID="{D56C97B0-ABD6-4288-81C6-8D75D546548C}" presName="vert0" presStyleCnt="0">
        <dgm:presLayoutVars>
          <dgm:dir/>
          <dgm:animOne val="branch"/>
          <dgm:animLvl val="lvl"/>
        </dgm:presLayoutVars>
      </dgm:prSet>
      <dgm:spPr/>
    </dgm:pt>
    <dgm:pt modelId="{D7A13B6F-1960-4D18-A416-2C6913F659B0}" type="pres">
      <dgm:prSet presAssocID="{5AB95BCF-AD41-4F18-825C-2789DFDF330D}" presName="thickLine" presStyleLbl="alignNode1" presStyleIdx="0" presStyleCnt="5"/>
      <dgm:spPr/>
    </dgm:pt>
    <dgm:pt modelId="{FECB99B1-C086-4F45-A344-B4A2AA111513}" type="pres">
      <dgm:prSet presAssocID="{5AB95BCF-AD41-4F18-825C-2789DFDF330D}" presName="horz1" presStyleCnt="0"/>
      <dgm:spPr/>
    </dgm:pt>
    <dgm:pt modelId="{8A894051-B5E0-41C3-A49A-577BE4DB3957}" type="pres">
      <dgm:prSet presAssocID="{5AB95BCF-AD41-4F18-825C-2789DFDF330D}" presName="tx1" presStyleLbl="revTx" presStyleIdx="0" presStyleCnt="5"/>
      <dgm:spPr/>
    </dgm:pt>
    <dgm:pt modelId="{B132C09E-BCA6-4594-8E3F-18FF6EDC4DF5}" type="pres">
      <dgm:prSet presAssocID="{5AB95BCF-AD41-4F18-825C-2789DFDF330D}" presName="vert1" presStyleCnt="0"/>
      <dgm:spPr/>
    </dgm:pt>
    <dgm:pt modelId="{9D54CD88-3546-4B19-ADEC-BAF5DE4E52E0}" type="pres">
      <dgm:prSet presAssocID="{6B1ECF22-98F4-44FD-8660-65B9B58C6961}" presName="thickLine" presStyleLbl="alignNode1" presStyleIdx="1" presStyleCnt="5"/>
      <dgm:spPr/>
    </dgm:pt>
    <dgm:pt modelId="{483861A8-517D-446F-A35C-1DC8EDC12C79}" type="pres">
      <dgm:prSet presAssocID="{6B1ECF22-98F4-44FD-8660-65B9B58C6961}" presName="horz1" presStyleCnt="0"/>
      <dgm:spPr/>
    </dgm:pt>
    <dgm:pt modelId="{708EC89A-49B6-4774-9D7F-4EE99FE28515}" type="pres">
      <dgm:prSet presAssocID="{6B1ECF22-98F4-44FD-8660-65B9B58C6961}" presName="tx1" presStyleLbl="revTx" presStyleIdx="1" presStyleCnt="5"/>
      <dgm:spPr/>
    </dgm:pt>
    <dgm:pt modelId="{07A676AA-5662-4AB0-A5DF-52F8D3CA1B58}" type="pres">
      <dgm:prSet presAssocID="{6B1ECF22-98F4-44FD-8660-65B9B58C6961}" presName="vert1" presStyleCnt="0"/>
      <dgm:spPr/>
    </dgm:pt>
    <dgm:pt modelId="{364B338A-1589-4F70-85D0-9158185737DF}" type="pres">
      <dgm:prSet presAssocID="{37AAA3DD-F8CA-4BFD-A513-786317C763A1}" presName="thickLine" presStyleLbl="alignNode1" presStyleIdx="2" presStyleCnt="5"/>
      <dgm:spPr/>
    </dgm:pt>
    <dgm:pt modelId="{2613EA0A-E302-4E82-B4A7-82495DBED5F0}" type="pres">
      <dgm:prSet presAssocID="{37AAA3DD-F8CA-4BFD-A513-786317C763A1}" presName="horz1" presStyleCnt="0"/>
      <dgm:spPr/>
    </dgm:pt>
    <dgm:pt modelId="{49D64F60-F242-4D4D-8D01-CAD78CC9C3BD}" type="pres">
      <dgm:prSet presAssocID="{37AAA3DD-F8CA-4BFD-A513-786317C763A1}" presName="tx1" presStyleLbl="revTx" presStyleIdx="2" presStyleCnt="5"/>
      <dgm:spPr/>
    </dgm:pt>
    <dgm:pt modelId="{33DF7EB5-80F4-49E0-986C-E134C658F6C7}" type="pres">
      <dgm:prSet presAssocID="{37AAA3DD-F8CA-4BFD-A513-786317C763A1}" presName="vert1" presStyleCnt="0"/>
      <dgm:spPr/>
    </dgm:pt>
    <dgm:pt modelId="{49B632FE-59E6-4941-9D57-8F70C75C16C3}" type="pres">
      <dgm:prSet presAssocID="{EE7C8884-4446-440B-8BDB-E47B5D2CAE35}" presName="thickLine" presStyleLbl="alignNode1" presStyleIdx="3" presStyleCnt="5"/>
      <dgm:spPr/>
    </dgm:pt>
    <dgm:pt modelId="{5F1D0DF3-9F8F-4601-BD10-AC6E8F4491B2}" type="pres">
      <dgm:prSet presAssocID="{EE7C8884-4446-440B-8BDB-E47B5D2CAE35}" presName="horz1" presStyleCnt="0"/>
      <dgm:spPr/>
    </dgm:pt>
    <dgm:pt modelId="{C3EA48E8-C9BF-4A20-A171-2A518D959409}" type="pres">
      <dgm:prSet presAssocID="{EE7C8884-4446-440B-8BDB-E47B5D2CAE35}" presName="tx1" presStyleLbl="revTx" presStyleIdx="3" presStyleCnt="5"/>
      <dgm:spPr/>
    </dgm:pt>
    <dgm:pt modelId="{72424E7F-8205-4966-B770-3CCEC53CBDD2}" type="pres">
      <dgm:prSet presAssocID="{EE7C8884-4446-440B-8BDB-E47B5D2CAE35}" presName="vert1" presStyleCnt="0"/>
      <dgm:spPr/>
    </dgm:pt>
    <dgm:pt modelId="{08A639B7-1035-4FEB-9287-43D485A153BB}" type="pres">
      <dgm:prSet presAssocID="{C1F39DBA-422B-4E71-B782-38F4DAC9746D}" presName="thickLine" presStyleLbl="alignNode1" presStyleIdx="4" presStyleCnt="5"/>
      <dgm:spPr/>
    </dgm:pt>
    <dgm:pt modelId="{576933E5-923D-41B7-9D8D-3434F99DDC62}" type="pres">
      <dgm:prSet presAssocID="{C1F39DBA-422B-4E71-B782-38F4DAC9746D}" presName="horz1" presStyleCnt="0"/>
      <dgm:spPr/>
    </dgm:pt>
    <dgm:pt modelId="{13E5D145-9562-496C-AE1A-2E5A344313AD}" type="pres">
      <dgm:prSet presAssocID="{C1F39DBA-422B-4E71-B782-38F4DAC9746D}" presName="tx1" presStyleLbl="revTx" presStyleIdx="4" presStyleCnt="5"/>
      <dgm:spPr/>
    </dgm:pt>
    <dgm:pt modelId="{35A890A4-3A94-404D-98E3-A0F2183DAAC1}" type="pres">
      <dgm:prSet presAssocID="{C1F39DBA-422B-4E71-B782-38F4DAC9746D}" presName="vert1" presStyleCnt="0"/>
      <dgm:spPr/>
    </dgm:pt>
  </dgm:ptLst>
  <dgm:cxnLst>
    <dgm:cxn modelId="{0747083D-C4F2-4411-B702-11B9D626FC28}" type="presOf" srcId="{37AAA3DD-F8CA-4BFD-A513-786317C763A1}" destId="{49D64F60-F242-4D4D-8D01-CAD78CC9C3BD}" srcOrd="0" destOrd="0" presId="urn:microsoft.com/office/officeart/2008/layout/LinedList"/>
    <dgm:cxn modelId="{41ABB964-B475-489A-BFE0-1BC0D162914D}" srcId="{D56C97B0-ABD6-4288-81C6-8D75D546548C}" destId="{6B1ECF22-98F4-44FD-8660-65B9B58C6961}" srcOrd="1" destOrd="0" parTransId="{72211427-6FA6-4BF9-AE46-4686F32CF06D}" sibTransId="{FBCE356A-BD95-430E-93F5-FAF7C7503E6B}"/>
    <dgm:cxn modelId="{B1009F4C-BBFA-44E4-9BD9-FE36D356C642}" type="presOf" srcId="{D56C97B0-ABD6-4288-81C6-8D75D546548C}" destId="{8DDA9307-EDB7-46D9-84A7-E83FADA66ECC}" srcOrd="0" destOrd="0" presId="urn:microsoft.com/office/officeart/2008/layout/LinedList"/>
    <dgm:cxn modelId="{6A318F57-8F4E-41A3-ACFF-A8F3F1ADAF48}" type="presOf" srcId="{EE7C8884-4446-440B-8BDB-E47B5D2CAE35}" destId="{C3EA48E8-C9BF-4A20-A171-2A518D959409}" srcOrd="0" destOrd="0" presId="urn:microsoft.com/office/officeart/2008/layout/LinedList"/>
    <dgm:cxn modelId="{BECB2A88-51A0-490E-A01C-B4DF161B663C}" type="presOf" srcId="{6B1ECF22-98F4-44FD-8660-65B9B58C6961}" destId="{708EC89A-49B6-4774-9D7F-4EE99FE28515}" srcOrd="0" destOrd="0" presId="urn:microsoft.com/office/officeart/2008/layout/LinedList"/>
    <dgm:cxn modelId="{04D56595-8942-4456-B53A-30D4155E5BA5}" srcId="{D56C97B0-ABD6-4288-81C6-8D75D546548C}" destId="{37AAA3DD-F8CA-4BFD-A513-786317C763A1}" srcOrd="2" destOrd="0" parTransId="{ABE489EE-D9D0-4D59-B7CC-79B2A6118C10}" sibTransId="{4CF474EA-EFBF-4106-AAD0-CFAACE9113D3}"/>
    <dgm:cxn modelId="{6D4C2CAA-992E-4AF0-B20C-7A936C7C8445}" srcId="{D56C97B0-ABD6-4288-81C6-8D75D546548C}" destId="{C1F39DBA-422B-4E71-B782-38F4DAC9746D}" srcOrd="4" destOrd="0" parTransId="{836F059A-51B8-41AF-AD9D-089820293934}" sibTransId="{012EC3A1-163B-4DA5-9C2B-8CED07EA351D}"/>
    <dgm:cxn modelId="{A9109AD8-E6C8-4BF5-84C1-C7CC3EC8A424}" srcId="{D56C97B0-ABD6-4288-81C6-8D75D546548C}" destId="{5AB95BCF-AD41-4F18-825C-2789DFDF330D}" srcOrd="0" destOrd="0" parTransId="{DC0804EE-B420-4862-BD75-56068041F495}" sibTransId="{BF8160C5-20BB-4796-8F2E-3589E1246A85}"/>
    <dgm:cxn modelId="{BECDE1D9-24E8-4EEE-83E9-A743777B113B}" type="presOf" srcId="{5AB95BCF-AD41-4F18-825C-2789DFDF330D}" destId="{8A894051-B5E0-41C3-A49A-577BE4DB3957}" srcOrd="0" destOrd="0" presId="urn:microsoft.com/office/officeart/2008/layout/LinedList"/>
    <dgm:cxn modelId="{58EEECE2-8A8B-4B06-9C6F-8C18647D4C60}" type="presOf" srcId="{C1F39DBA-422B-4E71-B782-38F4DAC9746D}" destId="{13E5D145-9562-496C-AE1A-2E5A344313AD}" srcOrd="0" destOrd="0" presId="urn:microsoft.com/office/officeart/2008/layout/LinedList"/>
    <dgm:cxn modelId="{AC17F5FC-3E33-4E10-AD0A-A8588FA7F042}" srcId="{D56C97B0-ABD6-4288-81C6-8D75D546548C}" destId="{EE7C8884-4446-440B-8BDB-E47B5D2CAE35}" srcOrd="3" destOrd="0" parTransId="{4841FD05-D7F1-40E9-91E8-EA7AC7B61824}" sibTransId="{F22FF8B2-B3B6-47ED-8D53-51E5F30CC3A8}"/>
    <dgm:cxn modelId="{E249F8C3-C97A-4DCC-876B-F8D65FBA3339}" type="presParOf" srcId="{8DDA9307-EDB7-46D9-84A7-E83FADA66ECC}" destId="{D7A13B6F-1960-4D18-A416-2C6913F659B0}" srcOrd="0" destOrd="0" presId="urn:microsoft.com/office/officeart/2008/layout/LinedList"/>
    <dgm:cxn modelId="{776980A3-034E-49DF-959A-A1FFE4A5E3DC}" type="presParOf" srcId="{8DDA9307-EDB7-46D9-84A7-E83FADA66ECC}" destId="{FECB99B1-C086-4F45-A344-B4A2AA111513}" srcOrd="1" destOrd="0" presId="urn:microsoft.com/office/officeart/2008/layout/LinedList"/>
    <dgm:cxn modelId="{36570718-05DC-43B7-A75C-0E6EC94FEC81}" type="presParOf" srcId="{FECB99B1-C086-4F45-A344-B4A2AA111513}" destId="{8A894051-B5E0-41C3-A49A-577BE4DB3957}" srcOrd="0" destOrd="0" presId="urn:microsoft.com/office/officeart/2008/layout/LinedList"/>
    <dgm:cxn modelId="{C6D29408-2736-491F-9685-5120FAB85071}" type="presParOf" srcId="{FECB99B1-C086-4F45-A344-B4A2AA111513}" destId="{B132C09E-BCA6-4594-8E3F-18FF6EDC4DF5}" srcOrd="1" destOrd="0" presId="urn:microsoft.com/office/officeart/2008/layout/LinedList"/>
    <dgm:cxn modelId="{2862487B-CD6F-403B-A62F-20A0EF2AC66C}" type="presParOf" srcId="{8DDA9307-EDB7-46D9-84A7-E83FADA66ECC}" destId="{9D54CD88-3546-4B19-ADEC-BAF5DE4E52E0}" srcOrd="2" destOrd="0" presId="urn:microsoft.com/office/officeart/2008/layout/LinedList"/>
    <dgm:cxn modelId="{27CF1131-92DC-458B-BAA9-3F052DCDE575}" type="presParOf" srcId="{8DDA9307-EDB7-46D9-84A7-E83FADA66ECC}" destId="{483861A8-517D-446F-A35C-1DC8EDC12C79}" srcOrd="3" destOrd="0" presId="urn:microsoft.com/office/officeart/2008/layout/LinedList"/>
    <dgm:cxn modelId="{01DA8AD5-560D-44D2-9E7F-3ACA23C6D644}" type="presParOf" srcId="{483861A8-517D-446F-A35C-1DC8EDC12C79}" destId="{708EC89A-49B6-4774-9D7F-4EE99FE28515}" srcOrd="0" destOrd="0" presId="urn:microsoft.com/office/officeart/2008/layout/LinedList"/>
    <dgm:cxn modelId="{B42D24AD-1C1D-4E2F-BCD1-C477FF121C4B}" type="presParOf" srcId="{483861A8-517D-446F-A35C-1DC8EDC12C79}" destId="{07A676AA-5662-4AB0-A5DF-52F8D3CA1B58}" srcOrd="1" destOrd="0" presId="urn:microsoft.com/office/officeart/2008/layout/LinedList"/>
    <dgm:cxn modelId="{7C7D2C34-6444-4C37-B51B-83C5689A2AD3}" type="presParOf" srcId="{8DDA9307-EDB7-46D9-84A7-E83FADA66ECC}" destId="{364B338A-1589-4F70-85D0-9158185737DF}" srcOrd="4" destOrd="0" presId="urn:microsoft.com/office/officeart/2008/layout/LinedList"/>
    <dgm:cxn modelId="{BE407891-2A08-4403-B04B-90F1DECCCD28}" type="presParOf" srcId="{8DDA9307-EDB7-46D9-84A7-E83FADA66ECC}" destId="{2613EA0A-E302-4E82-B4A7-82495DBED5F0}" srcOrd="5" destOrd="0" presId="urn:microsoft.com/office/officeart/2008/layout/LinedList"/>
    <dgm:cxn modelId="{4A29227F-4F79-42CE-A520-60CBFBD42FD6}" type="presParOf" srcId="{2613EA0A-E302-4E82-B4A7-82495DBED5F0}" destId="{49D64F60-F242-4D4D-8D01-CAD78CC9C3BD}" srcOrd="0" destOrd="0" presId="urn:microsoft.com/office/officeart/2008/layout/LinedList"/>
    <dgm:cxn modelId="{D2C77577-6C6E-4A35-9DC2-2317FF42756A}" type="presParOf" srcId="{2613EA0A-E302-4E82-B4A7-82495DBED5F0}" destId="{33DF7EB5-80F4-49E0-986C-E134C658F6C7}" srcOrd="1" destOrd="0" presId="urn:microsoft.com/office/officeart/2008/layout/LinedList"/>
    <dgm:cxn modelId="{535F4A0C-2831-4ED8-9216-FE1BDDDADCDA}" type="presParOf" srcId="{8DDA9307-EDB7-46D9-84A7-E83FADA66ECC}" destId="{49B632FE-59E6-4941-9D57-8F70C75C16C3}" srcOrd="6" destOrd="0" presId="urn:microsoft.com/office/officeart/2008/layout/LinedList"/>
    <dgm:cxn modelId="{22E7EE2F-0BED-4488-B2A7-14A8F0987963}" type="presParOf" srcId="{8DDA9307-EDB7-46D9-84A7-E83FADA66ECC}" destId="{5F1D0DF3-9F8F-4601-BD10-AC6E8F4491B2}" srcOrd="7" destOrd="0" presId="urn:microsoft.com/office/officeart/2008/layout/LinedList"/>
    <dgm:cxn modelId="{1217E4E1-9C30-42CA-9220-A9A7E01D3A84}" type="presParOf" srcId="{5F1D0DF3-9F8F-4601-BD10-AC6E8F4491B2}" destId="{C3EA48E8-C9BF-4A20-A171-2A518D959409}" srcOrd="0" destOrd="0" presId="urn:microsoft.com/office/officeart/2008/layout/LinedList"/>
    <dgm:cxn modelId="{7A62CE26-F383-4B1A-AF54-27AA1EDD9D12}" type="presParOf" srcId="{5F1D0DF3-9F8F-4601-BD10-AC6E8F4491B2}" destId="{72424E7F-8205-4966-B770-3CCEC53CBDD2}" srcOrd="1" destOrd="0" presId="urn:microsoft.com/office/officeart/2008/layout/LinedList"/>
    <dgm:cxn modelId="{F4630A96-7DCE-42F4-907A-0A9BCC910A7F}" type="presParOf" srcId="{8DDA9307-EDB7-46D9-84A7-E83FADA66ECC}" destId="{08A639B7-1035-4FEB-9287-43D485A153BB}" srcOrd="8" destOrd="0" presId="urn:microsoft.com/office/officeart/2008/layout/LinedList"/>
    <dgm:cxn modelId="{FDAE2EB9-AA0E-4CAB-8ECA-DA80B458A613}" type="presParOf" srcId="{8DDA9307-EDB7-46D9-84A7-E83FADA66ECC}" destId="{576933E5-923D-41B7-9D8D-3434F99DDC62}" srcOrd="9" destOrd="0" presId="urn:microsoft.com/office/officeart/2008/layout/LinedList"/>
    <dgm:cxn modelId="{B885D4F4-DEE9-44A4-A4E5-91DB9A1584B3}" type="presParOf" srcId="{576933E5-923D-41B7-9D8D-3434F99DDC62}" destId="{13E5D145-9562-496C-AE1A-2E5A344313AD}" srcOrd="0" destOrd="0" presId="urn:microsoft.com/office/officeart/2008/layout/LinedList"/>
    <dgm:cxn modelId="{F11C4D1C-5095-4775-A885-DE48C24EC209}" type="presParOf" srcId="{576933E5-923D-41B7-9D8D-3434F99DDC62}" destId="{35A890A4-3A94-404D-98E3-A0F2183DAAC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13B6F-1960-4D18-A416-2C6913F659B0}">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894051-B5E0-41C3-A49A-577BE4DB3957}">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Given an actual label and a predicted label, the first thing we can do is divide our samples in 4 buckets:</a:t>
          </a:r>
          <a:endParaRPr lang="en-US" sz="2300" kern="1200"/>
        </a:p>
      </dsp:txBody>
      <dsp:txXfrm>
        <a:off x="0" y="623"/>
        <a:ext cx="6492875" cy="1020830"/>
      </dsp:txXfrm>
    </dsp:sp>
    <dsp:sp modelId="{9D54CD88-3546-4B19-ADEC-BAF5DE4E52E0}">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EC89A-49B6-4774-9D7F-4EE99FE28515}">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True positive — actual = 1, predicted = 1</a:t>
          </a:r>
          <a:endParaRPr lang="en-US" sz="2300" kern="1200" dirty="0"/>
        </a:p>
      </dsp:txBody>
      <dsp:txXfrm>
        <a:off x="0" y="1021453"/>
        <a:ext cx="6492875" cy="1020830"/>
      </dsp:txXfrm>
    </dsp:sp>
    <dsp:sp modelId="{364B338A-1589-4F70-85D0-9158185737DF}">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64F60-F242-4D4D-8D01-CAD78CC9C3BD}">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False positive — actual = 0, predicted = 1</a:t>
          </a:r>
          <a:endParaRPr lang="en-US" sz="2300" kern="1200"/>
        </a:p>
      </dsp:txBody>
      <dsp:txXfrm>
        <a:off x="0" y="2042284"/>
        <a:ext cx="6492875" cy="1020830"/>
      </dsp:txXfrm>
    </dsp:sp>
    <dsp:sp modelId="{49B632FE-59E6-4941-9D57-8F70C75C16C3}">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A48E8-C9BF-4A20-A171-2A518D959409}">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False negative — actual = 1, predicted = 0</a:t>
          </a:r>
          <a:endParaRPr lang="en-US" sz="2300" kern="1200"/>
        </a:p>
      </dsp:txBody>
      <dsp:txXfrm>
        <a:off x="0" y="3063115"/>
        <a:ext cx="6492875" cy="1020830"/>
      </dsp:txXfrm>
    </dsp:sp>
    <dsp:sp modelId="{08A639B7-1035-4FEB-9287-43D485A153BB}">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5D145-9562-496C-AE1A-2E5A344313AD}">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True negative — actual = 0, predicted = 0</a:t>
          </a:r>
          <a:endParaRPr lang="en-US" sz="2300" kern="1200"/>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66DED-202D-48C4-8498-F20C20F9D716}" type="datetimeFigureOut">
              <a:rPr lang="en-IN" smtClean="0"/>
              <a:t>01-09-2020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8705E-5AB9-4B9D-A2A2-74E228ABB923}" type="slidenum">
              <a:rPr lang="en-IN" smtClean="0"/>
              <a:t>‹#›</a:t>
            </a:fld>
            <a:endParaRPr lang="en-IN"/>
          </a:p>
        </p:txBody>
      </p:sp>
    </p:spTree>
    <p:extLst>
      <p:ext uri="{BB962C8B-B14F-4D97-AF65-F5344CB8AC3E}">
        <p14:creationId xmlns:p14="http://schemas.microsoft.com/office/powerpoint/2010/main" val="17444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42729"/>
                </a:solidFill>
                <a:effectLst/>
                <a:latin typeface="Arial" panose="020B0604020202020204" pitchFamily="34" charset="0"/>
              </a:rPr>
              <a:t>So a few things right off the bat. From the definition of the two metrics, we have that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and F score are always within a factor of 2 of each other:</a:t>
            </a:r>
          </a:p>
          <a:p>
            <a:pPr algn="ctr" fontAlgn="base"/>
            <a:r>
              <a:rPr lang="en-US" b="0" i="0" u="none" strike="noStrike" dirty="0">
                <a:effectLst/>
                <a:latin typeface="MathJax_Math-italic"/>
              </a:rPr>
              <a:t>F</a:t>
            </a:r>
            <a:r>
              <a:rPr lang="en-US" b="0" i="0" u="none" strike="noStrike" dirty="0">
                <a:effectLst/>
                <a:latin typeface="MathJax_Main"/>
              </a:rPr>
              <a:t>/2≤</a:t>
            </a:r>
            <a:r>
              <a:rPr lang="en-US" b="0" i="0" u="none" strike="noStrike" dirty="0">
                <a:effectLst/>
                <a:latin typeface="MathJax_Math-italic"/>
              </a:rPr>
              <a:t>IoU</a:t>
            </a:r>
            <a:r>
              <a:rPr lang="en-US" b="0" i="0" u="none" strike="noStrike" dirty="0">
                <a:effectLst/>
                <a:latin typeface="MathJax_Main"/>
              </a:rPr>
              <a:t>≤</a:t>
            </a:r>
            <a:r>
              <a:rPr lang="en-US" b="0" i="0" u="none" strike="noStrike" dirty="0">
                <a:effectLst/>
                <a:latin typeface="MathJax_Math-italic"/>
              </a:rPr>
              <a:t>F</a:t>
            </a:r>
            <a:r>
              <a:rPr lang="en-US" b="0" i="0" u="none" strike="noStrike" dirty="0">
                <a:effectLst/>
                <a:latin typeface="inherit"/>
              </a:rPr>
              <a:t>F/2≤IoU≤F</a:t>
            </a:r>
            <a:endParaRPr lang="en-US" dirty="0">
              <a:effectLst/>
              <a:latin typeface="inherit"/>
            </a:endParaRPr>
          </a:p>
          <a:p>
            <a:pPr algn="l" fontAlgn="base"/>
            <a:r>
              <a:rPr lang="en-US" dirty="0"/>
              <a:t>and also that they meet at the extremes of one and zero under the conditions that you would expect (perfect match and completely disjoint).</a:t>
            </a:r>
            <a:r>
              <a:rPr lang="en-US" b="0" i="0" dirty="0">
                <a:solidFill>
                  <a:srgbClr val="242729"/>
                </a:solidFill>
                <a:effectLst/>
                <a:latin typeface="Arial" panose="020B0604020202020204" pitchFamily="34" charset="0"/>
              </a:rPr>
              <a:t>Note also that the ratio between them can be related explicitly to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a:t>
            </a:r>
          </a:p>
          <a:p>
            <a:pPr algn="ctr" fontAlgn="base"/>
            <a:r>
              <a:rPr lang="en-US" b="0" i="0" u="none" strike="noStrike" dirty="0" err="1">
                <a:effectLst/>
                <a:latin typeface="MathJax_Math-italic"/>
              </a:rPr>
              <a:t>IoU</a:t>
            </a:r>
            <a:r>
              <a:rPr lang="en-US" b="0" i="0" u="none" strike="noStrike" dirty="0">
                <a:effectLst/>
                <a:latin typeface="MathJax_Main"/>
              </a:rPr>
              <a:t>/</a:t>
            </a:r>
            <a:r>
              <a:rPr lang="en-US" b="0" i="0" u="none" strike="noStrike" dirty="0">
                <a:effectLst/>
                <a:latin typeface="MathJax_Math-italic"/>
              </a:rPr>
              <a:t>F</a:t>
            </a:r>
            <a:r>
              <a:rPr lang="en-US" b="0" i="0" u="none" strike="noStrike" dirty="0">
                <a:effectLst/>
                <a:latin typeface="MathJax_Main"/>
              </a:rPr>
              <a:t>=1/2+</a:t>
            </a:r>
            <a:r>
              <a:rPr lang="en-US" b="0" i="0" u="none" strike="noStrike" dirty="0">
                <a:effectLst/>
                <a:latin typeface="MathJax_Math-italic"/>
              </a:rPr>
              <a:t>IoU</a:t>
            </a:r>
            <a:r>
              <a:rPr lang="en-US" b="0" i="0" u="none" strike="noStrike" dirty="0">
                <a:effectLst/>
                <a:latin typeface="MathJax_Main"/>
              </a:rPr>
              <a:t>/2</a:t>
            </a:r>
            <a:r>
              <a:rPr lang="en-US" b="0" i="0" u="none" strike="noStrike" dirty="0">
                <a:effectLst/>
                <a:latin typeface="inherit"/>
              </a:rPr>
              <a:t>IoU/F=1/2+IoU/2</a:t>
            </a:r>
            <a:endParaRPr lang="en-US" dirty="0">
              <a:effectLst/>
              <a:latin typeface="inherit"/>
            </a:endParaRPr>
          </a:p>
          <a:p>
            <a:pPr algn="l" fontAlgn="base"/>
            <a:r>
              <a:rPr lang="en-US" dirty="0"/>
              <a:t>so that the ratio approaches 1/2 as both metrics approach </a:t>
            </a:r>
            <a:r>
              <a:rPr lang="en-US" dirty="0" err="1"/>
              <a:t>zero.</a:t>
            </a:r>
            <a:r>
              <a:rPr lang="en-US" b="0" i="0" dirty="0" err="1">
                <a:solidFill>
                  <a:srgbClr val="242729"/>
                </a:solidFill>
                <a:effectLst/>
                <a:latin typeface="Arial" panose="020B0604020202020204" pitchFamily="34" charset="0"/>
              </a:rPr>
              <a:t>But</a:t>
            </a:r>
            <a:r>
              <a:rPr lang="en-US" b="0" i="0" dirty="0">
                <a:solidFill>
                  <a:srgbClr val="242729"/>
                </a:solidFill>
                <a:effectLst/>
                <a:latin typeface="Arial" panose="020B0604020202020204" pitchFamily="34" charset="0"/>
              </a:rPr>
              <a:t> there's a stronger statement that can be made for the typical application of classification a la machine learning. For any fixed "ground truth", the two metrics are </a:t>
            </a:r>
            <a:r>
              <a:rPr lang="en-US" b="0" i="1" dirty="0">
                <a:solidFill>
                  <a:srgbClr val="242729"/>
                </a:solidFill>
                <a:effectLst/>
                <a:latin typeface="inherit"/>
              </a:rPr>
              <a:t>always</a:t>
            </a:r>
            <a:r>
              <a:rPr lang="en-US" b="0" i="0" dirty="0">
                <a:solidFill>
                  <a:srgbClr val="242729"/>
                </a:solidFill>
                <a:effectLst/>
                <a:latin typeface="Arial" panose="020B0604020202020204" pitchFamily="34" charset="0"/>
              </a:rPr>
              <a:t> positively correlated. That is to say that if classifier A is better than B under one metric, it is also better than classifier B under the other metric.</a:t>
            </a:r>
          </a:p>
          <a:p>
            <a:pPr algn="l" fontAlgn="base"/>
            <a:r>
              <a:rPr lang="en-US" b="0" i="0" dirty="0">
                <a:solidFill>
                  <a:srgbClr val="242729"/>
                </a:solidFill>
                <a:effectLst/>
                <a:latin typeface="Arial" panose="020B0604020202020204" pitchFamily="34" charset="0"/>
              </a:rPr>
              <a:t>It is tempting then to conclude that the two metrics are functionally equivalent so the choice between them is arbitrary, but not so fast! </a:t>
            </a:r>
            <a:r>
              <a:rPr lang="en-US" b="1" i="0" dirty="0">
                <a:solidFill>
                  <a:srgbClr val="242729"/>
                </a:solidFill>
                <a:effectLst/>
                <a:latin typeface="inherit"/>
              </a:rPr>
              <a:t>The problem comes when taking the average score over a set of inferences</a:t>
            </a:r>
            <a:r>
              <a:rPr lang="en-US" b="0" i="0" dirty="0">
                <a:solidFill>
                  <a:srgbClr val="242729"/>
                </a:solidFill>
                <a:effectLst/>
                <a:latin typeface="Arial" panose="020B0604020202020204" pitchFamily="34" charset="0"/>
              </a:rPr>
              <a:t>. Then the difference emerges when quantifying </a:t>
            </a:r>
            <a:r>
              <a:rPr lang="en-US" b="0" i="1" dirty="0">
                <a:solidFill>
                  <a:srgbClr val="242729"/>
                </a:solidFill>
                <a:effectLst/>
                <a:latin typeface="inherit"/>
              </a:rPr>
              <a:t>how</a:t>
            </a:r>
            <a:r>
              <a:rPr lang="en-US" b="0" i="0" dirty="0">
                <a:solidFill>
                  <a:srgbClr val="242729"/>
                </a:solidFill>
                <a:effectLst/>
                <a:latin typeface="Arial" panose="020B0604020202020204" pitchFamily="34" charset="0"/>
              </a:rPr>
              <a:t> much worse classifier B is than A for any given case.</a:t>
            </a:r>
          </a:p>
          <a:p>
            <a:pPr algn="l" fontAlgn="base"/>
            <a:r>
              <a:rPr lang="en-US" b="0" i="0" dirty="0">
                <a:solidFill>
                  <a:srgbClr val="242729"/>
                </a:solidFill>
                <a:effectLst/>
                <a:latin typeface="Arial" panose="020B0604020202020204" pitchFamily="34" charset="0"/>
              </a:rPr>
              <a:t>In general,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metric tends to penalize single instances of bad classification more than the F score quantitatively even when they can both agree that this one instance is bad. Similarly to how L2 can penalize the largest mistakes more than L1,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metric tends to have a "squaring" effect on the errors relative to the F score. So the F score tends to measure something closer to average performance, while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score measures something closer to the worst case performance.</a:t>
            </a:r>
          </a:p>
          <a:p>
            <a:pPr algn="l" fontAlgn="base"/>
            <a:r>
              <a:rPr lang="en-US" b="0" i="0" dirty="0">
                <a:solidFill>
                  <a:srgbClr val="242729"/>
                </a:solidFill>
                <a:effectLst/>
                <a:latin typeface="Arial" panose="020B0604020202020204" pitchFamily="34" charset="0"/>
              </a:rPr>
              <a:t>Suppose for example that the vast majority of the inferences are moderately better with classifier A than B, but some of them of them are significantly worse using classifier A. It may be the case then that the F metric favors classifier A while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metric favors classifier B.</a:t>
            </a:r>
          </a:p>
          <a:p>
            <a:pPr algn="l" fontAlgn="base"/>
            <a:r>
              <a:rPr lang="en-US" b="0" i="0" dirty="0">
                <a:solidFill>
                  <a:srgbClr val="242729"/>
                </a:solidFill>
                <a:effectLst/>
                <a:latin typeface="Arial" panose="020B0604020202020204" pitchFamily="34" charset="0"/>
              </a:rPr>
              <a:t>To be sure, both of these metrics are much more alike than they are different. But both of them suffer from another disadvantage from the standpoint of taking averages of these scores over many inferences: they both overstate the importance of sets with little-to-no actual ground truth positive sets. In the common example of image segmentation, if an image only has a single pixel of some detectable class, and the classifier detects that pixel and one other pixel, its F score is a lowly 2/3 and the </a:t>
            </a:r>
            <a:r>
              <a:rPr lang="en-US" b="0" i="0" dirty="0" err="1">
                <a:solidFill>
                  <a:srgbClr val="242729"/>
                </a:solidFill>
                <a:effectLst/>
                <a:latin typeface="Arial" panose="020B0604020202020204" pitchFamily="34" charset="0"/>
              </a:rPr>
              <a:t>IoU</a:t>
            </a:r>
            <a:r>
              <a:rPr lang="en-US" b="0" i="0" dirty="0">
                <a:solidFill>
                  <a:srgbClr val="242729"/>
                </a:solidFill>
                <a:effectLst/>
                <a:latin typeface="Arial" panose="020B0604020202020204" pitchFamily="34" charset="0"/>
              </a:rPr>
              <a:t> is even worse at 1/2. Trivial mistakes like these can seriously dominate the average score taken over a set of images. In short, it weights each pixel error inversely proportionally to the size of the selected/relevant set rather than treating them equally.</a:t>
            </a:r>
          </a:p>
          <a:p>
            <a:pPr algn="l" fontAlgn="base"/>
            <a:r>
              <a:rPr lang="en-US" b="0" i="0" dirty="0">
                <a:solidFill>
                  <a:srgbClr val="242729"/>
                </a:solidFill>
                <a:effectLst/>
                <a:latin typeface="Arial" panose="020B0604020202020204" pitchFamily="34" charset="0"/>
              </a:rPr>
              <a:t>There is a far simpler metric that avoids this problem. Simply use the total error: FN + FP (e.g. 5% of the image's pixels were miscategorized). In the case where one is more important than the other, a weighted average may be used: </a:t>
            </a:r>
            <a:r>
              <a:rPr lang="en-US" b="0" i="0" u="none" strike="noStrike" dirty="0">
                <a:solidFill>
                  <a:srgbClr val="242729"/>
                </a:solidFill>
                <a:effectLst/>
                <a:latin typeface="MathJax_Math-italic"/>
              </a:rPr>
              <a:t>c</a:t>
            </a:r>
            <a:r>
              <a:rPr lang="en-US" b="0" i="0" u="none" strike="noStrike" dirty="0">
                <a:solidFill>
                  <a:srgbClr val="242729"/>
                </a:solidFill>
                <a:effectLst/>
                <a:latin typeface="MathJax_Main"/>
              </a:rPr>
              <a:t>0</a:t>
            </a:r>
            <a:r>
              <a:rPr lang="en-US" b="0" i="0" u="none" strike="noStrike" dirty="0">
                <a:solidFill>
                  <a:srgbClr val="242729"/>
                </a:solidFill>
                <a:effectLst/>
                <a:latin typeface="inherit"/>
              </a:rPr>
              <a:t>c0</a:t>
            </a:r>
            <a:r>
              <a:rPr lang="en-US" b="0" i="0" dirty="0">
                <a:solidFill>
                  <a:srgbClr val="242729"/>
                </a:solidFill>
                <a:effectLst/>
                <a:latin typeface="Arial" panose="020B0604020202020204" pitchFamily="34" charset="0"/>
              </a:rPr>
              <a:t>FP + </a:t>
            </a:r>
            <a:r>
              <a:rPr lang="en-US" b="0" i="0" u="none" strike="noStrike" dirty="0">
                <a:solidFill>
                  <a:srgbClr val="242729"/>
                </a:solidFill>
                <a:effectLst/>
                <a:latin typeface="MathJax_Math-italic"/>
              </a:rPr>
              <a:t>c</a:t>
            </a:r>
            <a:r>
              <a:rPr lang="en-US" b="0" i="0" u="none" strike="noStrike" dirty="0">
                <a:solidFill>
                  <a:srgbClr val="242729"/>
                </a:solidFill>
                <a:effectLst/>
                <a:latin typeface="MathJax_Main"/>
              </a:rPr>
              <a:t>1</a:t>
            </a:r>
            <a:r>
              <a:rPr lang="en-US" b="0" i="0" u="none" strike="noStrike" dirty="0">
                <a:solidFill>
                  <a:srgbClr val="242729"/>
                </a:solidFill>
                <a:effectLst/>
                <a:latin typeface="inherit"/>
              </a:rPr>
              <a:t>c1</a:t>
            </a:r>
            <a:r>
              <a:rPr lang="en-US" b="0" i="0" dirty="0">
                <a:solidFill>
                  <a:srgbClr val="242729"/>
                </a:solidFill>
                <a:effectLst/>
                <a:latin typeface="Arial" panose="020B0604020202020204" pitchFamily="34" charset="0"/>
              </a:rPr>
              <a:t>FN.</a:t>
            </a:r>
          </a:p>
          <a:p>
            <a:endParaRPr lang="en-IN" dirty="0"/>
          </a:p>
        </p:txBody>
      </p:sp>
      <p:sp>
        <p:nvSpPr>
          <p:cNvPr id="4" name="Slide Number Placeholder 3"/>
          <p:cNvSpPr>
            <a:spLocks noGrp="1"/>
          </p:cNvSpPr>
          <p:nvPr>
            <p:ph type="sldNum" sz="quarter" idx="5"/>
          </p:nvPr>
        </p:nvSpPr>
        <p:spPr/>
        <p:txBody>
          <a:bodyPr/>
          <a:lstStyle/>
          <a:p>
            <a:fld id="{00E8705E-5AB9-4B9D-A2A2-74E228ABB923}" type="slidenum">
              <a:rPr lang="en-IN" smtClean="0"/>
              <a:t>18</a:t>
            </a:fld>
            <a:endParaRPr lang="en-IN"/>
          </a:p>
        </p:txBody>
      </p:sp>
    </p:spTree>
    <p:extLst>
      <p:ext uri="{BB962C8B-B14F-4D97-AF65-F5344CB8AC3E}">
        <p14:creationId xmlns:p14="http://schemas.microsoft.com/office/powerpoint/2010/main" val="14993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09A-4461-4CC5-9783-BCE8EA065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D6331-3783-4B45-AAB5-871922609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E965E5-B3A3-45B4-B8EC-5E7571DC7108}"/>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5" name="Footer Placeholder 4">
            <a:extLst>
              <a:ext uri="{FF2B5EF4-FFF2-40B4-BE49-F238E27FC236}">
                <a16:creationId xmlns:a16="http://schemas.microsoft.com/office/drawing/2014/main" id="{9E0DD075-30E2-4901-BF62-702EB72038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6517088-5F79-4530-9129-272D97AF5CBA}"/>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214534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6357-33E0-46A0-90D0-F8BA3F482F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59AC96-42BD-4184-9257-FA9A99219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E8D94-733C-49CB-9BFF-76F12C78807E}"/>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5" name="Footer Placeholder 4">
            <a:extLst>
              <a:ext uri="{FF2B5EF4-FFF2-40B4-BE49-F238E27FC236}">
                <a16:creationId xmlns:a16="http://schemas.microsoft.com/office/drawing/2014/main" id="{B45AC1A1-FF18-4B82-B578-4DB3CE9AB3C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EAE56A-CD12-4D2B-8933-34B03E044E42}"/>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204096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8DB28-5349-4372-8C8C-FE29FE626C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87A35-B220-40AB-9507-9BE190EFCE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194D8-A7B1-4B0C-B1D6-F415A5EC2AC7}"/>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5" name="Footer Placeholder 4">
            <a:extLst>
              <a:ext uri="{FF2B5EF4-FFF2-40B4-BE49-F238E27FC236}">
                <a16:creationId xmlns:a16="http://schemas.microsoft.com/office/drawing/2014/main" id="{466D9481-D54C-4B69-A053-A921E3DBDB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70FEDA8-711F-4CAA-BB11-D86C9DF7B636}"/>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368457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A5A2-0D0F-43F5-A6B3-D05BF7B18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B0A273-A083-4571-BF1B-7D43FFCB5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02556-6080-48D6-908C-85AB362BAD6B}"/>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5" name="Footer Placeholder 4">
            <a:extLst>
              <a:ext uri="{FF2B5EF4-FFF2-40B4-BE49-F238E27FC236}">
                <a16:creationId xmlns:a16="http://schemas.microsoft.com/office/drawing/2014/main" id="{57414A62-AFAF-48A4-B6F6-3512572174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7D84E7-0DC0-4EB8-9EC0-A7D615D526FB}"/>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280909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B3DF-713D-4467-96E0-532105AB8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B66706-BE27-4072-905B-F3F101472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B43BF-3DE3-40E5-B9F9-3E78C96C09ED}"/>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5" name="Footer Placeholder 4">
            <a:extLst>
              <a:ext uri="{FF2B5EF4-FFF2-40B4-BE49-F238E27FC236}">
                <a16:creationId xmlns:a16="http://schemas.microsoft.com/office/drawing/2014/main" id="{636A97C6-64A1-4AE7-812B-0B367B4159F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0CE6EC-99F5-4F98-B970-8957FC0AA4A4}"/>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161614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DE27-A505-4DB6-9687-5ACDA084D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20233D-F4AF-4DD5-A473-638A88074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47EA8B-B125-4053-BF49-4AE6575745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AF095C-402F-4E6C-9467-9562C733F818}"/>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6" name="Footer Placeholder 5">
            <a:extLst>
              <a:ext uri="{FF2B5EF4-FFF2-40B4-BE49-F238E27FC236}">
                <a16:creationId xmlns:a16="http://schemas.microsoft.com/office/drawing/2014/main" id="{219915BA-F99E-4FB5-BBAD-DC3C86A70E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646D32-BCF6-49D1-B7F4-07DD71AD959B}"/>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379145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0768-D9D3-43F3-906F-6F1132B0D1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8EB3FF-B12E-45B1-842A-A202C95F8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2A091-BF60-4412-90D2-F86190AC96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94DB22-F6D3-42F1-AE58-CDA92D272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5D3106-C5B9-45D7-B50D-4BE2FBE1ED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3E024F-5F98-492B-8BF7-5D7AE55A7433}"/>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8" name="Footer Placeholder 7">
            <a:extLst>
              <a:ext uri="{FF2B5EF4-FFF2-40B4-BE49-F238E27FC236}">
                <a16:creationId xmlns:a16="http://schemas.microsoft.com/office/drawing/2014/main" id="{C1B208B0-DC79-4BB7-B1E9-6F77428A0E3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0E023D4-2125-4D71-AF41-48F44F3A9429}"/>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347490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915-CA07-4E42-8002-681BB491CF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82F03-7C23-4EF3-A5C8-697B8A74C179}"/>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4" name="Footer Placeholder 3">
            <a:extLst>
              <a:ext uri="{FF2B5EF4-FFF2-40B4-BE49-F238E27FC236}">
                <a16:creationId xmlns:a16="http://schemas.microsoft.com/office/drawing/2014/main" id="{0855D52E-23AD-4C5A-BBD1-54E6D4CD296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AFFA277-BA34-437B-8EB2-6F9CC4BC81BB}"/>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70704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FA5C0-A3B2-40CA-90FE-99294ED30338}"/>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3" name="Footer Placeholder 2">
            <a:extLst>
              <a:ext uri="{FF2B5EF4-FFF2-40B4-BE49-F238E27FC236}">
                <a16:creationId xmlns:a16="http://schemas.microsoft.com/office/drawing/2014/main" id="{CA9DF53F-3009-4F0B-A4BE-51C05A90601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58AC7F7-3852-4C83-9FC3-26D80C20212D}"/>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356037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1B52-0E5F-4F1D-94EB-224CC4B88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967195-9F22-43EC-8819-C149E3491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A935A1-6616-4F58-8CB4-DD91E1027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DAC4C-BDFD-4016-BA34-F6CC8B6D32D3}"/>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6" name="Footer Placeholder 5">
            <a:extLst>
              <a:ext uri="{FF2B5EF4-FFF2-40B4-BE49-F238E27FC236}">
                <a16:creationId xmlns:a16="http://schemas.microsoft.com/office/drawing/2014/main" id="{555128A6-DA14-42B1-88E2-AF6708489A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13AD43A-08E6-4467-B398-C4DFE60738E8}"/>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350807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BBE7-6064-40C9-BBA9-A239D22BB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F4F13A-661C-403D-83F2-146A6757E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BDBC4F9-B5DC-4A77-83EB-43EA95548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E6E541-89F0-4E7A-98C3-F38D4C13F1C5}"/>
              </a:ext>
            </a:extLst>
          </p:cNvPr>
          <p:cNvSpPr>
            <a:spLocks noGrp="1"/>
          </p:cNvSpPr>
          <p:nvPr>
            <p:ph type="dt" sz="half" idx="10"/>
          </p:nvPr>
        </p:nvSpPr>
        <p:spPr/>
        <p:txBody>
          <a:bodyPr/>
          <a:lstStyle/>
          <a:p>
            <a:fld id="{A475BDD9-68AF-4303-9AC0-9BC49001FC1A}" type="datetimeFigureOut">
              <a:rPr lang="en-IN" smtClean="0"/>
              <a:t>01-09-2020</a:t>
            </a:fld>
            <a:endParaRPr lang="en-IN" dirty="0"/>
          </a:p>
        </p:txBody>
      </p:sp>
      <p:sp>
        <p:nvSpPr>
          <p:cNvPr id="6" name="Footer Placeholder 5">
            <a:extLst>
              <a:ext uri="{FF2B5EF4-FFF2-40B4-BE49-F238E27FC236}">
                <a16:creationId xmlns:a16="http://schemas.microsoft.com/office/drawing/2014/main" id="{07E5DEC5-B3D9-4136-A8F9-DD81CDA45E8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2FBC21-989F-4FC7-98B5-D85DABE2E5EF}"/>
              </a:ext>
            </a:extLst>
          </p:cNvPr>
          <p:cNvSpPr>
            <a:spLocks noGrp="1"/>
          </p:cNvSpPr>
          <p:nvPr>
            <p:ph type="sldNum" sz="quarter" idx="12"/>
          </p:nvPr>
        </p:nvSpPr>
        <p:spPr/>
        <p:txBody>
          <a:bodyPr/>
          <a:lstStyle/>
          <a:p>
            <a:fld id="{F5AD5340-CE93-4B5D-A1CC-630D659E52C7}" type="slidenum">
              <a:rPr lang="en-IN" smtClean="0"/>
              <a:t>‹#›</a:t>
            </a:fld>
            <a:endParaRPr lang="en-IN" dirty="0"/>
          </a:p>
        </p:txBody>
      </p:sp>
    </p:spTree>
    <p:extLst>
      <p:ext uri="{BB962C8B-B14F-4D97-AF65-F5344CB8AC3E}">
        <p14:creationId xmlns:p14="http://schemas.microsoft.com/office/powerpoint/2010/main" val="8598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78726-9123-4D7A-879C-62CE63056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905877-EF42-45E7-A9E9-6CD2C65E9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A09B1-9FE0-4A73-95AB-83A21F598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5BDD9-68AF-4303-9AC0-9BC49001FC1A}" type="datetimeFigureOut">
              <a:rPr lang="en-IN" smtClean="0"/>
              <a:t>01-09-2020</a:t>
            </a:fld>
            <a:endParaRPr lang="en-IN" dirty="0"/>
          </a:p>
        </p:txBody>
      </p:sp>
      <p:sp>
        <p:nvSpPr>
          <p:cNvPr id="5" name="Footer Placeholder 4">
            <a:extLst>
              <a:ext uri="{FF2B5EF4-FFF2-40B4-BE49-F238E27FC236}">
                <a16:creationId xmlns:a16="http://schemas.microsoft.com/office/drawing/2014/main" id="{8D426B8D-CB63-4728-8F08-8401202DE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E9A10C1-A554-4E83-B67D-04F26360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D5340-CE93-4B5D-A1CC-630D659E52C7}" type="slidenum">
              <a:rPr lang="en-IN" smtClean="0"/>
              <a:t>‹#›</a:t>
            </a:fld>
            <a:endParaRPr lang="en-IN" dirty="0"/>
          </a:p>
        </p:txBody>
      </p:sp>
    </p:spTree>
    <p:extLst>
      <p:ext uri="{BB962C8B-B14F-4D97-AF65-F5344CB8AC3E}">
        <p14:creationId xmlns:p14="http://schemas.microsoft.com/office/powerpoint/2010/main" val="2350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E71FAC36-A8A6-4F6C-BD0B-2223D4D3D97A}"/>
              </a:ext>
            </a:extLst>
          </p:cNvPr>
          <p:cNvSpPr>
            <a:spLocks noGrp="1"/>
          </p:cNvSpPr>
          <p:nvPr>
            <p:ph type="ctrTitle"/>
          </p:nvPr>
        </p:nvSpPr>
        <p:spPr>
          <a:xfrm>
            <a:off x="3045368" y="2043663"/>
            <a:ext cx="6105194" cy="2031055"/>
          </a:xfrm>
        </p:spPr>
        <p:txBody>
          <a:bodyPr>
            <a:normAutofit/>
          </a:bodyPr>
          <a:lstStyle/>
          <a:p>
            <a:r>
              <a:rPr lang="en-IN" b="1" dirty="0">
                <a:solidFill>
                  <a:srgbClr val="FFFFFF"/>
                </a:solidFill>
              </a:rPr>
              <a:t>Classification Metrics</a:t>
            </a:r>
          </a:p>
        </p:txBody>
      </p:sp>
    </p:spTree>
    <p:extLst>
      <p:ext uri="{BB962C8B-B14F-4D97-AF65-F5344CB8AC3E}">
        <p14:creationId xmlns:p14="http://schemas.microsoft.com/office/powerpoint/2010/main" val="292253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F9405-4043-46C0-B497-29EED84CC61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rPr>
              <a:t>F1 Score</a:t>
            </a:r>
            <a:endParaRPr lang="en-IN" sz="2600">
              <a:solidFill>
                <a:srgbClr val="FFFFFF"/>
              </a:solidFill>
            </a:endParaRPr>
          </a:p>
        </p:txBody>
      </p:sp>
      <p:pic>
        <p:nvPicPr>
          <p:cNvPr id="6" name="Picture 5">
            <a:extLst>
              <a:ext uri="{FF2B5EF4-FFF2-40B4-BE49-F238E27FC236}">
                <a16:creationId xmlns:a16="http://schemas.microsoft.com/office/drawing/2014/main" id="{ABFB7F50-440A-415D-8771-2B7EF192E174}"/>
              </a:ext>
            </a:extLst>
          </p:cNvPr>
          <p:cNvPicPr>
            <a:picLocks noChangeAspect="1"/>
          </p:cNvPicPr>
          <p:nvPr/>
        </p:nvPicPr>
        <p:blipFill>
          <a:blip r:embed="rId2"/>
          <a:stretch>
            <a:fillRect/>
          </a:stretch>
        </p:blipFill>
        <p:spPr>
          <a:xfrm>
            <a:off x="4038599" y="2873723"/>
            <a:ext cx="7188199" cy="1850961"/>
          </a:xfrm>
          <a:prstGeom prst="rect">
            <a:avLst/>
          </a:prstGeom>
        </p:spPr>
      </p:pic>
      <p:sp>
        <p:nvSpPr>
          <p:cNvPr id="3" name="Content Placeholder 2">
            <a:extLst>
              <a:ext uri="{FF2B5EF4-FFF2-40B4-BE49-F238E27FC236}">
                <a16:creationId xmlns:a16="http://schemas.microsoft.com/office/drawing/2014/main" id="{2D103F1F-314D-4D8F-B0B0-A7AEB9ED9077}"/>
              </a:ext>
            </a:extLst>
          </p:cNvPr>
          <p:cNvSpPr>
            <a:spLocks noGrp="1"/>
          </p:cNvSpPr>
          <p:nvPr>
            <p:ph idx="1"/>
          </p:nvPr>
        </p:nvSpPr>
        <p:spPr>
          <a:xfrm>
            <a:off x="4038599" y="1000253"/>
            <a:ext cx="7188199" cy="1292090"/>
          </a:xfrm>
        </p:spPr>
        <p:txBody>
          <a:bodyPr>
            <a:normAutofit/>
          </a:bodyPr>
          <a:lstStyle/>
          <a:p>
            <a:r>
              <a:rPr lang="en-IN" sz="2400" dirty="0"/>
              <a:t>The f1 score is the harmonic mean of recall and precision, with a higher score as a better model. The f1 score is calculated using the following formula:</a:t>
            </a:r>
          </a:p>
        </p:txBody>
      </p:sp>
    </p:spTree>
    <p:extLst>
      <p:ext uri="{BB962C8B-B14F-4D97-AF65-F5344CB8AC3E}">
        <p14:creationId xmlns:p14="http://schemas.microsoft.com/office/powerpoint/2010/main" val="101285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A2DB-C304-4FA4-8185-793D30CD5E32}"/>
              </a:ext>
            </a:extLst>
          </p:cNvPr>
          <p:cNvSpPr>
            <a:spLocks noGrp="1"/>
          </p:cNvSpPr>
          <p:nvPr>
            <p:ph type="title"/>
          </p:nvPr>
        </p:nvSpPr>
        <p:spPr/>
        <p:txBody>
          <a:bodyPr/>
          <a:lstStyle/>
          <a:p>
            <a:r>
              <a:rPr lang="en-IN" dirty="0"/>
              <a:t>F-</a:t>
            </a:r>
            <a:r>
              <a:rPr lang="el-GR" dirty="0"/>
              <a:t>β</a:t>
            </a:r>
            <a:r>
              <a:rPr lang="en-IN" dirty="0"/>
              <a:t> score</a:t>
            </a:r>
          </a:p>
        </p:txBody>
      </p:sp>
      <p:pic>
        <p:nvPicPr>
          <p:cNvPr id="2050" name="Picture 2" descr="Explanation of the F beta formula - Data Science Stack Exchange">
            <a:extLst>
              <a:ext uri="{FF2B5EF4-FFF2-40B4-BE49-F238E27FC236}">
                <a16:creationId xmlns:a16="http://schemas.microsoft.com/office/drawing/2014/main" id="{96E797C4-394A-44A3-8722-953538D04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5179135" cy="1477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D24E79-CFF9-4B04-8274-FC4E6FFD07F5}"/>
              </a:ext>
            </a:extLst>
          </p:cNvPr>
          <p:cNvSpPr txBox="1"/>
          <p:nvPr/>
        </p:nvSpPr>
        <p:spPr>
          <a:xfrm>
            <a:off x="838200" y="4222597"/>
            <a:ext cx="10820400" cy="1477328"/>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555555"/>
                </a:solidFill>
                <a:effectLst/>
                <a:latin typeface="Helvetica Neue"/>
              </a:rPr>
              <a:t>F0.5-Measure</a:t>
            </a:r>
            <a:r>
              <a:rPr lang="en-US" b="0" i="0" dirty="0">
                <a:solidFill>
                  <a:srgbClr val="555555"/>
                </a:solidFill>
                <a:effectLst/>
                <a:latin typeface="Helvetica Neue"/>
              </a:rPr>
              <a:t> (beta=0.5): More weight on precision, less weight on recall.</a:t>
            </a:r>
          </a:p>
          <a:p>
            <a:pPr algn="l" fontAlgn="base">
              <a:buFont typeface="Arial" panose="020B0604020202020204" pitchFamily="34" charset="0"/>
              <a:buChar char="•"/>
            </a:pPr>
            <a:endParaRPr lang="en-US" b="0" i="0" dirty="0">
              <a:solidFill>
                <a:srgbClr val="555555"/>
              </a:solidFill>
              <a:effectLst/>
              <a:latin typeface="Helvetica Neue"/>
            </a:endParaRPr>
          </a:p>
          <a:p>
            <a:pPr algn="l" fontAlgn="base">
              <a:buFont typeface="Arial" panose="020B0604020202020204" pitchFamily="34" charset="0"/>
              <a:buChar char="•"/>
            </a:pPr>
            <a:r>
              <a:rPr lang="en-US" b="1" i="0" dirty="0">
                <a:solidFill>
                  <a:srgbClr val="555555"/>
                </a:solidFill>
                <a:effectLst/>
                <a:latin typeface="Helvetica Neue"/>
              </a:rPr>
              <a:t>F1-Measure</a:t>
            </a:r>
            <a:r>
              <a:rPr lang="en-US" b="0" i="0" dirty="0">
                <a:solidFill>
                  <a:srgbClr val="555555"/>
                </a:solidFill>
                <a:effectLst/>
                <a:latin typeface="Helvetica Neue"/>
              </a:rPr>
              <a:t> (beta=1.0): Balance the weight on precision and recall.</a:t>
            </a:r>
          </a:p>
          <a:p>
            <a:pPr algn="l" fontAlgn="base">
              <a:buFont typeface="Arial" panose="020B0604020202020204" pitchFamily="34" charset="0"/>
              <a:buChar char="•"/>
            </a:pPr>
            <a:endParaRPr lang="en-US" b="0" i="0" dirty="0">
              <a:solidFill>
                <a:srgbClr val="555555"/>
              </a:solidFill>
              <a:effectLst/>
              <a:latin typeface="Helvetica Neue"/>
            </a:endParaRPr>
          </a:p>
          <a:p>
            <a:pPr algn="l" fontAlgn="base">
              <a:buFont typeface="Arial" panose="020B0604020202020204" pitchFamily="34" charset="0"/>
              <a:buChar char="•"/>
            </a:pPr>
            <a:r>
              <a:rPr lang="en-US" b="1" i="0" dirty="0">
                <a:solidFill>
                  <a:srgbClr val="555555"/>
                </a:solidFill>
                <a:effectLst/>
                <a:latin typeface="Helvetica Neue"/>
              </a:rPr>
              <a:t>F2-Measure</a:t>
            </a:r>
            <a:r>
              <a:rPr lang="en-US" b="0" i="0" dirty="0">
                <a:solidFill>
                  <a:srgbClr val="555555"/>
                </a:solidFill>
                <a:effectLst/>
                <a:latin typeface="Helvetica Neue"/>
              </a:rPr>
              <a:t> (beta=2.0): Less weight on precision, more weight on recall</a:t>
            </a:r>
          </a:p>
        </p:txBody>
      </p:sp>
    </p:spTree>
    <p:extLst>
      <p:ext uri="{BB962C8B-B14F-4D97-AF65-F5344CB8AC3E}">
        <p14:creationId xmlns:p14="http://schemas.microsoft.com/office/powerpoint/2010/main" val="286696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A53C-82C0-4FA5-90D9-FDA1A859932F}"/>
              </a:ext>
            </a:extLst>
          </p:cNvPr>
          <p:cNvSpPr>
            <a:spLocks noGrp="1"/>
          </p:cNvSpPr>
          <p:nvPr>
            <p:ph type="title"/>
          </p:nvPr>
        </p:nvSpPr>
        <p:spPr/>
        <p:txBody>
          <a:bodyPr/>
          <a:lstStyle/>
          <a:p>
            <a:r>
              <a:rPr lang="en-IN" dirty="0"/>
              <a:t>Summary</a:t>
            </a:r>
          </a:p>
        </p:txBody>
      </p:sp>
      <p:sp>
        <p:nvSpPr>
          <p:cNvPr id="5" name="TextBox 4">
            <a:extLst>
              <a:ext uri="{FF2B5EF4-FFF2-40B4-BE49-F238E27FC236}">
                <a16:creationId xmlns:a16="http://schemas.microsoft.com/office/drawing/2014/main" id="{B4F60897-E4BF-4D78-8FC1-D937C560943D}"/>
              </a:ext>
            </a:extLst>
          </p:cNvPr>
          <p:cNvSpPr txBox="1"/>
          <p:nvPr/>
        </p:nvSpPr>
        <p:spPr>
          <a:xfrm>
            <a:off x="838200" y="1940980"/>
            <a:ext cx="11169718"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555555"/>
                </a:solidFill>
                <a:effectLst/>
                <a:latin typeface="Helvetica Neue"/>
              </a:rPr>
              <a:t>Precision and recall provide two ways to summarize the errors made for the positive class in a binary classification problem.</a:t>
            </a:r>
          </a:p>
          <a:p>
            <a:pPr algn="l" fontAlgn="base">
              <a:buFont typeface="Arial" panose="020B0604020202020204" pitchFamily="34" charset="0"/>
              <a:buChar char="•"/>
            </a:pPr>
            <a:endParaRPr lang="en-US" b="0" i="0" dirty="0">
              <a:solidFill>
                <a:srgbClr val="555555"/>
              </a:solidFill>
              <a:effectLst/>
              <a:latin typeface="Helvetica Neue"/>
            </a:endParaRPr>
          </a:p>
          <a:p>
            <a:pPr algn="l" fontAlgn="base">
              <a:buFont typeface="Arial" panose="020B0604020202020204" pitchFamily="34" charset="0"/>
              <a:buChar char="•"/>
            </a:pPr>
            <a:r>
              <a:rPr lang="en-US" b="0" i="0" dirty="0">
                <a:solidFill>
                  <a:srgbClr val="555555"/>
                </a:solidFill>
                <a:effectLst/>
                <a:latin typeface="Helvetica Neue"/>
              </a:rPr>
              <a:t>F-measure provides a single score that summarizes the precision and recall.</a:t>
            </a:r>
          </a:p>
          <a:p>
            <a:pPr algn="l" fontAlgn="base">
              <a:buFont typeface="Arial" panose="020B0604020202020204" pitchFamily="34" charset="0"/>
              <a:buChar char="•"/>
            </a:pPr>
            <a:endParaRPr lang="en-US" b="0" i="0" dirty="0">
              <a:solidFill>
                <a:srgbClr val="555555"/>
              </a:solidFill>
              <a:effectLst/>
              <a:latin typeface="Helvetica Neue"/>
            </a:endParaRPr>
          </a:p>
          <a:p>
            <a:pPr algn="l" fontAlgn="base">
              <a:buFont typeface="Arial" panose="020B0604020202020204" pitchFamily="34" charset="0"/>
              <a:buChar char="•"/>
            </a:pPr>
            <a:r>
              <a:rPr lang="en-US" b="0" i="0" dirty="0" err="1">
                <a:solidFill>
                  <a:srgbClr val="555555"/>
                </a:solidFill>
                <a:effectLst/>
                <a:latin typeface="Helvetica Neue"/>
              </a:rPr>
              <a:t>Fbeta</a:t>
            </a:r>
            <a:r>
              <a:rPr lang="en-US" b="0" i="0" dirty="0">
                <a:solidFill>
                  <a:srgbClr val="555555"/>
                </a:solidFill>
                <a:effectLst/>
                <a:latin typeface="Helvetica Neue"/>
              </a:rPr>
              <a:t>-measure provides a configurable version of the F-measure to give more or less attention to the precision and recall measure when calculating a single score.</a:t>
            </a:r>
          </a:p>
        </p:txBody>
      </p:sp>
    </p:spTree>
    <p:extLst>
      <p:ext uri="{BB962C8B-B14F-4D97-AF65-F5344CB8AC3E}">
        <p14:creationId xmlns:p14="http://schemas.microsoft.com/office/powerpoint/2010/main" val="30078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F9405-4043-46C0-B497-29EED84CC614}"/>
              </a:ext>
            </a:extLst>
          </p:cNvPr>
          <p:cNvSpPr>
            <a:spLocks noGrp="1"/>
          </p:cNvSpPr>
          <p:nvPr>
            <p:ph type="title"/>
          </p:nvPr>
        </p:nvSpPr>
        <p:spPr>
          <a:xfrm>
            <a:off x="838200" y="631825"/>
            <a:ext cx="10515600" cy="1325563"/>
          </a:xfrm>
        </p:spPr>
        <p:txBody>
          <a:bodyPr>
            <a:normAutofit/>
          </a:bodyPr>
          <a:lstStyle/>
          <a:p>
            <a:r>
              <a:rPr lang="en-IN" b="1"/>
              <a:t>ROC Curve and ROC AUC Score</a:t>
            </a:r>
            <a:endParaRPr lang="en-IN" dirty="0"/>
          </a:p>
        </p:txBody>
      </p:sp>
      <p:sp>
        <p:nvSpPr>
          <p:cNvPr id="3" name="Content Placeholder 2">
            <a:extLst>
              <a:ext uri="{FF2B5EF4-FFF2-40B4-BE49-F238E27FC236}">
                <a16:creationId xmlns:a16="http://schemas.microsoft.com/office/drawing/2014/main" id="{2D103F1F-314D-4D8F-B0B0-A7AEB9ED9077}"/>
              </a:ext>
            </a:extLst>
          </p:cNvPr>
          <p:cNvSpPr>
            <a:spLocks noGrp="1"/>
          </p:cNvSpPr>
          <p:nvPr>
            <p:ph idx="1"/>
          </p:nvPr>
        </p:nvSpPr>
        <p:spPr>
          <a:xfrm>
            <a:off x="838200" y="2057400"/>
            <a:ext cx="10515600" cy="3871762"/>
          </a:xfrm>
        </p:spPr>
        <p:txBody>
          <a:bodyPr>
            <a:normAutofit fontScale="85000" lnSpcReduction="20000"/>
          </a:bodyPr>
          <a:lstStyle/>
          <a:p>
            <a:r>
              <a:rPr lang="en-IN" dirty="0"/>
              <a:t>ROC curves are VERY help with understanding the balance between true-positive rate and false positive rates. Calculated using 3 lists</a:t>
            </a:r>
          </a:p>
          <a:p>
            <a:pPr marL="0" indent="0">
              <a:buNone/>
            </a:pPr>
            <a:endParaRPr lang="en-IN" dirty="0"/>
          </a:p>
          <a:p>
            <a:r>
              <a:rPr lang="en-IN" dirty="0"/>
              <a:t>thresholds = all unique prediction probabilities in descending order</a:t>
            </a:r>
          </a:p>
          <a:p>
            <a:r>
              <a:rPr lang="en-IN" dirty="0" err="1"/>
              <a:t>fpr</a:t>
            </a:r>
            <a:r>
              <a:rPr lang="en-IN" dirty="0"/>
              <a:t> = the false positive rate (FP / (FP + TN)) for each threshold</a:t>
            </a:r>
          </a:p>
          <a:p>
            <a:r>
              <a:rPr lang="en-IN" dirty="0" err="1"/>
              <a:t>tpr</a:t>
            </a:r>
            <a:r>
              <a:rPr lang="en-IN" dirty="0"/>
              <a:t> = the true positive rate (TP / (TP + FN)) for each threshold</a:t>
            </a:r>
          </a:p>
          <a:p>
            <a:endParaRPr lang="en-IN" dirty="0"/>
          </a:p>
          <a:p>
            <a:r>
              <a:rPr lang="en-US" b="0" i="0" dirty="0">
                <a:solidFill>
                  <a:srgbClr val="292929"/>
                </a:solidFill>
                <a:effectLst/>
                <a:latin typeface="medium-content-serif-font"/>
              </a:rPr>
              <a:t> </a:t>
            </a:r>
            <a:r>
              <a:rPr lang="en-US" dirty="0"/>
              <a:t>It tells how much model is capable of distinguishing between classes.</a:t>
            </a:r>
            <a:r>
              <a:rPr lang="en-US" b="0" i="0" dirty="0">
                <a:solidFill>
                  <a:srgbClr val="292929"/>
                </a:solidFill>
                <a:effectLst/>
                <a:latin typeface="medium-content-serif-font"/>
              </a:rPr>
              <a:t> </a:t>
            </a:r>
          </a:p>
          <a:p>
            <a:endParaRPr lang="en-US" b="0" i="0" dirty="0">
              <a:solidFill>
                <a:srgbClr val="292929"/>
              </a:solidFill>
              <a:effectLst/>
              <a:latin typeface="medium-content-serif-font"/>
            </a:endParaRPr>
          </a:p>
          <a:p>
            <a:r>
              <a:rPr lang="en-US" b="0" i="0" dirty="0">
                <a:solidFill>
                  <a:srgbClr val="292929"/>
                </a:solidFill>
                <a:effectLst/>
                <a:latin typeface="medium-content-serif-font"/>
              </a:rPr>
              <a:t>Higher the AUC, better the model is at predicting 0s as 0s and 1s as 1s.</a:t>
            </a:r>
            <a:endParaRPr lang="en-IN" dirty="0"/>
          </a:p>
          <a:p>
            <a:endParaRPr lang="en-IN" dirty="0"/>
          </a:p>
        </p:txBody>
      </p:sp>
    </p:spTree>
    <p:extLst>
      <p:ext uri="{BB962C8B-B14F-4D97-AF65-F5344CB8AC3E}">
        <p14:creationId xmlns:p14="http://schemas.microsoft.com/office/powerpoint/2010/main" val="415098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F9405-4043-46C0-B497-29EED84CC61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ROC Curve and ROC AUC Score</a:t>
            </a:r>
            <a:endParaRPr lang="en-US" sz="5400">
              <a:solidFill>
                <a:srgbClr val="FFFFFF"/>
              </a:solidFill>
            </a:endParaRPr>
          </a:p>
        </p:txBody>
      </p:sp>
      <p:pic>
        <p:nvPicPr>
          <p:cNvPr id="9" name="Content Placeholder 8" descr="A close up of a logo&#10;&#10;Description automatically generated">
            <a:extLst>
              <a:ext uri="{FF2B5EF4-FFF2-40B4-BE49-F238E27FC236}">
                <a16:creationId xmlns:a16="http://schemas.microsoft.com/office/drawing/2014/main" id="{782776B8-CE60-437A-A849-D1C173750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443744"/>
            <a:ext cx="5455917" cy="3725611"/>
          </a:xfrm>
          <a:prstGeom prst="rect">
            <a:avLst/>
          </a:prstGeom>
        </p:spPr>
      </p:pic>
      <p:pic>
        <p:nvPicPr>
          <p:cNvPr id="11" name="Picture 10" descr="A close up of a logo&#10;&#10;Description automatically generated">
            <a:extLst>
              <a:ext uri="{FF2B5EF4-FFF2-40B4-BE49-F238E27FC236}">
                <a16:creationId xmlns:a16="http://schemas.microsoft.com/office/drawing/2014/main" id="{7945FC23-F780-43A4-A1D6-D666C723F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43" y="443744"/>
            <a:ext cx="5455917" cy="3725611"/>
          </a:xfrm>
          <a:prstGeom prst="rect">
            <a:avLst/>
          </a:prstGeom>
        </p:spPr>
      </p:pic>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44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CE4A-EB08-4D63-976F-5A5B1DF9203B}"/>
              </a:ext>
            </a:extLst>
          </p:cNvPr>
          <p:cNvSpPr>
            <a:spLocks noGrp="1"/>
          </p:cNvSpPr>
          <p:nvPr>
            <p:ph type="title"/>
          </p:nvPr>
        </p:nvSpPr>
        <p:spPr/>
        <p:txBody>
          <a:bodyPr/>
          <a:lstStyle/>
          <a:p>
            <a:r>
              <a:rPr lang="en-IN" b="1" dirty="0"/>
              <a:t>Average Precision</a:t>
            </a:r>
          </a:p>
        </p:txBody>
      </p:sp>
      <p:pic>
        <p:nvPicPr>
          <p:cNvPr id="5" name="Content Placeholder 4">
            <a:extLst>
              <a:ext uri="{FF2B5EF4-FFF2-40B4-BE49-F238E27FC236}">
                <a16:creationId xmlns:a16="http://schemas.microsoft.com/office/drawing/2014/main" id="{2F505E53-AB4C-4ACD-B6AE-0F3017783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05550"/>
            <a:ext cx="5334000" cy="2486025"/>
          </a:xfrm>
        </p:spPr>
      </p:pic>
      <p:pic>
        <p:nvPicPr>
          <p:cNvPr id="8" name="Picture 7" descr="A picture containing object&#10;&#10;Description automatically generated">
            <a:extLst>
              <a:ext uri="{FF2B5EF4-FFF2-40B4-BE49-F238E27FC236}">
                <a16:creationId xmlns:a16="http://schemas.microsoft.com/office/drawing/2014/main" id="{57CB54D3-63FE-4D93-A9A5-8B4B17DB9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43" y="3644012"/>
            <a:ext cx="5334000" cy="2143125"/>
          </a:xfrm>
          <a:prstGeom prst="rect">
            <a:avLst/>
          </a:prstGeom>
        </p:spPr>
      </p:pic>
      <p:sp>
        <p:nvSpPr>
          <p:cNvPr id="9" name="Rectangle 8">
            <a:extLst>
              <a:ext uri="{FF2B5EF4-FFF2-40B4-BE49-F238E27FC236}">
                <a16:creationId xmlns:a16="http://schemas.microsoft.com/office/drawing/2014/main" id="{7E52F5F6-684F-46AD-82C9-FAEB34EBF292}"/>
              </a:ext>
            </a:extLst>
          </p:cNvPr>
          <p:cNvSpPr/>
          <p:nvPr/>
        </p:nvSpPr>
        <p:spPr>
          <a:xfrm>
            <a:off x="431799" y="5925070"/>
            <a:ext cx="4906087" cy="369332"/>
          </a:xfrm>
          <a:prstGeom prst="rect">
            <a:avLst/>
          </a:prstGeom>
        </p:spPr>
        <p:txBody>
          <a:bodyPr wrap="none">
            <a:spAutoFit/>
          </a:bodyPr>
          <a:lstStyle/>
          <a:p>
            <a:r>
              <a:rPr lang="en-IN" dirty="0">
                <a:latin typeface="medium-content-sans-serif-font"/>
              </a:rPr>
              <a:t>Calculation of AP for a given query, Q, with a GT=3</a:t>
            </a:r>
            <a:endParaRPr lang="en-IN" dirty="0"/>
          </a:p>
        </p:txBody>
      </p:sp>
      <p:pic>
        <p:nvPicPr>
          <p:cNvPr id="11" name="Picture 10">
            <a:extLst>
              <a:ext uri="{FF2B5EF4-FFF2-40B4-BE49-F238E27FC236}">
                <a16:creationId xmlns:a16="http://schemas.microsoft.com/office/drawing/2014/main" id="{D538736D-93CD-4186-87AF-87FB28063539}"/>
              </a:ext>
            </a:extLst>
          </p:cNvPr>
          <p:cNvPicPr>
            <a:picLocks noChangeAspect="1"/>
          </p:cNvPicPr>
          <p:nvPr/>
        </p:nvPicPr>
        <p:blipFill>
          <a:blip r:embed="rId4"/>
          <a:stretch>
            <a:fillRect/>
          </a:stretch>
        </p:blipFill>
        <p:spPr>
          <a:xfrm>
            <a:off x="1801495" y="1683902"/>
            <a:ext cx="3189605" cy="965502"/>
          </a:xfrm>
          <a:prstGeom prst="rect">
            <a:avLst/>
          </a:prstGeom>
        </p:spPr>
      </p:pic>
      <p:sp>
        <p:nvSpPr>
          <p:cNvPr id="12" name="Rectangle 11">
            <a:extLst>
              <a:ext uri="{FF2B5EF4-FFF2-40B4-BE49-F238E27FC236}">
                <a16:creationId xmlns:a16="http://schemas.microsoft.com/office/drawing/2014/main" id="{19755F7F-C0A1-433B-8A50-36B77E1F7188}"/>
              </a:ext>
            </a:extLst>
          </p:cNvPr>
          <p:cNvSpPr/>
          <p:nvPr/>
        </p:nvSpPr>
        <p:spPr>
          <a:xfrm>
            <a:off x="1345418" y="2685296"/>
            <a:ext cx="4370364" cy="369332"/>
          </a:xfrm>
          <a:prstGeom prst="rect">
            <a:avLst/>
          </a:prstGeom>
        </p:spPr>
        <p:txBody>
          <a:bodyPr wrap="none">
            <a:spAutoFit/>
          </a:bodyPr>
          <a:lstStyle/>
          <a:p>
            <a:r>
              <a:rPr lang="en-IN" dirty="0" err="1">
                <a:latin typeface="medium-content-sans-serif-font"/>
              </a:rPr>
              <a:t>AP@k</a:t>
            </a:r>
            <a:r>
              <a:rPr lang="en-IN" dirty="0">
                <a:latin typeface="medium-content-sans-serif-font"/>
              </a:rPr>
              <a:t> formula for information retrieval tasks</a:t>
            </a:r>
            <a:endParaRPr lang="en-IN" dirty="0"/>
          </a:p>
        </p:txBody>
      </p:sp>
      <p:pic>
        <p:nvPicPr>
          <p:cNvPr id="16" name="Picture 15" descr="A picture containing object&#10;&#10;Description automatically generated">
            <a:extLst>
              <a:ext uri="{FF2B5EF4-FFF2-40B4-BE49-F238E27FC236}">
                <a16:creationId xmlns:a16="http://schemas.microsoft.com/office/drawing/2014/main" id="{AB682519-A33F-4A4F-8C7D-5BC8846285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3644012"/>
            <a:ext cx="5116157" cy="2073871"/>
          </a:xfrm>
          <a:prstGeom prst="rect">
            <a:avLst/>
          </a:prstGeom>
        </p:spPr>
      </p:pic>
      <p:sp>
        <p:nvSpPr>
          <p:cNvPr id="17" name="Rectangle 16">
            <a:extLst>
              <a:ext uri="{FF2B5EF4-FFF2-40B4-BE49-F238E27FC236}">
                <a16:creationId xmlns:a16="http://schemas.microsoft.com/office/drawing/2014/main" id="{A61C1711-4354-459B-86F5-B0A54086F351}"/>
              </a:ext>
            </a:extLst>
          </p:cNvPr>
          <p:cNvSpPr/>
          <p:nvPr/>
        </p:nvSpPr>
        <p:spPr>
          <a:xfrm>
            <a:off x="6278586" y="5925070"/>
            <a:ext cx="5913414" cy="369332"/>
          </a:xfrm>
          <a:prstGeom prst="rect">
            <a:avLst/>
          </a:prstGeom>
        </p:spPr>
        <p:txBody>
          <a:bodyPr wrap="none">
            <a:spAutoFit/>
          </a:bodyPr>
          <a:lstStyle/>
          <a:p>
            <a:r>
              <a:rPr lang="en-IN" dirty="0">
                <a:latin typeface="medium-content-sans-serif-font"/>
              </a:rPr>
              <a:t>Calculation of a perfect AP for a given query, Q, with a GTP=3</a:t>
            </a:r>
            <a:endParaRPr lang="en-IN" dirty="0"/>
          </a:p>
        </p:txBody>
      </p:sp>
    </p:spTree>
    <p:extLst>
      <p:ext uri="{BB962C8B-B14F-4D97-AF65-F5344CB8AC3E}">
        <p14:creationId xmlns:p14="http://schemas.microsoft.com/office/powerpoint/2010/main" val="30977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CE4A-EB08-4D63-976F-5A5B1DF9203B}"/>
              </a:ext>
            </a:extLst>
          </p:cNvPr>
          <p:cNvSpPr>
            <a:spLocks noGrp="1"/>
          </p:cNvSpPr>
          <p:nvPr>
            <p:ph type="title"/>
          </p:nvPr>
        </p:nvSpPr>
        <p:spPr/>
        <p:txBody>
          <a:bodyPr/>
          <a:lstStyle/>
          <a:p>
            <a:r>
              <a:rPr lang="en-IN" b="1" dirty="0"/>
              <a:t>Mean Average Precision (</a:t>
            </a:r>
            <a:r>
              <a:rPr lang="en-IN" b="1" dirty="0" err="1"/>
              <a:t>mAP</a:t>
            </a:r>
            <a:r>
              <a:rPr lang="en-IN" b="1" dirty="0"/>
              <a:t>)</a:t>
            </a:r>
          </a:p>
        </p:txBody>
      </p:sp>
      <p:sp>
        <p:nvSpPr>
          <p:cNvPr id="4" name="Content Placeholder 3">
            <a:extLst>
              <a:ext uri="{FF2B5EF4-FFF2-40B4-BE49-F238E27FC236}">
                <a16:creationId xmlns:a16="http://schemas.microsoft.com/office/drawing/2014/main" id="{06C99151-C006-4EE5-801C-FD50D261868D}"/>
              </a:ext>
            </a:extLst>
          </p:cNvPr>
          <p:cNvSpPr>
            <a:spLocks noGrp="1"/>
          </p:cNvSpPr>
          <p:nvPr>
            <p:ph idx="1"/>
          </p:nvPr>
        </p:nvSpPr>
        <p:spPr/>
        <p:txBody>
          <a:bodyPr/>
          <a:lstStyle/>
          <a:p>
            <a:r>
              <a:rPr lang="en-IN" dirty="0"/>
              <a:t>For each query, Q, we can calculate a corresponding AP. A user can have as much queries as he/she likes against any labelled database. The </a:t>
            </a:r>
            <a:r>
              <a:rPr lang="en-IN" dirty="0" err="1"/>
              <a:t>mAP</a:t>
            </a:r>
            <a:r>
              <a:rPr lang="en-IN" dirty="0"/>
              <a:t> is simply the mean of all the queries that the use made.</a:t>
            </a:r>
          </a:p>
        </p:txBody>
      </p:sp>
      <p:pic>
        <p:nvPicPr>
          <p:cNvPr id="7" name="Picture 6">
            <a:extLst>
              <a:ext uri="{FF2B5EF4-FFF2-40B4-BE49-F238E27FC236}">
                <a16:creationId xmlns:a16="http://schemas.microsoft.com/office/drawing/2014/main" id="{E35EE098-43AC-41A7-9C87-3E5361C8836B}"/>
              </a:ext>
            </a:extLst>
          </p:cNvPr>
          <p:cNvPicPr>
            <a:picLocks noChangeAspect="1"/>
          </p:cNvPicPr>
          <p:nvPr/>
        </p:nvPicPr>
        <p:blipFill>
          <a:blip r:embed="rId2"/>
          <a:stretch>
            <a:fillRect/>
          </a:stretch>
        </p:blipFill>
        <p:spPr>
          <a:xfrm>
            <a:off x="3563937" y="3429000"/>
            <a:ext cx="3272241" cy="1443038"/>
          </a:xfrm>
          <a:prstGeom prst="rect">
            <a:avLst/>
          </a:prstGeom>
        </p:spPr>
      </p:pic>
      <p:sp>
        <p:nvSpPr>
          <p:cNvPr id="10" name="Rectangle 9">
            <a:extLst>
              <a:ext uri="{FF2B5EF4-FFF2-40B4-BE49-F238E27FC236}">
                <a16:creationId xmlns:a16="http://schemas.microsoft.com/office/drawing/2014/main" id="{289A35E7-24B3-4781-B065-4EA0D6642FFB}"/>
              </a:ext>
            </a:extLst>
          </p:cNvPr>
          <p:cNvSpPr/>
          <p:nvPr/>
        </p:nvSpPr>
        <p:spPr>
          <a:xfrm>
            <a:off x="3563937" y="5155168"/>
            <a:ext cx="3724481" cy="369332"/>
          </a:xfrm>
          <a:prstGeom prst="rect">
            <a:avLst/>
          </a:prstGeom>
        </p:spPr>
        <p:txBody>
          <a:bodyPr wrap="none">
            <a:spAutoFit/>
          </a:bodyPr>
          <a:lstStyle/>
          <a:p>
            <a:r>
              <a:rPr lang="en-IN" dirty="0" err="1">
                <a:latin typeface="medium-content-sans-serif-font"/>
              </a:rPr>
              <a:t>mAP</a:t>
            </a:r>
            <a:r>
              <a:rPr lang="en-IN" dirty="0">
                <a:latin typeface="medium-content-sans-serif-font"/>
              </a:rPr>
              <a:t> formula for information retrieval</a:t>
            </a:r>
            <a:endParaRPr lang="en-IN" dirty="0"/>
          </a:p>
        </p:txBody>
      </p:sp>
    </p:spTree>
    <p:extLst>
      <p:ext uri="{BB962C8B-B14F-4D97-AF65-F5344CB8AC3E}">
        <p14:creationId xmlns:p14="http://schemas.microsoft.com/office/powerpoint/2010/main" val="105389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CE4A-EB08-4D63-976F-5A5B1DF9203B}"/>
              </a:ext>
            </a:extLst>
          </p:cNvPr>
          <p:cNvSpPr>
            <a:spLocks noGrp="1"/>
          </p:cNvSpPr>
          <p:nvPr>
            <p:ph type="title"/>
          </p:nvPr>
        </p:nvSpPr>
        <p:spPr/>
        <p:txBody>
          <a:bodyPr/>
          <a:lstStyle/>
          <a:p>
            <a:r>
              <a:rPr lang="en-IN" b="1" dirty="0"/>
              <a:t>Intersection over Union (</a:t>
            </a:r>
            <a:r>
              <a:rPr lang="en-IN" b="1" dirty="0" err="1"/>
              <a:t>IoU</a:t>
            </a:r>
            <a:r>
              <a:rPr lang="en-IN" b="1" dirty="0"/>
              <a:t>)</a:t>
            </a:r>
          </a:p>
        </p:txBody>
      </p:sp>
      <p:sp>
        <p:nvSpPr>
          <p:cNvPr id="4" name="Content Placeholder 3">
            <a:extLst>
              <a:ext uri="{FF2B5EF4-FFF2-40B4-BE49-F238E27FC236}">
                <a16:creationId xmlns:a16="http://schemas.microsoft.com/office/drawing/2014/main" id="{06C99151-C006-4EE5-801C-FD50D261868D}"/>
              </a:ext>
            </a:extLst>
          </p:cNvPr>
          <p:cNvSpPr>
            <a:spLocks noGrp="1"/>
          </p:cNvSpPr>
          <p:nvPr>
            <p:ph idx="1"/>
          </p:nvPr>
        </p:nvSpPr>
        <p:spPr/>
        <p:txBody>
          <a:bodyPr/>
          <a:lstStyle/>
          <a:p>
            <a:r>
              <a:rPr lang="en-IN" dirty="0"/>
              <a:t>Useful in object detection and image segmentation problems</a:t>
            </a:r>
          </a:p>
        </p:txBody>
      </p:sp>
      <p:sp>
        <p:nvSpPr>
          <p:cNvPr id="3" name="AutoShape 2" descr="https://miro.medium.com/max/480/0*mWSuiTMa6WyZUmyq.png">
            <a:extLst>
              <a:ext uri="{FF2B5EF4-FFF2-40B4-BE49-F238E27FC236}">
                <a16:creationId xmlns:a16="http://schemas.microsoft.com/office/drawing/2014/main" id="{1C3BB27E-0CDD-462C-B08C-2C1D5C3C52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 name="Picture 8">
            <a:extLst>
              <a:ext uri="{FF2B5EF4-FFF2-40B4-BE49-F238E27FC236}">
                <a16:creationId xmlns:a16="http://schemas.microsoft.com/office/drawing/2014/main" id="{D0B7D4CD-C833-4A43-A97E-4568D125CAC0}"/>
              </a:ext>
            </a:extLst>
          </p:cNvPr>
          <p:cNvPicPr>
            <a:picLocks noChangeAspect="1"/>
          </p:cNvPicPr>
          <p:nvPr/>
        </p:nvPicPr>
        <p:blipFill>
          <a:blip r:embed="rId2"/>
          <a:stretch>
            <a:fillRect/>
          </a:stretch>
        </p:blipFill>
        <p:spPr>
          <a:xfrm>
            <a:off x="1676400" y="2749550"/>
            <a:ext cx="4572000" cy="3562350"/>
          </a:xfrm>
          <a:prstGeom prst="rect">
            <a:avLst/>
          </a:prstGeom>
        </p:spPr>
      </p:pic>
    </p:spTree>
    <p:extLst>
      <p:ext uri="{BB962C8B-B14F-4D97-AF65-F5344CB8AC3E}">
        <p14:creationId xmlns:p14="http://schemas.microsoft.com/office/powerpoint/2010/main" val="51367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5E0F-6D03-4EEA-90E6-A5E911CE8835}"/>
              </a:ext>
            </a:extLst>
          </p:cNvPr>
          <p:cNvSpPr>
            <a:spLocks noGrp="1"/>
          </p:cNvSpPr>
          <p:nvPr>
            <p:ph type="title"/>
          </p:nvPr>
        </p:nvSpPr>
        <p:spPr/>
        <p:txBody>
          <a:bodyPr/>
          <a:lstStyle/>
          <a:p>
            <a:r>
              <a:rPr lang="en-IN" dirty="0"/>
              <a:t>Dice Metric</a:t>
            </a:r>
          </a:p>
        </p:txBody>
      </p:sp>
      <p:pic>
        <p:nvPicPr>
          <p:cNvPr id="4" name="Picture 3">
            <a:extLst>
              <a:ext uri="{FF2B5EF4-FFF2-40B4-BE49-F238E27FC236}">
                <a16:creationId xmlns:a16="http://schemas.microsoft.com/office/drawing/2014/main" id="{EF111937-AFEA-4B51-A660-AF3744BC1C3E}"/>
              </a:ext>
            </a:extLst>
          </p:cNvPr>
          <p:cNvPicPr>
            <a:picLocks noChangeAspect="1"/>
          </p:cNvPicPr>
          <p:nvPr/>
        </p:nvPicPr>
        <p:blipFill>
          <a:blip r:embed="rId3"/>
          <a:stretch>
            <a:fillRect/>
          </a:stretch>
        </p:blipFill>
        <p:spPr>
          <a:xfrm>
            <a:off x="3109913" y="1690688"/>
            <a:ext cx="5276850" cy="1196880"/>
          </a:xfrm>
          <a:prstGeom prst="rect">
            <a:avLst/>
          </a:prstGeom>
        </p:spPr>
      </p:pic>
    </p:spTree>
    <p:extLst>
      <p:ext uri="{BB962C8B-B14F-4D97-AF65-F5344CB8AC3E}">
        <p14:creationId xmlns:p14="http://schemas.microsoft.com/office/powerpoint/2010/main" val="167422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DF56D-E251-404C-ADAE-331937CB8001}"/>
              </a:ext>
            </a:extLst>
          </p:cNvPr>
          <p:cNvPicPr>
            <a:picLocks noChangeAspect="1"/>
          </p:cNvPicPr>
          <p:nvPr/>
        </p:nvPicPr>
        <p:blipFill>
          <a:blip r:embed="rId2"/>
          <a:stretch>
            <a:fillRect/>
          </a:stretch>
        </p:blipFill>
        <p:spPr>
          <a:xfrm>
            <a:off x="1129115" y="715185"/>
            <a:ext cx="4724569" cy="2399781"/>
          </a:xfrm>
          <a:prstGeom prst="rect">
            <a:avLst/>
          </a:prstGeom>
        </p:spPr>
      </p:pic>
      <p:cxnSp>
        <p:nvCxnSpPr>
          <p:cNvPr id="71" name="Straight Connector 7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739FDCC-9280-4377-BF05-D4F43B11BAAF}"/>
              </a:ext>
            </a:extLst>
          </p:cNvPr>
          <p:cNvPicPr>
            <a:picLocks noChangeAspect="1"/>
          </p:cNvPicPr>
          <p:nvPr/>
        </p:nvPicPr>
        <p:blipFill>
          <a:blip r:embed="rId3"/>
          <a:stretch>
            <a:fillRect/>
          </a:stretch>
        </p:blipFill>
        <p:spPr>
          <a:xfrm>
            <a:off x="6338316" y="731840"/>
            <a:ext cx="4732940" cy="2366470"/>
          </a:xfrm>
          <a:prstGeom prst="rect">
            <a:avLst/>
          </a:prstGeom>
        </p:spPr>
      </p:pic>
      <p:cxnSp>
        <p:nvCxnSpPr>
          <p:cNvPr id="73" name="Straight Connector 7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26" name="Picture 2" descr="Deep Learning and the Artificial Intelligence Revolution: Part 2 | MongoDB">
            <a:extLst>
              <a:ext uri="{FF2B5EF4-FFF2-40B4-BE49-F238E27FC236}">
                <a16:creationId xmlns:a16="http://schemas.microsoft.com/office/drawing/2014/main" id="{E10125AB-81A8-4078-8D34-EB32443A1F6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54379" y="3671316"/>
            <a:ext cx="3474040" cy="2545862"/>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4" descr="A close up of text on a white background&#10;&#10;Description automatically generated">
            <a:extLst>
              <a:ext uri="{FF2B5EF4-FFF2-40B4-BE49-F238E27FC236}">
                <a16:creationId xmlns:a16="http://schemas.microsoft.com/office/drawing/2014/main" id="{61537F26-4663-4099-8320-059E2E0FAFBD}"/>
              </a:ext>
            </a:extLst>
          </p:cNvPr>
          <p:cNvPicPr>
            <a:picLocks noGrp="1" noChangeAspect="1"/>
          </p:cNvPicPr>
          <p:nvPr>
            <p:ph idx="1"/>
          </p:nvPr>
        </p:nvPicPr>
        <p:blipFill>
          <a:blip r:embed="rId5"/>
          <a:stretch>
            <a:fillRect/>
          </a:stretch>
        </p:blipFill>
        <p:spPr>
          <a:xfrm>
            <a:off x="7300378" y="3671316"/>
            <a:ext cx="2808815" cy="2553469"/>
          </a:xfrm>
          <a:prstGeom prst="rect">
            <a:avLst/>
          </a:prstGeom>
        </p:spPr>
      </p:pic>
    </p:spTree>
    <p:extLst>
      <p:ext uri="{BB962C8B-B14F-4D97-AF65-F5344CB8AC3E}">
        <p14:creationId xmlns:p14="http://schemas.microsoft.com/office/powerpoint/2010/main" val="406521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866EC96-A997-4EBC-853C-C1ED14B073CB}"/>
              </a:ext>
            </a:extLst>
          </p:cNvPr>
          <p:cNvSpPr>
            <a:spLocks noGrp="1"/>
          </p:cNvSpPr>
          <p:nvPr>
            <p:ph type="title"/>
          </p:nvPr>
        </p:nvSpPr>
        <p:spPr>
          <a:xfrm>
            <a:off x="535020" y="685800"/>
            <a:ext cx="2780271" cy="5105400"/>
          </a:xfrm>
        </p:spPr>
        <p:txBody>
          <a:bodyPr>
            <a:normAutofit/>
          </a:bodyPr>
          <a:lstStyle/>
          <a:p>
            <a:r>
              <a:rPr lang="en-IN" sz="4000" dirty="0">
                <a:solidFill>
                  <a:srgbClr val="FFFFFF"/>
                </a:solidFill>
                <a:latin typeface="medium-content-sans-serif-font"/>
              </a:rPr>
              <a:t>Confusion Matrix</a:t>
            </a:r>
            <a:endParaRPr lang="en-IN" sz="4000" dirty="0">
              <a:solidFill>
                <a:srgbClr val="FFFFFF"/>
              </a:solidFill>
            </a:endParaRPr>
          </a:p>
        </p:txBody>
      </p:sp>
      <p:graphicFrame>
        <p:nvGraphicFramePr>
          <p:cNvPr id="20" name="Content Placeholder 2">
            <a:extLst>
              <a:ext uri="{FF2B5EF4-FFF2-40B4-BE49-F238E27FC236}">
                <a16:creationId xmlns:a16="http://schemas.microsoft.com/office/drawing/2014/main" id="{D8A82728-C065-49E9-A805-2250F6FE5E7B}"/>
              </a:ext>
            </a:extLst>
          </p:cNvPr>
          <p:cNvGraphicFramePr>
            <a:graphicFrameLocks noGrp="1"/>
          </p:cNvGraphicFramePr>
          <p:nvPr>
            <p:ph idx="1"/>
            <p:extLst>
              <p:ext uri="{D42A27DB-BD31-4B8C-83A1-F6EECF244321}">
                <p14:modId xmlns:p14="http://schemas.microsoft.com/office/powerpoint/2010/main" val="397596114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4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68EE7-B610-44F1-A4DF-6F13EC4A50B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IN" sz="5400" dirty="0">
                <a:solidFill>
                  <a:srgbClr val="FFFFFF"/>
                </a:solidFill>
                <a:latin typeface="medium-content-sans-serif-font"/>
              </a:rPr>
              <a:t>Confusion Matrix</a:t>
            </a:r>
            <a:endParaRPr lang="en-US" sz="5400" dirty="0">
              <a:solidFill>
                <a:srgbClr val="FFFFFF"/>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767BB6C-EE0B-4653-A613-E28F70A4BD05}"/>
              </a:ext>
            </a:extLst>
          </p:cNvPr>
          <p:cNvPicPr>
            <a:picLocks noChangeAspect="1"/>
          </p:cNvPicPr>
          <p:nvPr/>
        </p:nvPicPr>
        <p:blipFill>
          <a:blip r:embed="rId2"/>
          <a:stretch>
            <a:fillRect/>
          </a:stretch>
        </p:blipFill>
        <p:spPr>
          <a:xfrm>
            <a:off x="629068" y="2426818"/>
            <a:ext cx="4860914"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108FE79E-EF69-4735-87EB-C22DFAF672DC}"/>
              </a:ext>
            </a:extLst>
          </p:cNvPr>
          <p:cNvPicPr>
            <a:picLocks noGrp="1" noChangeAspect="1"/>
          </p:cNvPicPr>
          <p:nvPr>
            <p:ph idx="1"/>
          </p:nvPr>
        </p:nvPicPr>
        <p:blipFill>
          <a:blip r:embed="rId3"/>
          <a:stretch>
            <a:fillRect/>
          </a:stretch>
        </p:blipFill>
        <p:spPr>
          <a:xfrm>
            <a:off x="6445073" y="3661808"/>
            <a:ext cx="5455917" cy="1527656"/>
          </a:xfrm>
          <a:prstGeom prst="rect">
            <a:avLst/>
          </a:prstGeom>
        </p:spPr>
      </p:pic>
    </p:spTree>
    <p:extLst>
      <p:ext uri="{BB962C8B-B14F-4D97-AF65-F5344CB8AC3E}">
        <p14:creationId xmlns:p14="http://schemas.microsoft.com/office/powerpoint/2010/main" val="184610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44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F9405-4043-46C0-B497-29EED84CC61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rPr>
              <a:t>Accuracy Score</a:t>
            </a:r>
            <a:endParaRPr lang="en-IN" sz="2600">
              <a:solidFill>
                <a:srgbClr val="FFFFFF"/>
              </a:solidFill>
            </a:endParaRPr>
          </a:p>
        </p:txBody>
      </p:sp>
      <p:pic>
        <p:nvPicPr>
          <p:cNvPr id="8" name="Picture 7">
            <a:extLst>
              <a:ext uri="{FF2B5EF4-FFF2-40B4-BE49-F238E27FC236}">
                <a16:creationId xmlns:a16="http://schemas.microsoft.com/office/drawing/2014/main" id="{AFD06056-740B-42C4-961C-8A88B056ED33}"/>
              </a:ext>
            </a:extLst>
          </p:cNvPr>
          <p:cNvPicPr>
            <a:picLocks noChangeAspect="1"/>
          </p:cNvPicPr>
          <p:nvPr/>
        </p:nvPicPr>
        <p:blipFill>
          <a:blip r:embed="rId2"/>
          <a:stretch>
            <a:fillRect/>
          </a:stretch>
        </p:blipFill>
        <p:spPr>
          <a:xfrm>
            <a:off x="3932583" y="3089345"/>
            <a:ext cx="7188199" cy="2282253"/>
          </a:xfrm>
          <a:prstGeom prst="rect">
            <a:avLst/>
          </a:prstGeom>
        </p:spPr>
      </p:pic>
      <p:sp>
        <p:nvSpPr>
          <p:cNvPr id="3" name="Content Placeholder 2">
            <a:extLst>
              <a:ext uri="{FF2B5EF4-FFF2-40B4-BE49-F238E27FC236}">
                <a16:creationId xmlns:a16="http://schemas.microsoft.com/office/drawing/2014/main" id="{2D103F1F-314D-4D8F-B0B0-A7AEB9ED9077}"/>
              </a:ext>
            </a:extLst>
          </p:cNvPr>
          <p:cNvSpPr>
            <a:spLocks noGrp="1"/>
          </p:cNvSpPr>
          <p:nvPr>
            <p:ph idx="1"/>
          </p:nvPr>
        </p:nvSpPr>
        <p:spPr>
          <a:xfrm>
            <a:off x="3720548" y="1071700"/>
            <a:ext cx="7188199" cy="1292090"/>
          </a:xfrm>
        </p:spPr>
        <p:txBody>
          <a:bodyPr>
            <a:normAutofit/>
          </a:bodyPr>
          <a:lstStyle/>
          <a:p>
            <a:r>
              <a:rPr lang="en-IN" sz="2400" dirty="0"/>
              <a:t>The most common metric for classification is accuracy, which is the fraction of samples predicted correctly as shown below:</a:t>
            </a:r>
          </a:p>
          <a:p>
            <a:endParaRPr lang="en-IN" sz="2400" dirty="0"/>
          </a:p>
        </p:txBody>
      </p:sp>
    </p:spTree>
    <p:extLst>
      <p:ext uri="{BB962C8B-B14F-4D97-AF65-F5344CB8AC3E}">
        <p14:creationId xmlns:p14="http://schemas.microsoft.com/office/powerpoint/2010/main" val="264488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26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F9405-4043-46C0-B497-29EED84CC61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rPr>
              <a:t>Precision Score</a:t>
            </a:r>
            <a:endParaRPr lang="en-IN" sz="2600">
              <a:solidFill>
                <a:srgbClr val="FFFFFF"/>
              </a:solidFill>
            </a:endParaRPr>
          </a:p>
        </p:txBody>
      </p:sp>
      <p:pic>
        <p:nvPicPr>
          <p:cNvPr id="6" name="Picture 5">
            <a:extLst>
              <a:ext uri="{FF2B5EF4-FFF2-40B4-BE49-F238E27FC236}">
                <a16:creationId xmlns:a16="http://schemas.microsoft.com/office/drawing/2014/main" id="{44C4F30C-E8F7-4DDF-A080-02374DC7FC0A}"/>
              </a:ext>
            </a:extLst>
          </p:cNvPr>
          <p:cNvPicPr>
            <a:picLocks noChangeAspect="1"/>
          </p:cNvPicPr>
          <p:nvPr/>
        </p:nvPicPr>
        <p:blipFill>
          <a:blip r:embed="rId2"/>
          <a:stretch>
            <a:fillRect/>
          </a:stretch>
        </p:blipFill>
        <p:spPr>
          <a:xfrm>
            <a:off x="4132220" y="2585508"/>
            <a:ext cx="6351207" cy="3091146"/>
          </a:xfrm>
          <a:prstGeom prst="rect">
            <a:avLst/>
          </a:prstGeom>
        </p:spPr>
      </p:pic>
      <p:sp>
        <p:nvSpPr>
          <p:cNvPr id="3" name="Content Placeholder 2">
            <a:extLst>
              <a:ext uri="{FF2B5EF4-FFF2-40B4-BE49-F238E27FC236}">
                <a16:creationId xmlns:a16="http://schemas.microsoft.com/office/drawing/2014/main" id="{2D103F1F-314D-4D8F-B0B0-A7AEB9ED9077}"/>
              </a:ext>
            </a:extLst>
          </p:cNvPr>
          <p:cNvSpPr>
            <a:spLocks noGrp="1"/>
          </p:cNvSpPr>
          <p:nvPr>
            <p:ph idx="1"/>
          </p:nvPr>
        </p:nvSpPr>
        <p:spPr>
          <a:xfrm>
            <a:off x="3713723" y="1053261"/>
            <a:ext cx="7188199" cy="1292090"/>
          </a:xfrm>
        </p:spPr>
        <p:txBody>
          <a:bodyPr>
            <a:normAutofit/>
          </a:bodyPr>
          <a:lstStyle/>
          <a:p>
            <a:r>
              <a:rPr lang="en-IN" sz="2400" dirty="0"/>
              <a:t>Precision is the fraction of predicted positives events that are actually positive as shown below:</a:t>
            </a:r>
          </a:p>
        </p:txBody>
      </p:sp>
    </p:spTree>
    <p:extLst>
      <p:ext uri="{BB962C8B-B14F-4D97-AF65-F5344CB8AC3E}">
        <p14:creationId xmlns:p14="http://schemas.microsoft.com/office/powerpoint/2010/main" val="254477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8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F9405-4043-46C0-B497-29EED84CC61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rPr>
              <a:t>Recall Score</a:t>
            </a:r>
            <a:endParaRPr lang="en-IN" sz="2600">
              <a:solidFill>
                <a:srgbClr val="FFFFFF"/>
              </a:solidFill>
            </a:endParaRPr>
          </a:p>
        </p:txBody>
      </p:sp>
      <p:pic>
        <p:nvPicPr>
          <p:cNvPr id="4" name="Picture 3">
            <a:extLst>
              <a:ext uri="{FF2B5EF4-FFF2-40B4-BE49-F238E27FC236}">
                <a16:creationId xmlns:a16="http://schemas.microsoft.com/office/drawing/2014/main" id="{C18FB43E-67BA-448C-B86A-545A2E0DBBA0}"/>
              </a:ext>
            </a:extLst>
          </p:cNvPr>
          <p:cNvPicPr>
            <a:picLocks noChangeAspect="1"/>
          </p:cNvPicPr>
          <p:nvPr/>
        </p:nvPicPr>
        <p:blipFill>
          <a:blip r:embed="rId2"/>
          <a:stretch>
            <a:fillRect/>
          </a:stretch>
        </p:blipFill>
        <p:spPr>
          <a:xfrm>
            <a:off x="4555435" y="2479528"/>
            <a:ext cx="5713936" cy="3091146"/>
          </a:xfrm>
          <a:prstGeom prst="rect">
            <a:avLst/>
          </a:prstGeom>
        </p:spPr>
      </p:pic>
      <p:sp>
        <p:nvSpPr>
          <p:cNvPr id="3" name="Content Placeholder 2">
            <a:extLst>
              <a:ext uri="{FF2B5EF4-FFF2-40B4-BE49-F238E27FC236}">
                <a16:creationId xmlns:a16="http://schemas.microsoft.com/office/drawing/2014/main" id="{2D103F1F-314D-4D8F-B0B0-A7AEB9ED9077}"/>
              </a:ext>
            </a:extLst>
          </p:cNvPr>
          <p:cNvSpPr>
            <a:spLocks noGrp="1"/>
          </p:cNvSpPr>
          <p:nvPr>
            <p:ph idx="1"/>
          </p:nvPr>
        </p:nvSpPr>
        <p:spPr>
          <a:xfrm>
            <a:off x="4038600" y="1028490"/>
            <a:ext cx="7188199" cy="1292090"/>
          </a:xfrm>
        </p:spPr>
        <p:txBody>
          <a:bodyPr>
            <a:normAutofit/>
          </a:bodyPr>
          <a:lstStyle/>
          <a:p>
            <a:r>
              <a:rPr lang="en-IN" sz="2400" dirty="0"/>
              <a:t>Recall (also known as sensitivity) is the fraction of positives events that you predicted correctly as shown below:</a:t>
            </a:r>
          </a:p>
        </p:txBody>
      </p:sp>
    </p:spTree>
    <p:extLst>
      <p:ext uri="{BB962C8B-B14F-4D97-AF65-F5344CB8AC3E}">
        <p14:creationId xmlns:p14="http://schemas.microsoft.com/office/powerpoint/2010/main" val="22097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A860-E4B6-4B7D-B456-7B47946CEB5B}"/>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Precision and Recall</a:t>
            </a:r>
          </a:p>
        </p:txBody>
      </p:sp>
      <p:sp>
        <p:nvSpPr>
          <p:cNvPr id="3" name="Content Placeholder 2">
            <a:extLst>
              <a:ext uri="{FF2B5EF4-FFF2-40B4-BE49-F238E27FC236}">
                <a16:creationId xmlns:a16="http://schemas.microsoft.com/office/drawing/2014/main" id="{C2B4A462-2A84-4ABC-AEFD-B694D109533F}"/>
              </a:ext>
            </a:extLst>
          </p:cNvPr>
          <p:cNvSpPr>
            <a:spLocks noGrp="1"/>
          </p:cNvSpPr>
          <p:nvPr>
            <p:ph idx="1"/>
          </p:nvPr>
        </p:nvSpPr>
        <p:spPr/>
        <p:txBody>
          <a:bodyPr/>
          <a:lstStyle/>
          <a:p>
            <a:r>
              <a:rPr lang="en-IN" dirty="0"/>
              <a:t>Total days – 30 (one month)</a:t>
            </a:r>
          </a:p>
          <a:p>
            <a:r>
              <a:rPr lang="en-IN" dirty="0"/>
              <a:t>Actual rain – 10</a:t>
            </a:r>
          </a:p>
          <a:p>
            <a:r>
              <a:rPr lang="en-IN" dirty="0"/>
              <a:t>Model saying 9 day (5 are correct and 4 are incorrect)</a:t>
            </a:r>
          </a:p>
          <a:p>
            <a:r>
              <a:rPr lang="en-IN" dirty="0"/>
              <a:t>Precision = 5/9   (How many selected item are relevant ? )</a:t>
            </a:r>
          </a:p>
          <a:p>
            <a:r>
              <a:rPr lang="en-IN" dirty="0"/>
              <a:t>Recall = 5/10       (How many relevant items are selected ? )</a:t>
            </a:r>
          </a:p>
        </p:txBody>
      </p:sp>
      <p:sp>
        <p:nvSpPr>
          <p:cNvPr id="4" name="Date Placeholder 3">
            <a:extLst>
              <a:ext uri="{FF2B5EF4-FFF2-40B4-BE49-F238E27FC236}">
                <a16:creationId xmlns:a16="http://schemas.microsoft.com/office/drawing/2014/main" id="{EC23D130-3FEB-49C0-B5E0-AA6722F2F35D}"/>
              </a:ext>
            </a:extLst>
          </p:cNvPr>
          <p:cNvSpPr>
            <a:spLocks noGrp="1"/>
          </p:cNvSpPr>
          <p:nvPr>
            <p:ph type="dt" sz="half" idx="10"/>
          </p:nvPr>
        </p:nvSpPr>
        <p:spPr/>
        <p:txBody>
          <a:bodyPr/>
          <a:lstStyle/>
          <a:p>
            <a:fld id="{E7744971-D81A-452A-8355-818133F02EF3}" type="datetime3">
              <a:rPr lang="en-US" smtClean="0"/>
              <a:t>1 September 2020</a:t>
            </a:fld>
            <a:endParaRPr lang="en-US"/>
          </a:p>
        </p:txBody>
      </p:sp>
      <p:sp>
        <p:nvSpPr>
          <p:cNvPr id="5" name="Footer Placeholder 4">
            <a:extLst>
              <a:ext uri="{FF2B5EF4-FFF2-40B4-BE49-F238E27FC236}">
                <a16:creationId xmlns:a16="http://schemas.microsoft.com/office/drawing/2014/main" id="{E806A67D-D45B-4871-8500-08F8704453DD}"/>
              </a:ext>
            </a:extLst>
          </p:cNvPr>
          <p:cNvSpPr>
            <a:spLocks noGrp="1"/>
          </p:cNvSpPr>
          <p:nvPr>
            <p:ph type="ftr" sz="quarter" idx="11"/>
          </p:nvPr>
        </p:nvSpPr>
        <p:spPr/>
        <p:txBody>
          <a:bodyPr/>
          <a:lstStyle/>
          <a:p>
            <a:r>
              <a:rPr lang="en-US"/>
              <a:t>leadingindia.ai A nationwide AI Skilling and Research Initiative</a:t>
            </a:r>
          </a:p>
        </p:txBody>
      </p:sp>
      <p:sp>
        <p:nvSpPr>
          <p:cNvPr id="6" name="Slide Number Placeholder 5">
            <a:extLst>
              <a:ext uri="{FF2B5EF4-FFF2-40B4-BE49-F238E27FC236}">
                <a16:creationId xmlns:a16="http://schemas.microsoft.com/office/drawing/2014/main" id="{009279B6-DFC0-4332-9BDB-B60EA7B6E32B}"/>
              </a:ext>
            </a:extLst>
          </p:cNvPr>
          <p:cNvSpPr>
            <a:spLocks noGrp="1"/>
          </p:cNvSpPr>
          <p:nvPr>
            <p:ph type="sldNum" sz="quarter" idx="12"/>
          </p:nvPr>
        </p:nvSpPr>
        <p:spPr/>
        <p:txBody>
          <a:bodyPr/>
          <a:lstStyle/>
          <a:p>
            <a:fld id="{A08D1BB6-7CA4-40A0-A404-5A93B00F0941}" type="slidenum">
              <a:rPr lang="en-US" smtClean="0"/>
              <a:t>8</a:t>
            </a:fld>
            <a:endParaRPr lang="en-US"/>
          </a:p>
        </p:txBody>
      </p:sp>
    </p:spTree>
    <p:extLst>
      <p:ext uri="{BB962C8B-B14F-4D97-AF65-F5344CB8AC3E}">
        <p14:creationId xmlns:p14="http://schemas.microsoft.com/office/powerpoint/2010/main" val="230135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D8F9-120A-4C0E-8587-9DB779B736D7}"/>
              </a:ext>
            </a:extLst>
          </p:cNvPr>
          <p:cNvSpPr>
            <a:spLocks noGrp="1"/>
          </p:cNvSpPr>
          <p:nvPr>
            <p:ph type="title"/>
          </p:nvPr>
        </p:nvSpPr>
        <p:spPr>
          <a:xfrm>
            <a:off x="1136428" y="627564"/>
            <a:ext cx="7474172" cy="1325563"/>
          </a:xfrm>
        </p:spPr>
        <p:txBody>
          <a:bodyPr>
            <a:normAutofit/>
          </a:bodyPr>
          <a:lstStyle/>
          <a:p>
            <a:r>
              <a:rPr lang="en-IN" b="1"/>
              <a:t>Precision vs Recall</a:t>
            </a:r>
            <a:endParaRPr lang="en-IN" b="1" dirty="0"/>
          </a:p>
        </p:txBody>
      </p:sp>
      <p:sp>
        <p:nvSpPr>
          <p:cNvPr id="3" name="Content Placeholder 2">
            <a:extLst>
              <a:ext uri="{FF2B5EF4-FFF2-40B4-BE49-F238E27FC236}">
                <a16:creationId xmlns:a16="http://schemas.microsoft.com/office/drawing/2014/main" id="{1D73CF11-4D7D-46A4-A84F-8FBCE2782AF9}"/>
              </a:ext>
            </a:extLst>
          </p:cNvPr>
          <p:cNvSpPr>
            <a:spLocks noGrp="1"/>
          </p:cNvSpPr>
          <p:nvPr>
            <p:ph idx="1"/>
          </p:nvPr>
        </p:nvSpPr>
        <p:spPr>
          <a:xfrm>
            <a:off x="1136429" y="1953127"/>
            <a:ext cx="7474171" cy="4277309"/>
          </a:xfrm>
        </p:spPr>
        <p:txBody>
          <a:bodyPr anchor="ctr">
            <a:normAutofit/>
          </a:bodyPr>
          <a:lstStyle/>
          <a:p>
            <a:r>
              <a:rPr lang="en-IN" sz="2400" dirty="0"/>
              <a:t>For example, a cancer hospital has 200 patients where 100 have cancer</a:t>
            </a:r>
          </a:p>
          <a:p>
            <a:r>
              <a:rPr lang="en-IN" sz="2400" dirty="0"/>
              <a:t>A Machine Learning model is retrieving 80 patients and saying that those 80 have cancer and rest of 120 don’t have cancer</a:t>
            </a:r>
          </a:p>
          <a:p>
            <a:r>
              <a:rPr lang="en-IN" sz="2400" dirty="0"/>
              <a:t>Imagine that 40 people out of the 80 patients retrieved by the model have cancer</a:t>
            </a:r>
          </a:p>
          <a:p>
            <a:r>
              <a:rPr lang="en-IN" sz="2400" dirty="0"/>
              <a:t>Precision is 40/80 = 0.5, Recall is 40/100 = 0.4</a:t>
            </a:r>
          </a:p>
          <a:p>
            <a:r>
              <a:rPr lang="en-IN" sz="2400" dirty="0"/>
              <a:t>Now which one is important? </a:t>
            </a:r>
          </a:p>
        </p:txBody>
      </p:sp>
      <p:sp>
        <p:nvSpPr>
          <p:cNvPr id="22"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roup">
            <a:extLst>
              <a:ext uri="{FF2B5EF4-FFF2-40B4-BE49-F238E27FC236}">
                <a16:creationId xmlns:a16="http://schemas.microsoft.com/office/drawing/2014/main" id="{8663B320-BA72-41D0-81F1-72C089A95E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92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1215</Words>
  <Application>Microsoft Office PowerPoint</Application>
  <PresentationFormat>Widescreen</PresentationFormat>
  <Paragraphs>75</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Helvetica Neue</vt:lpstr>
      <vt:lpstr>inherit</vt:lpstr>
      <vt:lpstr>MathJax_Main</vt:lpstr>
      <vt:lpstr>MathJax_Math-italic</vt:lpstr>
      <vt:lpstr>medium-content-sans-serif-font</vt:lpstr>
      <vt:lpstr>medium-content-serif-font</vt:lpstr>
      <vt:lpstr>Times New Roman</vt:lpstr>
      <vt:lpstr>Office Theme</vt:lpstr>
      <vt:lpstr>Classification Metrics</vt:lpstr>
      <vt:lpstr>PowerPoint Presentation</vt:lpstr>
      <vt:lpstr>Confusion Matrix</vt:lpstr>
      <vt:lpstr>Confusion Matrix</vt:lpstr>
      <vt:lpstr>Accuracy Score</vt:lpstr>
      <vt:lpstr>Precision Score</vt:lpstr>
      <vt:lpstr>Recall Score</vt:lpstr>
      <vt:lpstr>Precision and Recall</vt:lpstr>
      <vt:lpstr>Precision vs Recall</vt:lpstr>
      <vt:lpstr>F1 Score</vt:lpstr>
      <vt:lpstr>F-β score</vt:lpstr>
      <vt:lpstr>Summary</vt:lpstr>
      <vt:lpstr>ROC Curve and ROC AUC Score</vt:lpstr>
      <vt:lpstr>ROC Curve and ROC AUC Score</vt:lpstr>
      <vt:lpstr>Average Precision</vt:lpstr>
      <vt:lpstr>Mean Average Precision (mAP)</vt:lpstr>
      <vt:lpstr>Intersection over Union (IoU)</vt:lpstr>
      <vt:lpstr>Dice Metric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Metrics</dc:title>
  <dc:creator>Vipul Kumar Mishra</dc:creator>
  <cp:lastModifiedBy>Vipul Kumar Mishra</cp:lastModifiedBy>
  <cp:revision>4</cp:revision>
  <dcterms:created xsi:type="dcterms:W3CDTF">2020-09-01T03:54:32Z</dcterms:created>
  <dcterms:modified xsi:type="dcterms:W3CDTF">2020-09-01T06:01:25Z</dcterms:modified>
</cp:coreProperties>
</file>