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5" r:id="rId10"/>
    <p:sldId id="316" r:id="rId11"/>
    <p:sldId id="317"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p:scale>
          <a:sx n="100" d="100"/>
          <a:sy n="100" d="100"/>
        </p:scale>
        <p:origin x="93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a:solidFill>
          <a:schemeClr val="accent4">
            <a:lumMod val="75000"/>
          </a:schemeClr>
        </a:solidFill>
        <a:ln>
          <a:solidFill>
            <a:schemeClr val="accent4">
              <a:lumMod val="75000"/>
            </a:schemeClr>
          </a:solidFill>
        </a:ln>
      </dgm:spPr>
      <dgm:t>
        <a:bodyPr/>
        <a:lstStyle/>
        <a:p>
          <a:r>
            <a:rPr lang="en-US" dirty="0"/>
            <a:t>Data Cleaning and Preparation</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Stage 1</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a:solidFill>
          <a:schemeClr val="accent4">
            <a:lumMod val="75000"/>
          </a:schemeClr>
        </a:solidFill>
        <a:ln>
          <a:solidFill>
            <a:schemeClr val="accent4">
              <a:lumMod val="75000"/>
            </a:schemeClr>
          </a:solidFill>
        </a:ln>
      </dgm:spPr>
      <dgm:t>
        <a:bodyPr/>
        <a:lstStyle/>
        <a:p>
          <a:r>
            <a:rPr lang="en-US" dirty="0"/>
            <a:t>Exploratory Data Analysis</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Stage 2</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a:solidFill>
          <a:schemeClr val="accent4">
            <a:lumMod val="75000"/>
          </a:schemeClr>
        </a:solidFill>
        <a:ln>
          <a:solidFill>
            <a:schemeClr val="accent4">
              <a:lumMod val="75000"/>
            </a:schemeClr>
          </a:solidFill>
        </a:ln>
      </dgm:spPr>
      <dgm:t>
        <a:bodyPr/>
        <a:lstStyle/>
        <a:p>
          <a:r>
            <a:rPr lang="en-US" dirty="0"/>
            <a:t>Content &amp; Channel Analysis</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Stage 3</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a:solidFill>
          <a:schemeClr val="accent4">
            <a:lumMod val="75000"/>
          </a:schemeClr>
        </a:solidFill>
        <a:ln>
          <a:solidFill>
            <a:schemeClr val="accent4">
              <a:lumMod val="75000"/>
            </a:schemeClr>
          </a:solidFill>
        </a:ln>
      </dgm:spPr>
      <dgm:t>
        <a:bodyPr/>
        <a:lstStyle/>
        <a:p>
          <a:r>
            <a:rPr lang="en-US" dirty="0"/>
            <a:t>Temporal Trends</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Stage 4</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AFEC9C64-3C4B-4916-A97F-782B2A41E49F}">
      <dgm:prSet/>
      <dgm:spPr>
        <a:solidFill>
          <a:schemeClr val="accent4">
            <a:lumMod val="75000"/>
          </a:schemeClr>
        </a:solidFill>
        <a:ln>
          <a:solidFill>
            <a:schemeClr val="accent4">
              <a:lumMod val="75000"/>
            </a:schemeClr>
          </a:solidFill>
        </a:ln>
      </dgm:spPr>
      <dgm:t>
        <a:bodyPr/>
        <a:lstStyle/>
        <a:p>
          <a:r>
            <a:rPr lang="en-US" dirty="0"/>
            <a:t>User Engagement Insights</a:t>
          </a:r>
        </a:p>
      </dgm:t>
    </dgm:pt>
    <dgm:pt modelId="{2A4D5E90-4B42-4A67-9A07-48FE06DAF426}" type="parTrans" cxnId="{F77E3572-D31C-4DB9-96F4-54318E6FAAD2}">
      <dgm:prSet/>
      <dgm:spPr/>
      <dgm:t>
        <a:bodyPr/>
        <a:lstStyle/>
        <a:p>
          <a:endParaRPr lang="en-IN"/>
        </a:p>
      </dgm:t>
    </dgm:pt>
    <dgm:pt modelId="{0EAB4CEB-E1BB-4494-A67E-76015DC9DC80}" type="sibTrans" cxnId="{F77E3572-D31C-4DB9-96F4-54318E6FAAD2}">
      <dgm:prSet/>
      <dgm:spPr/>
      <dgm:t>
        <a:bodyPr/>
        <a:lstStyle/>
        <a:p>
          <a:endParaRPr lang="en-IN"/>
        </a:p>
      </dgm:t>
    </dgm:pt>
    <dgm:pt modelId="{C08B6992-C363-47AC-924D-95519404A29A}">
      <dgm:prSet/>
      <dgm:spPr/>
      <dgm:t>
        <a:bodyPr/>
        <a:lstStyle/>
        <a:p>
          <a:r>
            <a:rPr lang="en-US" dirty="0"/>
            <a:t>Stage 5</a:t>
          </a:r>
        </a:p>
      </dgm:t>
    </dgm:pt>
    <dgm:pt modelId="{CD7B7F45-9838-491F-ADF5-C9264F5DD149}" type="parTrans" cxnId="{5DCB6D80-A818-4062-9B2D-558460585489}">
      <dgm:prSet/>
      <dgm:spPr/>
      <dgm:t>
        <a:bodyPr/>
        <a:lstStyle/>
        <a:p>
          <a:endParaRPr lang="en-IN"/>
        </a:p>
      </dgm:t>
    </dgm:pt>
    <dgm:pt modelId="{654A1613-F66E-43BC-9BC5-E4D377F502F7}" type="sibTrans" cxnId="{5DCB6D80-A818-4062-9B2D-558460585489}">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10AB05D1-BC51-4609-95BE-A2897DFAF7E7}" type="pres">
      <dgm:prSet presAssocID="{BCA8377F-58EC-40FD-8F05-DF4E529335AA}" presName="spaceBetweenRectangles1" presStyleCnt="0"/>
      <dgm:spPr/>
    </dgm:pt>
    <dgm:pt modelId="{AF86FA8C-C7E9-48D4-973D-A627FF26955B}" type="pres">
      <dgm:prSet presAssocID="{AFEC9C64-3C4B-4916-A97F-782B2A41E49F}" presName="composite1" presStyleCnt="0"/>
      <dgm:spPr/>
    </dgm:pt>
    <dgm:pt modelId="{9B669E16-F192-413F-ADD5-2648D240FED8}" type="pres">
      <dgm:prSet presAssocID="{AFEC9C64-3C4B-4916-A97F-782B2A41E49F}" presName="parent1" presStyleLbl="alignNode1" presStyleIdx="4" presStyleCnt="5">
        <dgm:presLayoutVars>
          <dgm:chMax val="1"/>
          <dgm:chPref val="1"/>
          <dgm:bulletEnabled val="1"/>
        </dgm:presLayoutVars>
      </dgm:prSet>
      <dgm:spPr/>
    </dgm:pt>
    <dgm:pt modelId="{4ABCAA0C-35BA-491A-84E8-BB94436A254C}" type="pres">
      <dgm:prSet presAssocID="{AFEC9C64-3C4B-4916-A97F-782B2A41E49F}" presName="Childtext1" presStyleLbl="revTx" presStyleIdx="4" presStyleCnt="5">
        <dgm:presLayoutVars>
          <dgm:bulletEnabled val="1"/>
        </dgm:presLayoutVars>
      </dgm:prSet>
      <dgm:spPr/>
    </dgm:pt>
    <dgm:pt modelId="{D84A2D0B-7099-445F-8BCC-9BB34348BA0E}" type="pres">
      <dgm:prSet presAssocID="{AFEC9C64-3C4B-4916-A97F-782B2A41E49F}"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59996C51-B7E1-4126-A015-F39243E3C474}" type="pres">
      <dgm:prSet presAssocID="{AFEC9C64-3C4B-4916-A97F-782B2A41E49F}" presName="ConnectLineEnd1" presStyleLbl="lnNode1" presStyleIdx="4" presStyleCnt="5"/>
      <dgm:spPr/>
    </dgm:pt>
    <dgm:pt modelId="{074F7197-859E-4A60-801F-AF49DB62CF87}" type="pres">
      <dgm:prSet presAssocID="{AFEC9C64-3C4B-4916-A97F-782B2A41E49F}"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149FE518-3A5B-466D-A64B-B4823EA1ED30}" type="presOf" srcId="{C08B6992-C363-47AC-924D-95519404A29A}" destId="{4ABCAA0C-35BA-491A-84E8-BB94436A254C}"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3A2C6750-B4E5-4270-9507-A54E874CDD76}" type="presOf" srcId="{AFEC9C64-3C4B-4916-A97F-782B2A41E49F}" destId="{9B669E16-F192-413F-ADD5-2648D240FED8}" srcOrd="0" destOrd="0" presId="urn:microsoft.com/office/officeart/2016/7/layout/RoundedRectangleTimeline"/>
    <dgm:cxn modelId="{F77E3572-D31C-4DB9-96F4-54318E6FAAD2}" srcId="{A86DFA04-31EF-49B6-AFAE-2287858E0303}" destId="{AFEC9C64-3C4B-4916-A97F-782B2A41E49F}" srcOrd="4" destOrd="0" parTransId="{2A4D5E90-4B42-4A67-9A07-48FE06DAF426}" sibTransId="{0EAB4CEB-E1BB-4494-A67E-76015DC9DC80}"/>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5DCB6D80-A818-4062-9B2D-558460585489}" srcId="{AFEC9C64-3C4B-4916-A97F-782B2A41E49F}" destId="{C08B6992-C363-47AC-924D-95519404A29A}" srcOrd="0" destOrd="0" parTransId="{CD7B7F45-9838-491F-ADF5-C9264F5DD149}" sibTransId="{654A1613-F66E-43BC-9BC5-E4D377F502F7}"/>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A4AEEE41-A3A2-4632-8A32-BCB48C897370}" type="presParOf" srcId="{EBEA9F54-7364-45F9-829B-BF1EB38AEB12}" destId="{10AB05D1-BC51-4609-95BE-A2897DFAF7E7}" srcOrd="7" destOrd="0" presId="urn:microsoft.com/office/officeart/2016/7/layout/RoundedRectangleTimeline"/>
    <dgm:cxn modelId="{D638CEFC-69BA-414D-B528-AAE71EB16825}" type="presParOf" srcId="{EBEA9F54-7364-45F9-829B-BF1EB38AEB12}" destId="{AF86FA8C-C7E9-48D4-973D-A627FF26955B}" srcOrd="8" destOrd="0" presId="urn:microsoft.com/office/officeart/2016/7/layout/RoundedRectangleTimeline"/>
    <dgm:cxn modelId="{6605C79A-4C35-4389-927D-A0F2FF9F7922}" type="presParOf" srcId="{AF86FA8C-C7E9-48D4-973D-A627FF26955B}" destId="{9B669E16-F192-413F-ADD5-2648D240FED8}" srcOrd="0" destOrd="0" presId="urn:microsoft.com/office/officeart/2016/7/layout/RoundedRectangleTimeline"/>
    <dgm:cxn modelId="{69545087-56DA-4E1C-8D8E-760A5985BCA0}" type="presParOf" srcId="{AF86FA8C-C7E9-48D4-973D-A627FF26955B}" destId="{4ABCAA0C-35BA-491A-84E8-BB94436A254C}" srcOrd="1" destOrd="0" presId="urn:microsoft.com/office/officeart/2016/7/layout/RoundedRectangleTimeline"/>
    <dgm:cxn modelId="{95F4FB19-7E4A-4FF3-95A9-5E2335CDF462}" type="presParOf" srcId="{AF86FA8C-C7E9-48D4-973D-A627FF26955B}" destId="{D84A2D0B-7099-445F-8BCC-9BB34348BA0E}" srcOrd="2" destOrd="0" presId="urn:microsoft.com/office/officeart/2016/7/layout/RoundedRectangleTimeline"/>
    <dgm:cxn modelId="{43DD3E02-82CD-4639-A084-8DACE5137871}" type="presParOf" srcId="{AF86FA8C-C7E9-48D4-973D-A627FF26955B}" destId="{59996C51-B7E1-4126-A015-F39243E3C474}" srcOrd="3" destOrd="0" presId="urn:microsoft.com/office/officeart/2016/7/layout/RoundedRectangleTimeline"/>
    <dgm:cxn modelId="{7A3F028F-F4B0-4FC5-BFDD-309DC38E2D2A}" type="presParOf" srcId="{AF86FA8C-C7E9-48D4-973D-A627FF26955B}" destId="{074F7197-859E-4A60-801F-AF49DB62CF87}"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91952" y="1006054"/>
          <a:ext cx="378608" cy="1773971"/>
        </a:xfrm>
        <a:prstGeom prst="round2SameRect">
          <a:avLst/>
        </a:prstGeom>
        <a:solidFill>
          <a:schemeClr val="accent4">
            <a:lumMod val="75000"/>
          </a:schemeClr>
        </a:solidFill>
        <a:ln w="15875"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Cleaning and Preparation</a:t>
          </a:r>
        </a:p>
      </dsp:txBody>
      <dsp:txXfrm rot="5400000">
        <a:off x="612753" y="1722217"/>
        <a:ext cx="1755489" cy="341644"/>
      </dsp:txXfrm>
    </dsp:sp>
    <dsp:sp modelId="{C0317DA2-D763-4621-9680-990E0F78E293}">
      <dsp:nvSpPr>
        <dsp:cNvPr id="0" name=""/>
        <dsp:cNvSpPr/>
      </dsp:nvSpPr>
      <dsp:spPr>
        <a:xfrm>
          <a:off x="2946"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Stage 1</a:t>
          </a:r>
        </a:p>
      </dsp:txBody>
      <dsp:txXfrm>
        <a:off x="2946" y="0"/>
        <a:ext cx="2956619" cy="1325128"/>
      </dsp:txXfrm>
    </dsp:sp>
    <dsp:sp modelId="{6898D4C1-54F6-4DA4-9607-F444437C8E6E}">
      <dsp:nvSpPr>
        <dsp:cNvPr id="0" name=""/>
        <dsp:cNvSpPr/>
      </dsp:nvSpPr>
      <dsp:spPr>
        <a:xfrm>
          <a:off x="1481256"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43395"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368242" y="1703735"/>
          <a:ext cx="1773971" cy="378608"/>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Exploratory Data Analysis</a:t>
          </a:r>
        </a:p>
      </dsp:txBody>
      <dsp:txXfrm>
        <a:off x="2368242" y="1703735"/>
        <a:ext cx="1773971" cy="378608"/>
      </dsp:txXfrm>
    </dsp:sp>
    <dsp:sp modelId="{E1F35975-00CA-4B74-AB7C-CD8812C99AEF}">
      <dsp:nvSpPr>
        <dsp:cNvPr id="0" name=""/>
        <dsp:cNvSpPr/>
      </dsp:nvSpPr>
      <dsp:spPr>
        <a:xfrm>
          <a:off x="1776918"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Stage 2</a:t>
          </a:r>
        </a:p>
      </dsp:txBody>
      <dsp:txXfrm>
        <a:off x="1776918" y="2460952"/>
        <a:ext cx="2956619" cy="1325128"/>
      </dsp:txXfrm>
    </dsp:sp>
    <dsp:sp modelId="{152FB453-AA1C-4C6D-86AE-2A7A4BF73B8B}">
      <dsp:nvSpPr>
        <dsp:cNvPr id="0" name=""/>
        <dsp:cNvSpPr/>
      </dsp:nvSpPr>
      <dsp:spPr>
        <a:xfrm>
          <a:off x="3255228"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17367"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4142214" y="1703736"/>
          <a:ext cx="1773971" cy="378608"/>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Content &amp; Channel Analysis</a:t>
          </a:r>
        </a:p>
      </dsp:txBody>
      <dsp:txXfrm>
        <a:off x="4142214" y="1703736"/>
        <a:ext cx="1773971" cy="378608"/>
      </dsp:txXfrm>
    </dsp:sp>
    <dsp:sp modelId="{5A20FA73-3A21-4484-9105-C650E9C6EB1C}">
      <dsp:nvSpPr>
        <dsp:cNvPr id="0" name=""/>
        <dsp:cNvSpPr/>
      </dsp:nvSpPr>
      <dsp:spPr>
        <a:xfrm>
          <a:off x="3550890"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Stage 3</a:t>
          </a:r>
        </a:p>
      </dsp:txBody>
      <dsp:txXfrm>
        <a:off x="3550890" y="0"/>
        <a:ext cx="2956619" cy="1325128"/>
      </dsp:txXfrm>
    </dsp:sp>
    <dsp:sp modelId="{26F3F9B3-7461-4A61-97B5-AF1F062A6A31}">
      <dsp:nvSpPr>
        <dsp:cNvPr id="0" name=""/>
        <dsp:cNvSpPr/>
      </dsp:nvSpPr>
      <dsp:spPr>
        <a:xfrm>
          <a:off x="50291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99133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a:off x="5916185" y="1703735"/>
          <a:ext cx="1773971" cy="378608"/>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Temporal Trends</a:t>
          </a:r>
        </a:p>
      </dsp:txBody>
      <dsp:txXfrm>
        <a:off x="5916185" y="1703735"/>
        <a:ext cx="1773971" cy="378608"/>
      </dsp:txXfrm>
    </dsp:sp>
    <dsp:sp modelId="{FDB65D9B-1D75-443C-BEF8-109339A014F9}">
      <dsp:nvSpPr>
        <dsp:cNvPr id="0" name=""/>
        <dsp:cNvSpPr/>
      </dsp:nvSpPr>
      <dsp:spPr>
        <a:xfrm>
          <a:off x="5324861"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Stage 4</a:t>
          </a:r>
        </a:p>
      </dsp:txBody>
      <dsp:txXfrm>
        <a:off x="5324861" y="2460952"/>
        <a:ext cx="2956619" cy="1325128"/>
      </dsp:txXfrm>
    </dsp:sp>
    <dsp:sp modelId="{CA5E20EB-82C1-48EB-94ED-CE7DA89B43C2}">
      <dsp:nvSpPr>
        <dsp:cNvPr id="0" name=""/>
        <dsp:cNvSpPr/>
      </dsp:nvSpPr>
      <dsp:spPr>
        <a:xfrm>
          <a:off x="6803171"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765310"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69E16-F192-413F-ADD5-2648D240FED8}">
      <dsp:nvSpPr>
        <dsp:cNvPr id="0" name=""/>
        <dsp:cNvSpPr/>
      </dsp:nvSpPr>
      <dsp:spPr>
        <a:xfrm rot="5400000">
          <a:off x="8387839" y="1006054"/>
          <a:ext cx="378608" cy="1773971"/>
        </a:xfrm>
        <a:prstGeom prst="round2SameRect">
          <a:avLst/>
        </a:prstGeom>
        <a:solidFill>
          <a:schemeClr val="accent4">
            <a:lumMod val="75000"/>
          </a:schemeClr>
        </a:solidFill>
        <a:ln w="15875"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User Engagement Insights</a:t>
          </a:r>
        </a:p>
      </dsp:txBody>
      <dsp:txXfrm rot="-5400000">
        <a:off x="7690158" y="1722217"/>
        <a:ext cx="1755489" cy="341644"/>
      </dsp:txXfrm>
    </dsp:sp>
    <dsp:sp modelId="{4ABCAA0C-35BA-491A-84E8-BB94436A254C}">
      <dsp:nvSpPr>
        <dsp:cNvPr id="0" name=""/>
        <dsp:cNvSpPr/>
      </dsp:nvSpPr>
      <dsp:spPr>
        <a:xfrm>
          <a:off x="7098833"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Stage 5</a:t>
          </a:r>
        </a:p>
      </dsp:txBody>
      <dsp:txXfrm>
        <a:off x="7098833" y="0"/>
        <a:ext cx="2956619" cy="1325128"/>
      </dsp:txXfrm>
    </dsp:sp>
    <dsp:sp modelId="{D84A2D0B-7099-445F-8BCC-9BB34348BA0E}">
      <dsp:nvSpPr>
        <dsp:cNvPr id="0" name=""/>
        <dsp:cNvSpPr/>
      </dsp:nvSpPr>
      <dsp:spPr>
        <a:xfrm>
          <a:off x="8577143"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9996C51-B7E1-4126-A015-F39243E3C474}">
      <dsp:nvSpPr>
        <dsp:cNvPr id="0" name=""/>
        <dsp:cNvSpPr/>
      </dsp:nvSpPr>
      <dsp:spPr>
        <a:xfrm>
          <a:off x="8539282"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YouTube Song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Project 2</a:t>
            </a:r>
          </a:p>
          <a:p>
            <a:r>
              <a:rPr lang="en-US" dirty="0">
                <a:solidFill>
                  <a:schemeClr val="tx1">
                    <a:lumMod val="85000"/>
                    <a:lumOff val="15000"/>
                  </a:schemeClr>
                </a:solidFill>
              </a:rPr>
              <a:t>Aditya Rai</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Objectives</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0002626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4BFB-CB7D-C55F-8EF3-E9D5D5FDF0CB}"/>
              </a:ext>
            </a:extLst>
          </p:cNvPr>
          <p:cNvSpPr>
            <a:spLocks noGrp="1"/>
          </p:cNvSpPr>
          <p:nvPr>
            <p:ph type="title"/>
          </p:nvPr>
        </p:nvSpPr>
        <p:spPr>
          <a:xfrm>
            <a:off x="1097280" y="335223"/>
            <a:ext cx="4699671" cy="1402137"/>
          </a:xfrm>
        </p:spPr>
        <p:txBody>
          <a:bodyPr/>
          <a:lstStyle/>
          <a:p>
            <a:r>
              <a:rPr lang="en-IN" dirty="0"/>
              <a:t>Stage 1</a:t>
            </a:r>
          </a:p>
        </p:txBody>
      </p:sp>
      <p:sp>
        <p:nvSpPr>
          <p:cNvPr id="3" name="Content Placeholder 2">
            <a:extLst>
              <a:ext uri="{FF2B5EF4-FFF2-40B4-BE49-F238E27FC236}">
                <a16:creationId xmlns:a16="http://schemas.microsoft.com/office/drawing/2014/main" id="{529B683B-E474-CEA2-1CDB-E33751293071}"/>
              </a:ext>
            </a:extLst>
          </p:cNvPr>
          <p:cNvSpPr>
            <a:spLocks noGrp="1"/>
          </p:cNvSpPr>
          <p:nvPr>
            <p:ph idx="1"/>
          </p:nvPr>
        </p:nvSpPr>
        <p:spPr>
          <a:xfrm>
            <a:off x="6242651" y="2386642"/>
            <a:ext cx="4699671" cy="3634850"/>
          </a:xfrm>
        </p:spPr>
        <p:txBody>
          <a:bodyPr/>
          <a:lstStyle/>
          <a:p>
            <a:r>
              <a:rPr lang="en-US" dirty="0"/>
              <a:t>- Explore patterns and distributions in view counts, like counts, and comments.</a:t>
            </a:r>
          </a:p>
          <a:p>
            <a:r>
              <a:rPr lang="en-US" dirty="0"/>
              <a:t>- Identify trends in the popularity and engagement of YouTube song videos.</a:t>
            </a:r>
            <a:endParaRPr lang="en-IN" dirty="0"/>
          </a:p>
        </p:txBody>
      </p:sp>
      <p:sp>
        <p:nvSpPr>
          <p:cNvPr id="4" name="Title 1">
            <a:extLst>
              <a:ext uri="{FF2B5EF4-FFF2-40B4-BE49-F238E27FC236}">
                <a16:creationId xmlns:a16="http://schemas.microsoft.com/office/drawing/2014/main" id="{16B87E3D-153D-1CFC-C847-B7A4FBA72425}"/>
              </a:ext>
            </a:extLst>
          </p:cNvPr>
          <p:cNvSpPr txBox="1">
            <a:spLocks/>
          </p:cNvSpPr>
          <p:nvPr/>
        </p:nvSpPr>
        <p:spPr>
          <a:xfrm>
            <a:off x="6395049" y="326597"/>
            <a:ext cx="4699671" cy="1402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dirty="0"/>
              <a:t>Stage 2</a:t>
            </a:r>
          </a:p>
        </p:txBody>
      </p:sp>
      <p:sp>
        <p:nvSpPr>
          <p:cNvPr id="5" name="Content Placeholder 2">
            <a:extLst>
              <a:ext uri="{FF2B5EF4-FFF2-40B4-BE49-F238E27FC236}">
                <a16:creationId xmlns:a16="http://schemas.microsoft.com/office/drawing/2014/main" id="{F727641B-EB69-0065-E576-A68AFB0BC322}"/>
              </a:ext>
            </a:extLst>
          </p:cNvPr>
          <p:cNvSpPr txBox="1">
            <a:spLocks/>
          </p:cNvSpPr>
          <p:nvPr/>
        </p:nvSpPr>
        <p:spPr>
          <a:xfrm>
            <a:off x="1249680" y="2386642"/>
            <a:ext cx="4699671" cy="36348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 Clean and preprocess the dataset, handling missing values or outliers.</a:t>
            </a:r>
          </a:p>
          <a:p>
            <a:r>
              <a:rPr lang="en-US"/>
              <a:t>- Convert relevant columns to appropriate data types.</a:t>
            </a:r>
            <a:endParaRPr lang="en-IN" dirty="0"/>
          </a:p>
        </p:txBody>
      </p:sp>
    </p:spTree>
    <p:extLst>
      <p:ext uri="{BB962C8B-B14F-4D97-AF65-F5344CB8AC3E}">
        <p14:creationId xmlns:p14="http://schemas.microsoft.com/office/powerpoint/2010/main" val="279600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4BFB-CB7D-C55F-8EF3-E9D5D5FDF0CB}"/>
              </a:ext>
            </a:extLst>
          </p:cNvPr>
          <p:cNvSpPr>
            <a:spLocks noGrp="1"/>
          </p:cNvSpPr>
          <p:nvPr>
            <p:ph type="title"/>
          </p:nvPr>
        </p:nvSpPr>
        <p:spPr>
          <a:xfrm>
            <a:off x="1097280" y="335223"/>
            <a:ext cx="4699671" cy="1402137"/>
          </a:xfrm>
        </p:spPr>
        <p:txBody>
          <a:bodyPr/>
          <a:lstStyle/>
          <a:p>
            <a:r>
              <a:rPr lang="en-IN" dirty="0"/>
              <a:t>Stage 3</a:t>
            </a:r>
          </a:p>
        </p:txBody>
      </p:sp>
      <p:sp>
        <p:nvSpPr>
          <p:cNvPr id="3" name="Content Placeholder 2">
            <a:extLst>
              <a:ext uri="{FF2B5EF4-FFF2-40B4-BE49-F238E27FC236}">
                <a16:creationId xmlns:a16="http://schemas.microsoft.com/office/drawing/2014/main" id="{529B683B-E474-CEA2-1CDB-E33751293071}"/>
              </a:ext>
            </a:extLst>
          </p:cNvPr>
          <p:cNvSpPr>
            <a:spLocks noGrp="1"/>
          </p:cNvSpPr>
          <p:nvPr>
            <p:ph idx="1"/>
          </p:nvPr>
        </p:nvSpPr>
        <p:spPr>
          <a:xfrm>
            <a:off x="6242651" y="2386642"/>
            <a:ext cx="4699671" cy="3634850"/>
          </a:xfrm>
        </p:spPr>
        <p:txBody>
          <a:bodyPr/>
          <a:lstStyle/>
          <a:p>
            <a:r>
              <a:rPr lang="en-US" dirty="0"/>
              <a:t>- Explore how YouTube song video metrics vary over time.</a:t>
            </a:r>
          </a:p>
          <a:p>
            <a:r>
              <a:rPr lang="en-US" dirty="0"/>
              <a:t>- Identify peak publishing times and their impact on engagement.</a:t>
            </a:r>
            <a:endParaRPr lang="en-IN" dirty="0"/>
          </a:p>
        </p:txBody>
      </p:sp>
      <p:sp>
        <p:nvSpPr>
          <p:cNvPr id="4" name="Title 1">
            <a:extLst>
              <a:ext uri="{FF2B5EF4-FFF2-40B4-BE49-F238E27FC236}">
                <a16:creationId xmlns:a16="http://schemas.microsoft.com/office/drawing/2014/main" id="{16B87E3D-153D-1CFC-C847-B7A4FBA72425}"/>
              </a:ext>
            </a:extLst>
          </p:cNvPr>
          <p:cNvSpPr txBox="1">
            <a:spLocks/>
          </p:cNvSpPr>
          <p:nvPr/>
        </p:nvSpPr>
        <p:spPr>
          <a:xfrm>
            <a:off x="6395049" y="326597"/>
            <a:ext cx="4699671" cy="1402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dirty="0"/>
              <a:t>Stage 4</a:t>
            </a:r>
          </a:p>
        </p:txBody>
      </p:sp>
      <p:sp>
        <p:nvSpPr>
          <p:cNvPr id="5" name="Content Placeholder 2">
            <a:extLst>
              <a:ext uri="{FF2B5EF4-FFF2-40B4-BE49-F238E27FC236}">
                <a16:creationId xmlns:a16="http://schemas.microsoft.com/office/drawing/2014/main" id="{F727641B-EB69-0065-E576-A68AFB0BC322}"/>
              </a:ext>
            </a:extLst>
          </p:cNvPr>
          <p:cNvSpPr txBox="1">
            <a:spLocks/>
          </p:cNvSpPr>
          <p:nvPr/>
        </p:nvSpPr>
        <p:spPr>
          <a:xfrm>
            <a:off x="1249680" y="2386642"/>
            <a:ext cx="4699671" cy="36348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 Analyze the distribution of videos across different channels.</a:t>
            </a:r>
          </a:p>
          <a:p>
            <a:r>
              <a:rPr lang="en-US" dirty="0"/>
              <a:t>- Identify popular tags and their correlation with view counts.</a:t>
            </a:r>
            <a:endParaRPr lang="en-IN" dirty="0"/>
          </a:p>
        </p:txBody>
      </p:sp>
    </p:spTree>
    <p:extLst>
      <p:ext uri="{BB962C8B-B14F-4D97-AF65-F5344CB8AC3E}">
        <p14:creationId xmlns:p14="http://schemas.microsoft.com/office/powerpoint/2010/main" val="105235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7D62-BEFB-8C9F-E6DE-BD6837D2A7E9}"/>
              </a:ext>
            </a:extLst>
          </p:cNvPr>
          <p:cNvSpPr>
            <a:spLocks noGrp="1"/>
          </p:cNvSpPr>
          <p:nvPr>
            <p:ph type="title"/>
          </p:nvPr>
        </p:nvSpPr>
        <p:spPr/>
        <p:txBody>
          <a:bodyPr/>
          <a:lstStyle/>
          <a:p>
            <a:r>
              <a:rPr lang="en-IN" dirty="0"/>
              <a:t>Stage 5</a:t>
            </a:r>
          </a:p>
        </p:txBody>
      </p:sp>
      <p:sp>
        <p:nvSpPr>
          <p:cNvPr id="3" name="Content Placeholder 2">
            <a:extLst>
              <a:ext uri="{FF2B5EF4-FFF2-40B4-BE49-F238E27FC236}">
                <a16:creationId xmlns:a16="http://schemas.microsoft.com/office/drawing/2014/main" id="{41175356-1B2F-D1FC-8262-F1B87E65D1D1}"/>
              </a:ext>
            </a:extLst>
          </p:cNvPr>
          <p:cNvSpPr>
            <a:spLocks noGrp="1"/>
          </p:cNvSpPr>
          <p:nvPr>
            <p:ph idx="1"/>
          </p:nvPr>
        </p:nvSpPr>
        <p:spPr>
          <a:xfrm>
            <a:off x="1097280" y="2108201"/>
            <a:ext cx="10058400" cy="1169837"/>
          </a:xfrm>
        </p:spPr>
        <p:txBody>
          <a:bodyPr/>
          <a:lstStyle/>
          <a:p>
            <a:r>
              <a:rPr lang="en-US" dirty="0"/>
              <a:t>- Investigate relationships between likes, comments, and views.</a:t>
            </a:r>
          </a:p>
          <a:p>
            <a:r>
              <a:rPr lang="en-US" dirty="0"/>
              <a:t>- Identify factors influencing user engagement with YouTube song videos.</a:t>
            </a:r>
            <a:endParaRPr lang="en-IN" dirty="0"/>
          </a:p>
        </p:txBody>
      </p:sp>
      <p:sp>
        <p:nvSpPr>
          <p:cNvPr id="4" name="TextBox 3">
            <a:extLst>
              <a:ext uri="{FF2B5EF4-FFF2-40B4-BE49-F238E27FC236}">
                <a16:creationId xmlns:a16="http://schemas.microsoft.com/office/drawing/2014/main" id="{F6112919-738C-B028-976C-E4A454779053}"/>
              </a:ext>
            </a:extLst>
          </p:cNvPr>
          <p:cNvSpPr txBox="1"/>
          <p:nvPr/>
        </p:nvSpPr>
        <p:spPr>
          <a:xfrm>
            <a:off x="1173192" y="3856008"/>
            <a:ext cx="10058400" cy="1754326"/>
          </a:xfrm>
          <a:prstGeom prst="rect">
            <a:avLst/>
          </a:prstGeom>
          <a:noFill/>
        </p:spPr>
        <p:txBody>
          <a:bodyPr wrap="square" rtlCol="0">
            <a:spAutoFit/>
          </a:bodyPr>
          <a:lstStyle/>
          <a:p>
            <a:r>
              <a:rPr lang="en-IN" b="1" dirty="0"/>
              <a:t>Deliverables:</a:t>
            </a:r>
          </a:p>
          <a:p>
            <a:endParaRPr lang="en-IN" b="1" dirty="0"/>
          </a:p>
          <a:p>
            <a:r>
              <a:rPr lang="en-IN" dirty="0"/>
              <a:t>- Interactive Power BI dashboards showcasing visualizations of YouTube song data trends.</a:t>
            </a:r>
          </a:p>
          <a:p>
            <a:r>
              <a:rPr lang="en-IN" dirty="0"/>
              <a:t>- Reports detailing channel and content analysis, temporal trends, and user engagement insights.</a:t>
            </a:r>
          </a:p>
          <a:p>
            <a:r>
              <a:rPr lang="en-IN" dirty="0"/>
              <a:t>- Recommendations for content creators and stakeholders to enhance YouTube song video performance.</a:t>
            </a:r>
          </a:p>
        </p:txBody>
      </p:sp>
    </p:spTree>
    <p:extLst>
      <p:ext uri="{BB962C8B-B14F-4D97-AF65-F5344CB8AC3E}">
        <p14:creationId xmlns:p14="http://schemas.microsoft.com/office/powerpoint/2010/main" val="281668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DE74DB-88B4-0B71-DD15-9AF07EB064BC}"/>
              </a:ext>
            </a:extLst>
          </p:cNvPr>
          <p:cNvSpPr txBox="1"/>
          <p:nvPr/>
        </p:nvSpPr>
        <p:spPr>
          <a:xfrm>
            <a:off x="4667250" y="2962275"/>
            <a:ext cx="2550442" cy="707886"/>
          </a:xfrm>
          <a:prstGeom prst="rect">
            <a:avLst/>
          </a:prstGeom>
          <a:noFill/>
        </p:spPr>
        <p:txBody>
          <a:bodyPr wrap="none" rtlCol="0">
            <a:spAutoFit/>
          </a:bodyPr>
          <a:lstStyle/>
          <a:p>
            <a:r>
              <a:rPr lang="en-IN" sz="4000" b="1" dirty="0"/>
              <a:t>Dashboard</a:t>
            </a:r>
          </a:p>
        </p:txBody>
      </p:sp>
    </p:spTree>
    <p:extLst>
      <p:ext uri="{BB962C8B-B14F-4D97-AF65-F5344CB8AC3E}">
        <p14:creationId xmlns:p14="http://schemas.microsoft.com/office/powerpoint/2010/main" val="356419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8D1AF-DE39-773B-09F9-F28FAF84F4BD}"/>
              </a:ext>
            </a:extLst>
          </p:cNvPr>
          <p:cNvPicPr>
            <a:picLocks noChangeAspect="1"/>
          </p:cNvPicPr>
          <p:nvPr/>
        </p:nvPicPr>
        <p:blipFill>
          <a:blip r:embed="rId2"/>
          <a:stretch>
            <a:fillRect/>
          </a:stretch>
        </p:blipFill>
        <p:spPr>
          <a:xfrm>
            <a:off x="0" y="1019"/>
            <a:ext cx="12192000" cy="6855961"/>
          </a:xfrm>
          <a:prstGeom prst="rect">
            <a:avLst/>
          </a:prstGeom>
        </p:spPr>
      </p:pic>
    </p:spTree>
    <p:extLst>
      <p:ext uri="{BB962C8B-B14F-4D97-AF65-F5344CB8AC3E}">
        <p14:creationId xmlns:p14="http://schemas.microsoft.com/office/powerpoint/2010/main" val="151993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7718A5-6478-FD5E-B4BE-0084E001E70B}"/>
              </a:ext>
            </a:extLst>
          </p:cNvPr>
          <p:cNvPicPr>
            <a:picLocks noChangeAspect="1"/>
          </p:cNvPicPr>
          <p:nvPr/>
        </p:nvPicPr>
        <p:blipFill>
          <a:blip r:embed="rId2"/>
          <a:stretch>
            <a:fillRect/>
          </a:stretch>
        </p:blipFill>
        <p:spPr>
          <a:xfrm>
            <a:off x="0" y="13672"/>
            <a:ext cx="12192000" cy="6830655"/>
          </a:xfrm>
          <a:prstGeom prst="rect">
            <a:avLst/>
          </a:prstGeom>
        </p:spPr>
      </p:pic>
    </p:spTree>
    <p:extLst>
      <p:ext uri="{BB962C8B-B14F-4D97-AF65-F5344CB8AC3E}">
        <p14:creationId xmlns:p14="http://schemas.microsoft.com/office/powerpoint/2010/main" val="91046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C3B21-E4B8-2F21-4F83-6C2542287262}"/>
              </a:ext>
            </a:extLst>
          </p:cNvPr>
          <p:cNvPicPr>
            <a:picLocks noChangeAspect="1"/>
          </p:cNvPicPr>
          <p:nvPr/>
        </p:nvPicPr>
        <p:blipFill>
          <a:blip r:embed="rId2"/>
          <a:stretch>
            <a:fillRect/>
          </a:stretch>
        </p:blipFill>
        <p:spPr>
          <a:xfrm>
            <a:off x="0" y="2852"/>
            <a:ext cx="12192000" cy="6852295"/>
          </a:xfrm>
          <a:prstGeom prst="rect">
            <a:avLst/>
          </a:prstGeom>
        </p:spPr>
      </p:pic>
    </p:spTree>
    <p:extLst>
      <p:ext uri="{BB962C8B-B14F-4D97-AF65-F5344CB8AC3E}">
        <p14:creationId xmlns:p14="http://schemas.microsoft.com/office/powerpoint/2010/main" val="61507981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{57D0A980-0E5B-4C9E-859C-271A6E7ACF01}tf33845126_win32</Template>
  <TotalTime>42</TotalTime>
  <Words>205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YouTube Song Analysis</vt:lpstr>
      <vt:lpstr>Objectives</vt:lpstr>
      <vt:lpstr>Stage 1</vt:lpstr>
      <vt:lpstr>Stage 3</vt:lpstr>
      <vt:lpstr>Stage 5</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Rai</dc:creator>
  <cp:lastModifiedBy>Aditya Rai</cp:lastModifiedBy>
  <cp:revision>1</cp:revision>
  <dcterms:created xsi:type="dcterms:W3CDTF">2024-07-02T13:31:14Z</dcterms:created>
  <dcterms:modified xsi:type="dcterms:W3CDTF">2024-07-02T14:13:55Z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