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2" autoAdjust="0"/>
    <p:restoredTop sz="94660"/>
  </p:normalViewPr>
  <p:slideViewPr>
    <p:cSldViewPr snapToGrid="0">
      <p:cViewPr varScale="1">
        <p:scale>
          <a:sx n="114" d="100"/>
          <a:sy n="114"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0C3BC-CCEA-45DB-A9E6-10A8D3D9B7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885C5A-F183-453D-A733-07DCB420A3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9B927A-CF6E-4B25-A350-9D04280340D6}"/>
              </a:ext>
            </a:extLst>
          </p:cNvPr>
          <p:cNvSpPr>
            <a:spLocks noGrp="1"/>
          </p:cNvSpPr>
          <p:nvPr>
            <p:ph type="dt" sz="half" idx="10"/>
          </p:nvPr>
        </p:nvSpPr>
        <p:spPr/>
        <p:txBody>
          <a:bodyPr/>
          <a:lstStyle/>
          <a:p>
            <a:fld id="{57DF36CC-AFCB-4220-B4CD-E9F5F8A2FF31}" type="datetimeFigureOut">
              <a:rPr lang="en-US" smtClean="0"/>
              <a:t>3/18/2019</a:t>
            </a:fld>
            <a:endParaRPr lang="en-US"/>
          </a:p>
        </p:txBody>
      </p:sp>
      <p:sp>
        <p:nvSpPr>
          <p:cNvPr id="5" name="Footer Placeholder 4">
            <a:extLst>
              <a:ext uri="{FF2B5EF4-FFF2-40B4-BE49-F238E27FC236}">
                <a16:creationId xmlns:a16="http://schemas.microsoft.com/office/drawing/2014/main" id="{96DB7C03-FD5B-4C93-A54F-45E2ACE96E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B1BD02-84F7-48B2-9C31-C4A5E718380E}"/>
              </a:ext>
            </a:extLst>
          </p:cNvPr>
          <p:cNvSpPr>
            <a:spLocks noGrp="1"/>
          </p:cNvSpPr>
          <p:nvPr>
            <p:ph type="sldNum" sz="quarter" idx="12"/>
          </p:nvPr>
        </p:nvSpPr>
        <p:spPr/>
        <p:txBody>
          <a:bodyPr/>
          <a:lstStyle/>
          <a:p>
            <a:fld id="{CE75B8BF-ECAC-4228-B05E-041355CC99D7}" type="slidenum">
              <a:rPr lang="en-US" smtClean="0"/>
              <a:t>‹#›</a:t>
            </a:fld>
            <a:endParaRPr lang="en-US"/>
          </a:p>
        </p:txBody>
      </p:sp>
    </p:spTree>
    <p:extLst>
      <p:ext uri="{BB962C8B-B14F-4D97-AF65-F5344CB8AC3E}">
        <p14:creationId xmlns:p14="http://schemas.microsoft.com/office/powerpoint/2010/main" val="3941072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DB100-85A8-41A2-988A-D6230F0269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136D13-83ED-4E2C-A03E-F1245DFAAB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29EF94-71B8-4468-B445-EB03596F6083}"/>
              </a:ext>
            </a:extLst>
          </p:cNvPr>
          <p:cNvSpPr>
            <a:spLocks noGrp="1"/>
          </p:cNvSpPr>
          <p:nvPr>
            <p:ph type="dt" sz="half" idx="10"/>
          </p:nvPr>
        </p:nvSpPr>
        <p:spPr/>
        <p:txBody>
          <a:bodyPr/>
          <a:lstStyle/>
          <a:p>
            <a:fld id="{57DF36CC-AFCB-4220-B4CD-E9F5F8A2FF31}" type="datetimeFigureOut">
              <a:rPr lang="en-US" smtClean="0"/>
              <a:t>3/18/2019</a:t>
            </a:fld>
            <a:endParaRPr lang="en-US"/>
          </a:p>
        </p:txBody>
      </p:sp>
      <p:sp>
        <p:nvSpPr>
          <p:cNvPr id="5" name="Footer Placeholder 4">
            <a:extLst>
              <a:ext uri="{FF2B5EF4-FFF2-40B4-BE49-F238E27FC236}">
                <a16:creationId xmlns:a16="http://schemas.microsoft.com/office/drawing/2014/main" id="{66399AFA-7E49-4BDD-9770-7FB1C10871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0FA388-4A08-46D1-ADAE-E772E0045C6F}"/>
              </a:ext>
            </a:extLst>
          </p:cNvPr>
          <p:cNvSpPr>
            <a:spLocks noGrp="1"/>
          </p:cNvSpPr>
          <p:nvPr>
            <p:ph type="sldNum" sz="quarter" idx="12"/>
          </p:nvPr>
        </p:nvSpPr>
        <p:spPr/>
        <p:txBody>
          <a:bodyPr/>
          <a:lstStyle/>
          <a:p>
            <a:fld id="{CE75B8BF-ECAC-4228-B05E-041355CC99D7}" type="slidenum">
              <a:rPr lang="en-US" smtClean="0"/>
              <a:t>‹#›</a:t>
            </a:fld>
            <a:endParaRPr lang="en-US"/>
          </a:p>
        </p:txBody>
      </p:sp>
    </p:spTree>
    <p:extLst>
      <p:ext uri="{BB962C8B-B14F-4D97-AF65-F5344CB8AC3E}">
        <p14:creationId xmlns:p14="http://schemas.microsoft.com/office/powerpoint/2010/main" val="3713114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5A5C48-FD1A-45D2-A321-BCE20DFE07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846D32-B577-4559-BD73-3C8DFBF70A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DE7056-39B7-4274-A0C3-13C232777A6E}"/>
              </a:ext>
            </a:extLst>
          </p:cNvPr>
          <p:cNvSpPr>
            <a:spLocks noGrp="1"/>
          </p:cNvSpPr>
          <p:nvPr>
            <p:ph type="dt" sz="half" idx="10"/>
          </p:nvPr>
        </p:nvSpPr>
        <p:spPr/>
        <p:txBody>
          <a:bodyPr/>
          <a:lstStyle/>
          <a:p>
            <a:fld id="{57DF36CC-AFCB-4220-B4CD-E9F5F8A2FF31}" type="datetimeFigureOut">
              <a:rPr lang="en-US" smtClean="0"/>
              <a:t>3/18/2019</a:t>
            </a:fld>
            <a:endParaRPr lang="en-US"/>
          </a:p>
        </p:txBody>
      </p:sp>
      <p:sp>
        <p:nvSpPr>
          <p:cNvPr id="5" name="Footer Placeholder 4">
            <a:extLst>
              <a:ext uri="{FF2B5EF4-FFF2-40B4-BE49-F238E27FC236}">
                <a16:creationId xmlns:a16="http://schemas.microsoft.com/office/drawing/2014/main" id="{2D59ACF8-4E7C-4639-8207-E968203A7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60962-DCCF-430F-BAEB-8927E43C6892}"/>
              </a:ext>
            </a:extLst>
          </p:cNvPr>
          <p:cNvSpPr>
            <a:spLocks noGrp="1"/>
          </p:cNvSpPr>
          <p:nvPr>
            <p:ph type="sldNum" sz="quarter" idx="12"/>
          </p:nvPr>
        </p:nvSpPr>
        <p:spPr/>
        <p:txBody>
          <a:bodyPr/>
          <a:lstStyle/>
          <a:p>
            <a:fld id="{CE75B8BF-ECAC-4228-B05E-041355CC99D7}" type="slidenum">
              <a:rPr lang="en-US" smtClean="0"/>
              <a:t>‹#›</a:t>
            </a:fld>
            <a:endParaRPr lang="en-US"/>
          </a:p>
        </p:txBody>
      </p:sp>
    </p:spTree>
    <p:extLst>
      <p:ext uri="{BB962C8B-B14F-4D97-AF65-F5344CB8AC3E}">
        <p14:creationId xmlns:p14="http://schemas.microsoft.com/office/powerpoint/2010/main" val="1689596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F84D-D18F-454C-A554-75D342A5AE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176EDD-C5FB-49FC-B0CE-AFE2337958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8E6D7B-7CC7-4F79-8B52-1188C9DE390E}"/>
              </a:ext>
            </a:extLst>
          </p:cNvPr>
          <p:cNvSpPr>
            <a:spLocks noGrp="1"/>
          </p:cNvSpPr>
          <p:nvPr>
            <p:ph type="dt" sz="half" idx="10"/>
          </p:nvPr>
        </p:nvSpPr>
        <p:spPr/>
        <p:txBody>
          <a:bodyPr/>
          <a:lstStyle/>
          <a:p>
            <a:fld id="{57DF36CC-AFCB-4220-B4CD-E9F5F8A2FF31}" type="datetimeFigureOut">
              <a:rPr lang="en-US" smtClean="0"/>
              <a:t>3/18/2019</a:t>
            </a:fld>
            <a:endParaRPr lang="en-US"/>
          </a:p>
        </p:txBody>
      </p:sp>
      <p:sp>
        <p:nvSpPr>
          <p:cNvPr id="5" name="Footer Placeholder 4">
            <a:extLst>
              <a:ext uri="{FF2B5EF4-FFF2-40B4-BE49-F238E27FC236}">
                <a16:creationId xmlns:a16="http://schemas.microsoft.com/office/drawing/2014/main" id="{A1A876C2-AA9A-4329-9AB6-32C185AF57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F50037-E66D-4E51-8C8C-6B7491E23C87}"/>
              </a:ext>
            </a:extLst>
          </p:cNvPr>
          <p:cNvSpPr>
            <a:spLocks noGrp="1"/>
          </p:cNvSpPr>
          <p:nvPr>
            <p:ph type="sldNum" sz="quarter" idx="12"/>
          </p:nvPr>
        </p:nvSpPr>
        <p:spPr/>
        <p:txBody>
          <a:bodyPr/>
          <a:lstStyle/>
          <a:p>
            <a:fld id="{CE75B8BF-ECAC-4228-B05E-041355CC99D7}" type="slidenum">
              <a:rPr lang="en-US" smtClean="0"/>
              <a:t>‹#›</a:t>
            </a:fld>
            <a:endParaRPr lang="en-US"/>
          </a:p>
        </p:txBody>
      </p:sp>
    </p:spTree>
    <p:extLst>
      <p:ext uri="{BB962C8B-B14F-4D97-AF65-F5344CB8AC3E}">
        <p14:creationId xmlns:p14="http://schemas.microsoft.com/office/powerpoint/2010/main" val="2276154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BA5-7F90-4958-89FE-228468EAA6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7F5377-FC5F-4330-9550-7C1DF67675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7B06D28-C88C-4E8D-B504-4BBB481CEC58}"/>
              </a:ext>
            </a:extLst>
          </p:cNvPr>
          <p:cNvSpPr>
            <a:spLocks noGrp="1"/>
          </p:cNvSpPr>
          <p:nvPr>
            <p:ph type="dt" sz="half" idx="10"/>
          </p:nvPr>
        </p:nvSpPr>
        <p:spPr/>
        <p:txBody>
          <a:bodyPr/>
          <a:lstStyle/>
          <a:p>
            <a:fld id="{57DF36CC-AFCB-4220-B4CD-E9F5F8A2FF31}" type="datetimeFigureOut">
              <a:rPr lang="en-US" smtClean="0"/>
              <a:t>3/18/2019</a:t>
            </a:fld>
            <a:endParaRPr lang="en-US"/>
          </a:p>
        </p:txBody>
      </p:sp>
      <p:sp>
        <p:nvSpPr>
          <p:cNvPr id="5" name="Footer Placeholder 4">
            <a:extLst>
              <a:ext uri="{FF2B5EF4-FFF2-40B4-BE49-F238E27FC236}">
                <a16:creationId xmlns:a16="http://schemas.microsoft.com/office/drawing/2014/main" id="{49BAD8F6-DBFB-4B5E-8D97-DFBD5496BC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FE6E42-EE3D-46B3-B17B-C427986BE052}"/>
              </a:ext>
            </a:extLst>
          </p:cNvPr>
          <p:cNvSpPr>
            <a:spLocks noGrp="1"/>
          </p:cNvSpPr>
          <p:nvPr>
            <p:ph type="sldNum" sz="quarter" idx="12"/>
          </p:nvPr>
        </p:nvSpPr>
        <p:spPr/>
        <p:txBody>
          <a:bodyPr/>
          <a:lstStyle/>
          <a:p>
            <a:fld id="{CE75B8BF-ECAC-4228-B05E-041355CC99D7}" type="slidenum">
              <a:rPr lang="en-US" smtClean="0"/>
              <a:t>‹#›</a:t>
            </a:fld>
            <a:endParaRPr lang="en-US"/>
          </a:p>
        </p:txBody>
      </p:sp>
    </p:spTree>
    <p:extLst>
      <p:ext uri="{BB962C8B-B14F-4D97-AF65-F5344CB8AC3E}">
        <p14:creationId xmlns:p14="http://schemas.microsoft.com/office/powerpoint/2010/main" val="2627894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75D5E-FBEE-41E8-9045-825EAF3FFC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4BE62-2CED-4C2C-8EA7-E064F0E30A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FF4A97-DDE3-436E-9B24-6092A05E4F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EE6701-3ED4-45F5-9045-FA9038E0EC37}"/>
              </a:ext>
            </a:extLst>
          </p:cNvPr>
          <p:cNvSpPr>
            <a:spLocks noGrp="1"/>
          </p:cNvSpPr>
          <p:nvPr>
            <p:ph type="dt" sz="half" idx="10"/>
          </p:nvPr>
        </p:nvSpPr>
        <p:spPr/>
        <p:txBody>
          <a:bodyPr/>
          <a:lstStyle/>
          <a:p>
            <a:fld id="{57DF36CC-AFCB-4220-B4CD-E9F5F8A2FF31}" type="datetimeFigureOut">
              <a:rPr lang="en-US" smtClean="0"/>
              <a:t>3/18/2019</a:t>
            </a:fld>
            <a:endParaRPr lang="en-US"/>
          </a:p>
        </p:txBody>
      </p:sp>
      <p:sp>
        <p:nvSpPr>
          <p:cNvPr id="6" name="Footer Placeholder 5">
            <a:extLst>
              <a:ext uri="{FF2B5EF4-FFF2-40B4-BE49-F238E27FC236}">
                <a16:creationId xmlns:a16="http://schemas.microsoft.com/office/drawing/2014/main" id="{B7BCC0C5-9967-4837-AC91-9484ECA045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74D029-7F7F-4DE7-81CB-96CFD484CF65}"/>
              </a:ext>
            </a:extLst>
          </p:cNvPr>
          <p:cNvSpPr>
            <a:spLocks noGrp="1"/>
          </p:cNvSpPr>
          <p:nvPr>
            <p:ph type="sldNum" sz="quarter" idx="12"/>
          </p:nvPr>
        </p:nvSpPr>
        <p:spPr/>
        <p:txBody>
          <a:bodyPr/>
          <a:lstStyle/>
          <a:p>
            <a:fld id="{CE75B8BF-ECAC-4228-B05E-041355CC99D7}" type="slidenum">
              <a:rPr lang="en-US" smtClean="0"/>
              <a:t>‹#›</a:t>
            </a:fld>
            <a:endParaRPr lang="en-US"/>
          </a:p>
        </p:txBody>
      </p:sp>
    </p:spTree>
    <p:extLst>
      <p:ext uri="{BB962C8B-B14F-4D97-AF65-F5344CB8AC3E}">
        <p14:creationId xmlns:p14="http://schemas.microsoft.com/office/powerpoint/2010/main" val="2338447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27E7-319D-45CB-BD2E-D0DDF0DC03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931870-6D76-4644-808A-EA83055453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E0BB1C8-8E85-4C30-B049-99A7B41E609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65F2E6-5B5B-45F0-9689-0659BB70DF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79ACFA-AFFD-426E-9250-004326142D5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7813AF-841E-418F-8BDE-036E51028B3E}"/>
              </a:ext>
            </a:extLst>
          </p:cNvPr>
          <p:cNvSpPr>
            <a:spLocks noGrp="1"/>
          </p:cNvSpPr>
          <p:nvPr>
            <p:ph type="dt" sz="half" idx="10"/>
          </p:nvPr>
        </p:nvSpPr>
        <p:spPr/>
        <p:txBody>
          <a:bodyPr/>
          <a:lstStyle/>
          <a:p>
            <a:fld id="{57DF36CC-AFCB-4220-B4CD-E9F5F8A2FF31}" type="datetimeFigureOut">
              <a:rPr lang="en-US" smtClean="0"/>
              <a:t>3/18/2019</a:t>
            </a:fld>
            <a:endParaRPr lang="en-US"/>
          </a:p>
        </p:txBody>
      </p:sp>
      <p:sp>
        <p:nvSpPr>
          <p:cNvPr id="8" name="Footer Placeholder 7">
            <a:extLst>
              <a:ext uri="{FF2B5EF4-FFF2-40B4-BE49-F238E27FC236}">
                <a16:creationId xmlns:a16="http://schemas.microsoft.com/office/drawing/2014/main" id="{4DEF5551-ED7C-4280-8AA6-B290993076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42AA95-08FA-42CA-96D0-446D21F85F1E}"/>
              </a:ext>
            </a:extLst>
          </p:cNvPr>
          <p:cNvSpPr>
            <a:spLocks noGrp="1"/>
          </p:cNvSpPr>
          <p:nvPr>
            <p:ph type="sldNum" sz="quarter" idx="12"/>
          </p:nvPr>
        </p:nvSpPr>
        <p:spPr/>
        <p:txBody>
          <a:bodyPr/>
          <a:lstStyle/>
          <a:p>
            <a:fld id="{CE75B8BF-ECAC-4228-B05E-041355CC99D7}" type="slidenum">
              <a:rPr lang="en-US" smtClean="0"/>
              <a:t>‹#›</a:t>
            </a:fld>
            <a:endParaRPr lang="en-US"/>
          </a:p>
        </p:txBody>
      </p:sp>
    </p:spTree>
    <p:extLst>
      <p:ext uri="{BB962C8B-B14F-4D97-AF65-F5344CB8AC3E}">
        <p14:creationId xmlns:p14="http://schemas.microsoft.com/office/powerpoint/2010/main" val="4063066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8B2A-206D-4E82-91AD-F9865A9A6B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D764B0-FF0D-49B8-BC87-8F28DEDF0557}"/>
              </a:ext>
            </a:extLst>
          </p:cNvPr>
          <p:cNvSpPr>
            <a:spLocks noGrp="1"/>
          </p:cNvSpPr>
          <p:nvPr>
            <p:ph type="dt" sz="half" idx="10"/>
          </p:nvPr>
        </p:nvSpPr>
        <p:spPr/>
        <p:txBody>
          <a:bodyPr/>
          <a:lstStyle/>
          <a:p>
            <a:fld id="{57DF36CC-AFCB-4220-B4CD-E9F5F8A2FF31}" type="datetimeFigureOut">
              <a:rPr lang="en-US" smtClean="0"/>
              <a:t>3/18/2019</a:t>
            </a:fld>
            <a:endParaRPr lang="en-US"/>
          </a:p>
        </p:txBody>
      </p:sp>
      <p:sp>
        <p:nvSpPr>
          <p:cNvPr id="4" name="Footer Placeholder 3">
            <a:extLst>
              <a:ext uri="{FF2B5EF4-FFF2-40B4-BE49-F238E27FC236}">
                <a16:creationId xmlns:a16="http://schemas.microsoft.com/office/drawing/2014/main" id="{FF89FA42-9854-4A4B-9921-B99C9DF63C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6B47F1-F3CD-4859-B25C-8E9419172A91}"/>
              </a:ext>
            </a:extLst>
          </p:cNvPr>
          <p:cNvSpPr>
            <a:spLocks noGrp="1"/>
          </p:cNvSpPr>
          <p:nvPr>
            <p:ph type="sldNum" sz="quarter" idx="12"/>
          </p:nvPr>
        </p:nvSpPr>
        <p:spPr/>
        <p:txBody>
          <a:bodyPr/>
          <a:lstStyle/>
          <a:p>
            <a:fld id="{CE75B8BF-ECAC-4228-B05E-041355CC99D7}" type="slidenum">
              <a:rPr lang="en-US" smtClean="0"/>
              <a:t>‹#›</a:t>
            </a:fld>
            <a:endParaRPr lang="en-US"/>
          </a:p>
        </p:txBody>
      </p:sp>
    </p:spTree>
    <p:extLst>
      <p:ext uri="{BB962C8B-B14F-4D97-AF65-F5344CB8AC3E}">
        <p14:creationId xmlns:p14="http://schemas.microsoft.com/office/powerpoint/2010/main" val="1488714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7848FD-8DE9-4C9E-AA94-052BC5EB7D4E}"/>
              </a:ext>
            </a:extLst>
          </p:cNvPr>
          <p:cNvSpPr>
            <a:spLocks noGrp="1"/>
          </p:cNvSpPr>
          <p:nvPr>
            <p:ph type="dt" sz="half" idx="10"/>
          </p:nvPr>
        </p:nvSpPr>
        <p:spPr/>
        <p:txBody>
          <a:bodyPr/>
          <a:lstStyle/>
          <a:p>
            <a:fld id="{57DF36CC-AFCB-4220-B4CD-E9F5F8A2FF31}" type="datetimeFigureOut">
              <a:rPr lang="en-US" smtClean="0"/>
              <a:t>3/18/2019</a:t>
            </a:fld>
            <a:endParaRPr lang="en-US"/>
          </a:p>
        </p:txBody>
      </p:sp>
      <p:sp>
        <p:nvSpPr>
          <p:cNvPr id="3" name="Footer Placeholder 2">
            <a:extLst>
              <a:ext uri="{FF2B5EF4-FFF2-40B4-BE49-F238E27FC236}">
                <a16:creationId xmlns:a16="http://schemas.microsoft.com/office/drawing/2014/main" id="{A093CDDA-FBBA-4AB4-A40E-C15D4A53FE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63D82B-AD4B-40B4-A79E-5B78B39ECEF9}"/>
              </a:ext>
            </a:extLst>
          </p:cNvPr>
          <p:cNvSpPr>
            <a:spLocks noGrp="1"/>
          </p:cNvSpPr>
          <p:nvPr>
            <p:ph type="sldNum" sz="quarter" idx="12"/>
          </p:nvPr>
        </p:nvSpPr>
        <p:spPr/>
        <p:txBody>
          <a:bodyPr/>
          <a:lstStyle/>
          <a:p>
            <a:fld id="{CE75B8BF-ECAC-4228-B05E-041355CC99D7}" type="slidenum">
              <a:rPr lang="en-US" smtClean="0"/>
              <a:t>‹#›</a:t>
            </a:fld>
            <a:endParaRPr lang="en-US"/>
          </a:p>
        </p:txBody>
      </p:sp>
    </p:spTree>
    <p:extLst>
      <p:ext uri="{BB962C8B-B14F-4D97-AF65-F5344CB8AC3E}">
        <p14:creationId xmlns:p14="http://schemas.microsoft.com/office/powerpoint/2010/main" val="31104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2446-FF0C-4DEA-AB54-EB2EB4D1EF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F3CC8D-8EDE-476F-8499-A7E4E74A53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8179C9-28D4-4F66-AEB8-D4A650EF93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8B5B56-5BC0-43E1-BC4C-B7D228370235}"/>
              </a:ext>
            </a:extLst>
          </p:cNvPr>
          <p:cNvSpPr>
            <a:spLocks noGrp="1"/>
          </p:cNvSpPr>
          <p:nvPr>
            <p:ph type="dt" sz="half" idx="10"/>
          </p:nvPr>
        </p:nvSpPr>
        <p:spPr/>
        <p:txBody>
          <a:bodyPr/>
          <a:lstStyle/>
          <a:p>
            <a:fld id="{57DF36CC-AFCB-4220-B4CD-E9F5F8A2FF31}" type="datetimeFigureOut">
              <a:rPr lang="en-US" smtClean="0"/>
              <a:t>3/18/2019</a:t>
            </a:fld>
            <a:endParaRPr lang="en-US"/>
          </a:p>
        </p:txBody>
      </p:sp>
      <p:sp>
        <p:nvSpPr>
          <p:cNvPr id="6" name="Footer Placeholder 5">
            <a:extLst>
              <a:ext uri="{FF2B5EF4-FFF2-40B4-BE49-F238E27FC236}">
                <a16:creationId xmlns:a16="http://schemas.microsoft.com/office/drawing/2014/main" id="{B19719AE-3462-4392-8BE7-B6936D9DE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028476-6FE8-46A9-8E39-5430E9E870D6}"/>
              </a:ext>
            </a:extLst>
          </p:cNvPr>
          <p:cNvSpPr>
            <a:spLocks noGrp="1"/>
          </p:cNvSpPr>
          <p:nvPr>
            <p:ph type="sldNum" sz="quarter" idx="12"/>
          </p:nvPr>
        </p:nvSpPr>
        <p:spPr/>
        <p:txBody>
          <a:bodyPr/>
          <a:lstStyle/>
          <a:p>
            <a:fld id="{CE75B8BF-ECAC-4228-B05E-041355CC99D7}" type="slidenum">
              <a:rPr lang="en-US" smtClean="0"/>
              <a:t>‹#›</a:t>
            </a:fld>
            <a:endParaRPr lang="en-US"/>
          </a:p>
        </p:txBody>
      </p:sp>
    </p:spTree>
    <p:extLst>
      <p:ext uri="{BB962C8B-B14F-4D97-AF65-F5344CB8AC3E}">
        <p14:creationId xmlns:p14="http://schemas.microsoft.com/office/powerpoint/2010/main" val="4189201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4C3B7-8F69-403C-9D1E-0E3B4E42A5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DEC253-4033-4989-9A1D-9754C94EBF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9E6C1E-CD3F-4CCA-AC87-091AC0F6D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9789A55-13B2-4ABB-972C-7EB47A8008C4}"/>
              </a:ext>
            </a:extLst>
          </p:cNvPr>
          <p:cNvSpPr>
            <a:spLocks noGrp="1"/>
          </p:cNvSpPr>
          <p:nvPr>
            <p:ph type="dt" sz="half" idx="10"/>
          </p:nvPr>
        </p:nvSpPr>
        <p:spPr/>
        <p:txBody>
          <a:bodyPr/>
          <a:lstStyle/>
          <a:p>
            <a:fld id="{57DF36CC-AFCB-4220-B4CD-E9F5F8A2FF31}" type="datetimeFigureOut">
              <a:rPr lang="en-US" smtClean="0"/>
              <a:t>3/18/2019</a:t>
            </a:fld>
            <a:endParaRPr lang="en-US"/>
          </a:p>
        </p:txBody>
      </p:sp>
      <p:sp>
        <p:nvSpPr>
          <p:cNvPr id="6" name="Footer Placeholder 5">
            <a:extLst>
              <a:ext uri="{FF2B5EF4-FFF2-40B4-BE49-F238E27FC236}">
                <a16:creationId xmlns:a16="http://schemas.microsoft.com/office/drawing/2014/main" id="{518C5B2D-3474-430A-BF1C-5D1C9C801A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6E452F-B219-41F1-A112-C1C2D8EA941E}"/>
              </a:ext>
            </a:extLst>
          </p:cNvPr>
          <p:cNvSpPr>
            <a:spLocks noGrp="1"/>
          </p:cNvSpPr>
          <p:nvPr>
            <p:ph type="sldNum" sz="quarter" idx="12"/>
          </p:nvPr>
        </p:nvSpPr>
        <p:spPr/>
        <p:txBody>
          <a:bodyPr/>
          <a:lstStyle/>
          <a:p>
            <a:fld id="{CE75B8BF-ECAC-4228-B05E-041355CC99D7}" type="slidenum">
              <a:rPr lang="en-US" smtClean="0"/>
              <a:t>‹#›</a:t>
            </a:fld>
            <a:endParaRPr lang="en-US"/>
          </a:p>
        </p:txBody>
      </p:sp>
    </p:spTree>
    <p:extLst>
      <p:ext uri="{BB962C8B-B14F-4D97-AF65-F5344CB8AC3E}">
        <p14:creationId xmlns:p14="http://schemas.microsoft.com/office/powerpoint/2010/main" val="4238466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B8B3C0-E7FE-4B7B-A287-E5AC826069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C0ED9F-6860-481A-A431-2F3E679DFE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A2E799-B94B-4590-8094-69E9298019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DF36CC-AFCB-4220-B4CD-E9F5F8A2FF31}" type="datetimeFigureOut">
              <a:rPr lang="en-US" smtClean="0"/>
              <a:t>3/18/2019</a:t>
            </a:fld>
            <a:endParaRPr lang="en-US"/>
          </a:p>
        </p:txBody>
      </p:sp>
      <p:sp>
        <p:nvSpPr>
          <p:cNvPr id="5" name="Footer Placeholder 4">
            <a:extLst>
              <a:ext uri="{FF2B5EF4-FFF2-40B4-BE49-F238E27FC236}">
                <a16:creationId xmlns:a16="http://schemas.microsoft.com/office/drawing/2014/main" id="{F610394B-BDA4-4289-BE47-61B9A76A16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F91F98-03ED-481B-B5AD-B4185B640C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5B8BF-ECAC-4228-B05E-041355CC99D7}" type="slidenum">
              <a:rPr lang="en-US" smtClean="0"/>
              <a:t>‹#›</a:t>
            </a:fld>
            <a:endParaRPr lang="en-US"/>
          </a:p>
        </p:txBody>
      </p:sp>
    </p:spTree>
    <p:extLst>
      <p:ext uri="{BB962C8B-B14F-4D97-AF65-F5344CB8AC3E}">
        <p14:creationId xmlns:p14="http://schemas.microsoft.com/office/powerpoint/2010/main" val="3629750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7E49B-CDAE-4E5B-8711-0D1C46ADD709}"/>
              </a:ext>
            </a:extLst>
          </p:cNvPr>
          <p:cNvSpPr>
            <a:spLocks noGrp="1"/>
          </p:cNvSpPr>
          <p:nvPr>
            <p:ph type="ctrTitle"/>
          </p:nvPr>
        </p:nvSpPr>
        <p:spPr>
          <a:xfrm>
            <a:off x="1524000" y="1904301"/>
            <a:ext cx="9144000" cy="2251613"/>
          </a:xfrm>
        </p:spPr>
        <p:txBody>
          <a:bodyPr>
            <a:normAutofit fontScale="90000"/>
          </a:bodyPr>
          <a:lstStyle/>
          <a:p>
            <a:r>
              <a:rPr lang="en-US" dirty="0"/>
              <a:t>Project 2: Implementation of Dijkstra and A* algorithm on point and rigid robots</a:t>
            </a:r>
          </a:p>
        </p:txBody>
      </p:sp>
      <p:sp>
        <p:nvSpPr>
          <p:cNvPr id="3" name="Subtitle 2">
            <a:extLst>
              <a:ext uri="{FF2B5EF4-FFF2-40B4-BE49-F238E27FC236}">
                <a16:creationId xmlns:a16="http://schemas.microsoft.com/office/drawing/2014/main" id="{964E78B3-27BA-4656-A95A-B4E643ED5033}"/>
              </a:ext>
            </a:extLst>
          </p:cNvPr>
          <p:cNvSpPr>
            <a:spLocks noGrp="1"/>
          </p:cNvSpPr>
          <p:nvPr>
            <p:ph type="subTitle" idx="1"/>
          </p:nvPr>
        </p:nvSpPr>
        <p:spPr>
          <a:xfrm>
            <a:off x="1524000" y="4247990"/>
            <a:ext cx="9144000" cy="424678"/>
          </a:xfrm>
        </p:spPr>
        <p:txBody>
          <a:bodyPr/>
          <a:lstStyle/>
          <a:p>
            <a:r>
              <a:rPr lang="en-US" dirty="0"/>
              <a:t>Due Date – 03/31/2019</a:t>
            </a:r>
          </a:p>
        </p:txBody>
      </p:sp>
    </p:spTree>
    <p:extLst>
      <p:ext uri="{BB962C8B-B14F-4D97-AF65-F5344CB8AC3E}">
        <p14:creationId xmlns:p14="http://schemas.microsoft.com/office/powerpoint/2010/main" val="119936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68E6-E58F-4A3C-AE05-9E496D2DDBE9}"/>
              </a:ext>
            </a:extLst>
          </p:cNvPr>
          <p:cNvSpPr>
            <a:spLocks noGrp="1"/>
          </p:cNvSpPr>
          <p:nvPr>
            <p:ph type="title"/>
          </p:nvPr>
        </p:nvSpPr>
        <p:spPr/>
        <p:txBody>
          <a:bodyPr/>
          <a:lstStyle/>
          <a:p>
            <a:r>
              <a:rPr lang="en-US" dirty="0"/>
              <a:t>Due Date and Deliverables </a:t>
            </a:r>
          </a:p>
        </p:txBody>
      </p:sp>
      <p:sp>
        <p:nvSpPr>
          <p:cNvPr id="3" name="Content Placeholder 2">
            <a:extLst>
              <a:ext uri="{FF2B5EF4-FFF2-40B4-BE49-F238E27FC236}">
                <a16:creationId xmlns:a16="http://schemas.microsoft.com/office/drawing/2014/main" id="{C3DB6503-D8C9-4F76-9183-E580BD816AD9}"/>
              </a:ext>
            </a:extLst>
          </p:cNvPr>
          <p:cNvSpPr>
            <a:spLocks noGrp="1"/>
          </p:cNvSpPr>
          <p:nvPr>
            <p:ph idx="1"/>
          </p:nvPr>
        </p:nvSpPr>
        <p:spPr/>
        <p:txBody>
          <a:bodyPr/>
          <a:lstStyle/>
          <a:p>
            <a:r>
              <a:rPr lang="en-US" dirty="0"/>
              <a:t>Due date: 03/31/2019</a:t>
            </a:r>
          </a:p>
          <a:p>
            <a:r>
              <a:rPr lang="en-US" dirty="0"/>
              <a:t>Deliverables:</a:t>
            </a:r>
          </a:p>
          <a:p>
            <a:pPr marL="514350" indent="-514350">
              <a:buFont typeface="+mj-lt"/>
              <a:buAutoNum type="arabicPeriod"/>
            </a:pPr>
            <a:r>
              <a:rPr lang="en-US" dirty="0"/>
              <a:t>ReadMe file (Describing how to run the code)</a:t>
            </a:r>
          </a:p>
          <a:p>
            <a:pPr marL="514350" indent="-514350">
              <a:buFont typeface="+mj-lt"/>
              <a:buAutoNum type="arabicPeriod"/>
            </a:pPr>
            <a:r>
              <a:rPr lang="en-US" dirty="0"/>
              <a:t>Source files for</a:t>
            </a:r>
          </a:p>
          <a:p>
            <a:pPr marL="1028700" lvl="1" indent="-571500">
              <a:buFont typeface="+mj-lt"/>
              <a:buAutoNum type="romanUcPeriod"/>
            </a:pPr>
            <a:r>
              <a:rPr lang="en-US" dirty="0" err="1"/>
              <a:t>Dijkstra_point</a:t>
            </a:r>
            <a:endParaRPr lang="en-US" dirty="0"/>
          </a:p>
          <a:p>
            <a:pPr marL="1028700" lvl="1" indent="-571500">
              <a:buFont typeface="+mj-lt"/>
              <a:buAutoNum type="romanUcPeriod"/>
            </a:pPr>
            <a:r>
              <a:rPr lang="en-US" dirty="0" err="1"/>
              <a:t>Dijkstra_rigid</a:t>
            </a:r>
            <a:endParaRPr lang="en-US" dirty="0"/>
          </a:p>
          <a:p>
            <a:pPr marL="1028700" lvl="1" indent="-571500">
              <a:buFont typeface="+mj-lt"/>
              <a:buAutoNum type="romanUcPeriod"/>
            </a:pPr>
            <a:r>
              <a:rPr lang="en-US" dirty="0"/>
              <a:t>A*_point</a:t>
            </a:r>
          </a:p>
          <a:p>
            <a:pPr marL="1028700" lvl="1" indent="-571500">
              <a:buFont typeface="+mj-lt"/>
              <a:buAutoNum type="romanUcPeriod"/>
            </a:pPr>
            <a:r>
              <a:rPr lang="en-US" dirty="0"/>
              <a:t>A*_rigid</a:t>
            </a:r>
          </a:p>
        </p:txBody>
      </p:sp>
    </p:spTree>
    <p:extLst>
      <p:ext uri="{BB962C8B-B14F-4D97-AF65-F5344CB8AC3E}">
        <p14:creationId xmlns:p14="http://schemas.microsoft.com/office/powerpoint/2010/main" val="688417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68E6-E58F-4A3C-AE05-9E496D2DDBE9}"/>
              </a:ext>
            </a:extLst>
          </p:cNvPr>
          <p:cNvSpPr>
            <a:spLocks noGrp="1"/>
          </p:cNvSpPr>
          <p:nvPr>
            <p:ph type="title"/>
          </p:nvPr>
        </p:nvSpPr>
        <p:spPr/>
        <p:txBody>
          <a:bodyPr/>
          <a:lstStyle/>
          <a:p>
            <a:r>
              <a:rPr lang="en-US" dirty="0"/>
              <a:t>Submission Details</a:t>
            </a:r>
          </a:p>
        </p:txBody>
      </p:sp>
      <p:sp>
        <p:nvSpPr>
          <p:cNvPr id="3" name="Content Placeholder 2">
            <a:extLst>
              <a:ext uri="{FF2B5EF4-FFF2-40B4-BE49-F238E27FC236}">
                <a16:creationId xmlns:a16="http://schemas.microsoft.com/office/drawing/2014/main" id="{C3DB6503-D8C9-4F76-9183-E580BD816AD9}"/>
              </a:ext>
            </a:extLst>
          </p:cNvPr>
          <p:cNvSpPr>
            <a:spLocks noGrp="1"/>
          </p:cNvSpPr>
          <p:nvPr>
            <p:ph idx="1"/>
          </p:nvPr>
        </p:nvSpPr>
        <p:spPr/>
        <p:txBody>
          <a:bodyPr>
            <a:normAutofit/>
          </a:bodyPr>
          <a:lstStyle/>
          <a:p>
            <a:r>
              <a:rPr lang="en-US" dirty="0"/>
              <a:t>You are required to submit a zip file with the file structure as shown</a:t>
            </a:r>
          </a:p>
          <a:p>
            <a:pPr marL="0" indent="0">
              <a:buNone/>
            </a:pPr>
            <a:endParaRPr lang="en-US" dirty="0"/>
          </a:p>
          <a:p>
            <a:pPr marL="0" indent="0">
              <a:buNone/>
            </a:pPr>
            <a:r>
              <a:rPr lang="en-US" dirty="0"/>
              <a:t>proj2_firstname_lastname_codingLanguage</a:t>
            </a:r>
          </a:p>
          <a:p>
            <a:pPr>
              <a:buFont typeface="Calibri" panose="020F0502020204030204" pitchFamily="34" charset="0"/>
              <a:buChar char="―"/>
            </a:pPr>
            <a:r>
              <a:rPr lang="en-US" dirty="0"/>
              <a:t> codes</a:t>
            </a:r>
          </a:p>
          <a:p>
            <a:pPr>
              <a:buFont typeface="Calibri" panose="020F0502020204030204" pitchFamily="34" charset="0"/>
              <a:buChar char="―"/>
            </a:pPr>
            <a:r>
              <a:rPr lang="en-US" dirty="0"/>
              <a:t> readme.txt</a:t>
            </a:r>
          </a:p>
        </p:txBody>
      </p:sp>
    </p:spTree>
    <p:extLst>
      <p:ext uri="{BB962C8B-B14F-4D97-AF65-F5344CB8AC3E}">
        <p14:creationId xmlns:p14="http://schemas.microsoft.com/office/powerpoint/2010/main" val="2522253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A84D-529D-438A-BED4-5972E9210518}"/>
              </a:ext>
            </a:extLst>
          </p:cNvPr>
          <p:cNvSpPr>
            <a:spLocks noGrp="1"/>
          </p:cNvSpPr>
          <p:nvPr>
            <p:ph type="title"/>
          </p:nvPr>
        </p:nvSpPr>
        <p:spPr/>
        <p:txBody>
          <a:bodyPr/>
          <a:lstStyle/>
          <a:p>
            <a:r>
              <a:rPr lang="en-US" dirty="0"/>
              <a:t>Dijkstra and A* on a point robot</a:t>
            </a:r>
          </a:p>
        </p:txBody>
      </p:sp>
      <p:sp>
        <p:nvSpPr>
          <p:cNvPr id="3" name="Content Placeholder 2">
            <a:extLst>
              <a:ext uri="{FF2B5EF4-FFF2-40B4-BE49-F238E27FC236}">
                <a16:creationId xmlns:a16="http://schemas.microsoft.com/office/drawing/2014/main" id="{1DBA6FCC-F963-49A8-B362-BE17E2C6CEA7}"/>
              </a:ext>
            </a:extLst>
          </p:cNvPr>
          <p:cNvSpPr>
            <a:spLocks noGrp="1"/>
          </p:cNvSpPr>
          <p:nvPr>
            <p:ph idx="1"/>
          </p:nvPr>
        </p:nvSpPr>
        <p:spPr/>
        <p:txBody>
          <a:bodyPr/>
          <a:lstStyle/>
          <a:p>
            <a:r>
              <a:rPr lang="en-US" dirty="0"/>
              <a:t>Implement Dijkstra and A* algorithm to find a path between start and end point on a given map for a point robot (radius = 0; clearance = 0).</a:t>
            </a:r>
          </a:p>
          <a:p>
            <a:r>
              <a:rPr lang="en-US" dirty="0"/>
              <a:t>Consider workspace as a 8 connected space, that means now you can move the robot in up, down, left, right &amp; diagonally between up-left, up-right, down-left and down-right directions.</a:t>
            </a:r>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696CBEB8-0573-4E96-85D9-3F0CD4278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0445" y="4001294"/>
            <a:ext cx="2991109" cy="2038527"/>
          </a:xfrm>
          <a:prstGeom prst="rect">
            <a:avLst/>
          </a:prstGeom>
        </p:spPr>
      </p:pic>
    </p:spTree>
    <p:extLst>
      <p:ext uri="{BB962C8B-B14F-4D97-AF65-F5344CB8AC3E}">
        <p14:creationId xmlns:p14="http://schemas.microsoft.com/office/powerpoint/2010/main" val="1238852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F5D19-FF7E-481D-BD41-EFE724B6AAC1}"/>
              </a:ext>
            </a:extLst>
          </p:cNvPr>
          <p:cNvSpPr>
            <a:spLocks noGrp="1"/>
          </p:cNvSpPr>
          <p:nvPr>
            <p:ph type="title"/>
          </p:nvPr>
        </p:nvSpPr>
        <p:spPr/>
        <p:txBody>
          <a:bodyPr/>
          <a:lstStyle/>
          <a:p>
            <a:r>
              <a:rPr lang="en-US" dirty="0"/>
              <a:t>Dijkstra and A* on a point robot (Continued..)</a:t>
            </a:r>
          </a:p>
        </p:txBody>
      </p:sp>
      <p:sp>
        <p:nvSpPr>
          <p:cNvPr id="3" name="Content Placeholder 2">
            <a:extLst>
              <a:ext uri="{FF2B5EF4-FFF2-40B4-BE49-F238E27FC236}">
                <a16:creationId xmlns:a16="http://schemas.microsoft.com/office/drawing/2014/main" id="{E953B259-1EE4-4697-BA6D-671DFC93BCD3}"/>
              </a:ext>
            </a:extLst>
          </p:cNvPr>
          <p:cNvSpPr>
            <a:spLocks noGrp="1"/>
          </p:cNvSpPr>
          <p:nvPr>
            <p:ph idx="1"/>
          </p:nvPr>
        </p:nvSpPr>
        <p:spPr/>
        <p:txBody>
          <a:bodyPr/>
          <a:lstStyle/>
          <a:p>
            <a:r>
              <a:rPr lang="en-US" dirty="0"/>
              <a:t>Use Half planes and semi-algebraic models to represent the obstacle space. (Read Chapter 3: Geometric Representations and Transformations from Planning Algorithms by Steven M. LaValle)</a:t>
            </a:r>
          </a:p>
          <a:p>
            <a:endParaRPr lang="en-US" dirty="0"/>
          </a:p>
          <a:p>
            <a:r>
              <a:rPr lang="en-US" dirty="0"/>
              <a:t>Show optimal path generation animation between start and goal point using a simple graphical interface. You need to show both the node exploration as well as the optimal path generated.</a:t>
            </a:r>
          </a:p>
        </p:txBody>
      </p:sp>
    </p:spTree>
    <p:extLst>
      <p:ext uri="{BB962C8B-B14F-4D97-AF65-F5344CB8AC3E}">
        <p14:creationId xmlns:p14="http://schemas.microsoft.com/office/powerpoint/2010/main" val="4191300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A48B-EFE3-4321-A9D3-849D99BB03BB}"/>
              </a:ext>
            </a:extLst>
          </p:cNvPr>
          <p:cNvSpPr>
            <a:spLocks noGrp="1"/>
          </p:cNvSpPr>
          <p:nvPr>
            <p:ph type="title"/>
          </p:nvPr>
        </p:nvSpPr>
        <p:spPr/>
        <p:txBody>
          <a:bodyPr/>
          <a:lstStyle/>
          <a:p>
            <a:r>
              <a:rPr lang="en-US" dirty="0"/>
              <a:t>Dijkstra and A* on a point robot (Continued..)</a:t>
            </a:r>
          </a:p>
        </p:txBody>
      </p:sp>
      <p:sp>
        <p:nvSpPr>
          <p:cNvPr id="3" name="Content Placeholder 2">
            <a:extLst>
              <a:ext uri="{FF2B5EF4-FFF2-40B4-BE49-F238E27FC236}">
                <a16:creationId xmlns:a16="http://schemas.microsoft.com/office/drawing/2014/main" id="{14C890D3-92A7-485C-AE19-643CD8694F0F}"/>
              </a:ext>
            </a:extLst>
          </p:cNvPr>
          <p:cNvSpPr>
            <a:spLocks noGrp="1"/>
          </p:cNvSpPr>
          <p:nvPr>
            <p:ph idx="1"/>
          </p:nvPr>
        </p:nvSpPr>
        <p:spPr/>
        <p:txBody>
          <a:bodyPr>
            <a:normAutofit fontScale="92500" lnSpcReduction="10000"/>
          </a:bodyPr>
          <a:lstStyle/>
          <a:p>
            <a:r>
              <a:rPr lang="en-US" dirty="0"/>
              <a:t>For this part of the project your code must take following inputs from the user</a:t>
            </a:r>
          </a:p>
          <a:p>
            <a:pPr marL="514350" indent="-514350">
              <a:buFont typeface="+mj-lt"/>
              <a:buAutoNum type="arabicPeriod"/>
            </a:pPr>
            <a:r>
              <a:rPr lang="en-US" dirty="0"/>
              <a:t>Start point</a:t>
            </a:r>
          </a:p>
          <a:p>
            <a:pPr marL="514350" indent="-514350">
              <a:buFont typeface="+mj-lt"/>
              <a:buAutoNum type="arabicPeriod"/>
            </a:pPr>
            <a:r>
              <a:rPr lang="en-US" dirty="0"/>
              <a:t>Resolution / Grid Size for the map</a:t>
            </a:r>
          </a:p>
          <a:p>
            <a:pPr marL="514350" indent="-514350">
              <a:buFont typeface="+mj-lt"/>
              <a:buAutoNum type="arabicPeriod"/>
            </a:pPr>
            <a:r>
              <a:rPr lang="en-US" dirty="0"/>
              <a:t>Goal point</a:t>
            </a:r>
          </a:p>
          <a:p>
            <a:pPr marL="0" indent="0">
              <a:buNone/>
            </a:pPr>
            <a:r>
              <a:rPr lang="en-US" dirty="0"/>
              <a:t>Remember to check the feasibility of all inputs</a:t>
            </a:r>
          </a:p>
          <a:p>
            <a:pPr marL="0" indent="0">
              <a:buNone/>
            </a:pPr>
            <a:endParaRPr lang="en-US" dirty="0"/>
          </a:p>
          <a:p>
            <a:r>
              <a:rPr lang="en-US" dirty="0"/>
              <a:t>Your code must output an animation of optimal path generation between start and goal point on the map. You need to show both the node exploration as well as the optimal path generated. ( For Python and C++, students can use </a:t>
            </a:r>
            <a:r>
              <a:rPr lang="en-US" dirty="0" err="1"/>
              <a:t>openCV</a:t>
            </a:r>
            <a:r>
              <a:rPr lang="en-US" dirty="0"/>
              <a:t> to make the GUI)</a:t>
            </a:r>
          </a:p>
          <a:p>
            <a:endParaRPr lang="en-US" dirty="0"/>
          </a:p>
        </p:txBody>
      </p:sp>
    </p:spTree>
    <p:extLst>
      <p:ext uri="{BB962C8B-B14F-4D97-AF65-F5344CB8AC3E}">
        <p14:creationId xmlns:p14="http://schemas.microsoft.com/office/powerpoint/2010/main" val="2940917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2CAF7-5AB4-48E5-B25C-3048A28537B0}"/>
              </a:ext>
            </a:extLst>
          </p:cNvPr>
          <p:cNvSpPr>
            <a:spLocks noGrp="1"/>
          </p:cNvSpPr>
          <p:nvPr>
            <p:ph type="title"/>
          </p:nvPr>
        </p:nvSpPr>
        <p:spPr/>
        <p:txBody>
          <a:bodyPr/>
          <a:lstStyle/>
          <a:p>
            <a:r>
              <a:rPr lang="en-US" dirty="0"/>
              <a:t>Dijkstra and A* on a rigid robot</a:t>
            </a:r>
          </a:p>
        </p:txBody>
      </p:sp>
      <p:sp>
        <p:nvSpPr>
          <p:cNvPr id="3" name="Content Placeholder 2">
            <a:extLst>
              <a:ext uri="{FF2B5EF4-FFF2-40B4-BE49-F238E27FC236}">
                <a16:creationId xmlns:a16="http://schemas.microsoft.com/office/drawing/2014/main" id="{F40E75D6-66F4-4D4A-9CEF-3C693150C011}"/>
              </a:ext>
            </a:extLst>
          </p:cNvPr>
          <p:cNvSpPr>
            <a:spLocks noGrp="1"/>
          </p:cNvSpPr>
          <p:nvPr>
            <p:ph idx="1"/>
          </p:nvPr>
        </p:nvSpPr>
        <p:spPr/>
        <p:txBody>
          <a:bodyPr/>
          <a:lstStyle/>
          <a:p>
            <a:r>
              <a:rPr lang="en-US" dirty="0"/>
              <a:t>Implement Dijkstra and A* algorithm to find a path between start and end point on a given map for a rigid robot (radius ≠ 0, clearance ≠ 0).</a:t>
            </a:r>
          </a:p>
          <a:p>
            <a:r>
              <a:rPr lang="en-US" dirty="0"/>
              <a:t>Consider workspace as a 8 connected space.</a:t>
            </a:r>
          </a:p>
          <a:p>
            <a:r>
              <a:rPr lang="en-US" dirty="0"/>
              <a:t>Use Half planes and semi-algebraic models to represent the obstacle space.</a:t>
            </a:r>
          </a:p>
          <a:p>
            <a:r>
              <a:rPr lang="en-US" dirty="0"/>
              <a:t>Use </a:t>
            </a:r>
            <a:r>
              <a:rPr lang="en-US" dirty="0" err="1"/>
              <a:t>Minkowski</a:t>
            </a:r>
            <a:r>
              <a:rPr lang="en-US" dirty="0"/>
              <a:t> addition to enlarge the obstacles. </a:t>
            </a:r>
          </a:p>
          <a:p>
            <a:r>
              <a:rPr lang="en-US" dirty="0"/>
              <a:t>Show optimal path generation animation between start and goal point using a simple graphical interface.</a:t>
            </a:r>
          </a:p>
          <a:p>
            <a:endParaRPr lang="en-US" dirty="0"/>
          </a:p>
          <a:p>
            <a:endParaRPr lang="en-US" dirty="0"/>
          </a:p>
          <a:p>
            <a:endParaRPr lang="en-US" dirty="0"/>
          </a:p>
        </p:txBody>
      </p:sp>
    </p:spTree>
    <p:extLst>
      <p:ext uri="{BB962C8B-B14F-4D97-AF65-F5344CB8AC3E}">
        <p14:creationId xmlns:p14="http://schemas.microsoft.com/office/powerpoint/2010/main" val="597737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82E2-E84C-40F9-A787-389C5C4CE630}"/>
              </a:ext>
            </a:extLst>
          </p:cNvPr>
          <p:cNvSpPr>
            <a:spLocks noGrp="1"/>
          </p:cNvSpPr>
          <p:nvPr>
            <p:ph type="title"/>
          </p:nvPr>
        </p:nvSpPr>
        <p:spPr/>
        <p:txBody>
          <a:bodyPr/>
          <a:lstStyle/>
          <a:p>
            <a:r>
              <a:rPr lang="en-US" dirty="0"/>
              <a:t>Dijkstra and A* on a rigid robot (Continued..)</a:t>
            </a:r>
          </a:p>
        </p:txBody>
      </p:sp>
      <p:sp>
        <p:nvSpPr>
          <p:cNvPr id="3" name="Content Placeholder 2">
            <a:extLst>
              <a:ext uri="{FF2B5EF4-FFF2-40B4-BE49-F238E27FC236}">
                <a16:creationId xmlns:a16="http://schemas.microsoft.com/office/drawing/2014/main" id="{D973C6B9-CEE2-466D-B0E4-C1B39C55DDD8}"/>
              </a:ext>
            </a:extLst>
          </p:cNvPr>
          <p:cNvSpPr>
            <a:spLocks noGrp="1"/>
          </p:cNvSpPr>
          <p:nvPr>
            <p:ph idx="1"/>
          </p:nvPr>
        </p:nvSpPr>
        <p:spPr/>
        <p:txBody>
          <a:bodyPr>
            <a:normAutofit fontScale="85000" lnSpcReduction="20000"/>
          </a:bodyPr>
          <a:lstStyle/>
          <a:p>
            <a:r>
              <a:rPr lang="en-US" dirty="0"/>
              <a:t>For this part of the project your code must take following inputs from the user</a:t>
            </a:r>
          </a:p>
          <a:p>
            <a:pPr marL="514350" indent="-514350">
              <a:buFont typeface="+mj-lt"/>
              <a:buAutoNum type="arabicPeriod"/>
            </a:pPr>
            <a:r>
              <a:rPr lang="en-US" dirty="0"/>
              <a:t>Start point</a:t>
            </a:r>
          </a:p>
          <a:p>
            <a:pPr marL="514350" indent="-514350">
              <a:buFont typeface="+mj-lt"/>
              <a:buAutoNum type="arabicPeriod"/>
            </a:pPr>
            <a:r>
              <a:rPr lang="en-US" dirty="0"/>
              <a:t>Robot radius</a:t>
            </a:r>
          </a:p>
          <a:p>
            <a:pPr marL="514350" indent="-514350">
              <a:buFont typeface="+mj-lt"/>
              <a:buAutoNum type="arabicPeriod"/>
            </a:pPr>
            <a:r>
              <a:rPr lang="en-US" dirty="0"/>
              <a:t>Clearance </a:t>
            </a:r>
          </a:p>
          <a:p>
            <a:pPr marL="514350" indent="-514350">
              <a:buFont typeface="+mj-lt"/>
              <a:buAutoNum type="arabicPeriod"/>
            </a:pPr>
            <a:r>
              <a:rPr lang="en-US" dirty="0"/>
              <a:t>Resolution / Grid Size for the map</a:t>
            </a:r>
          </a:p>
          <a:p>
            <a:pPr marL="514350" indent="-514350">
              <a:buFont typeface="+mj-lt"/>
              <a:buAutoNum type="arabicPeriod"/>
            </a:pPr>
            <a:r>
              <a:rPr lang="en-US" dirty="0"/>
              <a:t>Goal point</a:t>
            </a:r>
          </a:p>
          <a:p>
            <a:pPr marL="0" indent="0">
              <a:buNone/>
            </a:pPr>
            <a:r>
              <a:rPr lang="en-US" dirty="0"/>
              <a:t>Remember to check the feasibility of all inputs</a:t>
            </a:r>
          </a:p>
          <a:p>
            <a:pPr marL="0" indent="0">
              <a:buNone/>
            </a:pPr>
            <a:endParaRPr lang="en-US" dirty="0"/>
          </a:p>
          <a:p>
            <a:r>
              <a:rPr lang="en-US" dirty="0"/>
              <a:t>Your code must output an animation of optimal path generation between start and goal point on the map. You need to show both the node exploration as well as the optimal path generated. ( For Python and C++, students can use </a:t>
            </a:r>
            <a:r>
              <a:rPr lang="en-US" dirty="0" err="1"/>
              <a:t>openCV</a:t>
            </a:r>
            <a:r>
              <a:rPr lang="en-US" dirty="0"/>
              <a:t> to make the GUI)</a:t>
            </a:r>
          </a:p>
          <a:p>
            <a:endParaRPr lang="en-US" dirty="0"/>
          </a:p>
          <a:p>
            <a:endParaRPr lang="en-US" dirty="0"/>
          </a:p>
        </p:txBody>
      </p:sp>
    </p:spTree>
    <p:extLst>
      <p:ext uri="{BB962C8B-B14F-4D97-AF65-F5344CB8AC3E}">
        <p14:creationId xmlns:p14="http://schemas.microsoft.com/office/powerpoint/2010/main" val="3771770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43DC-1F3C-4738-BA1D-FAAAA764F87F}"/>
              </a:ext>
            </a:extLst>
          </p:cNvPr>
          <p:cNvSpPr>
            <a:spLocks noGrp="1"/>
          </p:cNvSpPr>
          <p:nvPr>
            <p:ph type="title"/>
          </p:nvPr>
        </p:nvSpPr>
        <p:spPr/>
        <p:txBody>
          <a:bodyPr/>
          <a:lstStyle/>
          <a:p>
            <a:r>
              <a:rPr lang="en-US" dirty="0"/>
              <a:t>Difference between point and rigid robot</a:t>
            </a:r>
          </a:p>
        </p:txBody>
      </p:sp>
      <p:pic>
        <p:nvPicPr>
          <p:cNvPr id="7" name="Content Placeholder 6">
            <a:extLst>
              <a:ext uri="{FF2B5EF4-FFF2-40B4-BE49-F238E27FC236}">
                <a16:creationId xmlns:a16="http://schemas.microsoft.com/office/drawing/2014/main" id="{847A1D13-0415-48F0-97D3-FC684B0689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014" y="1499274"/>
            <a:ext cx="3341660" cy="2930144"/>
          </a:xfrm>
        </p:spPr>
      </p:pic>
      <p:pic>
        <p:nvPicPr>
          <p:cNvPr id="9" name="Picture 8">
            <a:extLst>
              <a:ext uri="{FF2B5EF4-FFF2-40B4-BE49-F238E27FC236}">
                <a16:creationId xmlns:a16="http://schemas.microsoft.com/office/drawing/2014/main" id="{857304FC-D023-4A69-AF74-9411ABFC97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9729" y="1499274"/>
            <a:ext cx="3531921" cy="2982666"/>
          </a:xfrm>
          <a:prstGeom prst="rect">
            <a:avLst/>
          </a:prstGeom>
        </p:spPr>
      </p:pic>
      <p:sp>
        <p:nvSpPr>
          <p:cNvPr id="10" name="TextBox 9">
            <a:extLst>
              <a:ext uri="{FF2B5EF4-FFF2-40B4-BE49-F238E27FC236}">
                <a16:creationId xmlns:a16="http://schemas.microsoft.com/office/drawing/2014/main" id="{A0FC2686-262F-4DAE-ACC4-23EB321DC911}"/>
              </a:ext>
            </a:extLst>
          </p:cNvPr>
          <p:cNvSpPr txBox="1"/>
          <p:nvPr/>
        </p:nvSpPr>
        <p:spPr>
          <a:xfrm>
            <a:off x="1451014" y="4786968"/>
            <a:ext cx="3465885" cy="369332"/>
          </a:xfrm>
          <a:prstGeom prst="rect">
            <a:avLst/>
          </a:prstGeom>
          <a:noFill/>
        </p:spPr>
        <p:txBody>
          <a:bodyPr wrap="none" rtlCol="0">
            <a:spAutoFit/>
          </a:bodyPr>
          <a:lstStyle/>
          <a:p>
            <a:r>
              <a:rPr lang="en-US" dirty="0"/>
              <a:t>Navigation scenario for point robot</a:t>
            </a:r>
          </a:p>
        </p:txBody>
      </p:sp>
      <p:sp>
        <p:nvSpPr>
          <p:cNvPr id="11" name="TextBox 10">
            <a:extLst>
              <a:ext uri="{FF2B5EF4-FFF2-40B4-BE49-F238E27FC236}">
                <a16:creationId xmlns:a16="http://schemas.microsoft.com/office/drawing/2014/main" id="{511E48E8-77FD-4130-9375-21737053A675}"/>
              </a:ext>
            </a:extLst>
          </p:cNvPr>
          <p:cNvSpPr txBox="1"/>
          <p:nvPr/>
        </p:nvSpPr>
        <p:spPr>
          <a:xfrm>
            <a:off x="6790962" y="4786968"/>
            <a:ext cx="3389454" cy="369332"/>
          </a:xfrm>
          <a:prstGeom prst="rect">
            <a:avLst/>
          </a:prstGeom>
          <a:noFill/>
        </p:spPr>
        <p:txBody>
          <a:bodyPr wrap="none" rtlCol="0">
            <a:spAutoFit/>
          </a:bodyPr>
          <a:lstStyle/>
          <a:p>
            <a:r>
              <a:rPr lang="en-US" dirty="0"/>
              <a:t>Navigation scenario for rigid robot</a:t>
            </a:r>
          </a:p>
        </p:txBody>
      </p:sp>
    </p:spTree>
    <p:extLst>
      <p:ext uri="{BB962C8B-B14F-4D97-AF65-F5344CB8AC3E}">
        <p14:creationId xmlns:p14="http://schemas.microsoft.com/office/powerpoint/2010/main" val="2632065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88E9B-0C68-47AC-9AAE-E9A100C2561C}"/>
              </a:ext>
            </a:extLst>
          </p:cNvPr>
          <p:cNvSpPr>
            <a:spLocks noGrp="1"/>
          </p:cNvSpPr>
          <p:nvPr>
            <p:ph type="title"/>
          </p:nvPr>
        </p:nvSpPr>
        <p:spPr/>
        <p:txBody>
          <a:bodyPr/>
          <a:lstStyle/>
          <a:p>
            <a:r>
              <a:rPr lang="en-US" dirty="0"/>
              <a:t>Clearance </a:t>
            </a:r>
          </a:p>
        </p:txBody>
      </p:sp>
      <p:sp>
        <p:nvSpPr>
          <p:cNvPr id="3" name="Content Placeholder 2">
            <a:extLst>
              <a:ext uri="{FF2B5EF4-FFF2-40B4-BE49-F238E27FC236}">
                <a16:creationId xmlns:a16="http://schemas.microsoft.com/office/drawing/2014/main" id="{D746D8C2-D436-4AD1-A1A5-D43043B3E924}"/>
              </a:ext>
            </a:extLst>
          </p:cNvPr>
          <p:cNvSpPr>
            <a:spLocks noGrp="1"/>
          </p:cNvSpPr>
          <p:nvPr>
            <p:ph idx="1"/>
          </p:nvPr>
        </p:nvSpPr>
        <p:spPr/>
        <p:txBody>
          <a:bodyPr/>
          <a:lstStyle/>
          <a:p>
            <a:r>
              <a:rPr lang="en-US" dirty="0"/>
              <a:t>Clearance is a maximum distance between the obstacle and the extreme point of the rigid robot.</a:t>
            </a:r>
          </a:p>
          <a:p>
            <a:endParaRPr lang="en-US" dirty="0"/>
          </a:p>
        </p:txBody>
      </p:sp>
      <p:pic>
        <p:nvPicPr>
          <p:cNvPr id="7" name="Picture 6">
            <a:extLst>
              <a:ext uri="{FF2B5EF4-FFF2-40B4-BE49-F238E27FC236}">
                <a16:creationId xmlns:a16="http://schemas.microsoft.com/office/drawing/2014/main" id="{2800E03D-6D05-46FF-83B5-F9DB488CF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7634" y="3084197"/>
            <a:ext cx="2556732" cy="2678662"/>
          </a:xfrm>
          <a:prstGeom prst="rect">
            <a:avLst/>
          </a:prstGeom>
        </p:spPr>
      </p:pic>
    </p:spTree>
    <p:extLst>
      <p:ext uri="{BB962C8B-B14F-4D97-AF65-F5344CB8AC3E}">
        <p14:creationId xmlns:p14="http://schemas.microsoft.com/office/powerpoint/2010/main" val="1745038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01C25-8A26-4794-87FB-107E575AA2BC}"/>
              </a:ext>
            </a:extLst>
          </p:cNvPr>
          <p:cNvSpPr>
            <a:spLocks noGrp="1"/>
          </p:cNvSpPr>
          <p:nvPr>
            <p:ph type="title"/>
          </p:nvPr>
        </p:nvSpPr>
        <p:spPr/>
        <p:txBody>
          <a:bodyPr/>
          <a:lstStyle/>
          <a:p>
            <a:r>
              <a:rPr lang="en-US" dirty="0"/>
              <a:t>Map to be Used</a:t>
            </a:r>
          </a:p>
        </p:txBody>
      </p:sp>
      <p:pic>
        <p:nvPicPr>
          <p:cNvPr id="5" name="Content Placeholder 4">
            <a:extLst>
              <a:ext uri="{FF2B5EF4-FFF2-40B4-BE49-F238E27FC236}">
                <a16:creationId xmlns:a16="http://schemas.microsoft.com/office/drawing/2014/main" id="{6F657281-9B61-4F8C-85E6-BA5272E717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3300" y="1462125"/>
            <a:ext cx="7205400" cy="4384418"/>
          </a:xfrm>
        </p:spPr>
      </p:pic>
      <p:sp>
        <p:nvSpPr>
          <p:cNvPr id="3" name="Rectangle 2">
            <a:extLst>
              <a:ext uri="{FF2B5EF4-FFF2-40B4-BE49-F238E27FC236}">
                <a16:creationId xmlns:a16="http://schemas.microsoft.com/office/drawing/2014/main" id="{B75B14D9-204B-4A71-B626-D3672ED3E41D}"/>
              </a:ext>
            </a:extLst>
          </p:cNvPr>
          <p:cNvSpPr/>
          <p:nvPr/>
        </p:nvSpPr>
        <p:spPr>
          <a:xfrm>
            <a:off x="1110876" y="5846543"/>
            <a:ext cx="9618083" cy="646331"/>
          </a:xfrm>
          <a:prstGeom prst="rect">
            <a:avLst/>
          </a:prstGeom>
        </p:spPr>
        <p:txBody>
          <a:bodyPr wrap="square">
            <a:spAutoFit/>
          </a:bodyPr>
          <a:lstStyle/>
          <a:p>
            <a:r>
              <a:rPr lang="en-US" dirty="0"/>
              <a:t>Note – </a:t>
            </a:r>
          </a:p>
          <a:p>
            <a:r>
              <a:rPr lang="en-US" dirty="0"/>
              <a:t>1) The map is not scaled to the true dimensions</a:t>
            </a:r>
          </a:p>
        </p:txBody>
      </p:sp>
    </p:spTree>
    <p:extLst>
      <p:ext uri="{BB962C8B-B14F-4D97-AF65-F5344CB8AC3E}">
        <p14:creationId xmlns:p14="http://schemas.microsoft.com/office/powerpoint/2010/main" val="3128034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1317</TotalTime>
  <Words>560</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Project 2: Implementation of Dijkstra and A* algorithm on point and rigid robots</vt:lpstr>
      <vt:lpstr>Dijkstra and A* on a point robot</vt:lpstr>
      <vt:lpstr>Dijkstra and A* on a point robot (Continued..)</vt:lpstr>
      <vt:lpstr>Dijkstra and A* on a point robot (Continued..)</vt:lpstr>
      <vt:lpstr>Dijkstra and A* on a rigid robot</vt:lpstr>
      <vt:lpstr>Dijkstra and A* on a rigid robot (Continued..)</vt:lpstr>
      <vt:lpstr>Difference between point and rigid robot</vt:lpstr>
      <vt:lpstr>Clearance </vt:lpstr>
      <vt:lpstr>Map to be Used</vt:lpstr>
      <vt:lpstr>Due Date and Deliverables </vt:lpstr>
      <vt:lpstr>Submission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Project-2 Implementation of Dijkstra and A* algorithm on point and rigid robots</dc:title>
  <dc:creator>Utsav Patel</dc:creator>
  <cp:lastModifiedBy>Ashwin Goyal</cp:lastModifiedBy>
  <cp:revision>46</cp:revision>
  <dcterms:created xsi:type="dcterms:W3CDTF">2019-03-09T16:46:28Z</dcterms:created>
  <dcterms:modified xsi:type="dcterms:W3CDTF">2019-03-18T22:34:51Z</dcterms:modified>
</cp:coreProperties>
</file>