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8" r:id="rId8"/>
    <p:sldId id="269" r:id="rId9"/>
    <p:sldId id="277" r:id="rId10"/>
    <p:sldId id="270" r:id="rId11"/>
    <p:sldId id="273" r:id="rId12"/>
    <p:sldId id="274" r:id="rId13"/>
    <p:sldId id="271" r:id="rId14"/>
    <p:sldId id="275" r:id="rId15"/>
    <p:sldId id="276" r:id="rId16"/>
    <p:sldId id="263" r:id="rId17"/>
    <p:sldId id="264" r:id="rId18"/>
    <p:sldId id="265" r:id="rId19"/>
    <p:sldId id="266" r:id="rId20"/>
    <p:sldId id="267" r:id="rId21"/>
    <p:sldId id="26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AA85E1-43E7-4331-B525-98B48DB6210E}" type="datetimeFigureOut">
              <a:rPr lang="en-IN" smtClean="0"/>
              <a:t>28-01-2025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8FEA7-F7C0-40B8-B768-5374F9236005}" type="slidenum">
              <a:rPr lang="en-IN" smtClean="0"/>
              <a:t>‹#›</a:t>
            </a:fld>
            <a:endParaRPr lang="en-IN"/>
          </a:p>
        </p:txBody>
      </p:sp>
    </p:spTree>
    <p:extLst>
      <p:ext uri="{BB962C8B-B14F-4D97-AF65-F5344CB8AC3E}">
        <p14:creationId xmlns:p14="http://schemas.microsoft.com/office/powerpoint/2010/main" val="1223028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AA85E1-43E7-4331-B525-98B48DB6210E}" type="datetimeFigureOut">
              <a:rPr lang="en-IN" smtClean="0"/>
              <a:t>28-01-2025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8FEA7-F7C0-40B8-B768-5374F9236005}" type="slidenum">
              <a:rPr lang="en-IN" smtClean="0"/>
              <a:t>‹#›</a:t>
            </a:fld>
            <a:endParaRPr lang="en-IN"/>
          </a:p>
        </p:txBody>
      </p:sp>
    </p:spTree>
    <p:extLst>
      <p:ext uri="{BB962C8B-B14F-4D97-AF65-F5344CB8AC3E}">
        <p14:creationId xmlns:p14="http://schemas.microsoft.com/office/powerpoint/2010/main" val="3417832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AA85E1-43E7-4331-B525-98B48DB6210E}" type="datetimeFigureOut">
              <a:rPr lang="en-IN" smtClean="0"/>
              <a:t>28-01-2025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8FEA7-F7C0-40B8-B768-5374F923600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19809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AA85E1-43E7-4331-B525-98B48DB6210E}" type="datetimeFigureOut">
              <a:rPr lang="en-IN" smtClean="0"/>
              <a:t>28-01-2025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8FEA7-F7C0-40B8-B768-5374F9236005}" type="slidenum">
              <a:rPr lang="en-IN" smtClean="0"/>
              <a:t>‹#›</a:t>
            </a:fld>
            <a:endParaRPr lang="en-IN"/>
          </a:p>
        </p:txBody>
      </p:sp>
    </p:spTree>
    <p:extLst>
      <p:ext uri="{BB962C8B-B14F-4D97-AF65-F5344CB8AC3E}">
        <p14:creationId xmlns:p14="http://schemas.microsoft.com/office/powerpoint/2010/main" val="495830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AA85E1-43E7-4331-B525-98B48DB6210E}" type="datetimeFigureOut">
              <a:rPr lang="en-IN" smtClean="0"/>
              <a:t>28-01-2025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8FEA7-F7C0-40B8-B768-5374F923600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11597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AA85E1-43E7-4331-B525-98B48DB6210E}" type="datetimeFigureOut">
              <a:rPr lang="en-IN" smtClean="0"/>
              <a:t>28-01-2025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8FEA7-F7C0-40B8-B768-5374F9236005}" type="slidenum">
              <a:rPr lang="en-IN" smtClean="0"/>
              <a:t>‹#›</a:t>
            </a:fld>
            <a:endParaRPr lang="en-IN"/>
          </a:p>
        </p:txBody>
      </p:sp>
    </p:spTree>
    <p:extLst>
      <p:ext uri="{BB962C8B-B14F-4D97-AF65-F5344CB8AC3E}">
        <p14:creationId xmlns:p14="http://schemas.microsoft.com/office/powerpoint/2010/main" val="2495277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A85E1-43E7-4331-B525-98B48DB6210E}" type="datetimeFigureOut">
              <a:rPr lang="en-IN" smtClean="0"/>
              <a:t>28-01-2025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8FEA7-F7C0-40B8-B768-5374F9236005}" type="slidenum">
              <a:rPr lang="en-IN" smtClean="0"/>
              <a:t>‹#›</a:t>
            </a:fld>
            <a:endParaRPr lang="en-IN"/>
          </a:p>
        </p:txBody>
      </p:sp>
    </p:spTree>
    <p:extLst>
      <p:ext uri="{BB962C8B-B14F-4D97-AF65-F5344CB8AC3E}">
        <p14:creationId xmlns:p14="http://schemas.microsoft.com/office/powerpoint/2010/main" val="13636791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A85E1-43E7-4331-B525-98B48DB6210E}" type="datetimeFigureOut">
              <a:rPr lang="en-IN" smtClean="0"/>
              <a:t>28-01-2025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8FEA7-F7C0-40B8-B768-5374F9236005}" type="slidenum">
              <a:rPr lang="en-IN" smtClean="0"/>
              <a:t>‹#›</a:t>
            </a:fld>
            <a:endParaRPr lang="en-IN"/>
          </a:p>
        </p:txBody>
      </p:sp>
    </p:spTree>
    <p:extLst>
      <p:ext uri="{BB962C8B-B14F-4D97-AF65-F5344CB8AC3E}">
        <p14:creationId xmlns:p14="http://schemas.microsoft.com/office/powerpoint/2010/main" val="518831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A85E1-43E7-4331-B525-98B48DB6210E}" type="datetimeFigureOut">
              <a:rPr lang="en-IN" smtClean="0"/>
              <a:t>28-01-2025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8FEA7-F7C0-40B8-B768-5374F9236005}" type="slidenum">
              <a:rPr lang="en-IN" smtClean="0"/>
              <a:t>‹#›</a:t>
            </a:fld>
            <a:endParaRPr lang="en-IN"/>
          </a:p>
        </p:txBody>
      </p:sp>
    </p:spTree>
    <p:extLst>
      <p:ext uri="{BB962C8B-B14F-4D97-AF65-F5344CB8AC3E}">
        <p14:creationId xmlns:p14="http://schemas.microsoft.com/office/powerpoint/2010/main" val="3683741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AA85E1-43E7-4331-B525-98B48DB6210E}" type="datetimeFigureOut">
              <a:rPr lang="en-IN" smtClean="0"/>
              <a:t>28-01-2025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8FEA7-F7C0-40B8-B768-5374F9236005}" type="slidenum">
              <a:rPr lang="en-IN" smtClean="0"/>
              <a:t>‹#›</a:t>
            </a:fld>
            <a:endParaRPr lang="en-IN"/>
          </a:p>
        </p:txBody>
      </p:sp>
    </p:spTree>
    <p:extLst>
      <p:ext uri="{BB962C8B-B14F-4D97-AF65-F5344CB8AC3E}">
        <p14:creationId xmlns:p14="http://schemas.microsoft.com/office/powerpoint/2010/main" val="1907413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AA85E1-43E7-4331-B525-98B48DB6210E}" type="datetimeFigureOut">
              <a:rPr lang="en-IN" smtClean="0"/>
              <a:t>28-01-2025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48FEA7-F7C0-40B8-B768-5374F9236005}" type="slidenum">
              <a:rPr lang="en-IN" smtClean="0"/>
              <a:t>‹#›</a:t>
            </a:fld>
            <a:endParaRPr lang="en-IN"/>
          </a:p>
        </p:txBody>
      </p:sp>
    </p:spTree>
    <p:extLst>
      <p:ext uri="{BB962C8B-B14F-4D97-AF65-F5344CB8AC3E}">
        <p14:creationId xmlns:p14="http://schemas.microsoft.com/office/powerpoint/2010/main" val="2360349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AA85E1-43E7-4331-B525-98B48DB6210E}" type="datetimeFigureOut">
              <a:rPr lang="en-IN" smtClean="0"/>
              <a:t>28-01-2025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48FEA7-F7C0-40B8-B768-5374F9236005}" type="slidenum">
              <a:rPr lang="en-IN" smtClean="0"/>
              <a:t>‹#›</a:t>
            </a:fld>
            <a:endParaRPr lang="en-IN"/>
          </a:p>
        </p:txBody>
      </p:sp>
    </p:spTree>
    <p:extLst>
      <p:ext uri="{BB962C8B-B14F-4D97-AF65-F5344CB8AC3E}">
        <p14:creationId xmlns:p14="http://schemas.microsoft.com/office/powerpoint/2010/main" val="53119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AA85E1-43E7-4331-B525-98B48DB6210E}" type="datetimeFigureOut">
              <a:rPr lang="en-IN" smtClean="0"/>
              <a:t>28-01-2025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48FEA7-F7C0-40B8-B768-5374F9236005}" type="slidenum">
              <a:rPr lang="en-IN" smtClean="0"/>
              <a:t>‹#›</a:t>
            </a:fld>
            <a:endParaRPr lang="en-IN"/>
          </a:p>
        </p:txBody>
      </p:sp>
    </p:spTree>
    <p:extLst>
      <p:ext uri="{BB962C8B-B14F-4D97-AF65-F5344CB8AC3E}">
        <p14:creationId xmlns:p14="http://schemas.microsoft.com/office/powerpoint/2010/main" val="3581405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AA85E1-43E7-4331-B525-98B48DB6210E}" type="datetimeFigureOut">
              <a:rPr lang="en-IN" smtClean="0"/>
              <a:t>28-01-2025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48FEA7-F7C0-40B8-B768-5374F9236005}" type="slidenum">
              <a:rPr lang="en-IN" smtClean="0"/>
              <a:t>‹#›</a:t>
            </a:fld>
            <a:endParaRPr lang="en-IN"/>
          </a:p>
        </p:txBody>
      </p:sp>
    </p:spTree>
    <p:extLst>
      <p:ext uri="{BB962C8B-B14F-4D97-AF65-F5344CB8AC3E}">
        <p14:creationId xmlns:p14="http://schemas.microsoft.com/office/powerpoint/2010/main" val="3749464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AA85E1-43E7-4331-B525-98B48DB6210E}" type="datetimeFigureOut">
              <a:rPr lang="en-IN" smtClean="0"/>
              <a:t>28-01-2025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48FEA7-F7C0-40B8-B768-5374F9236005}" type="slidenum">
              <a:rPr lang="en-IN" smtClean="0"/>
              <a:t>‹#›</a:t>
            </a:fld>
            <a:endParaRPr lang="en-IN"/>
          </a:p>
        </p:txBody>
      </p:sp>
    </p:spTree>
    <p:extLst>
      <p:ext uri="{BB962C8B-B14F-4D97-AF65-F5344CB8AC3E}">
        <p14:creationId xmlns:p14="http://schemas.microsoft.com/office/powerpoint/2010/main" val="2157894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AA85E1-43E7-4331-B525-98B48DB6210E}" type="datetimeFigureOut">
              <a:rPr lang="en-IN" smtClean="0"/>
              <a:t>28-01-2025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48FEA7-F7C0-40B8-B768-5374F9236005}" type="slidenum">
              <a:rPr lang="en-IN" smtClean="0"/>
              <a:t>‹#›</a:t>
            </a:fld>
            <a:endParaRPr lang="en-IN"/>
          </a:p>
        </p:txBody>
      </p:sp>
    </p:spTree>
    <p:extLst>
      <p:ext uri="{BB962C8B-B14F-4D97-AF65-F5344CB8AC3E}">
        <p14:creationId xmlns:p14="http://schemas.microsoft.com/office/powerpoint/2010/main" val="2884753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AA85E1-43E7-4331-B525-98B48DB6210E}" type="datetimeFigureOut">
              <a:rPr lang="en-IN" smtClean="0"/>
              <a:t>28-01-2025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D48FEA7-F7C0-40B8-B768-5374F9236005}" type="slidenum">
              <a:rPr lang="en-IN" smtClean="0"/>
              <a:t>‹#›</a:t>
            </a:fld>
            <a:endParaRPr lang="en-IN"/>
          </a:p>
        </p:txBody>
      </p:sp>
    </p:spTree>
    <p:extLst>
      <p:ext uri="{BB962C8B-B14F-4D97-AF65-F5344CB8AC3E}">
        <p14:creationId xmlns:p14="http://schemas.microsoft.com/office/powerpoint/2010/main" val="1167962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CC54E-7FA3-B972-9354-D592CBFDF997}"/>
              </a:ext>
            </a:extLst>
          </p:cNvPr>
          <p:cNvSpPr>
            <a:spLocks noGrp="1"/>
          </p:cNvSpPr>
          <p:nvPr>
            <p:ph type="ctrTitle"/>
          </p:nvPr>
        </p:nvSpPr>
        <p:spPr>
          <a:xfrm>
            <a:off x="1398913" y="2925644"/>
            <a:ext cx="7766936" cy="1646302"/>
          </a:xfrm>
        </p:spPr>
        <p:txBody>
          <a:bodyPr/>
          <a:lstStyle/>
          <a:p>
            <a:pPr algn="ctr"/>
            <a:r>
              <a:rPr lang="en-IN" sz="6600" b="1" dirty="0">
                <a:solidFill>
                  <a:schemeClr val="tx1"/>
                </a:solidFill>
              </a:rPr>
              <a:t>Insurance Analytics</a:t>
            </a:r>
            <a:br>
              <a:rPr lang="en-IN" sz="6600" b="1" dirty="0">
                <a:solidFill>
                  <a:schemeClr val="tx1"/>
                </a:solidFill>
              </a:rPr>
            </a:br>
            <a:r>
              <a:rPr lang="en-IN" sz="6600" b="1" dirty="0">
                <a:solidFill>
                  <a:schemeClr val="tx1"/>
                </a:solidFill>
              </a:rPr>
              <a:t>Project</a:t>
            </a:r>
          </a:p>
        </p:txBody>
      </p:sp>
      <p:pic>
        <p:nvPicPr>
          <p:cNvPr id="4" name="Picture 3">
            <a:extLst>
              <a:ext uri="{FF2B5EF4-FFF2-40B4-BE49-F238E27FC236}">
                <a16:creationId xmlns:a16="http://schemas.microsoft.com/office/drawing/2014/main" id="{B12C758B-8579-62B2-3454-2CDED9F12757}"/>
              </a:ext>
            </a:extLst>
          </p:cNvPr>
          <p:cNvPicPr>
            <a:picLocks noChangeAspect="1"/>
          </p:cNvPicPr>
          <p:nvPr/>
        </p:nvPicPr>
        <p:blipFill>
          <a:blip r:embed="rId2"/>
          <a:stretch>
            <a:fillRect/>
          </a:stretch>
        </p:blipFill>
        <p:spPr>
          <a:xfrm>
            <a:off x="4157953" y="1199658"/>
            <a:ext cx="2248855" cy="6762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1CA7B8A8-CAC5-7971-5007-613CF1570E9F}"/>
              </a:ext>
            </a:extLst>
          </p:cNvPr>
          <p:cNvSpPr txBox="1"/>
          <p:nvPr/>
        </p:nvSpPr>
        <p:spPr>
          <a:xfrm>
            <a:off x="4758813" y="4640824"/>
            <a:ext cx="1337187" cy="584775"/>
          </a:xfrm>
          <a:prstGeom prst="rect">
            <a:avLst/>
          </a:prstGeom>
          <a:noFill/>
        </p:spPr>
        <p:txBody>
          <a:bodyPr wrap="square" rtlCol="0">
            <a:spAutoFit/>
          </a:bodyPr>
          <a:lstStyle/>
          <a:p>
            <a:r>
              <a:rPr lang="en-IN" sz="3200" dirty="0"/>
              <a:t>P738</a:t>
            </a:r>
          </a:p>
        </p:txBody>
      </p:sp>
    </p:spTree>
    <p:extLst>
      <p:ext uri="{BB962C8B-B14F-4D97-AF65-F5344CB8AC3E}">
        <p14:creationId xmlns:p14="http://schemas.microsoft.com/office/powerpoint/2010/main" val="199509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E5175-E7E9-B541-090E-494BEC9B24DE}"/>
              </a:ext>
            </a:extLst>
          </p:cNvPr>
          <p:cNvSpPr>
            <a:spLocks noGrp="1"/>
          </p:cNvSpPr>
          <p:nvPr>
            <p:ph type="title"/>
          </p:nvPr>
        </p:nvSpPr>
        <p:spPr>
          <a:xfrm>
            <a:off x="677334" y="609600"/>
            <a:ext cx="8596668" cy="511277"/>
          </a:xfrm>
        </p:spPr>
        <p:txBody>
          <a:bodyPr>
            <a:normAutofit/>
          </a:bodyPr>
          <a:lstStyle/>
          <a:p>
            <a:r>
              <a:rPr lang="en-IN" sz="2400" dirty="0">
                <a:solidFill>
                  <a:schemeClr val="tx1"/>
                </a:solidFill>
              </a:rPr>
              <a:t>3.1 Cross Sell- Target, Achieve, New</a:t>
            </a:r>
          </a:p>
        </p:txBody>
      </p:sp>
      <p:pic>
        <p:nvPicPr>
          <p:cNvPr id="5" name="Content Placeholder 4">
            <a:extLst>
              <a:ext uri="{FF2B5EF4-FFF2-40B4-BE49-F238E27FC236}">
                <a16:creationId xmlns:a16="http://schemas.microsoft.com/office/drawing/2014/main" id="{767429E0-0DB8-6729-241E-8A4A6B5F73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896" y="1288512"/>
            <a:ext cx="4811993" cy="4743641"/>
          </a:xfrm>
        </p:spPr>
      </p:pic>
    </p:spTree>
    <p:extLst>
      <p:ext uri="{BB962C8B-B14F-4D97-AF65-F5344CB8AC3E}">
        <p14:creationId xmlns:p14="http://schemas.microsoft.com/office/powerpoint/2010/main" val="978794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C5C39-7DF2-9D55-EC7B-76C4FA9E8F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EF1EE1-EC70-F9D4-D466-471972F445D6}"/>
              </a:ext>
            </a:extLst>
          </p:cNvPr>
          <p:cNvSpPr>
            <a:spLocks noGrp="1"/>
          </p:cNvSpPr>
          <p:nvPr>
            <p:ph type="title"/>
          </p:nvPr>
        </p:nvSpPr>
        <p:spPr>
          <a:xfrm>
            <a:off x="677334" y="609600"/>
            <a:ext cx="8596668" cy="511277"/>
          </a:xfrm>
        </p:spPr>
        <p:txBody>
          <a:bodyPr>
            <a:normAutofit/>
          </a:bodyPr>
          <a:lstStyle/>
          <a:p>
            <a:r>
              <a:rPr lang="en-IN" sz="2400" dirty="0">
                <a:solidFill>
                  <a:schemeClr val="tx1"/>
                </a:solidFill>
              </a:rPr>
              <a:t>3.2 New- Target, Achieve, New</a:t>
            </a:r>
          </a:p>
        </p:txBody>
      </p:sp>
      <p:pic>
        <p:nvPicPr>
          <p:cNvPr id="7" name="Content Placeholder 6">
            <a:extLst>
              <a:ext uri="{FF2B5EF4-FFF2-40B4-BE49-F238E27FC236}">
                <a16:creationId xmlns:a16="http://schemas.microsoft.com/office/drawing/2014/main" id="{72D59B60-EA4C-DB41-2CE0-CF555575AC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2351" y="3839134"/>
            <a:ext cx="5661975" cy="2128357"/>
          </a:xfrm>
        </p:spPr>
      </p:pic>
      <p:pic>
        <p:nvPicPr>
          <p:cNvPr id="9" name="Picture 8">
            <a:extLst>
              <a:ext uri="{FF2B5EF4-FFF2-40B4-BE49-F238E27FC236}">
                <a16:creationId xmlns:a16="http://schemas.microsoft.com/office/drawing/2014/main" id="{5947032B-67DD-0F14-FF0F-45C8420341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3937" y="1571662"/>
            <a:ext cx="3252852" cy="1816687"/>
          </a:xfrm>
          <a:prstGeom prst="rect">
            <a:avLst/>
          </a:prstGeom>
        </p:spPr>
      </p:pic>
      <p:pic>
        <p:nvPicPr>
          <p:cNvPr id="11" name="Picture 10">
            <a:extLst>
              <a:ext uri="{FF2B5EF4-FFF2-40B4-BE49-F238E27FC236}">
                <a16:creationId xmlns:a16="http://schemas.microsoft.com/office/drawing/2014/main" id="{3F70F60A-4794-FF59-4E67-9FB70EA781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351" y="1561773"/>
            <a:ext cx="3219984" cy="1682872"/>
          </a:xfrm>
          <a:prstGeom prst="rect">
            <a:avLst/>
          </a:prstGeom>
        </p:spPr>
      </p:pic>
    </p:spTree>
    <p:extLst>
      <p:ext uri="{BB962C8B-B14F-4D97-AF65-F5344CB8AC3E}">
        <p14:creationId xmlns:p14="http://schemas.microsoft.com/office/powerpoint/2010/main" val="3120822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6B009B-B292-7DE1-1B69-A3A38BC55C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F4C317-77BA-B456-71D7-9EE1D2BA38A4}"/>
              </a:ext>
            </a:extLst>
          </p:cNvPr>
          <p:cNvSpPr>
            <a:spLocks noGrp="1"/>
          </p:cNvSpPr>
          <p:nvPr>
            <p:ph type="title"/>
          </p:nvPr>
        </p:nvSpPr>
        <p:spPr>
          <a:xfrm>
            <a:off x="677334" y="609600"/>
            <a:ext cx="8596668" cy="511277"/>
          </a:xfrm>
        </p:spPr>
        <p:txBody>
          <a:bodyPr>
            <a:normAutofit/>
          </a:bodyPr>
          <a:lstStyle/>
          <a:p>
            <a:r>
              <a:rPr lang="en-IN" sz="2400" dirty="0">
                <a:solidFill>
                  <a:schemeClr val="tx1"/>
                </a:solidFill>
              </a:rPr>
              <a:t>3.3 Renewal- Target, Achieve, New</a:t>
            </a:r>
          </a:p>
        </p:txBody>
      </p:sp>
      <p:pic>
        <p:nvPicPr>
          <p:cNvPr id="7" name="Content Placeholder 6">
            <a:extLst>
              <a:ext uri="{FF2B5EF4-FFF2-40B4-BE49-F238E27FC236}">
                <a16:creationId xmlns:a16="http://schemas.microsoft.com/office/drawing/2014/main" id="{8D705EBE-1CEA-1C85-D9FA-150799B057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626804"/>
            <a:ext cx="5200804" cy="3191002"/>
          </a:xfrm>
        </p:spPr>
      </p:pic>
    </p:spTree>
    <p:extLst>
      <p:ext uri="{BB962C8B-B14F-4D97-AF65-F5344CB8AC3E}">
        <p14:creationId xmlns:p14="http://schemas.microsoft.com/office/powerpoint/2010/main" val="3941412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F14B-AA36-2E55-951C-FE3B5A419323}"/>
              </a:ext>
            </a:extLst>
          </p:cNvPr>
          <p:cNvSpPr>
            <a:spLocks noGrp="1"/>
          </p:cNvSpPr>
          <p:nvPr>
            <p:ph type="title"/>
          </p:nvPr>
        </p:nvSpPr>
        <p:spPr>
          <a:xfrm>
            <a:off x="728177" y="279785"/>
            <a:ext cx="8596668" cy="1320800"/>
          </a:xfrm>
        </p:spPr>
        <p:txBody>
          <a:bodyPr>
            <a:normAutofit/>
          </a:bodyPr>
          <a:lstStyle/>
          <a:p>
            <a:r>
              <a:rPr lang="en-IN" sz="2400" dirty="0">
                <a:solidFill>
                  <a:schemeClr val="tx1"/>
                </a:solidFill>
              </a:rPr>
              <a:t>4. Stage Funnel by Revenue</a:t>
            </a:r>
          </a:p>
        </p:txBody>
      </p:sp>
      <p:pic>
        <p:nvPicPr>
          <p:cNvPr id="5" name="Content Placeholder 4">
            <a:extLst>
              <a:ext uri="{FF2B5EF4-FFF2-40B4-BE49-F238E27FC236}">
                <a16:creationId xmlns:a16="http://schemas.microsoft.com/office/drawing/2014/main" id="{AF60639D-6FB2-DA62-4D61-F5D73B801918}"/>
              </a:ext>
            </a:extLst>
          </p:cNvPr>
          <p:cNvPicPr>
            <a:picLocks noGrp="1" noChangeAspect="1"/>
          </p:cNvPicPr>
          <p:nvPr>
            <p:ph idx="1"/>
          </p:nvPr>
        </p:nvPicPr>
        <p:blipFill>
          <a:blip r:embed="rId2"/>
          <a:stretch>
            <a:fillRect/>
          </a:stretch>
        </p:blipFill>
        <p:spPr>
          <a:xfrm>
            <a:off x="728177" y="897040"/>
            <a:ext cx="5548947" cy="3881437"/>
          </a:xfrm>
        </p:spPr>
      </p:pic>
      <p:pic>
        <p:nvPicPr>
          <p:cNvPr id="7" name="Picture 6">
            <a:extLst>
              <a:ext uri="{FF2B5EF4-FFF2-40B4-BE49-F238E27FC236}">
                <a16:creationId xmlns:a16="http://schemas.microsoft.com/office/drawing/2014/main" id="{680F99C5-A1A9-921A-87B8-9C25E1B39A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177" y="4778477"/>
            <a:ext cx="5367823" cy="1799738"/>
          </a:xfrm>
          <a:prstGeom prst="rect">
            <a:avLst/>
          </a:prstGeom>
        </p:spPr>
      </p:pic>
    </p:spTree>
    <p:extLst>
      <p:ext uri="{BB962C8B-B14F-4D97-AF65-F5344CB8AC3E}">
        <p14:creationId xmlns:p14="http://schemas.microsoft.com/office/powerpoint/2010/main" val="1230427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E622E-D039-FA3E-BB41-3C5B522DEA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9E9B16-81F6-6F6E-EB87-05C7DEB626FA}"/>
              </a:ext>
            </a:extLst>
          </p:cNvPr>
          <p:cNvSpPr>
            <a:spLocks noGrp="1"/>
          </p:cNvSpPr>
          <p:nvPr>
            <p:ph type="title"/>
          </p:nvPr>
        </p:nvSpPr>
        <p:spPr>
          <a:xfrm>
            <a:off x="673722" y="334297"/>
            <a:ext cx="8596668" cy="1320800"/>
          </a:xfrm>
        </p:spPr>
        <p:txBody>
          <a:bodyPr>
            <a:normAutofit/>
          </a:bodyPr>
          <a:lstStyle/>
          <a:p>
            <a:r>
              <a:rPr lang="en-IN" sz="2400" dirty="0">
                <a:solidFill>
                  <a:schemeClr val="tx1"/>
                </a:solidFill>
              </a:rPr>
              <a:t>5. No of Meeting by Account Execution</a:t>
            </a:r>
          </a:p>
        </p:txBody>
      </p:sp>
      <p:pic>
        <p:nvPicPr>
          <p:cNvPr id="5" name="Content Placeholder 4">
            <a:extLst>
              <a:ext uri="{FF2B5EF4-FFF2-40B4-BE49-F238E27FC236}">
                <a16:creationId xmlns:a16="http://schemas.microsoft.com/office/drawing/2014/main" id="{37EA5BFB-04C1-AEDD-401A-814B93748BB3}"/>
              </a:ext>
            </a:extLst>
          </p:cNvPr>
          <p:cNvPicPr>
            <a:picLocks noGrp="1" noChangeAspect="1"/>
          </p:cNvPicPr>
          <p:nvPr>
            <p:ph idx="1"/>
          </p:nvPr>
        </p:nvPicPr>
        <p:blipFill>
          <a:blip r:embed="rId2"/>
          <a:stretch>
            <a:fillRect/>
          </a:stretch>
        </p:blipFill>
        <p:spPr>
          <a:xfrm>
            <a:off x="673722" y="867984"/>
            <a:ext cx="5679008" cy="3104248"/>
          </a:xfrm>
        </p:spPr>
      </p:pic>
      <p:pic>
        <p:nvPicPr>
          <p:cNvPr id="7" name="Picture 6">
            <a:extLst>
              <a:ext uri="{FF2B5EF4-FFF2-40B4-BE49-F238E27FC236}">
                <a16:creationId xmlns:a16="http://schemas.microsoft.com/office/drawing/2014/main" id="{6BAF1EBB-3817-0998-A8EF-E5ACA6B04123}"/>
              </a:ext>
            </a:extLst>
          </p:cNvPr>
          <p:cNvPicPr>
            <a:picLocks noChangeAspect="1"/>
          </p:cNvPicPr>
          <p:nvPr/>
        </p:nvPicPr>
        <p:blipFill>
          <a:blip r:embed="rId3">
            <a:extLst>
              <a:ext uri="{28A0092B-C50C-407E-A947-70E740481C1C}">
                <a14:useLocalDpi xmlns:a14="http://schemas.microsoft.com/office/drawing/2010/main" val="0"/>
              </a:ext>
            </a:extLst>
          </a:blip>
          <a:srcRect t="4861" b="19592"/>
          <a:stretch/>
        </p:blipFill>
        <p:spPr>
          <a:xfrm>
            <a:off x="673722" y="4080387"/>
            <a:ext cx="3446550" cy="2620297"/>
          </a:xfrm>
          <a:prstGeom prst="rect">
            <a:avLst/>
          </a:prstGeom>
        </p:spPr>
      </p:pic>
    </p:spTree>
    <p:extLst>
      <p:ext uri="{BB962C8B-B14F-4D97-AF65-F5344CB8AC3E}">
        <p14:creationId xmlns:p14="http://schemas.microsoft.com/office/powerpoint/2010/main" val="3189433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C4BBFD-3B2F-8AF8-E5FE-A5A754570D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6A02C7-CB91-65F6-3FEC-AD65DC71DACF}"/>
              </a:ext>
            </a:extLst>
          </p:cNvPr>
          <p:cNvSpPr>
            <a:spLocks noGrp="1"/>
          </p:cNvSpPr>
          <p:nvPr>
            <p:ph type="title"/>
          </p:nvPr>
        </p:nvSpPr>
        <p:spPr/>
        <p:txBody>
          <a:bodyPr>
            <a:normAutofit/>
          </a:bodyPr>
          <a:lstStyle/>
          <a:p>
            <a:r>
              <a:rPr lang="en-IN" sz="2400" dirty="0">
                <a:solidFill>
                  <a:schemeClr val="tx1"/>
                </a:solidFill>
              </a:rPr>
              <a:t>6. Top Open Opportunity </a:t>
            </a:r>
          </a:p>
        </p:txBody>
      </p:sp>
      <p:pic>
        <p:nvPicPr>
          <p:cNvPr id="7" name="Content Placeholder 6">
            <a:extLst>
              <a:ext uri="{FF2B5EF4-FFF2-40B4-BE49-F238E27FC236}">
                <a16:creationId xmlns:a16="http://schemas.microsoft.com/office/drawing/2014/main" id="{5F9A57BB-9030-48E7-C7EC-0DEB33EE27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3896915"/>
            <a:ext cx="5418666" cy="2961085"/>
          </a:xfrm>
        </p:spPr>
      </p:pic>
      <p:pic>
        <p:nvPicPr>
          <p:cNvPr id="5" name="Picture 4">
            <a:extLst>
              <a:ext uri="{FF2B5EF4-FFF2-40B4-BE49-F238E27FC236}">
                <a16:creationId xmlns:a16="http://schemas.microsoft.com/office/drawing/2014/main" id="{3B1825FA-B58D-6249-A5F8-536D18B1EC1F}"/>
              </a:ext>
            </a:extLst>
          </p:cNvPr>
          <p:cNvPicPr>
            <a:picLocks noChangeAspect="1"/>
          </p:cNvPicPr>
          <p:nvPr/>
        </p:nvPicPr>
        <p:blipFill>
          <a:blip r:embed="rId3"/>
          <a:stretch>
            <a:fillRect/>
          </a:stretch>
        </p:blipFill>
        <p:spPr>
          <a:xfrm>
            <a:off x="570729" y="1123627"/>
            <a:ext cx="6167415" cy="2573301"/>
          </a:xfrm>
          <a:prstGeom prst="rect">
            <a:avLst/>
          </a:prstGeom>
        </p:spPr>
      </p:pic>
    </p:spTree>
    <p:extLst>
      <p:ext uri="{BB962C8B-B14F-4D97-AF65-F5344CB8AC3E}">
        <p14:creationId xmlns:p14="http://schemas.microsoft.com/office/powerpoint/2010/main" val="2659083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357DC-BBC7-C403-8842-EB98E396BB4C}"/>
              </a:ext>
            </a:extLst>
          </p:cNvPr>
          <p:cNvSpPr>
            <a:spLocks noGrp="1"/>
          </p:cNvSpPr>
          <p:nvPr>
            <p:ph type="title"/>
          </p:nvPr>
        </p:nvSpPr>
        <p:spPr>
          <a:xfrm>
            <a:off x="325055" y="353962"/>
            <a:ext cx="8596668" cy="1320800"/>
          </a:xfrm>
        </p:spPr>
        <p:txBody>
          <a:bodyPr>
            <a:normAutofit/>
          </a:bodyPr>
          <a:lstStyle/>
          <a:p>
            <a:r>
              <a:rPr lang="en-IN" sz="4400" u="sng" dirty="0">
                <a:solidFill>
                  <a:schemeClr val="tx1"/>
                </a:solidFill>
              </a:rPr>
              <a:t>Excel Dashboard</a:t>
            </a:r>
          </a:p>
        </p:txBody>
      </p:sp>
      <p:pic>
        <p:nvPicPr>
          <p:cNvPr id="5" name="Picture 4">
            <a:extLst>
              <a:ext uri="{FF2B5EF4-FFF2-40B4-BE49-F238E27FC236}">
                <a16:creationId xmlns:a16="http://schemas.microsoft.com/office/drawing/2014/main" id="{DF9601BC-FB5F-724B-B2A9-C077262B3E55}"/>
              </a:ext>
            </a:extLst>
          </p:cNvPr>
          <p:cNvPicPr>
            <a:picLocks noChangeAspect="1"/>
          </p:cNvPicPr>
          <p:nvPr/>
        </p:nvPicPr>
        <p:blipFill>
          <a:blip r:embed="rId2"/>
          <a:stretch>
            <a:fillRect/>
          </a:stretch>
        </p:blipFill>
        <p:spPr>
          <a:xfrm>
            <a:off x="413545" y="1258529"/>
            <a:ext cx="8976261" cy="5071249"/>
          </a:xfrm>
          <a:prstGeom prst="rect">
            <a:avLst/>
          </a:prstGeom>
        </p:spPr>
      </p:pic>
    </p:spTree>
    <p:extLst>
      <p:ext uri="{BB962C8B-B14F-4D97-AF65-F5344CB8AC3E}">
        <p14:creationId xmlns:p14="http://schemas.microsoft.com/office/powerpoint/2010/main" val="3748432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8C3AC-A7DD-FDD6-FCF5-687A5482C77C}"/>
              </a:ext>
            </a:extLst>
          </p:cNvPr>
          <p:cNvSpPr>
            <a:spLocks noGrp="1"/>
          </p:cNvSpPr>
          <p:nvPr>
            <p:ph type="title"/>
          </p:nvPr>
        </p:nvSpPr>
        <p:spPr>
          <a:xfrm>
            <a:off x="618341" y="363794"/>
            <a:ext cx="6942666" cy="875070"/>
          </a:xfrm>
        </p:spPr>
        <p:txBody>
          <a:bodyPr>
            <a:normAutofit/>
          </a:bodyPr>
          <a:lstStyle/>
          <a:p>
            <a:r>
              <a:rPr lang="en-IN" sz="4400" u="sng" dirty="0" err="1">
                <a:solidFill>
                  <a:schemeClr val="tx1"/>
                </a:solidFill>
              </a:rPr>
              <a:t>PowerBI</a:t>
            </a:r>
            <a:r>
              <a:rPr lang="en-IN" sz="4400" u="sng" dirty="0">
                <a:solidFill>
                  <a:schemeClr val="tx1"/>
                </a:solidFill>
              </a:rPr>
              <a:t> Dashboard</a:t>
            </a:r>
            <a:endParaRPr lang="en-IN" sz="4400" dirty="0">
              <a:solidFill>
                <a:schemeClr val="tx1"/>
              </a:solidFill>
            </a:endParaRPr>
          </a:p>
        </p:txBody>
      </p:sp>
      <p:pic>
        <p:nvPicPr>
          <p:cNvPr id="5" name="Content Placeholder 4">
            <a:extLst>
              <a:ext uri="{FF2B5EF4-FFF2-40B4-BE49-F238E27FC236}">
                <a16:creationId xmlns:a16="http://schemas.microsoft.com/office/drawing/2014/main" id="{9DCBBC99-939E-F5DE-6107-30BD55EE6C33}"/>
              </a:ext>
            </a:extLst>
          </p:cNvPr>
          <p:cNvPicPr>
            <a:picLocks noGrp="1" noChangeAspect="1"/>
          </p:cNvPicPr>
          <p:nvPr>
            <p:ph idx="1"/>
          </p:nvPr>
        </p:nvPicPr>
        <p:blipFill>
          <a:blip r:embed="rId2"/>
          <a:stretch>
            <a:fillRect/>
          </a:stretch>
        </p:blipFill>
        <p:spPr>
          <a:xfrm>
            <a:off x="711744" y="1238864"/>
            <a:ext cx="7901314" cy="5486401"/>
          </a:xfrm>
        </p:spPr>
      </p:pic>
    </p:spTree>
    <p:extLst>
      <p:ext uri="{BB962C8B-B14F-4D97-AF65-F5344CB8AC3E}">
        <p14:creationId xmlns:p14="http://schemas.microsoft.com/office/powerpoint/2010/main" val="2580666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AB33D-F193-CB7E-7543-A02D98ADF88E}"/>
              </a:ext>
            </a:extLst>
          </p:cNvPr>
          <p:cNvSpPr>
            <a:spLocks noGrp="1"/>
          </p:cNvSpPr>
          <p:nvPr>
            <p:ph type="title"/>
          </p:nvPr>
        </p:nvSpPr>
        <p:spPr>
          <a:xfrm>
            <a:off x="313539" y="383458"/>
            <a:ext cx="8596668" cy="1320800"/>
          </a:xfrm>
        </p:spPr>
        <p:txBody>
          <a:bodyPr>
            <a:normAutofit/>
          </a:bodyPr>
          <a:lstStyle/>
          <a:p>
            <a:r>
              <a:rPr lang="en-IN" sz="4400" u="sng" dirty="0">
                <a:solidFill>
                  <a:schemeClr val="tx1"/>
                </a:solidFill>
              </a:rPr>
              <a:t>Tableau Dashboard</a:t>
            </a:r>
            <a:endParaRPr lang="en-IN" sz="4400" dirty="0">
              <a:solidFill>
                <a:schemeClr val="tx1"/>
              </a:solidFill>
            </a:endParaRPr>
          </a:p>
        </p:txBody>
      </p:sp>
      <p:pic>
        <p:nvPicPr>
          <p:cNvPr id="5" name="Content Placeholder 4">
            <a:extLst>
              <a:ext uri="{FF2B5EF4-FFF2-40B4-BE49-F238E27FC236}">
                <a16:creationId xmlns:a16="http://schemas.microsoft.com/office/drawing/2014/main" id="{A18A3854-051A-F553-47E0-FA3AA2655D93}"/>
              </a:ext>
            </a:extLst>
          </p:cNvPr>
          <p:cNvPicPr>
            <a:picLocks noGrp="1" noChangeAspect="1"/>
          </p:cNvPicPr>
          <p:nvPr>
            <p:ph idx="1"/>
          </p:nvPr>
        </p:nvPicPr>
        <p:blipFill>
          <a:blip r:embed="rId2"/>
          <a:stretch>
            <a:fillRect/>
          </a:stretch>
        </p:blipFill>
        <p:spPr>
          <a:xfrm>
            <a:off x="392743" y="1189651"/>
            <a:ext cx="9488916" cy="4552387"/>
          </a:xfrm>
        </p:spPr>
      </p:pic>
    </p:spTree>
    <p:extLst>
      <p:ext uri="{BB962C8B-B14F-4D97-AF65-F5344CB8AC3E}">
        <p14:creationId xmlns:p14="http://schemas.microsoft.com/office/powerpoint/2010/main" val="2116566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B734D-DBAF-7EC8-B81B-B21A3980096F}"/>
              </a:ext>
            </a:extLst>
          </p:cNvPr>
          <p:cNvSpPr>
            <a:spLocks noGrp="1"/>
          </p:cNvSpPr>
          <p:nvPr>
            <p:ph type="title"/>
          </p:nvPr>
        </p:nvSpPr>
        <p:spPr/>
        <p:txBody>
          <a:bodyPr>
            <a:normAutofit/>
          </a:bodyPr>
          <a:lstStyle/>
          <a:p>
            <a:pPr algn="just"/>
            <a:r>
              <a:rPr lang="en-IN" sz="4400" u="sng" dirty="0">
                <a:solidFill>
                  <a:schemeClr val="tx1"/>
                </a:solidFill>
              </a:rPr>
              <a:t>CHALLENGES</a:t>
            </a:r>
          </a:p>
        </p:txBody>
      </p:sp>
      <p:sp>
        <p:nvSpPr>
          <p:cNvPr id="3" name="Content Placeholder 2">
            <a:extLst>
              <a:ext uri="{FF2B5EF4-FFF2-40B4-BE49-F238E27FC236}">
                <a16:creationId xmlns:a16="http://schemas.microsoft.com/office/drawing/2014/main" id="{431F2313-33B8-C1C5-049E-A77583B9F619}"/>
              </a:ext>
            </a:extLst>
          </p:cNvPr>
          <p:cNvSpPr>
            <a:spLocks noGrp="1"/>
          </p:cNvSpPr>
          <p:nvPr>
            <p:ph idx="1"/>
          </p:nvPr>
        </p:nvSpPr>
        <p:spPr>
          <a:xfrm>
            <a:off x="677334" y="1757467"/>
            <a:ext cx="8596668" cy="3880773"/>
          </a:xfrm>
        </p:spPr>
        <p:txBody>
          <a:bodyPr>
            <a:normAutofit fontScale="92500" lnSpcReduction="20000"/>
          </a:bodyPr>
          <a:lstStyle/>
          <a:p>
            <a:pPr>
              <a:spcAft>
                <a:spcPts val="600"/>
              </a:spcAft>
            </a:pPr>
            <a:r>
              <a:rPr lang="en-IN" sz="2400" b="1" dirty="0">
                <a:solidFill>
                  <a:schemeClr val="tx1"/>
                </a:solidFill>
              </a:rPr>
              <a:t>Data Integration and Cleaning: </a:t>
            </a:r>
          </a:p>
          <a:p>
            <a:pPr marL="0" indent="0" algn="just">
              <a:spcAft>
                <a:spcPts val="600"/>
              </a:spcAft>
              <a:buNone/>
            </a:pPr>
            <a:r>
              <a:rPr lang="en-US" sz="2400" dirty="0">
                <a:solidFill>
                  <a:schemeClr val="tx1"/>
                </a:solidFill>
              </a:rPr>
              <a:t>We used ETL (Extract, Transform, Load) processes and tools like Power Query to clean, format, and standardize the data for analysis.</a:t>
            </a:r>
            <a:endParaRPr lang="en-IN" sz="2400" b="1" dirty="0">
              <a:solidFill>
                <a:schemeClr val="tx1"/>
              </a:solidFill>
            </a:endParaRPr>
          </a:p>
          <a:p>
            <a:pPr>
              <a:spcAft>
                <a:spcPts val="600"/>
              </a:spcAft>
            </a:pPr>
            <a:r>
              <a:rPr lang="en-IN" sz="2400" b="1" dirty="0">
                <a:solidFill>
                  <a:schemeClr val="tx1"/>
                </a:solidFill>
              </a:rPr>
              <a:t>Complex Data Visualizations: </a:t>
            </a:r>
          </a:p>
          <a:p>
            <a:pPr marL="0" indent="0" algn="just">
              <a:spcAft>
                <a:spcPts val="600"/>
              </a:spcAft>
              <a:buNone/>
            </a:pPr>
            <a:r>
              <a:rPr lang="en-IN" sz="2400" dirty="0">
                <a:solidFill>
                  <a:schemeClr val="tx1"/>
                </a:solidFill>
              </a:rPr>
              <a:t>We used </a:t>
            </a:r>
            <a:r>
              <a:rPr lang="en-US" sz="2400" dirty="0">
                <a:solidFill>
                  <a:schemeClr val="tx1"/>
                </a:solidFill>
              </a:rPr>
              <a:t>interactive visuals and selected the most relevant KPIs to make dashboards intuitive and actionable.</a:t>
            </a:r>
          </a:p>
          <a:p>
            <a:pPr algn="just">
              <a:spcAft>
                <a:spcPts val="600"/>
              </a:spcAft>
            </a:pPr>
            <a:r>
              <a:rPr lang="en-IN" sz="2400" b="1" dirty="0">
                <a:solidFill>
                  <a:schemeClr val="tx1"/>
                </a:solidFill>
              </a:rPr>
              <a:t>Scalability of Dashboards</a:t>
            </a:r>
            <a:r>
              <a:rPr lang="en-US" sz="2400" b="1" dirty="0">
                <a:solidFill>
                  <a:schemeClr val="tx1"/>
                </a:solidFill>
              </a:rPr>
              <a:t>:</a:t>
            </a:r>
          </a:p>
          <a:p>
            <a:pPr marL="0" indent="0" algn="just">
              <a:spcAft>
                <a:spcPts val="600"/>
              </a:spcAft>
              <a:buNone/>
            </a:pPr>
            <a:r>
              <a:rPr lang="en-US" sz="2400" dirty="0">
                <a:solidFill>
                  <a:schemeClr val="tx1"/>
                </a:solidFill>
              </a:rPr>
              <a:t>We designed the dashboards with scalable architecture, optimized queries, and Power BI for performance and flexibility.</a:t>
            </a:r>
            <a:endParaRPr lang="en-US" sz="2400" b="1" dirty="0">
              <a:solidFill>
                <a:schemeClr val="tx1"/>
              </a:solidFill>
            </a:endParaRPr>
          </a:p>
          <a:p>
            <a:pPr marL="0" indent="0" algn="just">
              <a:buNone/>
            </a:pPr>
            <a:endParaRPr lang="en-US" dirty="0">
              <a:solidFill>
                <a:schemeClr val="tx1"/>
              </a:solidFill>
            </a:endParaRPr>
          </a:p>
        </p:txBody>
      </p:sp>
    </p:spTree>
    <p:extLst>
      <p:ext uri="{BB962C8B-B14F-4D97-AF65-F5344CB8AC3E}">
        <p14:creationId xmlns:p14="http://schemas.microsoft.com/office/powerpoint/2010/main" val="1135898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53F84-DFDB-5980-849E-DF97B9C24E9E}"/>
              </a:ext>
            </a:extLst>
          </p:cNvPr>
          <p:cNvSpPr>
            <a:spLocks noGrp="1"/>
          </p:cNvSpPr>
          <p:nvPr>
            <p:ph type="title"/>
          </p:nvPr>
        </p:nvSpPr>
        <p:spPr>
          <a:xfrm>
            <a:off x="1129617" y="1037304"/>
            <a:ext cx="8596668" cy="658761"/>
          </a:xfrm>
        </p:spPr>
        <p:txBody>
          <a:bodyPr>
            <a:noAutofit/>
          </a:bodyPr>
          <a:lstStyle/>
          <a:p>
            <a:r>
              <a:rPr lang="en-IN" sz="4400" u="sng" dirty="0">
                <a:solidFill>
                  <a:schemeClr val="tx1"/>
                </a:solidFill>
              </a:rPr>
              <a:t>TEAM MEMBERS</a:t>
            </a:r>
          </a:p>
        </p:txBody>
      </p:sp>
      <p:sp>
        <p:nvSpPr>
          <p:cNvPr id="3" name="Content Placeholder 2">
            <a:extLst>
              <a:ext uri="{FF2B5EF4-FFF2-40B4-BE49-F238E27FC236}">
                <a16:creationId xmlns:a16="http://schemas.microsoft.com/office/drawing/2014/main" id="{37F6826D-9225-AB09-0DA8-8655344F75C9}"/>
              </a:ext>
            </a:extLst>
          </p:cNvPr>
          <p:cNvSpPr>
            <a:spLocks noGrp="1"/>
          </p:cNvSpPr>
          <p:nvPr>
            <p:ph idx="1"/>
          </p:nvPr>
        </p:nvSpPr>
        <p:spPr>
          <a:xfrm>
            <a:off x="1129617" y="1976285"/>
            <a:ext cx="6903337" cy="3480618"/>
          </a:xfrm>
        </p:spPr>
        <p:txBody>
          <a:bodyPr/>
          <a:lstStyle/>
          <a:p>
            <a:r>
              <a:rPr lang="en-IN" sz="2800" dirty="0">
                <a:solidFill>
                  <a:schemeClr val="tx1"/>
                </a:solidFill>
              </a:rPr>
              <a:t>Aditya Rajendra </a:t>
            </a:r>
            <a:r>
              <a:rPr lang="en-IN" sz="2800" dirty="0" err="1">
                <a:solidFill>
                  <a:schemeClr val="tx1"/>
                </a:solidFill>
              </a:rPr>
              <a:t>Varpe</a:t>
            </a:r>
            <a:endParaRPr lang="en-IN" sz="2800" dirty="0">
              <a:solidFill>
                <a:schemeClr val="tx1"/>
              </a:solidFill>
            </a:endParaRPr>
          </a:p>
          <a:p>
            <a:r>
              <a:rPr lang="en-IN" sz="2800" dirty="0">
                <a:solidFill>
                  <a:schemeClr val="tx1"/>
                </a:solidFill>
              </a:rPr>
              <a:t>Aparna Viswanath</a:t>
            </a:r>
          </a:p>
          <a:p>
            <a:r>
              <a:rPr lang="en-IN" sz="2800" dirty="0" err="1">
                <a:solidFill>
                  <a:schemeClr val="tx1"/>
                </a:solidFill>
              </a:rPr>
              <a:t>Barinika</a:t>
            </a:r>
            <a:r>
              <a:rPr lang="en-IN" sz="2800" dirty="0">
                <a:solidFill>
                  <a:schemeClr val="tx1"/>
                </a:solidFill>
              </a:rPr>
              <a:t> Bhanu Sree</a:t>
            </a:r>
          </a:p>
          <a:p>
            <a:r>
              <a:rPr lang="en-IN" sz="2800" dirty="0">
                <a:solidFill>
                  <a:schemeClr val="tx1"/>
                </a:solidFill>
              </a:rPr>
              <a:t>Harshita </a:t>
            </a:r>
            <a:r>
              <a:rPr lang="en-IN" sz="2800" dirty="0" err="1">
                <a:solidFill>
                  <a:schemeClr val="tx1"/>
                </a:solidFill>
              </a:rPr>
              <a:t>Pramodkumar</a:t>
            </a:r>
            <a:r>
              <a:rPr lang="en-IN" sz="2800" dirty="0">
                <a:solidFill>
                  <a:schemeClr val="tx1"/>
                </a:solidFill>
              </a:rPr>
              <a:t> Mishra</a:t>
            </a:r>
          </a:p>
          <a:p>
            <a:r>
              <a:rPr lang="en-IN" sz="2800" dirty="0">
                <a:solidFill>
                  <a:schemeClr val="tx1"/>
                </a:solidFill>
              </a:rPr>
              <a:t>Pamela Michael</a:t>
            </a:r>
          </a:p>
          <a:p>
            <a:r>
              <a:rPr lang="en-IN" sz="2800" dirty="0">
                <a:solidFill>
                  <a:schemeClr val="tx1"/>
                </a:solidFill>
              </a:rPr>
              <a:t>Priyanka Pawan </a:t>
            </a:r>
            <a:r>
              <a:rPr lang="en-IN" sz="2800" dirty="0" err="1">
                <a:solidFill>
                  <a:schemeClr val="tx1"/>
                </a:solidFill>
              </a:rPr>
              <a:t>Valanjuwani</a:t>
            </a:r>
            <a:endParaRPr lang="en-IN" sz="2800" dirty="0">
              <a:solidFill>
                <a:schemeClr val="tx1"/>
              </a:solidFill>
            </a:endParaRPr>
          </a:p>
          <a:p>
            <a:endParaRPr lang="en-IN" dirty="0"/>
          </a:p>
        </p:txBody>
      </p:sp>
    </p:spTree>
    <p:extLst>
      <p:ext uri="{BB962C8B-B14F-4D97-AF65-F5344CB8AC3E}">
        <p14:creationId xmlns:p14="http://schemas.microsoft.com/office/powerpoint/2010/main" val="18111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AEB3D-B3AB-5179-F175-BF0E13B01B7B}"/>
              </a:ext>
            </a:extLst>
          </p:cNvPr>
          <p:cNvSpPr>
            <a:spLocks noGrp="1"/>
          </p:cNvSpPr>
          <p:nvPr>
            <p:ph type="title"/>
          </p:nvPr>
        </p:nvSpPr>
        <p:spPr/>
        <p:txBody>
          <a:bodyPr>
            <a:normAutofit/>
          </a:bodyPr>
          <a:lstStyle/>
          <a:p>
            <a:r>
              <a:rPr lang="en-IN" sz="4400" u="sng" dirty="0">
                <a:solidFill>
                  <a:schemeClr val="tx1"/>
                </a:solidFill>
              </a:rPr>
              <a:t>CONCLUSION</a:t>
            </a:r>
          </a:p>
        </p:txBody>
      </p:sp>
      <p:sp>
        <p:nvSpPr>
          <p:cNvPr id="3" name="Content Placeholder 2">
            <a:extLst>
              <a:ext uri="{FF2B5EF4-FFF2-40B4-BE49-F238E27FC236}">
                <a16:creationId xmlns:a16="http://schemas.microsoft.com/office/drawing/2014/main" id="{D3E64969-6D97-CC5D-EB15-22090556B455}"/>
              </a:ext>
            </a:extLst>
          </p:cNvPr>
          <p:cNvSpPr>
            <a:spLocks noGrp="1"/>
          </p:cNvSpPr>
          <p:nvPr>
            <p:ph idx="1"/>
          </p:nvPr>
        </p:nvSpPr>
        <p:spPr>
          <a:xfrm>
            <a:off x="677334" y="1767299"/>
            <a:ext cx="8596668" cy="3880773"/>
          </a:xfrm>
        </p:spPr>
        <p:txBody>
          <a:bodyPr>
            <a:normAutofit/>
          </a:bodyPr>
          <a:lstStyle/>
          <a:p>
            <a:pPr algn="just"/>
            <a:r>
              <a:rPr lang="en-US" sz="2400" dirty="0">
                <a:solidFill>
                  <a:schemeClr val="tx1"/>
                </a:solidFill>
              </a:rPr>
              <a:t>Project shows how interactive dashboards can turn raw data into useful insights. </a:t>
            </a:r>
          </a:p>
          <a:p>
            <a:pPr algn="just"/>
            <a:r>
              <a:rPr lang="en-US" sz="2400" dirty="0">
                <a:solidFill>
                  <a:schemeClr val="tx1"/>
                </a:solidFill>
              </a:rPr>
              <a:t>The dashboards make it easier to make quick, informed decisions, assess risks, and improve efficiency by displaying important information like claims trends, policy performance, and customer behavior.</a:t>
            </a:r>
          </a:p>
          <a:p>
            <a:pPr algn="just"/>
            <a:r>
              <a:rPr lang="en-US" sz="2400" dirty="0">
                <a:solidFill>
                  <a:schemeClr val="tx1"/>
                </a:solidFill>
              </a:rPr>
              <a:t>Proves how analytics tools can help streamline processes, cut costs, and provide better services in the insurance industry.</a:t>
            </a:r>
          </a:p>
        </p:txBody>
      </p:sp>
    </p:spTree>
    <p:extLst>
      <p:ext uri="{BB962C8B-B14F-4D97-AF65-F5344CB8AC3E}">
        <p14:creationId xmlns:p14="http://schemas.microsoft.com/office/powerpoint/2010/main" val="1760687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77CEC-75FB-44A1-B9A1-217754A8F823}"/>
              </a:ext>
            </a:extLst>
          </p:cNvPr>
          <p:cNvSpPr>
            <a:spLocks noGrp="1"/>
          </p:cNvSpPr>
          <p:nvPr>
            <p:ph type="title"/>
          </p:nvPr>
        </p:nvSpPr>
        <p:spPr>
          <a:xfrm>
            <a:off x="2438401" y="2635045"/>
            <a:ext cx="5712542" cy="1320800"/>
          </a:xfrm>
        </p:spPr>
        <p:txBody>
          <a:bodyPr>
            <a:noAutofit/>
          </a:bodyPr>
          <a:lstStyle/>
          <a:p>
            <a:r>
              <a:rPr lang="en-IN" sz="7200" dirty="0">
                <a:solidFill>
                  <a:schemeClr val="tx1"/>
                </a:solidFill>
              </a:rPr>
              <a:t>THANK YOU!!</a:t>
            </a:r>
          </a:p>
        </p:txBody>
      </p:sp>
    </p:spTree>
    <p:extLst>
      <p:ext uri="{BB962C8B-B14F-4D97-AF65-F5344CB8AC3E}">
        <p14:creationId xmlns:p14="http://schemas.microsoft.com/office/powerpoint/2010/main" val="2250003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83553-958E-59D1-DC5F-833DD0F389BE}"/>
              </a:ext>
            </a:extLst>
          </p:cNvPr>
          <p:cNvSpPr>
            <a:spLocks noGrp="1"/>
          </p:cNvSpPr>
          <p:nvPr>
            <p:ph type="title"/>
          </p:nvPr>
        </p:nvSpPr>
        <p:spPr>
          <a:xfrm>
            <a:off x="1168947" y="934625"/>
            <a:ext cx="2980266" cy="1101213"/>
          </a:xfrm>
        </p:spPr>
        <p:txBody>
          <a:bodyPr>
            <a:normAutofit/>
          </a:bodyPr>
          <a:lstStyle/>
          <a:p>
            <a:r>
              <a:rPr lang="en-IN" sz="4400" u="sng" dirty="0">
                <a:solidFill>
                  <a:schemeClr val="tx1"/>
                </a:solidFill>
              </a:rPr>
              <a:t>CONTENTS</a:t>
            </a:r>
          </a:p>
        </p:txBody>
      </p:sp>
      <p:sp>
        <p:nvSpPr>
          <p:cNvPr id="3" name="Content Placeholder 2">
            <a:extLst>
              <a:ext uri="{FF2B5EF4-FFF2-40B4-BE49-F238E27FC236}">
                <a16:creationId xmlns:a16="http://schemas.microsoft.com/office/drawing/2014/main" id="{3F13B004-900D-7904-FD71-6C4C61582900}"/>
              </a:ext>
            </a:extLst>
          </p:cNvPr>
          <p:cNvSpPr>
            <a:spLocks noGrp="1"/>
          </p:cNvSpPr>
          <p:nvPr>
            <p:ph idx="1"/>
          </p:nvPr>
        </p:nvSpPr>
        <p:spPr>
          <a:xfrm>
            <a:off x="1168947" y="1927684"/>
            <a:ext cx="8596668" cy="4123511"/>
          </a:xfrm>
        </p:spPr>
        <p:txBody>
          <a:bodyPr>
            <a:normAutofit/>
          </a:bodyPr>
          <a:lstStyle/>
          <a:p>
            <a:r>
              <a:rPr lang="en-IN" sz="2800" dirty="0">
                <a:solidFill>
                  <a:schemeClr val="tx1"/>
                </a:solidFill>
              </a:rPr>
              <a:t>Introduction</a:t>
            </a:r>
          </a:p>
          <a:p>
            <a:r>
              <a:rPr lang="en-IN" sz="2800" dirty="0">
                <a:solidFill>
                  <a:schemeClr val="tx1"/>
                </a:solidFill>
              </a:rPr>
              <a:t>Problem statement</a:t>
            </a:r>
          </a:p>
          <a:p>
            <a:r>
              <a:rPr lang="en-IN" sz="2800" dirty="0">
                <a:solidFill>
                  <a:schemeClr val="tx1"/>
                </a:solidFill>
              </a:rPr>
              <a:t>KPIs</a:t>
            </a:r>
          </a:p>
          <a:p>
            <a:r>
              <a:rPr lang="en-IN" sz="2800" dirty="0">
                <a:solidFill>
                  <a:schemeClr val="tx1"/>
                </a:solidFill>
              </a:rPr>
              <a:t>Dashboards</a:t>
            </a:r>
          </a:p>
          <a:p>
            <a:r>
              <a:rPr lang="en-IN" sz="2800" dirty="0">
                <a:solidFill>
                  <a:schemeClr val="tx1"/>
                </a:solidFill>
              </a:rPr>
              <a:t>Challenges</a:t>
            </a:r>
          </a:p>
          <a:p>
            <a:r>
              <a:rPr lang="en-IN" sz="2800" dirty="0">
                <a:solidFill>
                  <a:schemeClr val="tx1"/>
                </a:solidFill>
              </a:rPr>
              <a:t>Conclusion</a:t>
            </a:r>
          </a:p>
        </p:txBody>
      </p:sp>
    </p:spTree>
    <p:extLst>
      <p:ext uri="{BB962C8B-B14F-4D97-AF65-F5344CB8AC3E}">
        <p14:creationId xmlns:p14="http://schemas.microsoft.com/office/powerpoint/2010/main" val="4067839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9241-4522-46F3-4279-CCE2F68EEA8D}"/>
              </a:ext>
            </a:extLst>
          </p:cNvPr>
          <p:cNvSpPr>
            <a:spLocks noGrp="1"/>
          </p:cNvSpPr>
          <p:nvPr>
            <p:ph type="title"/>
          </p:nvPr>
        </p:nvSpPr>
        <p:spPr>
          <a:xfrm>
            <a:off x="677334" y="1002891"/>
            <a:ext cx="8596668" cy="1320800"/>
          </a:xfrm>
        </p:spPr>
        <p:txBody>
          <a:bodyPr>
            <a:normAutofit/>
          </a:bodyPr>
          <a:lstStyle/>
          <a:p>
            <a:r>
              <a:rPr lang="en-IN" sz="4400" u="sng" dirty="0">
                <a:solidFill>
                  <a:schemeClr val="tx1"/>
                </a:solidFill>
              </a:rPr>
              <a:t>INTRODUCTION</a:t>
            </a:r>
          </a:p>
        </p:txBody>
      </p:sp>
      <p:sp>
        <p:nvSpPr>
          <p:cNvPr id="3" name="Content Placeholder 2">
            <a:extLst>
              <a:ext uri="{FF2B5EF4-FFF2-40B4-BE49-F238E27FC236}">
                <a16:creationId xmlns:a16="http://schemas.microsoft.com/office/drawing/2014/main" id="{CEA4A8B4-F6F2-A584-B2B3-0769113F39E1}"/>
              </a:ext>
            </a:extLst>
          </p:cNvPr>
          <p:cNvSpPr>
            <a:spLocks noGrp="1"/>
          </p:cNvSpPr>
          <p:nvPr>
            <p:ph idx="1"/>
          </p:nvPr>
        </p:nvSpPr>
        <p:spPr>
          <a:xfrm>
            <a:off x="677334" y="2123768"/>
            <a:ext cx="8596668" cy="4104407"/>
          </a:xfrm>
        </p:spPr>
        <p:txBody>
          <a:bodyPr>
            <a:normAutofit/>
          </a:bodyPr>
          <a:lstStyle/>
          <a:p>
            <a:pPr algn="just"/>
            <a:r>
              <a:rPr lang="en-US" sz="2400" dirty="0">
                <a:solidFill>
                  <a:schemeClr val="tx1"/>
                </a:solidFill>
              </a:rPr>
              <a:t>Insurance analytics is the application of data analysis techniques to transform vast amounts of insurance data into actionable insights. By analyzing historical data and identifying patterns, it helps insurers assess risks, optimize pricing strategies, and improve underwriting accuracy.</a:t>
            </a:r>
          </a:p>
          <a:p>
            <a:pPr algn="just"/>
            <a:r>
              <a:rPr lang="en-US" sz="2400" dirty="0">
                <a:solidFill>
                  <a:schemeClr val="tx1"/>
                </a:solidFill>
              </a:rPr>
              <a:t>It also enables companies to enhance customer satisfaction by providing personalized services and efficient solutions.</a:t>
            </a:r>
            <a:endParaRPr lang="en-IN" sz="2400" dirty="0">
              <a:solidFill>
                <a:schemeClr val="tx1"/>
              </a:solidFill>
            </a:endParaRPr>
          </a:p>
        </p:txBody>
      </p:sp>
    </p:spTree>
    <p:extLst>
      <p:ext uri="{BB962C8B-B14F-4D97-AF65-F5344CB8AC3E}">
        <p14:creationId xmlns:p14="http://schemas.microsoft.com/office/powerpoint/2010/main" val="1254499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9E6BA-61A1-4D04-771D-32D938CC9F65}"/>
              </a:ext>
            </a:extLst>
          </p:cNvPr>
          <p:cNvSpPr>
            <a:spLocks noGrp="1"/>
          </p:cNvSpPr>
          <p:nvPr>
            <p:ph type="title"/>
          </p:nvPr>
        </p:nvSpPr>
        <p:spPr>
          <a:xfrm>
            <a:off x="755992" y="1002890"/>
            <a:ext cx="8596668" cy="1320800"/>
          </a:xfrm>
        </p:spPr>
        <p:txBody>
          <a:bodyPr>
            <a:normAutofit/>
          </a:bodyPr>
          <a:lstStyle/>
          <a:p>
            <a:r>
              <a:rPr lang="en-IN" sz="4400" u="sng" dirty="0">
                <a:solidFill>
                  <a:schemeClr val="tx1"/>
                </a:solidFill>
              </a:rPr>
              <a:t>PROBLEM STATEMENT</a:t>
            </a:r>
          </a:p>
        </p:txBody>
      </p:sp>
      <p:sp>
        <p:nvSpPr>
          <p:cNvPr id="3" name="Content Placeholder 2">
            <a:extLst>
              <a:ext uri="{FF2B5EF4-FFF2-40B4-BE49-F238E27FC236}">
                <a16:creationId xmlns:a16="http://schemas.microsoft.com/office/drawing/2014/main" id="{5BF2BE41-6560-7375-8A14-17D3844FC5B4}"/>
              </a:ext>
            </a:extLst>
          </p:cNvPr>
          <p:cNvSpPr>
            <a:spLocks noGrp="1"/>
          </p:cNvSpPr>
          <p:nvPr>
            <p:ph idx="1"/>
          </p:nvPr>
        </p:nvSpPr>
        <p:spPr>
          <a:xfrm>
            <a:off x="755992" y="2170421"/>
            <a:ext cx="8596668" cy="3880773"/>
          </a:xfrm>
        </p:spPr>
        <p:txBody>
          <a:bodyPr>
            <a:normAutofit lnSpcReduction="10000"/>
          </a:bodyPr>
          <a:lstStyle/>
          <a:p>
            <a:pPr algn="just"/>
            <a:r>
              <a:rPr lang="en-US" sz="2400" dirty="0">
                <a:solidFill>
                  <a:schemeClr val="tx1"/>
                </a:solidFill>
              </a:rPr>
              <a:t>Insurance companies face challenges in effectively analyzing large volumes of data related to claims, policies, customer behavior, and market trends. </a:t>
            </a:r>
          </a:p>
          <a:p>
            <a:pPr algn="just"/>
            <a:r>
              <a:rPr lang="en-US" sz="2400" dirty="0">
                <a:solidFill>
                  <a:schemeClr val="tx1"/>
                </a:solidFill>
              </a:rPr>
              <a:t>Manual analysis often leads to inefficiencies, delayed decision-making, and missed opportunities for optimizing operations and improving customer satisfaction. </a:t>
            </a:r>
          </a:p>
          <a:p>
            <a:pPr algn="just"/>
            <a:r>
              <a:rPr lang="en-US" sz="2400" dirty="0">
                <a:solidFill>
                  <a:schemeClr val="tx1"/>
                </a:solidFill>
              </a:rPr>
              <a:t>The project aims to develop interactive dashboards that provide real-time insights into key metrics such as claims trends enabling data-driven decisions and streamlined processes.</a:t>
            </a:r>
            <a:endParaRPr lang="en-IN" sz="2400" dirty="0">
              <a:solidFill>
                <a:schemeClr val="tx1"/>
              </a:solidFill>
            </a:endParaRPr>
          </a:p>
        </p:txBody>
      </p:sp>
    </p:spTree>
    <p:extLst>
      <p:ext uri="{BB962C8B-B14F-4D97-AF65-F5344CB8AC3E}">
        <p14:creationId xmlns:p14="http://schemas.microsoft.com/office/powerpoint/2010/main" val="239584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E96F1-C2FB-678C-6DF9-AF94124FFF5D}"/>
              </a:ext>
            </a:extLst>
          </p:cNvPr>
          <p:cNvSpPr>
            <a:spLocks noGrp="1"/>
          </p:cNvSpPr>
          <p:nvPr>
            <p:ph type="title"/>
          </p:nvPr>
        </p:nvSpPr>
        <p:spPr>
          <a:xfrm>
            <a:off x="380630" y="226703"/>
            <a:ext cx="8596668" cy="983226"/>
          </a:xfrm>
        </p:spPr>
        <p:txBody>
          <a:bodyPr>
            <a:normAutofit/>
          </a:bodyPr>
          <a:lstStyle/>
          <a:p>
            <a:r>
              <a:rPr lang="en-IN" sz="4400" u="sng" dirty="0">
                <a:solidFill>
                  <a:schemeClr val="tx1"/>
                </a:solidFill>
              </a:rPr>
              <a:t>KPIs</a:t>
            </a:r>
          </a:p>
        </p:txBody>
      </p:sp>
      <p:pic>
        <p:nvPicPr>
          <p:cNvPr id="5" name="Picture 4">
            <a:extLst>
              <a:ext uri="{FF2B5EF4-FFF2-40B4-BE49-F238E27FC236}">
                <a16:creationId xmlns:a16="http://schemas.microsoft.com/office/drawing/2014/main" id="{D764EE39-39BA-AEEC-E5F6-B924972D2157}"/>
              </a:ext>
            </a:extLst>
          </p:cNvPr>
          <p:cNvPicPr>
            <a:picLocks noChangeAspect="1"/>
          </p:cNvPicPr>
          <p:nvPr/>
        </p:nvPicPr>
        <p:blipFill>
          <a:blip r:embed="rId2"/>
          <a:stretch>
            <a:fillRect/>
          </a:stretch>
        </p:blipFill>
        <p:spPr>
          <a:xfrm>
            <a:off x="380629" y="1923614"/>
            <a:ext cx="7478169" cy="3124636"/>
          </a:xfrm>
          <a:prstGeom prst="rect">
            <a:avLst/>
          </a:prstGeom>
        </p:spPr>
      </p:pic>
      <p:sp>
        <p:nvSpPr>
          <p:cNvPr id="6" name="TextBox 5">
            <a:extLst>
              <a:ext uri="{FF2B5EF4-FFF2-40B4-BE49-F238E27FC236}">
                <a16:creationId xmlns:a16="http://schemas.microsoft.com/office/drawing/2014/main" id="{BF072360-E475-F8C1-9346-3A1362BFCB23}"/>
              </a:ext>
            </a:extLst>
          </p:cNvPr>
          <p:cNvSpPr txBox="1"/>
          <p:nvPr/>
        </p:nvSpPr>
        <p:spPr>
          <a:xfrm>
            <a:off x="380629" y="1217597"/>
            <a:ext cx="6954235" cy="461665"/>
          </a:xfrm>
          <a:prstGeom prst="rect">
            <a:avLst/>
          </a:prstGeom>
          <a:noFill/>
        </p:spPr>
        <p:txBody>
          <a:bodyPr wrap="square" rtlCol="0">
            <a:spAutoFit/>
          </a:bodyPr>
          <a:lstStyle/>
          <a:p>
            <a:r>
              <a:rPr lang="en-IN" sz="2400" dirty="0"/>
              <a:t>1. No of Invoices by Account Execution</a:t>
            </a:r>
          </a:p>
        </p:txBody>
      </p:sp>
      <p:pic>
        <p:nvPicPr>
          <p:cNvPr id="10" name="Picture 9">
            <a:extLst>
              <a:ext uri="{FF2B5EF4-FFF2-40B4-BE49-F238E27FC236}">
                <a16:creationId xmlns:a16="http://schemas.microsoft.com/office/drawing/2014/main" id="{E5CD5539-7AB2-6BB4-7B3C-B35BE0ABB3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6870" y="1950653"/>
            <a:ext cx="3622266" cy="3440141"/>
          </a:xfrm>
          <a:prstGeom prst="rect">
            <a:avLst/>
          </a:prstGeom>
        </p:spPr>
      </p:pic>
    </p:spTree>
    <p:extLst>
      <p:ext uri="{BB962C8B-B14F-4D97-AF65-F5344CB8AC3E}">
        <p14:creationId xmlns:p14="http://schemas.microsoft.com/office/powerpoint/2010/main" val="3646518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D6F5B-9CB8-0952-0C3B-73A5FB9F3739}"/>
              </a:ext>
            </a:extLst>
          </p:cNvPr>
          <p:cNvSpPr>
            <a:spLocks noGrp="1"/>
          </p:cNvSpPr>
          <p:nvPr>
            <p:ph type="title"/>
          </p:nvPr>
        </p:nvSpPr>
        <p:spPr>
          <a:xfrm>
            <a:off x="677334" y="609600"/>
            <a:ext cx="8596668" cy="442452"/>
          </a:xfrm>
        </p:spPr>
        <p:txBody>
          <a:bodyPr>
            <a:normAutofit fontScale="90000"/>
          </a:bodyPr>
          <a:lstStyle/>
          <a:p>
            <a:r>
              <a:rPr lang="en-IN" sz="2400" dirty="0">
                <a:solidFill>
                  <a:schemeClr val="tx1"/>
                </a:solidFill>
              </a:rPr>
              <a:t>2. Yearly Meeting Count</a:t>
            </a:r>
            <a:br>
              <a:rPr lang="en-IN" sz="2400" dirty="0">
                <a:solidFill>
                  <a:schemeClr val="tx1"/>
                </a:solidFill>
              </a:rPr>
            </a:br>
            <a:endParaRPr lang="en-IN" sz="2400" dirty="0">
              <a:solidFill>
                <a:schemeClr val="tx1"/>
              </a:solidFill>
            </a:endParaRPr>
          </a:p>
        </p:txBody>
      </p:sp>
      <p:pic>
        <p:nvPicPr>
          <p:cNvPr id="5" name="Picture 4">
            <a:extLst>
              <a:ext uri="{FF2B5EF4-FFF2-40B4-BE49-F238E27FC236}">
                <a16:creationId xmlns:a16="http://schemas.microsoft.com/office/drawing/2014/main" id="{55F7BCF4-67EC-1E22-D8F8-9D094ECE5373}"/>
              </a:ext>
            </a:extLst>
          </p:cNvPr>
          <p:cNvPicPr>
            <a:picLocks noChangeAspect="1"/>
          </p:cNvPicPr>
          <p:nvPr/>
        </p:nvPicPr>
        <p:blipFill>
          <a:blip r:embed="rId2"/>
          <a:stretch>
            <a:fillRect/>
          </a:stretch>
        </p:blipFill>
        <p:spPr>
          <a:xfrm>
            <a:off x="549515" y="1052052"/>
            <a:ext cx="7038384" cy="3844413"/>
          </a:xfrm>
          <a:prstGeom prst="rect">
            <a:avLst/>
          </a:prstGeom>
        </p:spPr>
      </p:pic>
      <p:pic>
        <p:nvPicPr>
          <p:cNvPr id="7" name="Picture 6">
            <a:extLst>
              <a:ext uri="{FF2B5EF4-FFF2-40B4-BE49-F238E27FC236}">
                <a16:creationId xmlns:a16="http://schemas.microsoft.com/office/drawing/2014/main" id="{56B80AD0-0AE7-DC5F-6FBD-D7C4EB547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4991261"/>
            <a:ext cx="4543595" cy="1155727"/>
          </a:xfrm>
          <a:prstGeom prst="rect">
            <a:avLst/>
          </a:prstGeom>
        </p:spPr>
      </p:pic>
    </p:spTree>
    <p:extLst>
      <p:ext uri="{BB962C8B-B14F-4D97-AF65-F5344CB8AC3E}">
        <p14:creationId xmlns:p14="http://schemas.microsoft.com/office/powerpoint/2010/main" val="1855282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B8A8C-C5E3-846A-C790-3102F62A0B4B}"/>
              </a:ext>
            </a:extLst>
          </p:cNvPr>
          <p:cNvSpPr>
            <a:spLocks noGrp="1"/>
          </p:cNvSpPr>
          <p:nvPr>
            <p:ph type="title"/>
          </p:nvPr>
        </p:nvSpPr>
        <p:spPr>
          <a:xfrm>
            <a:off x="588844" y="78657"/>
            <a:ext cx="974485" cy="658761"/>
          </a:xfrm>
        </p:spPr>
        <p:txBody>
          <a:bodyPr>
            <a:normAutofit/>
          </a:bodyPr>
          <a:lstStyle/>
          <a:p>
            <a:r>
              <a:rPr lang="en-IN" sz="2400" dirty="0">
                <a:solidFill>
                  <a:schemeClr val="tx1"/>
                </a:solidFill>
              </a:rPr>
              <a:t>3. </a:t>
            </a:r>
          </a:p>
        </p:txBody>
      </p:sp>
      <p:pic>
        <p:nvPicPr>
          <p:cNvPr id="5" name="Content Placeholder 4">
            <a:extLst>
              <a:ext uri="{FF2B5EF4-FFF2-40B4-BE49-F238E27FC236}">
                <a16:creationId xmlns:a16="http://schemas.microsoft.com/office/drawing/2014/main" id="{86991873-350D-25F1-D1AE-573DC5033A77}"/>
              </a:ext>
            </a:extLst>
          </p:cNvPr>
          <p:cNvPicPr>
            <a:picLocks noGrp="1" noChangeAspect="1"/>
          </p:cNvPicPr>
          <p:nvPr>
            <p:ph idx="1"/>
          </p:nvPr>
        </p:nvPicPr>
        <p:blipFill>
          <a:blip r:embed="rId2"/>
          <a:stretch>
            <a:fillRect/>
          </a:stretch>
        </p:blipFill>
        <p:spPr>
          <a:xfrm>
            <a:off x="470857" y="589797"/>
            <a:ext cx="8909117" cy="5407880"/>
          </a:xfrm>
        </p:spPr>
      </p:pic>
    </p:spTree>
    <p:extLst>
      <p:ext uri="{BB962C8B-B14F-4D97-AF65-F5344CB8AC3E}">
        <p14:creationId xmlns:p14="http://schemas.microsoft.com/office/powerpoint/2010/main" val="2496257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467A80-9852-86FE-A169-3240C3C09570}"/>
              </a:ext>
            </a:extLst>
          </p:cNvPr>
          <p:cNvPicPr>
            <a:picLocks noChangeAspect="1"/>
          </p:cNvPicPr>
          <p:nvPr/>
        </p:nvPicPr>
        <p:blipFill>
          <a:blip r:embed="rId2">
            <a:extLst>
              <a:ext uri="{28A0092B-C50C-407E-A947-70E740481C1C}">
                <a14:useLocalDpi xmlns:a14="http://schemas.microsoft.com/office/drawing/2010/main" val="0"/>
              </a:ext>
            </a:extLst>
          </a:blip>
          <a:srcRect l="490" t="-456" r="402" b="490"/>
          <a:stretch/>
        </p:blipFill>
        <p:spPr>
          <a:xfrm>
            <a:off x="196644" y="1324895"/>
            <a:ext cx="9429137" cy="4011563"/>
          </a:xfrm>
          <a:prstGeom prst="rect">
            <a:avLst/>
          </a:prstGeom>
        </p:spPr>
      </p:pic>
    </p:spTree>
    <p:extLst>
      <p:ext uri="{BB962C8B-B14F-4D97-AF65-F5344CB8AC3E}">
        <p14:creationId xmlns:p14="http://schemas.microsoft.com/office/powerpoint/2010/main" val="3774178690"/>
      </p:ext>
    </p:extLst>
  </p:cSld>
  <p:clrMapOvr>
    <a:masterClrMapping/>
  </p:clrMapOvr>
</p:sld>
</file>

<file path=ppt/theme/theme1.xml><?xml version="1.0" encoding="utf-8"?>
<a:theme xmlns:a="http://schemas.openxmlformats.org/drawingml/2006/main" name="Facet">
  <a:themeElements>
    <a:clrScheme name="Custom 1">
      <a:dk1>
        <a:sysClr val="windowText" lastClr="000000"/>
      </a:dk1>
      <a:lt1>
        <a:sysClr val="window" lastClr="FFFFFF"/>
      </a:lt1>
      <a:dk2>
        <a:srgbClr val="2C3C43"/>
      </a:dk2>
      <a:lt2>
        <a:srgbClr val="EBEBEB"/>
      </a:lt2>
      <a:accent1>
        <a:srgbClr val="90C226"/>
      </a:accent1>
      <a:accent2>
        <a:srgbClr val="000000"/>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5919</TotalTime>
  <Words>376</Words>
  <Application>Microsoft Office PowerPoint</Application>
  <PresentationFormat>Widescreen</PresentationFormat>
  <Paragraphs>48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Trebuchet MS</vt:lpstr>
      <vt:lpstr>Wingdings 3</vt:lpstr>
      <vt:lpstr>Facet</vt:lpstr>
      <vt:lpstr>Insurance Analytics Project</vt:lpstr>
      <vt:lpstr>TEAM MEMBERS</vt:lpstr>
      <vt:lpstr>CONTENTS</vt:lpstr>
      <vt:lpstr>INTRODUCTION</vt:lpstr>
      <vt:lpstr>PROBLEM STATEMENT</vt:lpstr>
      <vt:lpstr>KPIs</vt:lpstr>
      <vt:lpstr>2. Yearly Meeting Count </vt:lpstr>
      <vt:lpstr>3. </vt:lpstr>
      <vt:lpstr>PowerPoint Presentation</vt:lpstr>
      <vt:lpstr>3.1 Cross Sell- Target, Achieve, New</vt:lpstr>
      <vt:lpstr>3.2 New- Target, Achieve, New</vt:lpstr>
      <vt:lpstr>3.3 Renewal- Target, Achieve, New</vt:lpstr>
      <vt:lpstr>4. Stage Funnel by Revenue</vt:lpstr>
      <vt:lpstr>5. No of Meeting by Account Execution</vt:lpstr>
      <vt:lpstr>6. Top Open Opportunity </vt:lpstr>
      <vt:lpstr>Excel Dashboard</vt:lpstr>
      <vt:lpstr>PowerBI Dashboard</vt:lpstr>
      <vt:lpstr>Tableau Dashboard</vt:lpstr>
      <vt:lpstr>CHALLENGES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Aparna Vishwanath</dc:creator>
  <cp:lastModifiedBy>Aparna Vishwanath</cp:lastModifiedBy>
  <cp:revision>6</cp:revision>
  <dcterms:created xsi:type="dcterms:W3CDTF">2025-01-24T05:09:44Z</dcterms:created>
  <dcterms:modified xsi:type="dcterms:W3CDTF">2025-01-28T07:53:45Z</dcterms:modified>
</cp:coreProperties>
</file>