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74b331072_1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74b33107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74b331072_1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74b33107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74b331072_1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74b331072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74b331072_1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74b331072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74b331072_1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74b331072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74b331072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74b331072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74b331072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74b331072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74b331072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74b331072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74b331072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74b331072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74b33107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74b33107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74b3310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74b3310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74b33107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74b33107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74b331072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74b331072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74b331072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74b331072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Energy-Efficient Cloud Computing</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Aditya Desai</a:t>
            </a:r>
            <a:endParaRPr sz="2400"/>
          </a:p>
          <a:p>
            <a:pPr indent="0" lvl="0" marL="0" rtl="0" algn="l">
              <a:spcBef>
                <a:spcPts val="0"/>
              </a:spcBef>
              <a:spcAft>
                <a:spcPts val="0"/>
              </a:spcAft>
              <a:buNone/>
            </a:pPr>
            <a:r>
              <a:rPr lang="en" sz="2400"/>
              <a:t>PC15, Trimester IX</a:t>
            </a:r>
            <a:endParaRPr sz="2400"/>
          </a:p>
          <a:p>
            <a:pPr indent="0" lvl="0" marL="0" rtl="0" algn="l">
              <a:spcBef>
                <a:spcPts val="0"/>
              </a:spcBef>
              <a:spcAft>
                <a:spcPts val="0"/>
              </a:spcAft>
              <a:buNone/>
            </a:pPr>
            <a:r>
              <a:rPr lang="en" sz="2400"/>
              <a:t>Guide: Prof. Rajendra G. Pawar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2"/>
          <p:cNvSpPr txBox="1"/>
          <p:nvPr>
            <p:ph idx="1" type="subTitle"/>
          </p:nvPr>
        </p:nvSpPr>
        <p:spPr>
          <a:xfrm>
            <a:off x="292350" y="117745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rPr>
              <a:t>Dynamic and Energy Efficient Greedy Scheduling Algorithm [2]</a:t>
            </a:r>
            <a:endParaRPr b="1" sz="2000">
              <a:solidFill>
                <a:schemeClr val="dk1"/>
              </a:solidFill>
            </a:endParaRPr>
          </a:p>
          <a:p>
            <a:pPr indent="0" lvl="0" marL="0" rtl="0" algn="l">
              <a:lnSpc>
                <a:spcPct val="115000"/>
              </a:lnSpc>
              <a:spcBef>
                <a:spcPts val="1600"/>
              </a:spcBef>
              <a:spcAft>
                <a:spcPts val="0"/>
              </a:spcAft>
              <a:buNone/>
            </a:pPr>
            <a:r>
              <a:rPr lang="en" sz="1000">
                <a:solidFill>
                  <a:srgbClr val="000000"/>
                </a:solidFill>
              </a:rPr>
              <a:t>This section proposes an energy-aware, preemptive task scheduling algorithm.  The algorithm assigns the tasks to appropriate V.M which is able to allocate CPU, memory, storage, S.L.A requirements of the task, able to withstand temperature rise due to execution of the task, and left with a maximum energy residue</a:t>
            </a:r>
            <a:endParaRPr sz="1000">
              <a:solidFill>
                <a:srgbClr val="000000"/>
              </a:solidFill>
            </a:endParaRPr>
          </a:p>
          <a:p>
            <a:pPr indent="0" lvl="0" marL="0" rtl="0" algn="l">
              <a:lnSpc>
                <a:spcPct val="115000"/>
              </a:lnSpc>
              <a:spcBef>
                <a:spcPts val="1600"/>
              </a:spcBef>
              <a:spcAft>
                <a:spcPts val="0"/>
              </a:spcAft>
              <a:buNone/>
            </a:pPr>
            <a:r>
              <a:rPr lang="en" sz="1000">
                <a:solidFill>
                  <a:srgbClr val="000000"/>
                </a:solidFill>
              </a:rPr>
              <a:t>On receiving the task to be scheduled, task scheduler (the proposed algorithm) will check for the active virtual machine to assign the task. The selection criteria are as follows:</a:t>
            </a:r>
            <a:endParaRPr sz="1000">
              <a:solidFill>
                <a:srgbClr val="000000"/>
              </a:solidFill>
            </a:endParaRPr>
          </a:p>
          <a:p>
            <a:pPr indent="0" lvl="0" marL="0" rtl="0" algn="l">
              <a:lnSpc>
                <a:spcPct val="115000"/>
              </a:lnSpc>
              <a:spcBef>
                <a:spcPts val="1600"/>
              </a:spcBef>
              <a:spcAft>
                <a:spcPts val="0"/>
              </a:spcAft>
              <a:buNone/>
            </a:pPr>
            <a:r>
              <a:rPr b="1" lang="en" sz="1000">
                <a:solidFill>
                  <a:srgbClr val="000000"/>
                </a:solidFill>
              </a:rPr>
              <a:t>Criteria 1:</a:t>
            </a:r>
            <a:r>
              <a:rPr lang="en" sz="1000">
                <a:solidFill>
                  <a:srgbClr val="000000"/>
                </a:solidFill>
              </a:rPr>
              <a:t> Must able to allocate CPU, memory, storage requirements of the task and able to withstand temperature rise due to execution of the task and on allocation of t</a:t>
            </a:r>
            <a:r>
              <a:rPr lang="en" sz="1000">
                <a:solidFill>
                  <a:srgbClr val="000000"/>
                </a:solidFill>
              </a:rPr>
              <a:t>h</a:t>
            </a:r>
            <a:r>
              <a:rPr lang="en" sz="1000">
                <a:solidFill>
                  <a:srgbClr val="000000"/>
                </a:solidFill>
              </a:rPr>
              <a:t>e task.</a:t>
            </a:r>
            <a:endParaRPr sz="1000">
              <a:solidFill>
                <a:srgbClr val="000000"/>
              </a:solidFill>
            </a:endParaRPr>
          </a:p>
          <a:p>
            <a:pPr indent="0" lvl="0" marL="0" rtl="0" algn="l">
              <a:lnSpc>
                <a:spcPct val="115000"/>
              </a:lnSpc>
              <a:spcBef>
                <a:spcPts val="1600"/>
              </a:spcBef>
              <a:spcAft>
                <a:spcPts val="0"/>
              </a:spcAft>
              <a:buNone/>
            </a:pPr>
            <a:r>
              <a:rPr b="1" lang="en" sz="1000">
                <a:solidFill>
                  <a:srgbClr val="000000"/>
                </a:solidFill>
              </a:rPr>
              <a:t>Criteria 2:</a:t>
            </a:r>
            <a:r>
              <a:rPr lang="en" sz="1000">
                <a:solidFill>
                  <a:srgbClr val="000000"/>
                </a:solidFill>
              </a:rPr>
              <a:t> Must complete the task (waiting time + processing time) within the required S.L.A.</a:t>
            </a:r>
            <a:endParaRPr sz="1000">
              <a:solidFill>
                <a:srgbClr val="000000"/>
              </a:solidFill>
            </a:endParaRPr>
          </a:p>
          <a:p>
            <a:pPr indent="0" lvl="0" marL="0" rtl="0" algn="l">
              <a:lnSpc>
                <a:spcPct val="115000"/>
              </a:lnSpc>
              <a:spcBef>
                <a:spcPts val="1600"/>
              </a:spcBef>
              <a:spcAft>
                <a:spcPts val="0"/>
              </a:spcAft>
              <a:buClr>
                <a:schemeClr val="dk2"/>
              </a:buClr>
              <a:buSzPts val="1100"/>
              <a:buFont typeface="Arial"/>
              <a:buNone/>
            </a:pPr>
            <a:r>
              <a:rPr b="1" lang="en" sz="1000">
                <a:solidFill>
                  <a:srgbClr val="000000"/>
                </a:solidFill>
              </a:rPr>
              <a:t>Criteria 3:</a:t>
            </a:r>
            <a:r>
              <a:rPr lang="en" sz="1000">
                <a:solidFill>
                  <a:srgbClr val="000000"/>
                </a:solidFill>
              </a:rPr>
              <a:t> If more than one virtual machine satisfies the above criteria, scheduler opts for the V.M, whose remaining CPU, memory, storage and temperature capacities are maximum after the execution of the task</a:t>
            </a:r>
            <a:endParaRPr sz="1000">
              <a:solidFill>
                <a:srgbClr val="000000"/>
              </a:solidFill>
            </a:endParaRPr>
          </a:p>
          <a:p>
            <a:pPr indent="0" lvl="0" marL="0" rtl="0" algn="l">
              <a:lnSpc>
                <a:spcPct val="115000"/>
              </a:lnSpc>
              <a:spcBef>
                <a:spcPts val="1600"/>
              </a:spcBef>
              <a:spcAft>
                <a:spcPts val="0"/>
              </a:spcAft>
              <a:buNone/>
            </a:pPr>
            <a:r>
              <a:t/>
            </a:r>
            <a:endParaRPr sz="1000">
              <a:solidFill>
                <a:srgbClr val="000000"/>
              </a:solidFill>
            </a:endParaRPr>
          </a:p>
          <a:p>
            <a:pPr indent="0" lvl="0" marL="0" rtl="0" algn="l">
              <a:lnSpc>
                <a:spcPct val="115000"/>
              </a:lnSpc>
              <a:spcBef>
                <a:spcPts val="1600"/>
              </a:spcBef>
              <a:spcAft>
                <a:spcPts val="1600"/>
              </a:spcAft>
              <a:buNone/>
            </a:pPr>
            <a:r>
              <a:t/>
            </a:r>
            <a:endParaRPr sz="1000">
              <a:solidFill>
                <a:srgbClr val="000000"/>
              </a:solidFill>
            </a:endParaRPr>
          </a:p>
        </p:txBody>
      </p:sp>
      <p:pic>
        <p:nvPicPr>
          <p:cNvPr id="129" name="Google Shape;129;p22"/>
          <p:cNvPicPr preferRelativeResize="0"/>
          <p:nvPr/>
        </p:nvPicPr>
        <p:blipFill>
          <a:blip r:embed="rId3">
            <a:alphaModFix/>
          </a:blip>
          <a:stretch>
            <a:fillRect/>
          </a:stretch>
        </p:blipFill>
        <p:spPr>
          <a:xfrm>
            <a:off x="4572000" y="1038750"/>
            <a:ext cx="4572000" cy="286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3"/>
          <p:cNvSpPr txBox="1"/>
          <p:nvPr>
            <p:ph idx="1" type="subTitle"/>
          </p:nvPr>
        </p:nvSpPr>
        <p:spPr>
          <a:xfrm>
            <a:off x="278925" y="94915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rPr>
              <a:t>Dynamic and Energy Efficient Greedy Scheduling Algorithm [2]</a:t>
            </a:r>
            <a:endParaRPr b="1" sz="2000">
              <a:solidFill>
                <a:schemeClr val="dk1"/>
              </a:solidFill>
            </a:endParaRPr>
          </a:p>
          <a:p>
            <a:pPr indent="0" lvl="0" marL="0" rtl="0" algn="l">
              <a:lnSpc>
                <a:spcPct val="115000"/>
              </a:lnSpc>
              <a:spcBef>
                <a:spcPts val="1600"/>
              </a:spcBef>
              <a:spcAft>
                <a:spcPts val="0"/>
              </a:spcAft>
              <a:buNone/>
            </a:pPr>
            <a:r>
              <a:rPr lang="en" sz="1000">
                <a:solidFill>
                  <a:srgbClr val="000000"/>
                </a:solidFill>
              </a:rPr>
              <a:t>If no active V.M is able to allocate the required resources are not able to complete the task within the required S.L.A, the scheduler will spawn a new V.M with the required resources and add it to the active V.M queue.</a:t>
            </a:r>
            <a:endParaRPr sz="1000">
              <a:solidFill>
                <a:srgbClr val="000000"/>
              </a:solidFill>
            </a:endParaRPr>
          </a:p>
          <a:p>
            <a:pPr indent="0" lvl="0" marL="0" rtl="0" algn="l">
              <a:lnSpc>
                <a:spcPct val="115000"/>
              </a:lnSpc>
              <a:spcBef>
                <a:spcPts val="1600"/>
              </a:spcBef>
              <a:spcAft>
                <a:spcPts val="0"/>
              </a:spcAft>
              <a:buNone/>
            </a:pPr>
            <a:r>
              <a:rPr lang="en" sz="1000">
                <a:solidFill>
                  <a:srgbClr val="000000"/>
                </a:solidFill>
              </a:rPr>
              <a:t> If a V.M reached its threshold level, to maximize the energy efficiency, we are preempting the task and allocating it to another V.M which is currently active. If none of the V.M accommodates the task, then we are spawning a new V.M. </a:t>
            </a:r>
            <a:endParaRPr sz="1000">
              <a:solidFill>
                <a:srgbClr val="000000"/>
              </a:solidFill>
            </a:endParaRPr>
          </a:p>
          <a:p>
            <a:pPr indent="0" lvl="0" marL="0" rtl="0" algn="l">
              <a:lnSpc>
                <a:spcPct val="115000"/>
              </a:lnSpc>
              <a:spcBef>
                <a:spcPts val="1600"/>
              </a:spcBef>
              <a:spcAft>
                <a:spcPts val="0"/>
              </a:spcAft>
              <a:buNone/>
            </a:pPr>
            <a:r>
              <a:rPr lang="en" sz="1000">
                <a:solidFill>
                  <a:srgbClr val="000000"/>
                </a:solidFill>
              </a:rPr>
              <a:t>Numerical experiments were simulated using widely accepted CloudSim tool, to verify the effectiveness of the proposed algorithm in minimizing energy consumption in task scheduling</a:t>
            </a:r>
            <a:endParaRPr sz="1000">
              <a:solidFill>
                <a:srgbClr val="000000"/>
              </a:solidFill>
            </a:endParaRPr>
          </a:p>
          <a:p>
            <a:pPr indent="0" lvl="0" marL="0" rtl="0" algn="l">
              <a:lnSpc>
                <a:spcPct val="115000"/>
              </a:lnSpc>
              <a:spcBef>
                <a:spcPts val="1600"/>
              </a:spcBef>
              <a:spcAft>
                <a:spcPts val="0"/>
              </a:spcAft>
              <a:buNone/>
            </a:pPr>
            <a:r>
              <a:t/>
            </a:r>
            <a:endParaRPr sz="1000">
              <a:solidFill>
                <a:srgbClr val="000000"/>
              </a:solidFill>
            </a:endParaRPr>
          </a:p>
          <a:p>
            <a:pPr indent="0" lvl="0" marL="0" rtl="0" algn="l">
              <a:lnSpc>
                <a:spcPct val="115000"/>
              </a:lnSpc>
              <a:spcBef>
                <a:spcPts val="1600"/>
              </a:spcBef>
              <a:spcAft>
                <a:spcPts val="1600"/>
              </a:spcAft>
              <a:buNone/>
            </a:pPr>
            <a:r>
              <a:t/>
            </a:r>
            <a:endParaRPr sz="1000">
              <a:solidFill>
                <a:srgbClr val="000000"/>
              </a:solidFill>
            </a:endParaRPr>
          </a:p>
        </p:txBody>
      </p:sp>
      <p:pic>
        <p:nvPicPr>
          <p:cNvPr id="135" name="Google Shape;135;p23"/>
          <p:cNvPicPr preferRelativeResize="0"/>
          <p:nvPr/>
        </p:nvPicPr>
        <p:blipFill>
          <a:blip r:embed="rId3">
            <a:alphaModFix/>
          </a:blip>
          <a:stretch>
            <a:fillRect/>
          </a:stretch>
        </p:blipFill>
        <p:spPr>
          <a:xfrm>
            <a:off x="4572000" y="394125"/>
            <a:ext cx="4572000" cy="2295525"/>
          </a:xfrm>
          <a:prstGeom prst="rect">
            <a:avLst/>
          </a:prstGeom>
          <a:noFill/>
          <a:ln>
            <a:noFill/>
          </a:ln>
        </p:spPr>
      </p:pic>
      <p:pic>
        <p:nvPicPr>
          <p:cNvPr id="136" name="Google Shape;136;p23"/>
          <p:cNvPicPr preferRelativeResize="0"/>
          <p:nvPr/>
        </p:nvPicPr>
        <p:blipFill>
          <a:blip r:embed="rId4">
            <a:alphaModFix/>
          </a:blip>
          <a:stretch>
            <a:fillRect/>
          </a:stretch>
        </p:blipFill>
        <p:spPr>
          <a:xfrm>
            <a:off x="4572000" y="2689650"/>
            <a:ext cx="4572000" cy="214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24"/>
          <p:cNvSpPr txBox="1"/>
          <p:nvPr>
            <p:ph idx="1" type="body"/>
          </p:nvPr>
        </p:nvSpPr>
        <p:spPr>
          <a:xfrm>
            <a:off x="4832750" y="980400"/>
            <a:ext cx="4033800" cy="382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000">
                <a:solidFill>
                  <a:schemeClr val="dk1"/>
                </a:solidFill>
              </a:rPr>
              <a:t>Efficient Resource Management for Virtual Machine Allocation [5]</a:t>
            </a:r>
            <a:endParaRPr b="1" sz="2000">
              <a:solidFill>
                <a:schemeClr val="dk1"/>
              </a:solidFill>
            </a:endParaRPr>
          </a:p>
          <a:p>
            <a:pPr indent="0" lvl="0" marL="0" rtl="0" algn="l">
              <a:spcBef>
                <a:spcPts val="1600"/>
              </a:spcBef>
              <a:spcAft>
                <a:spcPts val="0"/>
              </a:spcAft>
              <a:buClr>
                <a:schemeClr val="dk2"/>
              </a:buClr>
              <a:buSzPts val="1100"/>
              <a:buFont typeface="Arial"/>
              <a:buNone/>
            </a:pPr>
            <a:r>
              <a:rPr lang="en" sz="1000">
                <a:solidFill>
                  <a:srgbClr val="000000"/>
                </a:solidFill>
              </a:rPr>
              <a:t>In this resource management system model, the concept of a bin-packing problem is applied and VM allocation can be optimized with the Best-fit (BF)  scheme. This paper considers the CPU and Memory demand of VM to allocate on the active PMs. The proposed VM placement algorithm will optimize the utilization of physical servers and faster response mapping the VM to the servers in the data center.</a:t>
            </a:r>
            <a:endParaRPr sz="1000">
              <a:solidFill>
                <a:srgbClr val="000000"/>
              </a:solidFill>
            </a:endParaRPr>
          </a:p>
          <a:p>
            <a:pPr indent="0" lvl="0" marL="0" rtl="0" algn="l">
              <a:spcBef>
                <a:spcPts val="1600"/>
              </a:spcBef>
              <a:spcAft>
                <a:spcPts val="0"/>
              </a:spcAft>
              <a:buClr>
                <a:schemeClr val="dk2"/>
              </a:buClr>
              <a:buSzPts val="1100"/>
              <a:buFont typeface="Arial"/>
              <a:buNone/>
            </a:pPr>
            <a:r>
              <a:rPr lang="en" sz="1000">
                <a:solidFill>
                  <a:srgbClr val="000000"/>
                </a:solidFill>
              </a:rPr>
              <a:t>In this model, VM manager collects and store the user requested incoming VMs in the virtual machine list at a regular time interval and waits for allocation in the list. This manager sorts VMs and PMs in decreasing order for allocation manager. </a:t>
            </a:r>
            <a:endParaRPr sz="1000">
              <a:solidFill>
                <a:srgbClr val="000000"/>
              </a:solidFill>
            </a:endParaRPr>
          </a:p>
          <a:p>
            <a:pPr indent="0" lvl="0" marL="0" rtl="0" algn="l">
              <a:spcBef>
                <a:spcPts val="1600"/>
              </a:spcBef>
              <a:spcAft>
                <a:spcPts val="0"/>
              </a:spcAft>
              <a:buClr>
                <a:schemeClr val="dk2"/>
              </a:buClr>
              <a:buSzPts val="1100"/>
              <a:buFont typeface="Arial"/>
              <a:buNone/>
            </a:pPr>
            <a:r>
              <a:rPr lang="en" sz="1000">
                <a:solidFill>
                  <a:srgbClr val="000000"/>
                </a:solidFill>
              </a:rPr>
              <a:t>The allocation manager gets the first VM from the VMs list and allocates on the most suitable PM by deploying the proposed efficient VM allocation algorithm</a:t>
            </a:r>
            <a:endParaRPr sz="1000">
              <a:solidFill>
                <a:srgbClr val="000000"/>
              </a:solidFill>
            </a:endParaRPr>
          </a:p>
          <a:p>
            <a:pPr indent="0" lvl="0" marL="0" rtl="0" algn="l">
              <a:spcBef>
                <a:spcPts val="1600"/>
              </a:spcBef>
              <a:spcAft>
                <a:spcPts val="1600"/>
              </a:spcAft>
              <a:buClr>
                <a:schemeClr val="dk2"/>
              </a:buClr>
              <a:buSzPts val="1100"/>
              <a:buFont typeface="Arial"/>
              <a:buNone/>
            </a:pPr>
            <a:r>
              <a:t/>
            </a:r>
            <a:endParaRPr sz="1000">
              <a:solidFill>
                <a:srgbClr val="000000"/>
              </a:solidFill>
            </a:endParaRPr>
          </a:p>
        </p:txBody>
      </p:sp>
      <p:pic>
        <p:nvPicPr>
          <p:cNvPr id="142" name="Google Shape;142;p24"/>
          <p:cNvPicPr preferRelativeResize="0"/>
          <p:nvPr/>
        </p:nvPicPr>
        <p:blipFill>
          <a:blip r:embed="rId3">
            <a:alphaModFix/>
          </a:blip>
          <a:stretch>
            <a:fillRect/>
          </a:stretch>
        </p:blipFill>
        <p:spPr>
          <a:xfrm>
            <a:off x="246400" y="1153295"/>
            <a:ext cx="4586350" cy="28369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25"/>
          <p:cNvSpPr txBox="1"/>
          <p:nvPr>
            <p:ph idx="1" type="body"/>
          </p:nvPr>
        </p:nvSpPr>
        <p:spPr>
          <a:xfrm>
            <a:off x="481200" y="940100"/>
            <a:ext cx="8181600" cy="382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dk1"/>
                </a:solidFill>
              </a:rPr>
              <a:t>Efficient Resource Management for Virtual Machine Allocation [5]</a:t>
            </a:r>
            <a:endParaRPr b="1" sz="2500">
              <a:solidFill>
                <a:schemeClr val="dk1"/>
              </a:solidFill>
            </a:endParaRPr>
          </a:p>
          <a:p>
            <a:pPr indent="0" lvl="0" marL="0" rtl="0" algn="l">
              <a:spcBef>
                <a:spcPts val="1600"/>
              </a:spcBef>
              <a:spcAft>
                <a:spcPts val="0"/>
              </a:spcAft>
              <a:buClr>
                <a:schemeClr val="dk2"/>
              </a:buClr>
              <a:buSzPts val="1100"/>
              <a:buFont typeface="Arial"/>
              <a:buNone/>
            </a:pPr>
            <a:r>
              <a:rPr lang="en" sz="1300">
                <a:solidFill>
                  <a:srgbClr val="000000"/>
                </a:solidFill>
              </a:rPr>
              <a:t>The main idea is that we need to find an algorithm for choosing the most suitable PM effectively and efficiently.</a:t>
            </a:r>
            <a:endParaRPr sz="1300">
              <a:solidFill>
                <a:srgbClr val="000000"/>
              </a:solidFill>
            </a:endParaRPr>
          </a:p>
          <a:p>
            <a:pPr indent="0" lvl="0" marL="0" rtl="0" algn="l">
              <a:spcBef>
                <a:spcPts val="1600"/>
              </a:spcBef>
              <a:spcAft>
                <a:spcPts val="0"/>
              </a:spcAft>
              <a:buClr>
                <a:schemeClr val="dk2"/>
              </a:buClr>
              <a:buSzPts val="1100"/>
              <a:buFont typeface="Arial"/>
              <a:buNone/>
            </a:pPr>
            <a:r>
              <a:rPr lang="en" sz="1300">
                <a:solidFill>
                  <a:srgbClr val="000000"/>
                </a:solidFill>
              </a:rPr>
              <a:t>The proposed allocation algorithm will be significantly faster than the existing allocation while mapping the VM to best suitable PM by deploying the binary search method which was used in the past. </a:t>
            </a:r>
            <a:endParaRPr sz="1300">
              <a:solidFill>
                <a:srgbClr val="000000"/>
              </a:solidFill>
            </a:endParaRPr>
          </a:p>
          <a:p>
            <a:pPr indent="0" lvl="0" marL="0" rtl="0" algn="l">
              <a:spcBef>
                <a:spcPts val="1600"/>
              </a:spcBef>
              <a:spcAft>
                <a:spcPts val="1600"/>
              </a:spcAft>
              <a:buClr>
                <a:schemeClr val="dk2"/>
              </a:buClr>
              <a:buSzPts val="1100"/>
              <a:buFont typeface="Arial"/>
              <a:buNone/>
            </a:pPr>
            <a:r>
              <a:rPr lang="en" sz="1300">
                <a:solidFill>
                  <a:srgbClr val="000000"/>
                </a:solidFill>
              </a:rPr>
              <a:t> Its complexity is O(log n) and it is much faster than the sequential search one in the normally used algorithms. The more PM exists in the model, we would obtain faster and better result in mapping.</a:t>
            </a:r>
            <a:endParaRPr sz="13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26"/>
          <p:cNvSpPr txBox="1"/>
          <p:nvPr>
            <p:ph idx="1" type="subTitle"/>
          </p:nvPr>
        </p:nvSpPr>
        <p:spPr>
          <a:xfrm>
            <a:off x="292350" y="117745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rPr>
              <a:t>Secure VM Allocation in Untrusted Environment</a:t>
            </a:r>
            <a:r>
              <a:rPr b="1" lang="en" sz="2000">
                <a:solidFill>
                  <a:schemeClr val="dk1"/>
                </a:solidFill>
              </a:rPr>
              <a:t> [9]</a:t>
            </a:r>
            <a:endParaRPr b="1" sz="2000">
              <a:solidFill>
                <a:schemeClr val="dk1"/>
              </a:solidFill>
            </a:endParaRPr>
          </a:p>
          <a:p>
            <a:pPr indent="0" lvl="0" marL="0" rtl="0" algn="l">
              <a:lnSpc>
                <a:spcPct val="115000"/>
              </a:lnSpc>
              <a:spcBef>
                <a:spcPts val="1600"/>
              </a:spcBef>
              <a:spcAft>
                <a:spcPts val="0"/>
              </a:spcAft>
              <a:buNone/>
            </a:pPr>
            <a:r>
              <a:rPr lang="en" sz="1000">
                <a:solidFill>
                  <a:srgbClr val="000000"/>
                </a:solidFill>
              </a:rPr>
              <a:t>Given the importance of virtualization layer, it has attracted attackers in the past. Several attacks on virtualization layer are well known and investigated by researchers like Distributed Denial of Service (DDoS) attack, VM Sprawl, Co-resident attacks, etc</a:t>
            </a:r>
            <a:endParaRPr sz="1000">
              <a:solidFill>
                <a:srgbClr val="000000"/>
              </a:solidFill>
            </a:endParaRPr>
          </a:p>
          <a:p>
            <a:pPr indent="0" lvl="0" marL="0" rtl="0" algn="l">
              <a:lnSpc>
                <a:spcPct val="115000"/>
              </a:lnSpc>
              <a:spcBef>
                <a:spcPts val="1600"/>
              </a:spcBef>
              <a:spcAft>
                <a:spcPts val="0"/>
              </a:spcAft>
              <a:buNone/>
            </a:pPr>
            <a:r>
              <a:rPr lang="en" sz="1000">
                <a:solidFill>
                  <a:srgbClr val="000000"/>
                </a:solidFill>
              </a:rPr>
              <a:t>This work focuses on performing energy efficient VM allocation in presence of untrusted cloud computing environment. More specifically, we take into consideration insider threat scenario whereby an insider is able to compromise some of the host machines (HMs) inside the data center (DC) of cloud computing environment.</a:t>
            </a:r>
            <a:endParaRPr sz="1000">
              <a:solidFill>
                <a:srgbClr val="000000"/>
              </a:solidFill>
            </a:endParaRPr>
          </a:p>
          <a:p>
            <a:pPr indent="0" lvl="0" marL="0" rtl="0" algn="l">
              <a:lnSpc>
                <a:spcPct val="115000"/>
              </a:lnSpc>
              <a:spcBef>
                <a:spcPts val="1600"/>
              </a:spcBef>
              <a:spcAft>
                <a:spcPts val="0"/>
              </a:spcAft>
              <a:buNone/>
            </a:pPr>
            <a:r>
              <a:rPr lang="en" sz="1000">
                <a:solidFill>
                  <a:srgbClr val="000000"/>
                </a:solidFill>
              </a:rPr>
              <a:t>It includes:</a:t>
            </a:r>
            <a:endParaRPr sz="1000">
              <a:solidFill>
                <a:srgbClr val="000000"/>
              </a:solidFill>
            </a:endParaRPr>
          </a:p>
          <a:p>
            <a:pPr indent="-292100" lvl="0" marL="457200" rtl="0" algn="l">
              <a:lnSpc>
                <a:spcPct val="115000"/>
              </a:lnSpc>
              <a:spcBef>
                <a:spcPts val="1600"/>
              </a:spcBef>
              <a:spcAft>
                <a:spcPts val="0"/>
              </a:spcAft>
              <a:buClr>
                <a:srgbClr val="000000"/>
              </a:buClr>
              <a:buSzPts val="1000"/>
              <a:buChar char="●"/>
            </a:pPr>
            <a:r>
              <a:rPr lang="en" sz="1000">
                <a:solidFill>
                  <a:srgbClr val="000000"/>
                </a:solidFill>
              </a:rPr>
              <a:t>Introduction of  the notion of trust in cloud computing environments by associating a trust metric with each host machine in cloud data center.</a:t>
            </a:r>
            <a:endParaRPr sz="1000">
              <a:solidFill>
                <a:srgbClr val="000000"/>
              </a:solidFill>
            </a:endParaRPr>
          </a:p>
          <a:p>
            <a:pPr indent="-292100" lvl="0" marL="457200" rtl="0" algn="l">
              <a:lnSpc>
                <a:spcPct val="115000"/>
              </a:lnSpc>
              <a:spcBef>
                <a:spcPts val="0"/>
              </a:spcBef>
              <a:spcAft>
                <a:spcPts val="0"/>
              </a:spcAft>
              <a:buClr>
                <a:srgbClr val="000000"/>
              </a:buClr>
              <a:buSzPts val="1000"/>
              <a:buChar char="●"/>
            </a:pPr>
            <a:r>
              <a:rPr lang="en" sz="1000">
                <a:solidFill>
                  <a:srgbClr val="000000"/>
                </a:solidFill>
              </a:rPr>
              <a:t> A novel VM allocation algorithm is proposed that is energy efficient and at the same time takes into consideration trust factor. </a:t>
            </a:r>
            <a:endParaRPr sz="1000">
              <a:solidFill>
                <a:srgbClr val="000000"/>
              </a:solidFill>
            </a:endParaRPr>
          </a:p>
          <a:p>
            <a:pPr indent="-292100" lvl="0" marL="457200" rtl="0" algn="l">
              <a:lnSpc>
                <a:spcPct val="115000"/>
              </a:lnSpc>
              <a:spcBef>
                <a:spcPts val="0"/>
              </a:spcBef>
              <a:spcAft>
                <a:spcPts val="0"/>
              </a:spcAft>
              <a:buClr>
                <a:srgbClr val="000000"/>
              </a:buClr>
              <a:buSzPts val="1000"/>
              <a:buChar char="●"/>
            </a:pPr>
            <a:r>
              <a:rPr lang="en" sz="1000">
                <a:solidFill>
                  <a:srgbClr val="000000"/>
                </a:solidFill>
              </a:rPr>
              <a:t> Evaluate proposed algorithm on various types of loads simulated using CloudSim toolkit</a:t>
            </a:r>
            <a:endParaRPr sz="1000">
              <a:solidFill>
                <a:srgbClr val="000000"/>
              </a:solidFill>
            </a:endParaRPr>
          </a:p>
          <a:p>
            <a:pPr indent="0" lvl="0" marL="0" rtl="0" algn="l">
              <a:lnSpc>
                <a:spcPct val="115000"/>
              </a:lnSpc>
              <a:spcBef>
                <a:spcPts val="1600"/>
              </a:spcBef>
              <a:spcAft>
                <a:spcPts val="0"/>
              </a:spcAft>
              <a:buNone/>
            </a:pPr>
            <a:r>
              <a:t/>
            </a:r>
            <a:endParaRPr sz="1000">
              <a:solidFill>
                <a:srgbClr val="000000"/>
              </a:solidFill>
            </a:endParaRPr>
          </a:p>
          <a:p>
            <a:pPr indent="0" lvl="0" marL="0" rtl="0" algn="l">
              <a:lnSpc>
                <a:spcPct val="115000"/>
              </a:lnSpc>
              <a:spcBef>
                <a:spcPts val="1600"/>
              </a:spcBef>
              <a:spcAft>
                <a:spcPts val="1600"/>
              </a:spcAft>
              <a:buNone/>
            </a:pPr>
            <a:r>
              <a:t/>
            </a:r>
            <a:endParaRPr sz="1000">
              <a:solidFill>
                <a:srgbClr val="000000"/>
              </a:solidFill>
            </a:endParaRPr>
          </a:p>
        </p:txBody>
      </p:sp>
      <p:pic>
        <p:nvPicPr>
          <p:cNvPr id="153" name="Google Shape;153;p26"/>
          <p:cNvPicPr preferRelativeResize="0"/>
          <p:nvPr/>
        </p:nvPicPr>
        <p:blipFill>
          <a:blip r:embed="rId3">
            <a:alphaModFix/>
          </a:blip>
          <a:stretch>
            <a:fillRect/>
          </a:stretch>
        </p:blipFill>
        <p:spPr>
          <a:xfrm>
            <a:off x="4572000" y="434425"/>
            <a:ext cx="4572000" cy="1666875"/>
          </a:xfrm>
          <a:prstGeom prst="rect">
            <a:avLst/>
          </a:prstGeom>
          <a:noFill/>
          <a:ln>
            <a:noFill/>
          </a:ln>
        </p:spPr>
      </p:pic>
      <p:pic>
        <p:nvPicPr>
          <p:cNvPr id="154" name="Google Shape;154;p26"/>
          <p:cNvPicPr preferRelativeResize="0"/>
          <p:nvPr/>
        </p:nvPicPr>
        <p:blipFill>
          <a:blip r:embed="rId4">
            <a:alphaModFix/>
          </a:blip>
          <a:stretch>
            <a:fillRect/>
          </a:stretch>
        </p:blipFill>
        <p:spPr>
          <a:xfrm>
            <a:off x="4572000" y="2101300"/>
            <a:ext cx="4572000" cy="2912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7"/>
          <p:cNvSpPr txBox="1"/>
          <p:nvPr>
            <p:ph idx="1" type="body"/>
          </p:nvPr>
        </p:nvSpPr>
        <p:spPr>
          <a:xfrm>
            <a:off x="362596" y="1595775"/>
            <a:ext cx="8369100" cy="3002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00000"/>
                </a:solidFill>
              </a:rPr>
              <a:t>Trust refers to believe, confidence and reliance on something or someone. Trust may be considered as a belief that one party has on another party based on its behavior, past experiences (Direct) and/or on recommendation from any trusted third party (Indirect).</a:t>
            </a:r>
            <a:endParaRPr sz="1000">
              <a:solidFill>
                <a:srgbClr val="000000"/>
              </a:solidFill>
            </a:endParaRPr>
          </a:p>
          <a:p>
            <a:pPr indent="0" lvl="0" marL="0" rtl="0" algn="l">
              <a:lnSpc>
                <a:spcPct val="115000"/>
              </a:lnSpc>
              <a:spcBef>
                <a:spcPts val="1600"/>
              </a:spcBef>
              <a:spcAft>
                <a:spcPts val="0"/>
              </a:spcAft>
              <a:buNone/>
            </a:pPr>
            <a:r>
              <a:rPr lang="en" sz="1000">
                <a:solidFill>
                  <a:srgbClr val="000000"/>
                </a:solidFill>
              </a:rPr>
              <a:t>In this work, before allocating a VM to any host machine or before migrating VM from one host machine to another, trust of host machine is evaluated. If the host is trustworthy, then allocation and migration takes place, otherwise, another host machine is selected.</a:t>
            </a:r>
            <a:endParaRPr sz="1000">
              <a:solidFill>
                <a:srgbClr val="000000"/>
              </a:solidFill>
            </a:endParaRPr>
          </a:p>
          <a:p>
            <a:pPr indent="0" lvl="0" marL="0" rtl="0" algn="l">
              <a:lnSpc>
                <a:spcPct val="115000"/>
              </a:lnSpc>
              <a:spcBef>
                <a:spcPts val="1600"/>
              </a:spcBef>
              <a:spcAft>
                <a:spcPts val="0"/>
              </a:spcAft>
              <a:buNone/>
            </a:pPr>
            <a:r>
              <a:rPr lang="en" sz="1000">
                <a:solidFill>
                  <a:srgbClr val="000000"/>
                </a:solidFill>
              </a:rPr>
              <a:t>Suppose, host machine A wants to migrate VM to another host machine B. Before migration A will calculate trust degree of B by requesting recommendation from trusted third party, </a:t>
            </a:r>
            <a:endParaRPr sz="1000">
              <a:solidFill>
                <a:srgbClr val="000000"/>
              </a:solidFill>
            </a:endParaRPr>
          </a:p>
          <a:p>
            <a:pPr indent="457200" lvl="0" marL="1828800" rtl="0" algn="l">
              <a:lnSpc>
                <a:spcPct val="115000"/>
              </a:lnSpc>
              <a:spcBef>
                <a:spcPts val="1600"/>
              </a:spcBef>
              <a:spcAft>
                <a:spcPts val="0"/>
              </a:spcAft>
              <a:buNone/>
            </a:pPr>
            <a:r>
              <a:rPr b="1" lang="en" sz="1200">
                <a:solidFill>
                  <a:srgbClr val="000000"/>
                </a:solidFill>
              </a:rPr>
              <a:t>T (HostA,HostB) = T (HostB) ×T (HostA,DataCenter) </a:t>
            </a:r>
            <a:endParaRPr b="1" sz="1200">
              <a:solidFill>
                <a:srgbClr val="000000"/>
              </a:solidFill>
            </a:endParaRPr>
          </a:p>
          <a:p>
            <a:pPr indent="0" lvl="0" marL="0" rtl="0" algn="l">
              <a:lnSpc>
                <a:spcPct val="115000"/>
              </a:lnSpc>
              <a:spcBef>
                <a:spcPts val="1600"/>
              </a:spcBef>
              <a:spcAft>
                <a:spcPts val="0"/>
              </a:spcAft>
              <a:buNone/>
            </a:pPr>
            <a:r>
              <a:rPr lang="en" sz="1000">
                <a:solidFill>
                  <a:srgbClr val="000000"/>
                </a:solidFill>
              </a:rPr>
              <a:t> where   T (HostA,HostB) = Trust value of host machine B calculated by host machine A. 								T (HostB) = Trust value of host machine as recommended by Datacenter (TTP). 								T (HostA,DataCenter) = Trust value of datacenter w.r.t host machine A( assumed to be 1)</a:t>
            </a:r>
            <a:endParaRPr sz="1000">
              <a:solidFill>
                <a:srgbClr val="000000"/>
              </a:solidFill>
            </a:endParaRPr>
          </a:p>
          <a:p>
            <a:pPr indent="0" lvl="0" marL="0" rtl="0" algn="l">
              <a:lnSpc>
                <a:spcPct val="115000"/>
              </a:lnSpc>
              <a:spcBef>
                <a:spcPts val="1600"/>
              </a:spcBef>
              <a:spcAft>
                <a:spcPts val="0"/>
              </a:spcAft>
              <a:buNone/>
            </a:pPr>
            <a:r>
              <a:rPr lang="en" sz="1000">
                <a:solidFill>
                  <a:srgbClr val="000000"/>
                </a:solidFill>
              </a:rPr>
              <a:t>Trust of each host in DataCenter is being periodically calculated based on two factors: SLA violation per host and fault occurrence at host</a:t>
            </a:r>
            <a:endParaRPr sz="1000">
              <a:solidFill>
                <a:srgbClr val="000000"/>
              </a:solidFill>
            </a:endParaRPr>
          </a:p>
          <a:p>
            <a:pPr indent="0" lvl="0" marL="0" rtl="0" algn="l">
              <a:lnSpc>
                <a:spcPct val="115000"/>
              </a:lnSpc>
              <a:spcBef>
                <a:spcPts val="1600"/>
              </a:spcBef>
              <a:spcAft>
                <a:spcPts val="1600"/>
              </a:spcAft>
              <a:buNone/>
            </a:pPr>
            <a:r>
              <a:t/>
            </a:r>
            <a:endParaRPr sz="1000">
              <a:solidFill>
                <a:srgbClr val="000000"/>
              </a:solidFill>
            </a:endParaRPr>
          </a:p>
        </p:txBody>
      </p:sp>
      <p:sp>
        <p:nvSpPr>
          <p:cNvPr id="160" name="Google Shape;160;p27"/>
          <p:cNvSpPr txBox="1"/>
          <p:nvPr>
            <p:ph type="title"/>
          </p:nvPr>
        </p:nvSpPr>
        <p:spPr>
          <a:xfrm>
            <a:off x="362600" y="602800"/>
            <a:ext cx="83691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en" sz="2000">
                <a:solidFill>
                  <a:schemeClr val="dk1"/>
                </a:solidFill>
                <a:latin typeface="Lato"/>
                <a:ea typeface="Lato"/>
                <a:cs typeface="Lato"/>
                <a:sym typeface="Lato"/>
              </a:rPr>
              <a:t>Secure VM Allocation in Untrusted Environment [9]</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362600" y="602800"/>
            <a:ext cx="83691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000">
                <a:solidFill>
                  <a:schemeClr val="dk1"/>
                </a:solidFill>
                <a:latin typeface="Lato"/>
                <a:ea typeface="Lato"/>
                <a:cs typeface="Lato"/>
                <a:sym typeface="Lato"/>
              </a:rPr>
              <a:t>Secure VM Allocation in Untrusted Environment [9]</a:t>
            </a:r>
            <a:endParaRPr sz="2700"/>
          </a:p>
        </p:txBody>
      </p:sp>
      <p:pic>
        <p:nvPicPr>
          <p:cNvPr id="166" name="Google Shape;166;p28"/>
          <p:cNvPicPr preferRelativeResize="0"/>
          <p:nvPr/>
        </p:nvPicPr>
        <p:blipFill>
          <a:blip r:embed="rId3">
            <a:alphaModFix/>
          </a:blip>
          <a:stretch>
            <a:fillRect/>
          </a:stretch>
        </p:blipFill>
        <p:spPr>
          <a:xfrm>
            <a:off x="2157425" y="1238200"/>
            <a:ext cx="4829175" cy="2114550"/>
          </a:xfrm>
          <a:prstGeom prst="rect">
            <a:avLst/>
          </a:prstGeom>
          <a:noFill/>
          <a:ln>
            <a:noFill/>
          </a:ln>
        </p:spPr>
      </p:pic>
      <p:pic>
        <p:nvPicPr>
          <p:cNvPr id="167" name="Google Shape;167;p28"/>
          <p:cNvPicPr preferRelativeResize="0"/>
          <p:nvPr/>
        </p:nvPicPr>
        <p:blipFill>
          <a:blip r:embed="rId4">
            <a:alphaModFix/>
          </a:blip>
          <a:stretch>
            <a:fillRect/>
          </a:stretch>
        </p:blipFill>
        <p:spPr>
          <a:xfrm>
            <a:off x="1452563" y="3505150"/>
            <a:ext cx="6238875" cy="117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ctrTitle"/>
          </p:nvPr>
        </p:nvSpPr>
        <p:spPr>
          <a:xfrm>
            <a:off x="436800" y="455650"/>
            <a:ext cx="8270400" cy="5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Temporal load aware resource allocation[4]</a:t>
            </a:r>
            <a:endParaRPr sz="2500"/>
          </a:p>
        </p:txBody>
      </p:sp>
      <p:sp>
        <p:nvSpPr>
          <p:cNvPr id="173" name="Google Shape;173;p29"/>
          <p:cNvSpPr txBox="1"/>
          <p:nvPr>
            <p:ph idx="1" type="subTitle"/>
          </p:nvPr>
        </p:nvSpPr>
        <p:spPr>
          <a:xfrm>
            <a:off x="436800" y="1047550"/>
            <a:ext cx="8198100" cy="272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000"/>
              <a:t>Optimization of power in a datacenter is a difficult problem because of server resource constraints, network topology and bandwidth constraints, cost of VM migration, the heterogeneity of workloads and the servers. The arrival of new jobs and departure of completed jobs also create workload heterogeneity in time. As a result, most of the previous research has concentrated on partial optimization of power consumption, which optimizes either server and/or network power consumption through placement of VMs.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Temporal load aware optimization, minimization of power consumption as a function of time has vastly been studied. When optimization also included migration, then solution had been divided into two steps, in the first step optimization of server and/or network power consumption is performed and in the second step migration of VMs has been taken care of</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In this work, [4] has developed  joint optimization of power consumption of servers, network communications and cost of migration with workload and server heterogeneity subject to resource and bandwidth constraints through VM placement. Optimization results in an integer quadratic program (IQP) with linear/quadratic constraints in number of VMs assigned to a job on a server.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[4] haa obtained numerical results for optimal power consumption for the system as well as its power consumption due to two heuristic VM assignment algorithms. The results show optimization achieves significant power savings compared to the heuristic algorithms</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ctrTitle"/>
          </p:nvPr>
        </p:nvSpPr>
        <p:spPr>
          <a:xfrm>
            <a:off x="436800" y="455650"/>
            <a:ext cx="8270400" cy="5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Temporal load aware resource allocation[4]</a:t>
            </a:r>
            <a:endParaRPr sz="2500"/>
          </a:p>
        </p:txBody>
      </p:sp>
      <p:pic>
        <p:nvPicPr>
          <p:cNvPr id="179" name="Google Shape;179;p30"/>
          <p:cNvPicPr preferRelativeResize="0"/>
          <p:nvPr/>
        </p:nvPicPr>
        <p:blipFill>
          <a:blip r:embed="rId3">
            <a:alphaModFix/>
          </a:blip>
          <a:stretch>
            <a:fillRect/>
          </a:stretch>
        </p:blipFill>
        <p:spPr>
          <a:xfrm>
            <a:off x="76200" y="1047551"/>
            <a:ext cx="4495800" cy="1369850"/>
          </a:xfrm>
          <a:prstGeom prst="rect">
            <a:avLst/>
          </a:prstGeom>
          <a:noFill/>
          <a:ln>
            <a:noFill/>
          </a:ln>
        </p:spPr>
      </p:pic>
      <p:pic>
        <p:nvPicPr>
          <p:cNvPr id="180" name="Google Shape;180;p30"/>
          <p:cNvPicPr preferRelativeResize="0"/>
          <p:nvPr/>
        </p:nvPicPr>
        <p:blipFill>
          <a:blip r:embed="rId4">
            <a:alphaModFix/>
          </a:blip>
          <a:stretch>
            <a:fillRect/>
          </a:stretch>
        </p:blipFill>
        <p:spPr>
          <a:xfrm>
            <a:off x="4533900" y="2269650"/>
            <a:ext cx="4648201" cy="1369850"/>
          </a:xfrm>
          <a:prstGeom prst="rect">
            <a:avLst/>
          </a:prstGeom>
          <a:noFill/>
          <a:ln>
            <a:noFill/>
          </a:ln>
        </p:spPr>
      </p:pic>
      <p:pic>
        <p:nvPicPr>
          <p:cNvPr id="181" name="Google Shape;181;p30"/>
          <p:cNvPicPr preferRelativeResize="0"/>
          <p:nvPr/>
        </p:nvPicPr>
        <p:blipFill>
          <a:blip r:embed="rId5">
            <a:alphaModFix/>
          </a:blip>
          <a:stretch>
            <a:fillRect/>
          </a:stretch>
        </p:blipFill>
        <p:spPr>
          <a:xfrm>
            <a:off x="114300" y="3536725"/>
            <a:ext cx="4419600" cy="123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ctrTitle"/>
          </p:nvPr>
        </p:nvSpPr>
        <p:spPr>
          <a:xfrm>
            <a:off x="436800" y="455650"/>
            <a:ext cx="8270400" cy="5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Some other Energy-aware Scheduling algorithms [6]</a:t>
            </a:r>
            <a:endParaRPr sz="2500"/>
          </a:p>
        </p:txBody>
      </p:sp>
      <p:sp>
        <p:nvSpPr>
          <p:cNvPr id="187" name="Google Shape;187;p31"/>
          <p:cNvSpPr txBox="1"/>
          <p:nvPr>
            <p:ph idx="1" type="subTitle"/>
          </p:nvPr>
        </p:nvSpPr>
        <p:spPr>
          <a:xfrm>
            <a:off x="472950" y="1490675"/>
            <a:ext cx="8198100" cy="331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700"/>
              <a:t>Best‑effort scheduling (MIN–MAX)</a:t>
            </a:r>
            <a:r>
              <a:rPr lang="en" sz="1400"/>
              <a:t> In this scheduling, only one objective is focused upon without considering other objectives such as QoS factors, e.g., considering time as the only constraint without focusing on cost/energy or only energy-aware scheduling without focusing on QoS (minimizing SLA violations).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700"/>
              <a:t>QoS‑constrained Workfow scheduling</a:t>
            </a:r>
            <a:r>
              <a:rPr lang="en" sz="1400"/>
              <a:t> This type of scheduling is more used in actual applications. There is always a trade-of; if one tries to minimize certain factor, other automatically increases. Therefore, to handle the trade-of, it is done. The aim is to optimize one parameter while applying the constraint to another parameter. The goal is to generate a schedule in accordance with the preferable parameter meeting specifed QoS constraints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700"/>
              <a:t>Multi‑criteria Workfow scheduling</a:t>
            </a:r>
            <a:r>
              <a:rPr lang="en" sz="1400"/>
              <a:t> In this type of scheduling, many parameters are considered simultaneously which confict often. It could be QoS constrained even.  VM consolidation was performed using prediction algorithms. Novel multi-criteria techniques were employed for selection of overloaded hosts and appropriate VMs. Results showed 98.11% reduction in a metric composed of migrations, violations in SLA, and consumption of energy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1410100" y="162725"/>
            <a:ext cx="6365575" cy="4818049"/>
          </a:xfrm>
          <a:prstGeom prst="rect">
            <a:avLst/>
          </a:prstGeom>
          <a:noFill/>
          <a:ln>
            <a:noFill/>
          </a:ln>
        </p:spPr>
      </p:pic>
      <p:pic>
        <p:nvPicPr>
          <p:cNvPr descr="Piece of duct tape sticking a note to the slide" id="79" name="Google Shape;79;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0" name="Google Shape;80;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Introduction</a:t>
            </a:r>
            <a:endParaRPr b="1" sz="3000">
              <a:solidFill>
                <a:schemeClr val="lt2"/>
              </a:solidFill>
              <a:latin typeface="Raleway"/>
              <a:ea typeface="Raleway"/>
              <a:cs typeface="Raleway"/>
              <a:sym typeface="Raleway"/>
            </a:endParaRPr>
          </a:p>
        </p:txBody>
      </p:sp>
      <p:sp>
        <p:nvSpPr>
          <p:cNvPr id="81" name="Google Shape;81;p14"/>
          <p:cNvSpPr txBox="1"/>
          <p:nvPr>
            <p:ph idx="4294967295" type="body"/>
          </p:nvPr>
        </p:nvSpPr>
        <p:spPr>
          <a:xfrm>
            <a:off x="2001000" y="1377475"/>
            <a:ext cx="51033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Cloud computing is a computing standard that delivers on demand a highly manageable, robust and flexible platform for various distributed computing applications through a set of geographically separate data centers. [2]</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The data centers have expanded exponentially and along with that their power consumption. The energy consumption leads to high operating costs and great environmental impacts. </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1000"/>
              </a:spcAft>
              <a:buNone/>
            </a:pPr>
            <a:r>
              <a:rPr lang="en" sz="1200">
                <a:latin typeface="Raleway"/>
                <a:ea typeface="Raleway"/>
                <a:cs typeface="Raleway"/>
                <a:sym typeface="Raleway"/>
              </a:rPr>
              <a:t>As a result, significant research has been conducted on how to reduce the power consumption of data centers</a:t>
            </a:r>
            <a:endParaRPr sz="12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93" name="Google Shape;193;p32"/>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2"/>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2"/>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0" lang="en" sz="1400"/>
              <a:t>One of the open challenges that still affecting cloud’s energy efficiency and elasticity is the inter- and intra-migration of virtual resources, where only very little research has succeeded in removing them entirely. [1]</a:t>
            </a:r>
            <a:endParaRPr b="0" sz="1400">
              <a:solidFill>
                <a:schemeClr val="lt1"/>
              </a:solidFill>
            </a:endParaRPr>
          </a:p>
        </p:txBody>
      </p:sp>
      <p:sp>
        <p:nvSpPr>
          <p:cNvPr id="197" name="Google Shape;197;p32"/>
          <p:cNvSpPr txBox="1"/>
          <p:nvPr>
            <p:ph type="title"/>
          </p:nvPr>
        </p:nvSpPr>
        <p:spPr>
          <a:xfrm>
            <a:off x="443475" y="1988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0" lang="en" sz="1400"/>
              <a:t>A complete optimization of resources usage through an energy-efficient virtual resources allocation management is not only restricted to computing resources, but also is expected to extend beyond local and backbone network resources. [1]</a:t>
            </a:r>
            <a:endParaRPr b="0" sz="1400">
              <a:solidFill>
                <a:schemeClr val="lt1"/>
              </a:solidFill>
            </a:endParaRPr>
          </a:p>
        </p:txBody>
      </p:sp>
      <p:sp>
        <p:nvSpPr>
          <p:cNvPr id="198" name="Google Shape;198;p32"/>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300"/>
              <a:t>Enhance the performance of the trust based model by improving the evaluation of trust degree of each host by considering more factors beyond SLA violations and faults. Along with this, different behavior of insider attackers can be considered. [9]</a:t>
            </a:r>
            <a:endParaRPr b="0" sz="1300"/>
          </a:p>
          <a:p>
            <a:pPr indent="0" lvl="0" marL="0" rtl="0" algn="l">
              <a:spcBef>
                <a:spcPts val="1200"/>
              </a:spcBef>
              <a:spcAft>
                <a:spcPts val="0"/>
              </a:spcAft>
              <a:buClr>
                <a:schemeClr val="dk2"/>
              </a:buClr>
              <a:buSzPts val="1100"/>
              <a:buFont typeface="Arial"/>
              <a:buNone/>
            </a:pPr>
            <a:r>
              <a:t/>
            </a:r>
            <a:endParaRPr b="0" sz="1400"/>
          </a:p>
          <a:p>
            <a:pPr indent="0" lvl="0" marL="0" rtl="0" algn="l">
              <a:spcBef>
                <a:spcPts val="1200"/>
              </a:spcBef>
              <a:spcAft>
                <a:spcPts val="1200"/>
              </a:spcAft>
              <a:buNone/>
            </a:pPr>
            <a:r>
              <a:t/>
            </a:r>
            <a:endParaRPr b="0"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Conclusion</a:t>
            </a:r>
            <a:r>
              <a:rPr lang="en"/>
              <a:t>.</a:t>
            </a:r>
            <a:endParaRPr/>
          </a:p>
          <a:p>
            <a:pPr indent="0" lvl="0" marL="0" rtl="0" algn="l">
              <a:spcBef>
                <a:spcPts val="1000"/>
              </a:spcBef>
              <a:spcAft>
                <a:spcPts val="0"/>
              </a:spcAft>
              <a:buNone/>
            </a:pPr>
            <a:r>
              <a:rPr b="0" lang="en" sz="1900"/>
              <a:t>Thus, in this paper I intend to brief you about the various algorithms presented by researchers for improving energy efficiency in the field of Cloud Computing.</a:t>
            </a:r>
            <a:endParaRPr b="0" sz="1900"/>
          </a:p>
          <a:p>
            <a:pPr indent="0" lvl="0" marL="0" rtl="0" algn="l">
              <a:spcBef>
                <a:spcPts val="1000"/>
              </a:spcBef>
              <a:spcAft>
                <a:spcPts val="0"/>
              </a:spcAft>
              <a:buNone/>
            </a:pPr>
            <a:r>
              <a:t/>
            </a:r>
            <a:endParaRPr b="0" sz="1900"/>
          </a:p>
          <a:p>
            <a:pPr indent="0" lvl="0" marL="0" rtl="0" algn="l">
              <a:spcBef>
                <a:spcPts val="1000"/>
              </a:spcBef>
              <a:spcAft>
                <a:spcPts val="1000"/>
              </a:spcAft>
              <a:buNone/>
            </a:pPr>
            <a:r>
              <a:rPr b="0" lang="en" sz="1900"/>
              <a:t>There are many more methods available for more different scenarios and can be utilized as per your current situation, to obtain optimal performance</a:t>
            </a:r>
            <a:endParaRPr b="0"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7" name="Shape 207"/>
        <p:cNvGrpSpPr/>
        <p:nvPr/>
      </p:nvGrpSpPr>
      <p:grpSpPr>
        <a:xfrm>
          <a:off x="0" y="0"/>
          <a:ext cx="0" cy="0"/>
          <a:chOff x="0" y="0"/>
          <a:chExt cx="0" cy="0"/>
        </a:xfrm>
      </p:grpSpPr>
      <p:pic>
        <p:nvPicPr>
          <p:cNvPr id="208" name="Google Shape;208;p34"/>
          <p:cNvPicPr preferRelativeResize="0"/>
          <p:nvPr/>
        </p:nvPicPr>
        <p:blipFill>
          <a:blip r:embed="rId3">
            <a:alphaModFix/>
          </a:blip>
          <a:stretch>
            <a:fillRect/>
          </a:stretch>
        </p:blipFill>
        <p:spPr>
          <a:xfrm>
            <a:off x="470025" y="162725"/>
            <a:ext cx="8218875" cy="4818049"/>
          </a:xfrm>
          <a:prstGeom prst="rect">
            <a:avLst/>
          </a:prstGeom>
          <a:noFill/>
          <a:ln>
            <a:noFill/>
          </a:ln>
        </p:spPr>
      </p:pic>
      <p:pic>
        <p:nvPicPr>
          <p:cNvPr descr="Piece of duct tape sticking a note to the slide" id="209" name="Google Shape;209;p3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10" name="Google Shape;210;p3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References</a:t>
            </a:r>
            <a:endParaRPr b="1" sz="3000">
              <a:solidFill>
                <a:schemeClr val="lt2"/>
              </a:solidFill>
              <a:latin typeface="Raleway"/>
              <a:ea typeface="Raleway"/>
              <a:cs typeface="Raleway"/>
              <a:sym typeface="Raleway"/>
            </a:endParaRPr>
          </a:p>
        </p:txBody>
      </p:sp>
      <p:sp>
        <p:nvSpPr>
          <p:cNvPr id="211" name="Google Shape;211;p34"/>
          <p:cNvSpPr txBox="1"/>
          <p:nvPr>
            <p:ph idx="4294967295" type="body"/>
          </p:nvPr>
        </p:nvSpPr>
        <p:spPr>
          <a:xfrm>
            <a:off x="920063" y="1390900"/>
            <a:ext cx="7318800" cy="3327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Font typeface="Raleway"/>
              <a:buAutoNum type="arabicPeriod"/>
            </a:pPr>
            <a:r>
              <a:rPr lang="en" sz="1000">
                <a:solidFill>
                  <a:srgbClr val="000000"/>
                </a:solidFill>
                <a:latin typeface="Raleway"/>
                <a:ea typeface="Raleway"/>
                <a:cs typeface="Raleway"/>
                <a:sym typeface="Raleway"/>
              </a:rPr>
              <a:t>Hamzaoui, I., Duthil, B., Courboulay, V. et al. A Survey on the Current Challenges of Energy-Efficient Cloud Resources Management. SN COMPUT. SCI. 1, 73 (2020)</a:t>
            </a:r>
            <a:endParaRPr sz="800">
              <a:solidFill>
                <a:srgbClr val="000000"/>
              </a:solidFill>
              <a:latin typeface="Raleway"/>
              <a:ea typeface="Raleway"/>
              <a:cs typeface="Raleway"/>
              <a:sym typeface="Raleway"/>
            </a:endParaRPr>
          </a:p>
          <a:p>
            <a:pPr indent="-304800" lvl="0" marL="457200" rtl="0" algn="l">
              <a:spcBef>
                <a:spcPts val="1000"/>
              </a:spcBef>
              <a:spcAft>
                <a:spcPts val="0"/>
              </a:spcAft>
              <a:buClr>
                <a:srgbClr val="000000"/>
              </a:buClr>
              <a:buSzPts val="1200"/>
              <a:buFont typeface="Raleway"/>
              <a:buAutoNum type="arabicPeriod"/>
            </a:pPr>
            <a:r>
              <a:rPr lang="en" sz="1000">
                <a:solidFill>
                  <a:srgbClr val="000000"/>
                </a:solidFill>
                <a:latin typeface="Raleway"/>
                <a:ea typeface="Raleway"/>
                <a:cs typeface="Raleway"/>
                <a:sym typeface="Raleway"/>
              </a:rPr>
              <a:t>M. Sarvabhatla, S. Konda, C. S. Vorugunti and M. M. N. Babu, "A Dynamic and Energy Efficient Greedy Scheduling Algorithm for Cloud Data Centers," 2017 IEEE International Conference on Cloud Computing in Emerging Markets (CCEM), Bangalore, 2017, pp. 47-52, doi: 10.1109/CCEM.2017.9</a:t>
            </a:r>
            <a:endParaRPr sz="1000">
              <a:solidFill>
                <a:srgbClr val="000000"/>
              </a:solidFill>
              <a:latin typeface="Raleway"/>
              <a:ea typeface="Raleway"/>
              <a:cs typeface="Raleway"/>
              <a:sym typeface="Raleway"/>
            </a:endParaRPr>
          </a:p>
          <a:p>
            <a:pPr indent="-292100" lvl="0" marL="457200" rtl="0" algn="l">
              <a:spcBef>
                <a:spcPts val="1000"/>
              </a:spcBef>
              <a:spcAft>
                <a:spcPts val="0"/>
              </a:spcAft>
              <a:buClr>
                <a:srgbClr val="000000"/>
              </a:buClr>
              <a:buSzPts val="1000"/>
              <a:buFont typeface="Raleway"/>
              <a:buAutoNum type="arabicPeriod"/>
            </a:pPr>
            <a:r>
              <a:rPr lang="en" sz="1000">
                <a:solidFill>
                  <a:srgbClr val="000000"/>
                </a:solidFill>
                <a:latin typeface="Raleway"/>
                <a:ea typeface="Raleway"/>
                <a:cs typeface="Raleway"/>
                <a:sym typeface="Raleway"/>
              </a:rPr>
              <a:t>Y. Zong et al., "Location-aware energy efficient virtual network embedding in software-defined optical data center networks," in IEEE/OSA Journal of Optical Communications and Networking, vol. 10, no. 7, pp. 58-70, July 2018, doi: 10.1364/JOCN.10.000B58</a:t>
            </a:r>
            <a:endParaRPr sz="1000">
              <a:solidFill>
                <a:srgbClr val="000000"/>
              </a:solidFill>
              <a:latin typeface="Raleway"/>
              <a:ea typeface="Raleway"/>
              <a:cs typeface="Raleway"/>
              <a:sym typeface="Raleway"/>
            </a:endParaRPr>
          </a:p>
          <a:p>
            <a:pPr indent="-292100" lvl="0" marL="457200" rtl="0" algn="l">
              <a:spcBef>
                <a:spcPts val="1000"/>
              </a:spcBef>
              <a:spcAft>
                <a:spcPts val="0"/>
              </a:spcAft>
              <a:buClr>
                <a:srgbClr val="000000"/>
              </a:buClr>
              <a:buSzPts val="1000"/>
              <a:buFont typeface="Raleway"/>
              <a:buAutoNum type="arabicPeriod"/>
            </a:pPr>
            <a:r>
              <a:rPr lang="en" sz="1000">
                <a:solidFill>
                  <a:srgbClr val="000000"/>
                </a:solidFill>
                <a:latin typeface="Raleway"/>
                <a:ea typeface="Raleway"/>
                <a:cs typeface="Raleway"/>
                <a:sym typeface="Raleway"/>
              </a:rPr>
              <a:t>Vakilinia, S. Energy efficient temporal load aware resource allocation in cloud computing datacenters. J Cloud Comp 7, 2 (2018)</a:t>
            </a:r>
            <a:endParaRPr sz="1000">
              <a:solidFill>
                <a:srgbClr val="000000"/>
              </a:solidFill>
              <a:latin typeface="Raleway"/>
              <a:ea typeface="Raleway"/>
              <a:cs typeface="Raleway"/>
              <a:sym typeface="Raleway"/>
            </a:endParaRPr>
          </a:p>
          <a:p>
            <a:pPr indent="-292100" lvl="0" marL="457200" rtl="0" algn="l">
              <a:spcBef>
                <a:spcPts val="1000"/>
              </a:spcBef>
              <a:spcAft>
                <a:spcPts val="1000"/>
              </a:spcAft>
              <a:buClr>
                <a:srgbClr val="000000"/>
              </a:buClr>
              <a:buSzPts val="1000"/>
              <a:buFont typeface="Raleway"/>
              <a:buAutoNum type="arabicPeriod"/>
            </a:pPr>
            <a:r>
              <a:rPr lang="en" sz="1000">
                <a:solidFill>
                  <a:srgbClr val="000000"/>
                </a:solidFill>
                <a:latin typeface="Raleway"/>
                <a:ea typeface="Raleway"/>
                <a:cs typeface="Raleway"/>
                <a:sym typeface="Raleway"/>
              </a:rPr>
              <a:t>K. M. Nwe, M. K. Oo and M. M. Htay, "Efficient Resource Management for Virtual Machine Allocation in Cloud Data Centers," 2018 IEEE 7th Global Conference on Consumer Electronics (GCCE), Nara, 2018, pp. 419-420, doi: 10.1109/GCCE.2018.8574804</a:t>
            </a:r>
            <a:endParaRPr sz="1000">
              <a:solidFill>
                <a:srgbClr val="000000"/>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pic>
        <p:nvPicPr>
          <p:cNvPr id="216" name="Google Shape;216;p35"/>
          <p:cNvPicPr preferRelativeResize="0"/>
          <p:nvPr/>
        </p:nvPicPr>
        <p:blipFill>
          <a:blip r:embed="rId3">
            <a:alphaModFix/>
          </a:blip>
          <a:stretch>
            <a:fillRect/>
          </a:stretch>
        </p:blipFill>
        <p:spPr>
          <a:xfrm>
            <a:off x="470025" y="162725"/>
            <a:ext cx="8218875" cy="4818049"/>
          </a:xfrm>
          <a:prstGeom prst="rect">
            <a:avLst/>
          </a:prstGeom>
          <a:noFill/>
          <a:ln>
            <a:noFill/>
          </a:ln>
        </p:spPr>
      </p:pic>
      <p:pic>
        <p:nvPicPr>
          <p:cNvPr descr="Piece of duct tape sticking a note to the slide" id="217" name="Google Shape;217;p3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18" name="Google Shape;218;p3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References</a:t>
            </a:r>
            <a:endParaRPr b="1" sz="3000">
              <a:solidFill>
                <a:schemeClr val="lt2"/>
              </a:solidFill>
              <a:latin typeface="Raleway"/>
              <a:ea typeface="Raleway"/>
              <a:cs typeface="Raleway"/>
              <a:sym typeface="Raleway"/>
            </a:endParaRPr>
          </a:p>
        </p:txBody>
      </p:sp>
      <p:sp>
        <p:nvSpPr>
          <p:cNvPr id="219" name="Google Shape;219;p35"/>
          <p:cNvSpPr txBox="1"/>
          <p:nvPr>
            <p:ph idx="4294967295" type="body"/>
          </p:nvPr>
        </p:nvSpPr>
        <p:spPr>
          <a:xfrm>
            <a:off x="920063" y="1390900"/>
            <a:ext cx="7318800" cy="3327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Font typeface="Raleway"/>
              <a:buAutoNum type="arabicPeriod" startAt="6"/>
            </a:pPr>
            <a:r>
              <a:rPr lang="en" sz="1000">
                <a:solidFill>
                  <a:srgbClr val="000000"/>
                </a:solidFill>
                <a:latin typeface="Raleway"/>
                <a:ea typeface="Raleway"/>
                <a:cs typeface="Raleway"/>
                <a:sym typeface="Raleway"/>
              </a:rPr>
              <a:t>Khattar, N., Sidhu, J. &amp; Singh, J. Toward energy-efficient cloud computing: a survey of dynamic power management and heuristics-based optimization techniques. J Supercomput 75, 4750–4810 (2019)</a:t>
            </a:r>
            <a:endParaRPr sz="800">
              <a:solidFill>
                <a:srgbClr val="000000"/>
              </a:solidFill>
              <a:latin typeface="Raleway"/>
              <a:ea typeface="Raleway"/>
              <a:cs typeface="Raleway"/>
              <a:sym typeface="Raleway"/>
            </a:endParaRPr>
          </a:p>
          <a:p>
            <a:pPr indent="-304800" lvl="0" marL="457200" rtl="0" algn="l">
              <a:spcBef>
                <a:spcPts val="1000"/>
              </a:spcBef>
              <a:spcAft>
                <a:spcPts val="0"/>
              </a:spcAft>
              <a:buClr>
                <a:srgbClr val="000000"/>
              </a:buClr>
              <a:buSzPts val="1200"/>
              <a:buFont typeface="Raleway"/>
              <a:buAutoNum type="arabicPeriod" startAt="6"/>
            </a:pPr>
            <a:r>
              <a:rPr lang="en" sz="1000">
                <a:solidFill>
                  <a:srgbClr val="000000"/>
                </a:solidFill>
                <a:latin typeface="Raleway"/>
                <a:ea typeface="Raleway"/>
                <a:cs typeface="Raleway"/>
                <a:sym typeface="Raleway"/>
              </a:rPr>
              <a:t>Tarandeep Kaur and Inderveer Chana. 2015. Energy efficiency techniques in cloud computing: A survey and taxonomy. ACM Comput. Surv. 48, 2, Article 22 (October 2015), 46 pages</a:t>
            </a:r>
            <a:endParaRPr sz="1000">
              <a:solidFill>
                <a:srgbClr val="000000"/>
              </a:solidFill>
              <a:latin typeface="Raleway"/>
              <a:ea typeface="Raleway"/>
              <a:cs typeface="Raleway"/>
              <a:sym typeface="Raleway"/>
            </a:endParaRPr>
          </a:p>
          <a:p>
            <a:pPr indent="-292100" lvl="0" marL="457200" rtl="0" algn="l">
              <a:spcBef>
                <a:spcPts val="1000"/>
              </a:spcBef>
              <a:spcAft>
                <a:spcPts val="0"/>
              </a:spcAft>
              <a:buClr>
                <a:srgbClr val="000000"/>
              </a:buClr>
              <a:buSzPts val="1000"/>
              <a:buFont typeface="Raleway"/>
              <a:buAutoNum type="arabicPeriod" startAt="6"/>
            </a:pPr>
            <a:r>
              <a:rPr lang="en" sz="1000">
                <a:solidFill>
                  <a:srgbClr val="000000"/>
                </a:solidFill>
                <a:latin typeface="Raleway"/>
                <a:ea typeface="Raleway"/>
                <a:cs typeface="Raleway"/>
                <a:sym typeface="Raleway"/>
              </a:rPr>
              <a:t>Sukhpal Singh Gill and Rajkumar Buyya. 2018. A Taxonomy and Future Directions for Sustainable Cloud Computing: 360 Degree View. ACM Comput. Surv. 51, 5, Article 104 (December 2018), 33 pages</a:t>
            </a:r>
            <a:endParaRPr sz="1000">
              <a:solidFill>
                <a:srgbClr val="000000"/>
              </a:solidFill>
              <a:latin typeface="Raleway"/>
              <a:ea typeface="Raleway"/>
              <a:cs typeface="Raleway"/>
              <a:sym typeface="Raleway"/>
            </a:endParaRPr>
          </a:p>
          <a:p>
            <a:pPr indent="-292100" lvl="0" marL="457200" rtl="0" algn="l">
              <a:spcBef>
                <a:spcPts val="1000"/>
              </a:spcBef>
              <a:spcAft>
                <a:spcPts val="0"/>
              </a:spcAft>
              <a:buClr>
                <a:srgbClr val="000000"/>
              </a:buClr>
              <a:buSzPts val="1000"/>
              <a:buFont typeface="Raleway"/>
              <a:buAutoNum type="arabicPeriod" startAt="6"/>
            </a:pPr>
            <a:r>
              <a:rPr lang="en" sz="1000">
                <a:solidFill>
                  <a:srgbClr val="000000"/>
                </a:solidFill>
                <a:latin typeface="Raleway"/>
                <a:ea typeface="Raleway"/>
                <a:cs typeface="Raleway"/>
                <a:sym typeface="Raleway"/>
              </a:rPr>
              <a:t>Swati Sharma and Rishabh Kaushal. 2017. Energy Conserving Secure VM Allocation in Untrusted Cloud Computing Environment. In Proceedings of the 10th Annual ACM COMPUTE Conference, India (ACM COMPUTE 2017). ACM, New York, NY, USA, 9 pages</a:t>
            </a:r>
            <a:endParaRPr sz="1000">
              <a:solidFill>
                <a:srgbClr val="000000"/>
              </a:solidFill>
              <a:latin typeface="Raleway"/>
              <a:ea typeface="Raleway"/>
              <a:cs typeface="Raleway"/>
              <a:sym typeface="Raleway"/>
            </a:endParaRPr>
          </a:p>
          <a:p>
            <a:pPr indent="-292100" lvl="0" marL="457200" rtl="0" algn="l">
              <a:spcBef>
                <a:spcPts val="1000"/>
              </a:spcBef>
              <a:spcAft>
                <a:spcPts val="1000"/>
              </a:spcAft>
              <a:buClr>
                <a:srgbClr val="000000"/>
              </a:buClr>
              <a:buSzPts val="1000"/>
              <a:buFont typeface="Raleway"/>
              <a:buAutoNum type="arabicPeriod" startAt="6"/>
            </a:pPr>
            <a:r>
              <a:rPr lang="en" sz="1000">
                <a:solidFill>
                  <a:srgbClr val="000000"/>
                </a:solidFill>
                <a:latin typeface="Raleway"/>
                <a:ea typeface="Raleway"/>
                <a:cs typeface="Raleway"/>
                <a:sym typeface="Raleway"/>
              </a:rPr>
              <a:t>Deafallah Alsadie, Zahir Tari, Eidah J. Alzahrani, and Albert Y. Zomaya. 2018. Dynamic resource allocation for an energy efficient VM architecture for cloud computing. In Proceedings of the Australasian Computer Science Week Multiconference (ACSW ’18). Association for Computing Machinery, New York, NY, USA, Article 16, 1–8</a:t>
            </a:r>
            <a:endParaRPr sz="1000">
              <a:solidFill>
                <a:srgbClr val="00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1383250" y="162725"/>
            <a:ext cx="6392424" cy="4818049"/>
          </a:xfrm>
          <a:prstGeom prst="rect">
            <a:avLst/>
          </a:prstGeom>
          <a:noFill/>
          <a:ln>
            <a:noFill/>
          </a:ln>
        </p:spPr>
      </p:pic>
      <p:pic>
        <p:nvPicPr>
          <p:cNvPr descr="Piece of duct tape sticking a note to the slide" id="87" name="Google Shape;87;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8" name="Google Shape;88;p15"/>
          <p:cNvSpPr txBox="1"/>
          <p:nvPr/>
        </p:nvSpPr>
        <p:spPr>
          <a:xfrm>
            <a:off x="2538175" y="687400"/>
            <a:ext cx="39213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 Motivation/Need</a:t>
            </a:r>
            <a:endParaRPr b="1" sz="3000">
              <a:solidFill>
                <a:schemeClr val="lt2"/>
              </a:solidFill>
              <a:latin typeface="Raleway"/>
              <a:ea typeface="Raleway"/>
              <a:cs typeface="Raleway"/>
              <a:sym typeface="Raleway"/>
            </a:endParaRPr>
          </a:p>
        </p:txBody>
      </p:sp>
      <p:sp>
        <p:nvSpPr>
          <p:cNvPr id="89" name="Google Shape;89;p15"/>
          <p:cNvSpPr txBox="1"/>
          <p:nvPr>
            <p:ph idx="4294967295" type="body"/>
          </p:nvPr>
        </p:nvSpPr>
        <p:spPr>
          <a:xfrm>
            <a:off x="1839850" y="1377475"/>
            <a:ext cx="54657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400">
                <a:solidFill>
                  <a:srgbClr val="000000"/>
                </a:solidFill>
                <a:latin typeface="Raleway"/>
                <a:ea typeface="Raleway"/>
                <a:cs typeface="Raleway"/>
                <a:sym typeface="Raleway"/>
              </a:rPr>
              <a:t>Electricity demand for data centers is expected to increase by more than 66 percent over the period 2011–2035 [4]</a:t>
            </a:r>
            <a:r>
              <a:rPr b="1" lang="en" sz="1200">
                <a:solidFill>
                  <a:srgbClr val="000000"/>
                </a:solidFill>
                <a:latin typeface="Raleway"/>
                <a:ea typeface="Raleway"/>
                <a:cs typeface="Raleway"/>
                <a:sym typeface="Raleway"/>
              </a:rPr>
              <a:t>.</a:t>
            </a:r>
            <a:endParaRPr b="1" sz="1200">
              <a:solidFill>
                <a:srgbClr val="000000"/>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400">
                <a:solidFill>
                  <a:srgbClr val="000000"/>
                </a:solidFill>
                <a:latin typeface="Raleway"/>
                <a:ea typeface="Raleway"/>
                <a:cs typeface="Raleway"/>
                <a:sym typeface="Raleway"/>
              </a:rPr>
              <a:t>An idle server has been estimated to use about 70 percent of its peak capacity.</a:t>
            </a:r>
            <a:endParaRPr sz="1400">
              <a:solidFill>
                <a:srgbClr val="000000"/>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400">
                <a:solidFill>
                  <a:srgbClr val="000000"/>
                </a:solidFill>
                <a:latin typeface="Raleway"/>
                <a:ea typeface="Raleway"/>
                <a:cs typeface="Raleway"/>
                <a:sym typeface="Raleway"/>
              </a:rPr>
              <a:t>In its latest report, Amazon estimated that their data centers consumed up to 52 per cent of the cloud system's overall energy</a:t>
            </a:r>
            <a:r>
              <a:rPr lang="en" sz="1400">
                <a:solidFill>
                  <a:srgbClr val="000000"/>
                </a:solidFill>
                <a:latin typeface="Raleway"/>
                <a:ea typeface="Raleway"/>
                <a:cs typeface="Raleway"/>
                <a:sym typeface="Raleway"/>
              </a:rPr>
              <a:t> and pushed the cloud maintenance expense to 42 per cent [2]</a:t>
            </a:r>
            <a:endParaRPr sz="1400">
              <a:solidFill>
                <a:srgbClr val="000000"/>
              </a:solidFill>
              <a:latin typeface="Raleway"/>
              <a:ea typeface="Raleway"/>
              <a:cs typeface="Raleway"/>
              <a:sym typeface="Raleway"/>
            </a:endParaRPr>
          </a:p>
          <a:p>
            <a:pPr indent="0" lvl="0" marL="0" rtl="0" algn="l">
              <a:spcBef>
                <a:spcPts val="1000"/>
              </a:spcBef>
              <a:spcAft>
                <a:spcPts val="1000"/>
              </a:spcAft>
              <a:buNone/>
            </a:pPr>
            <a:r>
              <a:rPr lang="en" sz="1400">
                <a:solidFill>
                  <a:srgbClr val="000000"/>
                </a:solidFill>
                <a:latin typeface="Raleway"/>
                <a:ea typeface="Raleway"/>
                <a:cs typeface="Raleway"/>
                <a:sym typeface="Raleway"/>
              </a:rPr>
              <a:t>Owing to the drastic effect of energy consumption on the scalability of data centers, businesses are focused on energy efficiency</a:t>
            </a:r>
            <a:endParaRPr sz="1400">
              <a:solidFill>
                <a:srgbClr val="000000"/>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pic>
        <p:nvPicPr>
          <p:cNvPr id="94" name="Google Shape;94;p16"/>
          <p:cNvPicPr preferRelativeResize="0"/>
          <p:nvPr/>
        </p:nvPicPr>
        <p:blipFill>
          <a:blip r:embed="rId3">
            <a:alphaModFix/>
          </a:blip>
          <a:stretch>
            <a:fillRect/>
          </a:stretch>
        </p:blipFill>
        <p:spPr>
          <a:xfrm>
            <a:off x="468850" y="485800"/>
            <a:ext cx="8206276" cy="417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Literature</a:t>
            </a:r>
            <a:endParaRPr sz="8000"/>
          </a:p>
          <a:p>
            <a:pPr indent="0" lvl="0" marL="0" rtl="0" algn="l">
              <a:spcBef>
                <a:spcPts val="0"/>
              </a:spcBef>
              <a:spcAft>
                <a:spcPts val="0"/>
              </a:spcAft>
              <a:buNone/>
            </a:pPr>
            <a:r>
              <a:rPr lang="en" sz="8000">
                <a:solidFill>
                  <a:schemeClr val="accent5"/>
                </a:solidFill>
              </a:rPr>
              <a:t>Survey</a:t>
            </a:r>
            <a:endParaRPr sz="80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What </a:t>
            </a:r>
            <a:r>
              <a:rPr lang="en">
                <a:solidFill>
                  <a:srgbClr val="FFFFFF"/>
                </a:solidFill>
              </a:rPr>
              <a:t>is it</a:t>
            </a:r>
            <a:r>
              <a:rPr lang="en"/>
              <a:t>.</a:t>
            </a:r>
            <a:endParaRPr/>
          </a:p>
          <a:p>
            <a:pPr indent="0" lvl="0" marL="0" rtl="0" algn="l">
              <a:spcBef>
                <a:spcPts val="1000"/>
              </a:spcBef>
              <a:spcAft>
                <a:spcPts val="0"/>
              </a:spcAft>
              <a:buNone/>
            </a:pPr>
            <a:r>
              <a:rPr b="0" lang="en" sz="1900"/>
              <a:t>Servers, communications network, and the cooling system are the major sources of power consumption in a datacenter.</a:t>
            </a:r>
            <a:endParaRPr b="0" sz="1900"/>
          </a:p>
          <a:p>
            <a:pPr indent="0" lvl="0" marL="0" rtl="0" algn="l">
              <a:spcBef>
                <a:spcPts val="1000"/>
              </a:spcBef>
              <a:spcAft>
                <a:spcPts val="0"/>
              </a:spcAft>
              <a:buNone/>
            </a:pPr>
            <a:r>
              <a:t/>
            </a:r>
            <a:endParaRPr b="0" sz="1900"/>
          </a:p>
          <a:p>
            <a:pPr indent="0" lvl="0" marL="0" rtl="0" algn="l">
              <a:spcBef>
                <a:spcPts val="1000"/>
              </a:spcBef>
              <a:spcAft>
                <a:spcPts val="0"/>
              </a:spcAft>
              <a:buNone/>
            </a:pPr>
            <a:r>
              <a:rPr b="0" lang="en" sz="1900"/>
              <a:t>Given the perpetual evolution of heterogeneous on-demand requests and the huge need of an elastic cloud, the so-called green or sustainable cloud computing has been getting a lot of interest in recent years.</a:t>
            </a:r>
            <a:endParaRPr b="0" sz="1900"/>
          </a:p>
          <a:p>
            <a:pPr indent="0" lvl="0" marL="0" rtl="0" algn="l">
              <a:spcBef>
                <a:spcPts val="1000"/>
              </a:spcBef>
              <a:spcAft>
                <a:spcPts val="0"/>
              </a:spcAft>
              <a:buNone/>
            </a:pPr>
            <a:r>
              <a:t/>
            </a:r>
            <a:endParaRPr b="0" sz="1900"/>
          </a:p>
          <a:p>
            <a:pPr indent="0" lvl="0" marL="0" rtl="0" algn="l">
              <a:spcBef>
                <a:spcPts val="1000"/>
              </a:spcBef>
              <a:spcAft>
                <a:spcPts val="1000"/>
              </a:spcAft>
              <a:buNone/>
            </a:pPr>
            <a:r>
              <a:rPr b="0" lang="en" sz="1900"/>
              <a:t>This seminar presentation will work to cover a few methods that can lead to Energy-Efficient Cloud Computing.</a:t>
            </a:r>
            <a:endParaRPr b="0"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0" name="Google Shape;110;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1" name="Google Shape;111;p19"/>
          <p:cNvSpPr txBox="1"/>
          <p:nvPr>
            <p:ph idx="4294967295" type="body"/>
          </p:nvPr>
        </p:nvSpPr>
        <p:spPr>
          <a:xfrm>
            <a:off x="2855550" y="116260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latin typeface="Raleway"/>
                <a:ea typeface="Raleway"/>
                <a:cs typeface="Raleway"/>
                <a:sym typeface="Raleway"/>
              </a:rPr>
              <a:t>In the previous review, we talked about two methods for attaining energy efficiency.</a:t>
            </a:r>
            <a:endParaRPr sz="14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Virtual Resources Management</a:t>
            </a:r>
            <a:br>
              <a:rPr lang="en" sz="1200">
                <a:latin typeface="Raleway"/>
                <a:ea typeface="Raleway"/>
                <a:cs typeface="Raleway"/>
                <a:sym typeface="Raleway"/>
              </a:rPr>
            </a:b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Container Resources Management</a:t>
            </a:r>
            <a:br>
              <a:rPr lang="en" sz="1400">
                <a:latin typeface="Raleway"/>
                <a:ea typeface="Raleway"/>
                <a:cs typeface="Raleway"/>
                <a:sym typeface="Raleway"/>
              </a:rPr>
            </a:br>
            <a:r>
              <a:rPr lang="en" sz="1200">
                <a:latin typeface="Raleway"/>
                <a:ea typeface="Raleway"/>
                <a:cs typeface="Raleway"/>
                <a:sym typeface="Raleway"/>
              </a:rPr>
              <a:t>.</a:t>
            </a:r>
            <a:endParaRPr sz="1200">
              <a:latin typeface="Raleway"/>
              <a:ea typeface="Raleway"/>
              <a:cs typeface="Raleway"/>
              <a:sym typeface="Raleway"/>
            </a:endParaRPr>
          </a:p>
          <a:p>
            <a:pPr indent="0" lvl="0" marL="0" rtl="0" algn="l">
              <a:spcBef>
                <a:spcPts val="1000"/>
              </a:spcBef>
              <a:spcAft>
                <a:spcPts val="1000"/>
              </a:spcAft>
              <a:buNone/>
            </a:pPr>
            <a:r>
              <a:rPr lang="en" sz="1400">
                <a:latin typeface="Raleway"/>
                <a:ea typeface="Raleway"/>
                <a:cs typeface="Raleway"/>
                <a:sym typeface="Raleway"/>
              </a:rPr>
              <a:t>Now I will talk about the other methods that will be included in the report. </a:t>
            </a:r>
            <a:endParaRPr sz="14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59450" y="356325"/>
            <a:ext cx="8225100" cy="61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Virtual Resources Management</a:t>
            </a:r>
            <a:endParaRPr sz="3000"/>
          </a:p>
        </p:txBody>
      </p:sp>
      <p:pic>
        <p:nvPicPr>
          <p:cNvPr id="117" name="Google Shape;117;p20"/>
          <p:cNvPicPr preferRelativeResize="0"/>
          <p:nvPr/>
        </p:nvPicPr>
        <p:blipFill>
          <a:blip r:embed="rId3">
            <a:alphaModFix/>
          </a:blip>
          <a:stretch>
            <a:fillRect/>
          </a:stretch>
        </p:blipFill>
        <p:spPr>
          <a:xfrm>
            <a:off x="152400" y="976125"/>
            <a:ext cx="8839198" cy="3670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59450" y="356325"/>
            <a:ext cx="8225100" cy="61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Container Resources Management</a:t>
            </a:r>
            <a:endParaRPr sz="3000"/>
          </a:p>
        </p:txBody>
      </p:sp>
      <p:pic>
        <p:nvPicPr>
          <p:cNvPr id="123" name="Google Shape;123;p21"/>
          <p:cNvPicPr preferRelativeResize="0"/>
          <p:nvPr/>
        </p:nvPicPr>
        <p:blipFill>
          <a:blip r:embed="rId3">
            <a:alphaModFix/>
          </a:blip>
          <a:stretch>
            <a:fillRect/>
          </a:stretch>
        </p:blipFill>
        <p:spPr>
          <a:xfrm>
            <a:off x="311700" y="1110425"/>
            <a:ext cx="8520599" cy="3509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