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5120000" cx="2138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  <p:guide pos="67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8956" y="2188777"/>
            <a:ext cx="19926001" cy="60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32125" lIns="232125" spcFirstLastPara="1" rIns="232125" wrap="square" tIns="232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8936" y="8331286"/>
            <a:ext cx="19926001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8936" y="3251601"/>
            <a:ext cx="19926001" cy="57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232125" lIns="232125" spcFirstLastPara="1" rIns="232125" wrap="square" tIns="232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8936" y="9266383"/>
            <a:ext cx="19926001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indent="-5207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 algn="ctr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8936" y="6322709"/>
            <a:ext cx="19926001" cy="24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8936" y="1308210"/>
            <a:ext cx="19926001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8936" y="3387853"/>
            <a:ext cx="19926001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indent="-520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8936" y="1308210"/>
            <a:ext cx="19926001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8936" y="3387853"/>
            <a:ext cx="93540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19100" lvl="1" marL="914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0967" y="3387853"/>
            <a:ext cx="93540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19100" lvl="1" marL="914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8936" y="1308210"/>
            <a:ext cx="19926001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8936" y="1633260"/>
            <a:ext cx="6566700" cy="22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232125" lIns="232125" spcFirstLastPara="1" rIns="232125" wrap="square" tIns="232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8936" y="4084913"/>
            <a:ext cx="6566700" cy="9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6490" y="1323276"/>
            <a:ext cx="14891700" cy="120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2000" y="-367"/>
            <a:ext cx="10692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0894" y="3625081"/>
            <a:ext cx="94599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232125" lIns="232125" spcFirstLastPara="1" rIns="232125" wrap="square" tIns="232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0894" y="8240010"/>
            <a:ext cx="94599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1429" y="2128514"/>
            <a:ext cx="8973000" cy="108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-520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8936" y="12436336"/>
            <a:ext cx="14028600" cy="17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8936" y="1308210"/>
            <a:ext cx="19926001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None/>
              <a:defRPr b="0" i="0" sz="7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8936" y="3387853"/>
            <a:ext cx="19926001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125" lIns="232125" spcFirstLastPara="1" rIns="232125" wrap="square" tIns="232125">
            <a:noAutofit/>
          </a:bodyPr>
          <a:lstStyle>
            <a:lvl1pPr indent="-520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b="0" i="0" sz="4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Clr>
                <a:schemeClr val="dk2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13544" y="13708144"/>
            <a:ext cx="12831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125" lIns="232125" spcFirstLastPara="1" rIns="232125" wrap="square" tIns="232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96775" y="137375"/>
            <a:ext cx="6672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4800">
                <a:solidFill>
                  <a:srgbClr val="9900FF"/>
                </a:solidFill>
              </a:rPr>
              <a:t>Job Role Prediction</a:t>
            </a:r>
            <a:endParaRPr b="1" i="0" sz="48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4775" y="639625"/>
            <a:ext cx="3248100" cy="346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Dataset Description (Columns)</a:t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Student placement dataset from kaggle.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Released in April, 2020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Has 20,000 rows and 39 columns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t</a:t>
            </a:r>
            <a:r>
              <a:rPr lang="en" sz="1600"/>
              <a:t>hat  include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Academic marks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Hackathons/ Courses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Skills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Personality traits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Suggested Job role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>
            <a:stCxn id="57" idx="2"/>
            <a:endCxn id="58" idx="0"/>
          </p:cNvCxnSpPr>
          <p:nvPr/>
        </p:nvCxnSpPr>
        <p:spPr>
          <a:xfrm flipH="1" rot="-5400000">
            <a:off x="15799575" y="6407450"/>
            <a:ext cx="495900" cy="4605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11632073" y="6839972"/>
            <a:ext cx="490500" cy="37350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" name="Google Shape;61;p13"/>
          <p:cNvCxnSpPr>
            <a:stCxn id="62" idx="0"/>
            <a:endCxn id="60" idx="2"/>
          </p:cNvCxnSpPr>
          <p:nvPr/>
        </p:nvCxnSpPr>
        <p:spPr>
          <a:xfrm rot="-5400000">
            <a:off x="8381524" y="8667575"/>
            <a:ext cx="865800" cy="239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58" idx="3"/>
            <a:endCxn id="64" idx="0"/>
          </p:cNvCxnSpPr>
          <p:nvPr/>
        </p:nvCxnSpPr>
        <p:spPr>
          <a:xfrm>
            <a:off x="19532077" y="9239298"/>
            <a:ext cx="264900" cy="1290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2562875" y="7900400"/>
            <a:ext cx="2363700" cy="56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Libraries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827973" y="8952722"/>
            <a:ext cx="2363700" cy="47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7168377" y="8958348"/>
            <a:ext cx="2363700" cy="56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Visualisations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8615198" y="10529521"/>
            <a:ext cx="23637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matplotlib.pyplot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6124925" y="10548425"/>
            <a:ext cx="2093100" cy="48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seaborn.countplot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983774" y="10295825"/>
            <a:ext cx="3270600" cy="45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sklearn.impute.SimpleImputer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3185225" y="8958500"/>
            <a:ext cx="2681100" cy="48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Classification/Clustering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011000" y="12351500"/>
            <a:ext cx="3781500" cy="45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sklearn.neighbors.KNeighborsClassifier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2051025" y="12337700"/>
            <a:ext cx="2681100" cy="48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sklearn.tree.DecisionTree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4990650" y="12337700"/>
            <a:ext cx="2459100" cy="48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sklearn.cluster.KMeans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3"/>
          <p:cNvCxnSpPr>
            <a:stCxn id="66" idx="0"/>
            <a:endCxn id="57" idx="2"/>
          </p:cNvCxnSpPr>
          <p:nvPr/>
        </p:nvCxnSpPr>
        <p:spPr>
          <a:xfrm flipH="1" rot="5400000">
            <a:off x="13887075" y="8319800"/>
            <a:ext cx="496200" cy="78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" name="Google Shape;71;p13"/>
          <p:cNvCxnSpPr>
            <a:stCxn id="66" idx="2"/>
            <a:endCxn id="67" idx="0"/>
          </p:cNvCxnSpPr>
          <p:nvPr/>
        </p:nvCxnSpPr>
        <p:spPr>
          <a:xfrm rot="5400000">
            <a:off x="10760025" y="8585750"/>
            <a:ext cx="2907600" cy="4623900"/>
          </a:xfrm>
          <a:prstGeom prst="bentConnector3">
            <a:avLst>
              <a:gd fmla="val 7944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13"/>
          <p:cNvCxnSpPr>
            <a:stCxn id="66" idx="2"/>
            <a:endCxn id="68" idx="0"/>
          </p:cNvCxnSpPr>
          <p:nvPr/>
        </p:nvCxnSpPr>
        <p:spPr>
          <a:xfrm rot="5400000">
            <a:off x="12511725" y="10323650"/>
            <a:ext cx="2893800" cy="1134300"/>
          </a:xfrm>
          <a:prstGeom prst="bentConnector3">
            <a:avLst>
              <a:gd fmla="val 8048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3" name="Google Shape;73;p13"/>
          <p:cNvCxnSpPr>
            <a:stCxn id="66" idx="2"/>
            <a:endCxn id="69" idx="0"/>
          </p:cNvCxnSpPr>
          <p:nvPr/>
        </p:nvCxnSpPr>
        <p:spPr>
          <a:xfrm flipH="1" rot="-5400000">
            <a:off x="13926075" y="10043600"/>
            <a:ext cx="2893800" cy="1694400"/>
          </a:xfrm>
          <a:prstGeom prst="bentConnector3">
            <a:avLst>
              <a:gd fmla="val 7982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3"/>
          <p:cNvCxnSpPr>
            <a:stCxn id="75" idx="0"/>
            <a:endCxn id="60" idx="2"/>
          </p:cNvCxnSpPr>
          <p:nvPr/>
        </p:nvCxnSpPr>
        <p:spPr>
          <a:xfrm flipH="1" rot="5400000">
            <a:off x="10850400" y="8589500"/>
            <a:ext cx="913500" cy="2594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0736850" y="10343450"/>
            <a:ext cx="3735000" cy="45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sklearn.</a:t>
            </a:r>
            <a:r>
              <a:rPr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preprocessing.OneHotEncoder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3"/>
          <p:cNvCxnSpPr>
            <a:stCxn id="65" idx="0"/>
            <a:endCxn id="58" idx="2"/>
          </p:cNvCxnSpPr>
          <p:nvPr/>
        </p:nvCxnSpPr>
        <p:spPr>
          <a:xfrm rot="-5400000">
            <a:off x="17246775" y="9445025"/>
            <a:ext cx="1028100" cy="1178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2875" y="2698200"/>
            <a:ext cx="8675577" cy="188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3828" y="4730825"/>
            <a:ext cx="8644623" cy="1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12921425" y="2044275"/>
            <a:ext cx="783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Accuracy Graphs for K-Neighbors and Decision trees respectively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7421224" y="11033825"/>
            <a:ext cx="3270600" cy="45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3800" lIns="213800" spcFirstLastPara="1" rIns="213800" wrap="square" tIns="21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pandas.dataFrame.get_dummies</a:t>
            </a:r>
            <a:endParaRPr b="0" i="0" sz="15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3"/>
          <p:cNvCxnSpPr>
            <a:stCxn id="80" idx="0"/>
            <a:endCxn id="60" idx="2"/>
          </p:cNvCxnSpPr>
          <p:nvPr/>
        </p:nvCxnSpPr>
        <p:spPr>
          <a:xfrm rot="-5400000">
            <a:off x="8731324" y="9755225"/>
            <a:ext cx="1603800" cy="953400"/>
          </a:xfrm>
          <a:prstGeom prst="bentConnector3">
            <a:avLst>
              <a:gd fmla="val 915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2" name="Google Shape;82;p13"/>
          <p:cNvSpPr txBox="1"/>
          <p:nvPr/>
        </p:nvSpPr>
        <p:spPr>
          <a:xfrm>
            <a:off x="104775" y="4373425"/>
            <a:ext cx="3248100" cy="583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Preprocessing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Perform preprocessing on data to get data in proper/required format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SimpleImputer was used to fill missing values with the </a:t>
            </a:r>
            <a:r>
              <a:rPr i="1" lang="en" sz="1600">
                <a:solidFill>
                  <a:schemeClr val="dk1"/>
                </a:solidFill>
              </a:rPr>
              <a:t>most frequent </a:t>
            </a:r>
            <a:r>
              <a:rPr lang="en" sz="1600">
                <a:solidFill>
                  <a:schemeClr val="dk1"/>
                </a:solidFill>
              </a:rPr>
              <a:t>value.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Most of the data was categorical, but the classifiers needed numerical data. So used </a:t>
            </a:r>
            <a:r>
              <a:rPr i="1" lang="en" sz="1600">
                <a:solidFill>
                  <a:schemeClr val="dk1"/>
                </a:solidFill>
              </a:rPr>
              <a:t>get_dummies() </a:t>
            </a:r>
            <a:r>
              <a:rPr lang="en" sz="1600">
                <a:solidFill>
                  <a:schemeClr val="dk1"/>
                </a:solidFill>
              </a:rPr>
              <a:t>function to OneHotEncode the data.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 target field had 34 classes in total, for prediction. So had to encode it using </a:t>
            </a:r>
            <a:r>
              <a:rPr i="1" lang="en" sz="1600">
                <a:solidFill>
                  <a:schemeClr val="dk1"/>
                </a:solidFill>
              </a:rPr>
              <a:t>sklearn.preprocessing.OneHotEncoder library class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787625" y="1734800"/>
            <a:ext cx="4605600" cy="665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Classification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Classification refers to a predictive modeling problem where a class label is predicted for a given example of input data.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Since I had more than 2 target labels, here 34, single classification model had very low accuracy.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this MultiClass classification, I made a different classification model for each target label and trained/tested it against all the inputs.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AutoNum type="arabicPeriod"/>
            </a:pPr>
            <a:r>
              <a:rPr lang="en" sz="1600">
                <a:solidFill>
                  <a:srgbClr val="4A86E8"/>
                </a:solidFill>
              </a:rPr>
              <a:t>K-Neighbors</a:t>
            </a:r>
            <a:endParaRPr sz="16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K nearest neighbors is a simple algorithm that stores all available cases and classifies new cases based on a similarity measure (e.g., distance functions)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600"/>
              <a:buAutoNum type="arabicPeriod"/>
            </a:pPr>
            <a:r>
              <a:rPr lang="en" sz="1600">
                <a:solidFill>
                  <a:srgbClr val="4A86E8"/>
                </a:solidFill>
              </a:rPr>
              <a:t>Decision Tree</a:t>
            </a:r>
            <a:endParaRPr sz="1600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Map observations about a data points features to determine its class. The tree is constructed to maximize the information gain of its decisions</a:t>
            </a:r>
            <a:endParaRPr sz="1600"/>
          </a:p>
        </p:txBody>
      </p:sp>
      <p:sp>
        <p:nvSpPr>
          <p:cNvPr id="84" name="Google Shape;84;p13"/>
          <p:cNvSpPr txBox="1"/>
          <p:nvPr/>
        </p:nvSpPr>
        <p:spPr>
          <a:xfrm>
            <a:off x="14732125" y="-53450"/>
            <a:ext cx="66729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MIT World Peace University</a:t>
            </a:r>
            <a:endParaRPr sz="4100"/>
          </a:p>
        </p:txBody>
      </p:sp>
      <p:sp>
        <p:nvSpPr>
          <p:cNvPr id="85" name="Google Shape;85;p13"/>
          <p:cNvSpPr txBox="1"/>
          <p:nvPr/>
        </p:nvSpPr>
        <p:spPr>
          <a:xfrm>
            <a:off x="104775" y="11119550"/>
            <a:ext cx="5857500" cy="160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Dimentionality Reduction</a:t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 the 39 columns were not useful/needed for classification. So removed 10 columns from the original dataset to help in faster processing of data in the classification techniques</a:t>
            </a:r>
            <a:endParaRPr sz="16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7975" y="2778695"/>
            <a:ext cx="3594050" cy="15644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3"/>
          <p:cNvSpPr txBox="1"/>
          <p:nvPr/>
        </p:nvSpPr>
        <p:spPr>
          <a:xfrm>
            <a:off x="10205350" y="4413950"/>
            <a:ext cx="781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7975" y="4959050"/>
            <a:ext cx="3594050" cy="171408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3"/>
          <p:cNvSpPr txBox="1"/>
          <p:nvPr/>
        </p:nvSpPr>
        <p:spPr>
          <a:xfrm>
            <a:off x="9871600" y="6766438"/>
            <a:ext cx="14487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08575" y="13461425"/>
            <a:ext cx="13083000" cy="12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Clustering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has been implemented here. Since most of the data was categorical and OneHot Encoded, clustering was performed on the first 9 columns of the dataset that were originally numerical.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the dimentionality to 2, PCA was implemented.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25775" y="13239800"/>
            <a:ext cx="2628900" cy="1733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3"/>
          <p:cNvSpPr txBox="1"/>
          <p:nvPr/>
        </p:nvSpPr>
        <p:spPr>
          <a:xfrm>
            <a:off x="17236025" y="692525"/>
            <a:ext cx="4002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Name: Aditya Desai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Roll: PC-15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