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73ae9b57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73ae9b57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3ae9b57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73ae9b57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73ae9b57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73ae9b57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73ae9b57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73ae9b57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73ae9b57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73ae9b57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3ae9b57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3ae9b57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73ae9b57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73ae9b57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3ae9b57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3ae9b57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3ae9b57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3ae9b57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3ae9b57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3ae9b57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3ae9b57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3ae9b57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3ae9b57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3ae9b57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3ae9b57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3ae9b57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73ae9b57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73ae9b57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4745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BLOCKCHAIN IN E-VOTING</a:t>
            </a:r>
            <a:endParaRPr/>
          </a:p>
          <a:p>
            <a:pPr indent="0" lvl="0" marL="0" rtl="0" algn="l">
              <a:spcBef>
                <a:spcPts val="0"/>
              </a:spcBef>
              <a:spcAft>
                <a:spcPts val="0"/>
              </a:spcAft>
              <a:buNone/>
            </a:pPr>
            <a:r>
              <a:rPr lang="en" sz="1400"/>
              <a:t>Two Approaches Discussed</a:t>
            </a:r>
            <a:endParaRPr sz="1400"/>
          </a:p>
        </p:txBody>
      </p:sp>
      <p:sp>
        <p:nvSpPr>
          <p:cNvPr id="68" name="Google Shape;68;p13"/>
          <p:cNvSpPr txBox="1"/>
          <p:nvPr>
            <p:ph idx="1" type="subTitle"/>
          </p:nvPr>
        </p:nvSpPr>
        <p:spPr>
          <a:xfrm>
            <a:off x="390525" y="2789111"/>
            <a:ext cx="8222100" cy="158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 VERMA, MIT2018064</a:t>
            </a:r>
            <a:endParaRPr/>
          </a:p>
          <a:p>
            <a:pPr indent="0" lvl="0" marL="0" rtl="0" algn="l">
              <a:spcBef>
                <a:spcPts val="0"/>
              </a:spcBef>
              <a:spcAft>
                <a:spcPts val="0"/>
              </a:spcAft>
              <a:buNone/>
            </a:pPr>
            <a:r>
              <a:rPr lang="en"/>
              <a:t>HIMANSHU CHAUDHARY, MIT2018037</a:t>
            </a:r>
            <a:endParaRPr/>
          </a:p>
          <a:p>
            <a:pPr indent="0" lvl="0" marL="0" rtl="0" algn="l">
              <a:spcBef>
                <a:spcPts val="0"/>
              </a:spcBef>
              <a:spcAft>
                <a:spcPts val="0"/>
              </a:spcAft>
              <a:buNone/>
            </a:pPr>
            <a:r>
              <a:rPr lang="en"/>
              <a:t>TAPASWINEE SETHY, MIT2018073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INDIAN INSTITUTE OF INFORMATION TECHNOLOGY, ALLAHABAD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During Voting Process …..</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Time to time, we are going to update our blockchain by adding further blocks of transactions into it.</a:t>
            </a:r>
            <a:endParaRPr/>
          </a:p>
          <a:p>
            <a:pPr indent="-342900" lvl="0" marL="457200" rtl="0" algn="l">
              <a:spcBef>
                <a:spcPts val="0"/>
              </a:spcBef>
              <a:spcAft>
                <a:spcPts val="0"/>
              </a:spcAft>
              <a:buSzPts val="1800"/>
              <a:buChar char="●"/>
            </a:pPr>
            <a:r>
              <a:rPr lang="en"/>
              <a:t>Each transaction, represents a vote here.</a:t>
            </a:r>
            <a:endParaRPr/>
          </a:p>
          <a:p>
            <a:pPr indent="-342900" lvl="0" marL="457200" rtl="0" algn="l">
              <a:spcBef>
                <a:spcPts val="0"/>
              </a:spcBef>
              <a:spcAft>
                <a:spcPts val="0"/>
              </a:spcAft>
              <a:buSzPts val="1800"/>
              <a:buChar char="●"/>
            </a:pPr>
            <a:r>
              <a:rPr lang="en"/>
              <a:t>Each booth represents a node in the permissioned blockchain network.</a:t>
            </a:r>
            <a:endParaRPr/>
          </a:p>
          <a:p>
            <a:pPr indent="-342900" lvl="0" marL="457200" rtl="0" algn="l">
              <a:spcBef>
                <a:spcPts val="0"/>
              </a:spcBef>
              <a:spcAft>
                <a:spcPts val="0"/>
              </a:spcAft>
              <a:buSzPts val="1800"/>
              <a:buChar char="●"/>
            </a:pPr>
            <a:r>
              <a:rPr lang="en"/>
              <a:t>During the voting process, suppose we maintain upon adding the transactions onto the blockchain after 10 mins, then after every 10 mins we will be adding new blocks to the blockchain.</a:t>
            </a:r>
            <a:endParaRPr/>
          </a:p>
          <a:p>
            <a:pPr indent="-342900" lvl="0" marL="457200" rtl="0" algn="l">
              <a:spcBef>
                <a:spcPts val="0"/>
              </a:spcBef>
              <a:spcAft>
                <a:spcPts val="0"/>
              </a:spcAft>
              <a:buSzPts val="1800"/>
              <a:buChar char="●"/>
            </a:pPr>
            <a:r>
              <a:rPr lang="en"/>
              <a:t>We can check the digital signature of the node, from which the block is coming in order to check if that’s the same node through which we intend to get the block or not.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 voting process…..</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voting process gets over, we can just traverse the whole blockchain to see the election results as well as to see whether the blockchain’s integrity is intact or not.</a:t>
            </a:r>
            <a:endParaRPr/>
          </a:p>
          <a:p>
            <a:pPr indent="-342900" lvl="0" marL="457200" rtl="0" algn="l">
              <a:spcBef>
                <a:spcPts val="0"/>
              </a:spcBef>
              <a:spcAft>
                <a:spcPts val="0"/>
              </a:spcAft>
              <a:buSzPts val="1800"/>
              <a:buChar char="●"/>
            </a:pPr>
            <a:r>
              <a:rPr lang="en"/>
              <a:t>We can match previously acquired Hash values with the Hash values present in the Blockchain in order to test Integrity of the system.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security is offered in our approach?</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Hash - The hash of previous block is stored in the present block, forming a hash chain, in which if something gets modified the whole hash values present in the blockchain will get modified. SHA-256 is used for this purpose.</a:t>
            </a:r>
            <a:endParaRPr/>
          </a:p>
          <a:p>
            <a:pPr indent="-342900" lvl="0" marL="457200" rtl="0" algn="l">
              <a:spcBef>
                <a:spcPts val="0"/>
              </a:spcBef>
              <a:spcAft>
                <a:spcPts val="0"/>
              </a:spcAft>
              <a:buSzPts val="1800"/>
              <a:buChar char="●"/>
            </a:pPr>
            <a:r>
              <a:rPr lang="en"/>
              <a:t>Digital signature - This is used to verify the identity of the block coming from some node or not. ECDSA is used for this. ECDSA is better than DSA, level of security is same but with a smaller key length, allowing for faster calculations. </a:t>
            </a:r>
            <a:endParaRPr/>
          </a:p>
          <a:p>
            <a:pPr indent="-342900" lvl="0" marL="457200" rtl="0" algn="l">
              <a:spcBef>
                <a:spcPts val="0"/>
              </a:spcBef>
              <a:spcAft>
                <a:spcPts val="0"/>
              </a:spcAft>
              <a:buSzPts val="1800"/>
              <a:buChar char="●"/>
            </a:pPr>
            <a:r>
              <a:rPr lang="en"/>
              <a:t>Continuously adding of block - continous adding of block into the blockchain helps the chain to grow at faster rate.</a:t>
            </a:r>
            <a:endParaRPr/>
          </a:p>
          <a:p>
            <a:pPr indent="0" lvl="0" marL="457200" rtl="0" algn="l">
              <a:spcBef>
                <a:spcPts val="1600"/>
              </a:spcBef>
              <a:spcAft>
                <a:spcPts val="0"/>
              </a:spcAft>
              <a:buNone/>
            </a:pPr>
            <a:r>
              <a:t/>
            </a:r>
            <a:endParaRPr sz="1200">
              <a:solidFill>
                <a:srgbClr val="333333"/>
              </a:solidFill>
              <a:latin typeface="Georgia"/>
              <a:ea typeface="Georgia"/>
              <a:cs typeface="Georgia"/>
              <a:sym typeface="Georgia"/>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Authorisation - voting booths get initially added as node in the network. Whole network is a permissioned one.</a:t>
            </a:r>
            <a:endParaRPr/>
          </a:p>
          <a:p>
            <a:pPr indent="-342900" lvl="0" marL="457200" rtl="0" algn="l">
              <a:spcBef>
                <a:spcPts val="0"/>
              </a:spcBef>
              <a:spcAft>
                <a:spcPts val="0"/>
              </a:spcAft>
              <a:buSzPts val="1800"/>
              <a:buChar char="●"/>
            </a:pPr>
            <a:r>
              <a:rPr lang="en"/>
              <a:t>PBFT algorithms (Practical byzantine fault tolerance) - is used for consensus purposes. </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approach </a:t>
            </a:r>
            <a:endParaRPr/>
          </a:p>
        </p:txBody>
      </p:sp>
      <p:sp>
        <p:nvSpPr>
          <p:cNvPr id="146" name="Google Shape;14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voter and candidates can be registered in the Permissioned Blockchain Network as network entities.</a:t>
            </a:r>
            <a:endParaRPr/>
          </a:p>
          <a:p>
            <a:pPr indent="-342900" lvl="0" marL="457200" rtl="0" algn="l">
              <a:spcBef>
                <a:spcPts val="0"/>
              </a:spcBef>
              <a:spcAft>
                <a:spcPts val="0"/>
              </a:spcAft>
              <a:buSzPts val="1800"/>
              <a:buChar char="●"/>
            </a:pPr>
            <a:r>
              <a:rPr lang="en"/>
              <a:t>Initially, each voter will be granted one coin which they can cast to some candidate.</a:t>
            </a:r>
            <a:endParaRPr/>
          </a:p>
          <a:p>
            <a:pPr indent="-342900" lvl="0" marL="457200" rtl="0" algn="l">
              <a:spcBef>
                <a:spcPts val="0"/>
              </a:spcBef>
              <a:spcAft>
                <a:spcPts val="0"/>
              </a:spcAft>
              <a:buSzPts val="1800"/>
              <a:buChar char="●"/>
            </a:pPr>
            <a:r>
              <a:rPr lang="en"/>
              <a:t>Cast of vote/ transfering of the coin to the candidate’s account just needs bitcoin architecture underneath.</a:t>
            </a:r>
            <a:endParaRPr/>
          </a:p>
          <a:p>
            <a:pPr indent="-342900" lvl="0" marL="457200" rtl="0" algn="l">
              <a:spcBef>
                <a:spcPts val="0"/>
              </a:spcBef>
              <a:spcAft>
                <a:spcPts val="0"/>
              </a:spcAft>
              <a:buSzPts val="1800"/>
              <a:buChar char="●"/>
            </a:pPr>
            <a:r>
              <a:rPr lang="en"/>
              <a:t>After whole process gets done, we can count the number of coins received by the candidates to decide the winner.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Thanking You!</a:t>
            </a:r>
            <a:endParaRPr/>
          </a:p>
        </p:txBody>
      </p:sp>
      <p:sp>
        <p:nvSpPr>
          <p:cNvPr id="152" name="Google Shape;152;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Warm Regards.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FLAWS IN CONVENTIONAL VOTING SYSTEM</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Security and Transparency is a threat.</a:t>
            </a:r>
            <a:endParaRPr/>
          </a:p>
          <a:p>
            <a:pPr indent="-342900" lvl="0" marL="457200" rtl="0" algn="l">
              <a:spcBef>
                <a:spcPts val="0"/>
              </a:spcBef>
              <a:spcAft>
                <a:spcPts val="0"/>
              </a:spcAft>
              <a:buSzPts val="1800"/>
              <a:buChar char="●"/>
            </a:pPr>
            <a:r>
              <a:rPr lang="en"/>
              <a:t>Use of centralised system - Full control to one organisation - Both on database and system.</a:t>
            </a:r>
            <a:endParaRPr/>
          </a:p>
          <a:p>
            <a:pPr indent="-342900" lvl="0" marL="457200" rtl="0" algn="l">
              <a:spcBef>
                <a:spcPts val="0"/>
              </a:spcBef>
              <a:spcAft>
                <a:spcPts val="0"/>
              </a:spcAft>
              <a:buSzPts val="1800"/>
              <a:buChar char="●"/>
            </a:pPr>
            <a:r>
              <a:rPr lang="en"/>
              <a:t>It’s possible to tamper database present at one place.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Blockchain concept can help?</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Blockchain is distributed digitally to a number of computers in almost real time. </a:t>
            </a:r>
            <a:endParaRPr/>
          </a:p>
          <a:p>
            <a:pPr indent="-342900" lvl="0" marL="457200" rtl="0" algn="l">
              <a:spcBef>
                <a:spcPts val="0"/>
              </a:spcBef>
              <a:spcAft>
                <a:spcPts val="0"/>
              </a:spcAft>
              <a:buSzPts val="1800"/>
              <a:buChar char="●"/>
            </a:pPr>
            <a:r>
              <a:rPr lang="en"/>
              <a:t> Blockchain is decentralized, the entire recording is available for all users and peer to peer network users. This eliminates the need for central authorities, such as banks, as well as trusted intermediaries.</a:t>
            </a:r>
            <a:endParaRPr/>
          </a:p>
          <a:p>
            <a:pPr indent="-342900" lvl="0" marL="457200" rtl="0" algn="l">
              <a:spcBef>
                <a:spcPts val="0"/>
              </a:spcBef>
              <a:spcAft>
                <a:spcPts val="0"/>
              </a:spcAft>
              <a:buSzPts val="1800"/>
              <a:buChar char="●"/>
            </a:pPr>
            <a:r>
              <a:rPr lang="en"/>
              <a:t>Blockchain uses many participants in the network to reach consensus. </a:t>
            </a:r>
            <a:endParaRPr/>
          </a:p>
          <a:p>
            <a:pPr indent="-342900" lvl="0" marL="457200" rtl="0" algn="l">
              <a:spcBef>
                <a:spcPts val="0"/>
              </a:spcBef>
              <a:spcAft>
                <a:spcPts val="0"/>
              </a:spcAft>
              <a:buSzPts val="1800"/>
              <a:buChar char="●"/>
            </a:pPr>
            <a:r>
              <a:rPr lang="en"/>
              <a:t>Blockchain uses cryptography and digital signatures to prove identity.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Blockchain concept can help?</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Blockchain has a difficult (but possibly) mechanism for altering stored records. </a:t>
            </a:r>
            <a:endParaRPr/>
          </a:p>
          <a:p>
            <a:pPr indent="-342900" lvl="0" marL="457200" rtl="0" algn="l">
              <a:spcBef>
                <a:spcPts val="0"/>
              </a:spcBef>
              <a:spcAft>
                <a:spcPts val="0"/>
              </a:spcAft>
              <a:buSzPts val="1800"/>
              <a:buChar char="●"/>
            </a:pPr>
            <a:r>
              <a:rPr lang="en"/>
              <a:t>A Blockchain is time-stamped. - Transactions in blockchain are timed, so they are useful for tracking and verifying information</a:t>
            </a:r>
            <a:endParaRPr/>
          </a:p>
          <a:p>
            <a:pPr indent="-342900" lvl="0" marL="457200" rtl="0" algn="l">
              <a:spcBef>
                <a:spcPts val="0"/>
              </a:spcBef>
              <a:spcAft>
                <a:spcPts val="0"/>
              </a:spcAft>
              <a:buSzPts val="1800"/>
              <a:buChar char="●"/>
            </a:pPr>
            <a:r>
              <a:rPr lang="en"/>
              <a:t>High Availability: Distributed completely to all nodes and stored in the database completely. </a:t>
            </a:r>
            <a:endParaRPr/>
          </a:p>
          <a:p>
            <a:pPr indent="-342900" lvl="0" marL="457200" rtl="0" algn="l">
              <a:spcBef>
                <a:spcPts val="0"/>
              </a:spcBef>
              <a:spcAft>
                <a:spcPts val="0"/>
              </a:spcAft>
              <a:buSzPts val="1800"/>
              <a:buChar char="●"/>
            </a:pPr>
            <a:r>
              <a:rPr lang="en"/>
              <a:t>Verifiability and Integrity: Each block is verified and added to the blockchain. Therefore, it will be difficult to change the data in it because all the blocks have to be changed value.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USE BLOCKCHAIN?</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record voting results from every election booth time to time during the election process.</a:t>
            </a:r>
            <a:endParaRPr/>
          </a:p>
          <a:p>
            <a:pPr indent="-342900" lvl="0" marL="457200" rtl="0" algn="l">
              <a:spcBef>
                <a:spcPts val="0"/>
              </a:spcBef>
              <a:spcAft>
                <a:spcPts val="0"/>
              </a:spcAft>
              <a:buSzPts val="1800"/>
              <a:buChar char="●"/>
            </a:pPr>
            <a:r>
              <a:rPr lang="en"/>
              <a:t>Most people today don’t trust their governments for fair electoral practices.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in conventional voting system?</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Takes 3-7 days for result estimation, after the voting process gets over.</a:t>
            </a:r>
            <a:endParaRPr/>
          </a:p>
          <a:p>
            <a:pPr indent="-342900" lvl="0" marL="457200" rtl="0" algn="l">
              <a:spcBef>
                <a:spcPts val="0"/>
              </a:spcBef>
              <a:spcAft>
                <a:spcPts val="0"/>
              </a:spcAft>
              <a:buSzPts val="1800"/>
              <a:buChar char="●"/>
            </a:pPr>
            <a:r>
              <a:rPr lang="en"/>
              <a:t>Data manipulation, security and transparency.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Make DATABASE PUBLIC! Distributed over several nodes.</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 STRUCTURE</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Node id</a:t>
            </a:r>
            <a:endParaRPr/>
          </a:p>
          <a:p>
            <a:pPr indent="-342900" lvl="0" marL="457200" rtl="0" algn="l">
              <a:spcBef>
                <a:spcPts val="0"/>
              </a:spcBef>
              <a:spcAft>
                <a:spcPts val="0"/>
              </a:spcAft>
              <a:buSzPts val="1800"/>
              <a:buChar char="●"/>
            </a:pPr>
            <a:r>
              <a:rPr lang="en"/>
              <a:t>Timestamp</a:t>
            </a:r>
            <a:endParaRPr/>
          </a:p>
          <a:p>
            <a:pPr indent="-342900" lvl="0" marL="457200" rtl="0" algn="l">
              <a:spcBef>
                <a:spcPts val="0"/>
              </a:spcBef>
              <a:spcAft>
                <a:spcPts val="0"/>
              </a:spcAft>
              <a:buSzPts val="1800"/>
              <a:buChar char="●"/>
            </a:pPr>
            <a:r>
              <a:rPr lang="en"/>
              <a:t>Voting result - kind of histogram</a:t>
            </a:r>
            <a:endParaRPr/>
          </a:p>
          <a:p>
            <a:pPr indent="-342900" lvl="0" marL="457200" rtl="0" algn="l">
              <a:spcBef>
                <a:spcPts val="0"/>
              </a:spcBef>
              <a:spcAft>
                <a:spcPts val="0"/>
              </a:spcAft>
              <a:buSzPts val="1800"/>
              <a:buChar char="●"/>
            </a:pPr>
            <a:r>
              <a:rPr lang="en"/>
              <a:t>Hash of previous node</a:t>
            </a:r>
            <a:endParaRPr/>
          </a:p>
          <a:p>
            <a:pPr indent="-342900" lvl="0" marL="457200" rtl="0" algn="l">
              <a:spcBef>
                <a:spcPts val="0"/>
              </a:spcBef>
              <a:spcAft>
                <a:spcPts val="0"/>
              </a:spcAft>
              <a:buSzPts val="1800"/>
              <a:buChar char="●"/>
            </a:pPr>
            <a:r>
              <a:rPr lang="en"/>
              <a:t>Digital signature of node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Before Voting Process…..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Voting Booth needs to register itself as a node in the network before the voting process starts.</a:t>
            </a:r>
            <a:endParaRPr/>
          </a:p>
          <a:p>
            <a:pPr indent="-342900" lvl="0" marL="457200" rtl="0" algn="l">
              <a:spcBef>
                <a:spcPts val="0"/>
              </a:spcBef>
              <a:spcAft>
                <a:spcPts val="0"/>
              </a:spcAft>
              <a:buSzPts val="1800"/>
              <a:buChar char="●"/>
            </a:pPr>
            <a:r>
              <a:rPr lang="en"/>
              <a:t>This is kind of a Permissioned Blockchain used here, where each node in the network has previously acquired some sort of permission to be in the network. There is no option of nodes to get dynamically added into the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